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8288000" cy="10287000"/>
  <p:notesSz cx="6858000" cy="9144000"/>
  <p:embeddedFontLst>
    <p:embeddedFont>
      <p:font typeface="Baloo Thambi" panose="03080902040302020200"/>
      <p:regular r:id="rId48"/>
    </p:embeddedFont>
    <p:embeddedFont>
      <p:font typeface="Kurale" panose="020B0600000000000000"/>
      <p:regular r:id="rId49"/>
    </p:embeddedFont>
    <p:embeddedFont>
      <p:font typeface="Muli Semi-Bold" panose="00000700000000000000"/>
      <p:bold r:id="rId50"/>
    </p:embeddedFont>
    <p:embeddedFont>
      <p:font typeface="Muli" panose="00000500000000000000"/>
      <p:regular r:id="rId51"/>
    </p:embeddedFont>
    <p:embeddedFont>
      <p:font typeface="Muli Bold" panose="00000800000000000000"/>
      <p:bold r:id="rId52"/>
    </p:embeddedFont>
    <p:embeddedFont>
      <p:font typeface="Calibri" panose="020F0502020204030204" charset="0"/>
      <p:regular r:id="rId53"/>
      <p:bold r:id="rId54"/>
      <p:italic r:id="rId55"/>
      <p:boldItalic r:id="rId56"/>
    </p:embeddedFont>
    <p:embeddedFont>
      <p:font typeface="Noto Serif Display" panose="02020502080505020204"/>
      <p:regular r:id="rId57"/>
    </p:embeddedFont>
    <p:embeddedFont>
      <p:font typeface="Noto Serif Display Bold" panose="02020802080505020204"/>
      <p:bold r:id="rId58"/>
    </p:embeddedFont>
    <p:embeddedFont>
      <p:font typeface="Noto Sans Bold" panose="020B0802040504020204"/>
      <p:bold r:id="rId59"/>
    </p:embeddedFont>
    <p:embeddedFont>
      <p:font typeface="DejaVu Serif Bold" panose="02060803050605020204"/>
      <p:bold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font" Target="fonts/font13.fntdata"/><Relationship Id="rId6" Type="http://schemas.openxmlformats.org/officeDocument/2006/relationships/slide" Target="slides/slide4.xml"/><Relationship Id="rId59" Type="http://schemas.openxmlformats.org/officeDocument/2006/relationships/font" Target="fonts/font12.fntdata"/><Relationship Id="rId58" Type="http://schemas.openxmlformats.org/officeDocument/2006/relationships/font" Target="fonts/font11.fntdata"/><Relationship Id="rId57" Type="http://schemas.openxmlformats.org/officeDocument/2006/relationships/font" Target="fonts/font10.fntdata"/><Relationship Id="rId56" Type="http://schemas.openxmlformats.org/officeDocument/2006/relationships/font" Target="fonts/font9.fntdata"/><Relationship Id="rId55" Type="http://schemas.openxmlformats.org/officeDocument/2006/relationships/font" Target="fonts/font8.fntdata"/><Relationship Id="rId54" Type="http://schemas.openxmlformats.org/officeDocument/2006/relationships/font" Target="fonts/font7.fntdata"/><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3.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1" Type="http://schemas.openxmlformats.org/officeDocument/2006/relationships/slideLayout" Target="../slideLayouts/slideLayout7.xml"/><Relationship Id="rId20" Type="http://schemas.openxmlformats.org/officeDocument/2006/relationships/image" Target="../media/image20.svg"/><Relationship Id="rId2" Type="http://schemas.openxmlformats.org/officeDocument/2006/relationships/image" Target="../media/image2.svg"/><Relationship Id="rId19" Type="http://schemas.openxmlformats.org/officeDocument/2006/relationships/image" Target="../media/image19.png"/><Relationship Id="rId18" Type="http://schemas.openxmlformats.org/officeDocument/2006/relationships/image" Target="../media/image18.svg"/><Relationship Id="rId17" Type="http://schemas.openxmlformats.org/officeDocument/2006/relationships/image" Target="../media/image17.png"/><Relationship Id="rId16" Type="http://schemas.openxmlformats.org/officeDocument/2006/relationships/image" Target="../media/image16.svg"/><Relationship Id="rId15" Type="http://schemas.openxmlformats.org/officeDocument/2006/relationships/image" Target="../media/image15.png"/><Relationship Id="rId14" Type="http://schemas.openxmlformats.org/officeDocument/2006/relationships/image" Target="../media/image14.svg"/><Relationship Id="rId13" Type="http://schemas.openxmlformats.org/officeDocument/2006/relationships/image" Target="../media/image13.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jpeg"/><Relationship Id="rId1"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jpeg"/><Relationship Id="rId1" Type="http://schemas.openxmlformats.org/officeDocument/2006/relationships/image" Target="../media/image3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jpeg"/><Relationship Id="rId1" Type="http://schemas.openxmlformats.org/officeDocument/2006/relationships/image" Target="../media/image36.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Freeform 2"/>
          <p:cNvSpPr/>
          <p:nvPr/>
        </p:nvSpPr>
        <p:spPr>
          <a:xfrm>
            <a:off x="-612459" y="-10287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5177607" y="675143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924" y="862403"/>
            <a:ext cx="15240152" cy="8562194"/>
          </a:xfrm>
          <a:custGeom>
            <a:avLst/>
            <a:gdLst/>
            <a:ahLst/>
            <a:cxnLst/>
            <a:rect l="l" t="t" r="r" b="b"/>
            <a:pathLst>
              <a:path w="15240152" h="8562194">
                <a:moveTo>
                  <a:pt x="0" y="0"/>
                </a:moveTo>
                <a:lnTo>
                  <a:pt x="15240152" y="0"/>
                </a:lnTo>
                <a:lnTo>
                  <a:pt x="15240152" y="8562194"/>
                </a:lnTo>
                <a:lnTo>
                  <a:pt x="0" y="85621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rot="0">
            <a:off x="3110393" y="1800108"/>
            <a:ext cx="12067213" cy="6686783"/>
            <a:chOff x="0" y="0"/>
            <a:chExt cx="2850029" cy="1579282"/>
          </a:xfrm>
        </p:grpSpPr>
        <p:sp>
          <p:nvSpPr>
            <p:cNvPr id="6" name="Freeform 6"/>
            <p:cNvSpPr/>
            <p:nvPr/>
          </p:nvSpPr>
          <p:spPr>
            <a:xfrm>
              <a:off x="0" y="0"/>
              <a:ext cx="2850029" cy="1579282"/>
            </a:xfrm>
            <a:custGeom>
              <a:avLst/>
              <a:gdLst/>
              <a:ahLst/>
              <a:cxnLst/>
              <a:rect l="l" t="t" r="r" b="b"/>
              <a:pathLst>
                <a:path w="2850029" h="1579282">
                  <a:moveTo>
                    <a:pt x="32720" y="0"/>
                  </a:moveTo>
                  <a:lnTo>
                    <a:pt x="2817309" y="0"/>
                  </a:lnTo>
                  <a:cubicBezTo>
                    <a:pt x="2835380" y="0"/>
                    <a:pt x="2850029" y="14649"/>
                    <a:pt x="2850029" y="32720"/>
                  </a:cubicBezTo>
                  <a:lnTo>
                    <a:pt x="2850029" y="1546562"/>
                  </a:lnTo>
                  <a:cubicBezTo>
                    <a:pt x="2850029" y="1564633"/>
                    <a:pt x="2835380" y="1579282"/>
                    <a:pt x="2817309" y="1579282"/>
                  </a:cubicBezTo>
                  <a:lnTo>
                    <a:pt x="32720" y="1579282"/>
                  </a:lnTo>
                  <a:cubicBezTo>
                    <a:pt x="14649" y="1579282"/>
                    <a:pt x="0" y="1564633"/>
                    <a:pt x="0" y="1546562"/>
                  </a:cubicBezTo>
                  <a:lnTo>
                    <a:pt x="0" y="32720"/>
                  </a:lnTo>
                  <a:cubicBezTo>
                    <a:pt x="0" y="14649"/>
                    <a:pt x="14649" y="0"/>
                    <a:pt x="32720" y="0"/>
                  </a:cubicBezTo>
                  <a:close/>
                </a:path>
              </a:pathLst>
            </a:custGeom>
            <a:solidFill>
              <a:srgbClr val="EFF1E7"/>
            </a:solidFill>
            <a:ln w="76200" cap="rnd">
              <a:solidFill>
                <a:srgbClr val="483A00"/>
              </a:solidFill>
              <a:prstDash val="solid"/>
              <a:round/>
            </a:ln>
          </p:spPr>
        </p:sp>
        <p:sp>
          <p:nvSpPr>
            <p:cNvPr id="7" name="TextBox 7"/>
            <p:cNvSpPr txBox="1"/>
            <p:nvPr/>
          </p:nvSpPr>
          <p:spPr>
            <a:xfrm>
              <a:off x="0" y="-38100"/>
              <a:ext cx="2850029" cy="1617382"/>
            </a:xfrm>
            <a:prstGeom prst="rect">
              <a:avLst/>
            </a:prstGeom>
          </p:spPr>
          <p:txBody>
            <a:bodyPr lIns="50800" tIns="50800" rIns="50800" bIns="50800" rtlCol="0" anchor="ctr"/>
            <a:lstStyle/>
            <a:p>
              <a:pPr algn="ctr">
                <a:lnSpc>
                  <a:spcPts val="2660"/>
                </a:lnSpc>
              </a:pPr>
            </a:p>
          </p:txBody>
        </p:sp>
      </p:grpSp>
      <p:sp>
        <p:nvSpPr>
          <p:cNvPr id="8" name="Freeform 8"/>
          <p:cNvSpPr/>
          <p:nvPr/>
        </p:nvSpPr>
        <p:spPr>
          <a:xfrm rot="1173307">
            <a:off x="12264708" y="6256574"/>
            <a:ext cx="1254944" cy="1223000"/>
          </a:xfrm>
          <a:custGeom>
            <a:avLst/>
            <a:gdLst/>
            <a:ahLst/>
            <a:cxnLst/>
            <a:rect l="l" t="t" r="r" b="b"/>
            <a:pathLst>
              <a:path w="1254944" h="1223000">
                <a:moveTo>
                  <a:pt x="0" y="0"/>
                </a:moveTo>
                <a:lnTo>
                  <a:pt x="1254945" y="0"/>
                </a:lnTo>
                <a:lnTo>
                  <a:pt x="1254945" y="1223001"/>
                </a:lnTo>
                <a:lnTo>
                  <a:pt x="0" y="12230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4991893" y="3417375"/>
            <a:ext cx="1257309" cy="1455832"/>
          </a:xfrm>
          <a:custGeom>
            <a:avLst/>
            <a:gdLst/>
            <a:ahLst/>
            <a:cxnLst/>
            <a:rect l="l" t="t" r="r" b="b"/>
            <a:pathLst>
              <a:path w="1257309" h="1455832">
                <a:moveTo>
                  <a:pt x="0" y="0"/>
                </a:moveTo>
                <a:lnTo>
                  <a:pt x="1257309" y="0"/>
                </a:lnTo>
                <a:lnTo>
                  <a:pt x="1257309" y="1455832"/>
                </a:lnTo>
                <a:lnTo>
                  <a:pt x="0" y="14558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11310">
            <a:off x="2575703" y="1515660"/>
            <a:ext cx="1853276" cy="1846537"/>
          </a:xfrm>
          <a:custGeom>
            <a:avLst/>
            <a:gdLst/>
            <a:ahLst/>
            <a:cxnLst/>
            <a:rect l="l" t="t" r="r" b="b"/>
            <a:pathLst>
              <a:path w="1853276" h="1846537">
                <a:moveTo>
                  <a:pt x="0" y="0"/>
                </a:moveTo>
                <a:lnTo>
                  <a:pt x="1853276" y="0"/>
                </a:lnTo>
                <a:lnTo>
                  <a:pt x="1853276" y="1846537"/>
                </a:lnTo>
                <a:lnTo>
                  <a:pt x="0" y="184653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2527578" y="7400827"/>
            <a:ext cx="1885713" cy="1313142"/>
          </a:xfrm>
          <a:custGeom>
            <a:avLst/>
            <a:gdLst/>
            <a:ahLst/>
            <a:cxnLst/>
            <a:rect l="l" t="t" r="r" b="b"/>
            <a:pathLst>
              <a:path w="1885713" h="1313142">
                <a:moveTo>
                  <a:pt x="0" y="0"/>
                </a:moveTo>
                <a:lnTo>
                  <a:pt x="1885713" y="0"/>
                </a:lnTo>
                <a:lnTo>
                  <a:pt x="1885713" y="1313141"/>
                </a:lnTo>
                <a:lnTo>
                  <a:pt x="0" y="131314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TextBox 12"/>
          <p:cNvSpPr txBox="1"/>
          <p:nvPr/>
        </p:nvSpPr>
        <p:spPr>
          <a:xfrm>
            <a:off x="5620547" y="3064338"/>
            <a:ext cx="8881394" cy="4411537"/>
          </a:xfrm>
          <a:prstGeom prst="rect">
            <a:avLst/>
          </a:prstGeom>
        </p:spPr>
        <p:txBody>
          <a:bodyPr lIns="0" tIns="0" rIns="0" bIns="0" rtlCol="0" anchor="t">
            <a:spAutoFit/>
          </a:bodyPr>
          <a:lstStyle/>
          <a:p>
            <a:pPr algn="ctr">
              <a:lnSpc>
                <a:spcPts val="7795"/>
              </a:lnSpc>
            </a:pPr>
            <a:r>
              <a:rPr lang="en-US" sz="8380">
                <a:solidFill>
                  <a:srgbClr val="483A00"/>
                </a:solidFill>
                <a:latin typeface="Baloo Thambi" panose="03080902040302020200"/>
                <a:ea typeface="Baloo Thambi" panose="03080902040302020200"/>
                <a:cs typeface="Baloo Thambi" panose="03080902040302020200"/>
                <a:sym typeface="Baloo Thambi" panose="03080902040302020200"/>
              </a:rPr>
              <a:t>ĐỀ TÀI</a:t>
            </a:r>
            <a:endParaRPr lang="en-US" sz="8380">
              <a:solidFill>
                <a:srgbClr val="483A00"/>
              </a:solidFill>
              <a:latin typeface="Baloo Thambi" panose="03080902040302020200"/>
              <a:ea typeface="Baloo Thambi" panose="03080902040302020200"/>
              <a:cs typeface="Baloo Thambi" panose="03080902040302020200"/>
              <a:sym typeface="Baloo Thambi" panose="03080902040302020200"/>
            </a:endParaRPr>
          </a:p>
          <a:p>
            <a:pPr algn="ctr">
              <a:lnSpc>
                <a:spcPts val="8815"/>
              </a:lnSpc>
            </a:pPr>
            <a:r>
              <a:rPr lang="en-US" sz="9480">
                <a:solidFill>
                  <a:srgbClr val="483A00"/>
                </a:solidFill>
                <a:latin typeface="Baloo Thambi" panose="03080902040302020200"/>
                <a:ea typeface="Baloo Thambi" panose="03080902040302020200"/>
                <a:cs typeface="Baloo Thambi" panose="03080902040302020200"/>
                <a:sym typeface="Baloo Thambi" panose="03080902040302020200"/>
              </a:rPr>
              <a:t> Tìm hiểu công nghệ Github</a:t>
            </a:r>
            <a:endParaRPr lang="en-US" sz="9480">
              <a:solidFill>
                <a:srgbClr val="483A00"/>
              </a:solidFill>
              <a:latin typeface="Baloo Thambi" panose="03080902040302020200"/>
              <a:ea typeface="Baloo Thambi" panose="03080902040302020200"/>
              <a:cs typeface="Baloo Thambi" panose="03080902040302020200"/>
              <a:sym typeface="Baloo Thambi" panose="03080902040302020200"/>
            </a:endParaRPr>
          </a:p>
          <a:p>
            <a:pPr algn="ctr">
              <a:lnSpc>
                <a:spcPts val="8815"/>
              </a:lnSpc>
            </a:pPr>
          </a:p>
        </p:txBody>
      </p:sp>
      <p:grpSp>
        <p:nvGrpSpPr>
          <p:cNvPr id="13" name="Group 13"/>
          <p:cNvGrpSpPr/>
          <p:nvPr/>
        </p:nvGrpSpPr>
        <p:grpSpPr>
          <a:xfrm rot="0">
            <a:off x="6375441" y="6650337"/>
            <a:ext cx="5537118" cy="899611"/>
            <a:chOff x="0" y="0"/>
            <a:chExt cx="1458336" cy="236934"/>
          </a:xfrm>
        </p:grpSpPr>
        <p:sp>
          <p:nvSpPr>
            <p:cNvPr id="14" name="Freeform 14"/>
            <p:cNvSpPr/>
            <p:nvPr/>
          </p:nvSpPr>
          <p:spPr>
            <a:xfrm>
              <a:off x="0" y="0"/>
              <a:ext cx="1458336" cy="236934"/>
            </a:xfrm>
            <a:custGeom>
              <a:avLst/>
              <a:gdLst/>
              <a:ahLst/>
              <a:cxnLst/>
              <a:rect l="l" t="t" r="r" b="b"/>
              <a:pathLst>
                <a:path w="1458336" h="236934">
                  <a:moveTo>
                    <a:pt x="40547" y="0"/>
                  </a:moveTo>
                  <a:lnTo>
                    <a:pt x="1417788" y="0"/>
                  </a:lnTo>
                  <a:cubicBezTo>
                    <a:pt x="1440182" y="0"/>
                    <a:pt x="1458336" y="18154"/>
                    <a:pt x="1458336" y="40547"/>
                  </a:cubicBezTo>
                  <a:lnTo>
                    <a:pt x="1458336" y="196387"/>
                  </a:lnTo>
                  <a:cubicBezTo>
                    <a:pt x="1458336" y="218781"/>
                    <a:pt x="1440182" y="236934"/>
                    <a:pt x="1417788" y="236934"/>
                  </a:cubicBezTo>
                  <a:lnTo>
                    <a:pt x="40547" y="236934"/>
                  </a:lnTo>
                  <a:cubicBezTo>
                    <a:pt x="18154" y="236934"/>
                    <a:pt x="0" y="218781"/>
                    <a:pt x="0" y="196387"/>
                  </a:cubicBezTo>
                  <a:lnTo>
                    <a:pt x="0" y="40547"/>
                  </a:lnTo>
                  <a:cubicBezTo>
                    <a:pt x="0" y="18154"/>
                    <a:pt x="18154" y="0"/>
                    <a:pt x="40547" y="0"/>
                  </a:cubicBezTo>
                  <a:close/>
                </a:path>
              </a:pathLst>
            </a:custGeom>
            <a:solidFill>
              <a:srgbClr val="000000">
                <a:alpha val="0"/>
              </a:srgbClr>
            </a:solidFill>
            <a:ln w="133350" cap="rnd">
              <a:solidFill>
                <a:srgbClr val="FFFFFF"/>
              </a:solidFill>
              <a:prstDash val="solid"/>
              <a:round/>
            </a:ln>
          </p:spPr>
        </p:sp>
        <p:sp>
          <p:nvSpPr>
            <p:cNvPr id="15" name="TextBox 15"/>
            <p:cNvSpPr txBox="1"/>
            <p:nvPr/>
          </p:nvSpPr>
          <p:spPr>
            <a:xfrm>
              <a:off x="0" y="-38100"/>
              <a:ext cx="1458336" cy="275034"/>
            </a:xfrm>
            <a:prstGeom prst="rect">
              <a:avLst/>
            </a:prstGeom>
          </p:spPr>
          <p:txBody>
            <a:bodyPr lIns="50800" tIns="50800" rIns="50800" bIns="50800" rtlCol="0" anchor="ctr"/>
            <a:lstStyle/>
            <a:p>
              <a:pPr algn="ctr">
                <a:lnSpc>
                  <a:spcPts val="2660"/>
                </a:lnSpc>
              </a:pPr>
            </a:p>
          </p:txBody>
        </p:sp>
      </p:grpSp>
      <p:grpSp>
        <p:nvGrpSpPr>
          <p:cNvPr id="16" name="Group 16"/>
          <p:cNvGrpSpPr/>
          <p:nvPr/>
        </p:nvGrpSpPr>
        <p:grpSpPr>
          <a:xfrm rot="0">
            <a:off x="6480222" y="6752936"/>
            <a:ext cx="5327556" cy="647890"/>
            <a:chOff x="0" y="0"/>
            <a:chExt cx="1403142" cy="170638"/>
          </a:xfrm>
        </p:grpSpPr>
        <p:sp>
          <p:nvSpPr>
            <p:cNvPr id="17" name="Freeform 17"/>
            <p:cNvSpPr/>
            <p:nvPr/>
          </p:nvSpPr>
          <p:spPr>
            <a:xfrm>
              <a:off x="0" y="0"/>
              <a:ext cx="1403142" cy="170638"/>
            </a:xfrm>
            <a:custGeom>
              <a:avLst/>
              <a:gdLst/>
              <a:ahLst/>
              <a:cxnLst/>
              <a:rect l="l" t="t" r="r" b="b"/>
              <a:pathLst>
                <a:path w="1403142" h="170638">
                  <a:moveTo>
                    <a:pt x="15985" y="0"/>
                  </a:moveTo>
                  <a:lnTo>
                    <a:pt x="1387157" y="0"/>
                  </a:lnTo>
                  <a:cubicBezTo>
                    <a:pt x="1395986" y="0"/>
                    <a:pt x="1403142" y="7157"/>
                    <a:pt x="1403142" y="15985"/>
                  </a:cubicBezTo>
                  <a:lnTo>
                    <a:pt x="1403142" y="154653"/>
                  </a:lnTo>
                  <a:cubicBezTo>
                    <a:pt x="1403142" y="163481"/>
                    <a:pt x="1395986" y="170638"/>
                    <a:pt x="1387157" y="170638"/>
                  </a:cubicBezTo>
                  <a:lnTo>
                    <a:pt x="15985" y="170638"/>
                  </a:lnTo>
                  <a:cubicBezTo>
                    <a:pt x="7157" y="170638"/>
                    <a:pt x="0" y="163481"/>
                    <a:pt x="0" y="154653"/>
                  </a:cubicBezTo>
                  <a:lnTo>
                    <a:pt x="0" y="15985"/>
                  </a:lnTo>
                  <a:cubicBezTo>
                    <a:pt x="0" y="7157"/>
                    <a:pt x="7157" y="0"/>
                    <a:pt x="15985" y="0"/>
                  </a:cubicBezTo>
                  <a:close/>
                </a:path>
              </a:pathLst>
            </a:custGeom>
            <a:solidFill>
              <a:srgbClr val="C0D494"/>
            </a:solidFill>
            <a:ln w="38100" cap="sq">
              <a:solidFill>
                <a:srgbClr val="483A00"/>
              </a:solidFill>
              <a:prstDash val="solid"/>
              <a:miter/>
            </a:ln>
          </p:spPr>
        </p:sp>
        <p:sp>
          <p:nvSpPr>
            <p:cNvPr id="18" name="TextBox 18"/>
            <p:cNvSpPr txBox="1"/>
            <p:nvPr/>
          </p:nvSpPr>
          <p:spPr>
            <a:xfrm>
              <a:off x="0" y="-38100"/>
              <a:ext cx="1403142" cy="208738"/>
            </a:xfrm>
            <a:prstGeom prst="rect">
              <a:avLst/>
            </a:prstGeom>
          </p:spPr>
          <p:txBody>
            <a:bodyPr lIns="50800" tIns="50800" rIns="50800" bIns="50800" rtlCol="0" anchor="ctr"/>
            <a:lstStyle/>
            <a:p>
              <a:pPr algn="ctr">
                <a:lnSpc>
                  <a:spcPts val="2660"/>
                </a:lnSpc>
              </a:pPr>
            </a:p>
          </p:txBody>
        </p:sp>
      </p:grpSp>
      <p:sp>
        <p:nvSpPr>
          <p:cNvPr id="19" name="Freeform 19"/>
          <p:cNvSpPr/>
          <p:nvPr/>
        </p:nvSpPr>
        <p:spPr>
          <a:xfrm rot="403428">
            <a:off x="13688137" y="1465407"/>
            <a:ext cx="1993808" cy="2057400"/>
          </a:xfrm>
          <a:custGeom>
            <a:avLst/>
            <a:gdLst/>
            <a:ahLst/>
            <a:cxnLst/>
            <a:rect l="l" t="t" r="r" b="b"/>
            <a:pathLst>
              <a:path w="1993808" h="2057400">
                <a:moveTo>
                  <a:pt x="0" y="0"/>
                </a:moveTo>
                <a:lnTo>
                  <a:pt x="1993808" y="0"/>
                </a:lnTo>
                <a:lnTo>
                  <a:pt x="1993808" y="2057400"/>
                </a:lnTo>
                <a:lnTo>
                  <a:pt x="0" y="20574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rot="-417858">
            <a:off x="13973887" y="6993803"/>
            <a:ext cx="1741724" cy="1767432"/>
          </a:xfrm>
          <a:custGeom>
            <a:avLst/>
            <a:gdLst/>
            <a:ahLst/>
            <a:cxnLst/>
            <a:rect l="l" t="t" r="r" b="b"/>
            <a:pathLst>
              <a:path w="1741724" h="1767432">
                <a:moveTo>
                  <a:pt x="0" y="0"/>
                </a:moveTo>
                <a:lnTo>
                  <a:pt x="1741725" y="0"/>
                </a:lnTo>
                <a:lnTo>
                  <a:pt x="1741725" y="1767432"/>
                </a:lnTo>
                <a:lnTo>
                  <a:pt x="0" y="176743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1" name="Freeform 21"/>
          <p:cNvSpPr/>
          <p:nvPr/>
        </p:nvSpPr>
        <p:spPr>
          <a:xfrm rot="-547271">
            <a:off x="626238" y="4580441"/>
            <a:ext cx="1637406" cy="1708868"/>
          </a:xfrm>
          <a:custGeom>
            <a:avLst/>
            <a:gdLst/>
            <a:ahLst/>
            <a:cxnLst/>
            <a:rect l="l" t="t" r="r" b="b"/>
            <a:pathLst>
              <a:path w="1637406" h="1708868">
                <a:moveTo>
                  <a:pt x="0" y="0"/>
                </a:moveTo>
                <a:lnTo>
                  <a:pt x="1637406" y="0"/>
                </a:lnTo>
                <a:lnTo>
                  <a:pt x="1637406" y="1708867"/>
                </a:lnTo>
                <a:lnTo>
                  <a:pt x="0" y="170886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2" name="Freeform 22"/>
          <p:cNvSpPr/>
          <p:nvPr/>
        </p:nvSpPr>
        <p:spPr>
          <a:xfrm rot="808354">
            <a:off x="16000291" y="3907893"/>
            <a:ext cx="1463768" cy="1930629"/>
          </a:xfrm>
          <a:custGeom>
            <a:avLst/>
            <a:gdLst/>
            <a:ahLst/>
            <a:cxnLst/>
            <a:rect l="l" t="t" r="r" b="b"/>
            <a:pathLst>
              <a:path w="1463768" h="1930629">
                <a:moveTo>
                  <a:pt x="0" y="0"/>
                </a:moveTo>
                <a:lnTo>
                  <a:pt x="1463768" y="0"/>
                </a:lnTo>
                <a:lnTo>
                  <a:pt x="1463768" y="1930629"/>
                </a:lnTo>
                <a:lnTo>
                  <a:pt x="0" y="1930629"/>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3" name="TextBox 23"/>
          <p:cNvSpPr txBox="1"/>
          <p:nvPr/>
        </p:nvSpPr>
        <p:spPr>
          <a:xfrm>
            <a:off x="6480914" y="6944275"/>
            <a:ext cx="5326171" cy="364136"/>
          </a:xfrm>
          <a:prstGeom prst="rect">
            <a:avLst/>
          </a:prstGeom>
        </p:spPr>
        <p:txBody>
          <a:bodyPr lIns="0" tIns="0" rIns="0" bIns="0" rtlCol="0" anchor="t">
            <a:spAutoFit/>
          </a:bodyPr>
          <a:lstStyle/>
          <a:p>
            <a:pPr algn="ctr">
              <a:lnSpc>
                <a:spcPts val="2720"/>
              </a:lnSpc>
            </a:pPr>
            <a:r>
              <a:rPr lang="en-US" sz="2925">
                <a:solidFill>
                  <a:srgbClr val="483A00"/>
                </a:solidFill>
                <a:latin typeface="Kurale" panose="020B0600000000000000"/>
                <a:ea typeface="Kurale" panose="020B0600000000000000"/>
                <a:cs typeface="Kurale" panose="020B0600000000000000"/>
                <a:sym typeface="Kurale" panose="020B0600000000000000"/>
              </a:rPr>
              <a:t>Nhóm 5</a:t>
            </a:r>
            <a:endParaRPr lang="en-US" sz="2925">
              <a:solidFill>
                <a:srgbClr val="483A00"/>
              </a:solidFill>
              <a:latin typeface="Kurale" panose="020B0600000000000000"/>
              <a:ea typeface="Kurale" panose="020B0600000000000000"/>
              <a:cs typeface="Kurale" panose="020B0600000000000000"/>
              <a:sym typeface="Kurale" panose="020B06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520142" y="3020426"/>
            <a:ext cx="17144205" cy="6715301"/>
          </a:xfrm>
          <a:prstGeom prst="rect">
            <a:avLst/>
          </a:prstGeom>
          <a:solidFill>
            <a:srgbClr val="FFFFFF"/>
          </a:solidFill>
        </p:spPr>
      </p:sp>
      <p:sp>
        <p:nvSpPr>
          <p:cNvPr id="3" name="TextBox 3"/>
          <p:cNvSpPr txBox="1"/>
          <p:nvPr/>
        </p:nvSpPr>
        <p:spPr>
          <a:xfrm>
            <a:off x="50109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4" name="Group 4"/>
          <p:cNvGrpSpPr/>
          <p:nvPr/>
        </p:nvGrpSpPr>
        <p:grpSpPr>
          <a:xfrm rot="0">
            <a:off x="749114" y="1591645"/>
            <a:ext cx="6338274" cy="1428780"/>
            <a:chOff x="0" y="0"/>
            <a:chExt cx="2306462" cy="519925"/>
          </a:xfrm>
        </p:grpSpPr>
        <p:sp>
          <p:nvSpPr>
            <p:cNvPr id="5" name="Freeform 5"/>
            <p:cNvSpPr/>
            <p:nvPr/>
          </p:nvSpPr>
          <p:spPr>
            <a:xfrm>
              <a:off x="0" y="0"/>
              <a:ext cx="2306462" cy="519925"/>
            </a:xfrm>
            <a:custGeom>
              <a:avLst/>
              <a:gdLst/>
              <a:ahLst/>
              <a:cxnLst/>
              <a:rect l="l" t="t" r="r" b="b"/>
              <a:pathLst>
                <a:path w="2306462" h="519925">
                  <a:moveTo>
                    <a:pt x="0" y="0"/>
                  </a:moveTo>
                  <a:lnTo>
                    <a:pt x="2306462" y="0"/>
                  </a:lnTo>
                  <a:lnTo>
                    <a:pt x="2306462" y="519925"/>
                  </a:lnTo>
                  <a:lnTo>
                    <a:pt x="0" y="519925"/>
                  </a:lnTo>
                  <a:close/>
                </a:path>
              </a:pathLst>
            </a:custGeom>
            <a:solidFill>
              <a:srgbClr val="365236"/>
            </a:solidFill>
          </p:spPr>
        </p:sp>
        <p:sp>
          <p:nvSpPr>
            <p:cNvPr id="6" name="TextBox 6"/>
            <p:cNvSpPr txBox="1"/>
            <p:nvPr/>
          </p:nvSpPr>
          <p:spPr>
            <a:xfrm>
              <a:off x="0" y="-57150"/>
              <a:ext cx="230646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3.2 Branch và Pull Request</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7" name="TextBox 7"/>
          <p:cNvSpPr txBox="1"/>
          <p:nvPr/>
        </p:nvSpPr>
        <p:spPr>
          <a:xfrm>
            <a:off x="1743491" y="3858209"/>
            <a:ext cx="13615207" cy="4693285"/>
          </a:xfrm>
          <a:prstGeom prst="rect">
            <a:avLst/>
          </a:prstGeom>
        </p:spPr>
        <p:txBody>
          <a:bodyPr lIns="0" tIns="0" rIns="0" bIns="0" rtlCol="0" anchor="t">
            <a:spAutoFit/>
          </a:bodyPr>
          <a:lstStyle/>
          <a:p>
            <a:pPr algn="l">
              <a:lnSpc>
                <a:spcPts val="4160"/>
              </a:lnSpc>
              <a:spcBef>
                <a:spcPct val="0"/>
              </a:spcBef>
            </a:pPr>
            <a:r>
              <a:rPr lang="en-US" sz="3200">
                <a:solidFill>
                  <a:srgbClr val="000000"/>
                </a:solidFill>
                <a:latin typeface="Muli" panose="00000500000000000000"/>
                <a:ea typeface="Muli" panose="00000500000000000000"/>
                <a:cs typeface="Muli" panose="00000500000000000000"/>
                <a:sym typeface="Muli" panose="00000500000000000000"/>
              </a:rPr>
              <a:t>Tạo branch và quản lý các nhánh của dự án</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spcBef>
                <a:spcPct val="0"/>
              </a:spcBef>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Tạo nhánh mới: </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git checkout -b ten_nhanh_moi</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git push -u origin ten_nhanh_moi</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Chuyển đổi nhánh:</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git checkout ten_nhanh</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Hợp nhất nhánh:</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git checkout main</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git merge ten_nhanh_moi</a:t>
            </a:r>
            <a:endParaRPr lang="en-US" sz="3200">
              <a:solidFill>
                <a:srgbClr val="000000"/>
              </a:solidFill>
              <a:latin typeface="Muli" panose="00000500000000000000"/>
              <a:ea typeface="Muli" panose="00000500000000000000"/>
              <a:cs typeface="Muli" panose="00000500000000000000"/>
              <a:sym typeface="Muli"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520142" y="3020426"/>
            <a:ext cx="17144205" cy="6715301"/>
          </a:xfrm>
          <a:prstGeom prst="rect">
            <a:avLst/>
          </a:prstGeom>
          <a:solidFill>
            <a:srgbClr val="FFFFFF"/>
          </a:solidFill>
        </p:spPr>
      </p:sp>
      <p:sp>
        <p:nvSpPr>
          <p:cNvPr id="3" name="TextBox 3"/>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4" name="Group 4"/>
          <p:cNvGrpSpPr/>
          <p:nvPr/>
        </p:nvGrpSpPr>
        <p:grpSpPr>
          <a:xfrm rot="0">
            <a:off x="777689" y="1591645"/>
            <a:ext cx="6338274" cy="1428780"/>
            <a:chOff x="0" y="0"/>
            <a:chExt cx="2306462" cy="519925"/>
          </a:xfrm>
        </p:grpSpPr>
        <p:sp>
          <p:nvSpPr>
            <p:cNvPr id="5" name="Freeform 5"/>
            <p:cNvSpPr/>
            <p:nvPr/>
          </p:nvSpPr>
          <p:spPr>
            <a:xfrm>
              <a:off x="0" y="0"/>
              <a:ext cx="2306462" cy="519925"/>
            </a:xfrm>
            <a:custGeom>
              <a:avLst/>
              <a:gdLst/>
              <a:ahLst/>
              <a:cxnLst/>
              <a:rect l="l" t="t" r="r" b="b"/>
              <a:pathLst>
                <a:path w="2306462" h="519925">
                  <a:moveTo>
                    <a:pt x="0" y="0"/>
                  </a:moveTo>
                  <a:lnTo>
                    <a:pt x="2306462" y="0"/>
                  </a:lnTo>
                  <a:lnTo>
                    <a:pt x="2306462" y="519925"/>
                  </a:lnTo>
                  <a:lnTo>
                    <a:pt x="0" y="519925"/>
                  </a:lnTo>
                  <a:close/>
                </a:path>
              </a:pathLst>
            </a:custGeom>
            <a:solidFill>
              <a:srgbClr val="365236"/>
            </a:solidFill>
          </p:spPr>
        </p:sp>
        <p:sp>
          <p:nvSpPr>
            <p:cNvPr id="6" name="TextBox 6"/>
            <p:cNvSpPr txBox="1"/>
            <p:nvPr/>
          </p:nvSpPr>
          <p:spPr>
            <a:xfrm>
              <a:off x="0" y="-57150"/>
              <a:ext cx="230646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3.2 Branch và Pull Request</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7" name="TextBox 7"/>
          <p:cNvSpPr txBox="1"/>
          <p:nvPr/>
        </p:nvSpPr>
        <p:spPr>
          <a:xfrm>
            <a:off x="1986852" y="4035273"/>
            <a:ext cx="13615207" cy="3121660"/>
          </a:xfrm>
          <a:prstGeom prst="rect">
            <a:avLst/>
          </a:prstGeom>
        </p:spPr>
        <p:txBody>
          <a:bodyPr lIns="0" tIns="0" rIns="0" bIns="0" rtlCol="0" anchor="t">
            <a:spAutoFit/>
          </a:bodyPr>
          <a:lstStyle/>
          <a:p>
            <a:pPr algn="l">
              <a:lnSpc>
                <a:spcPts val="4160"/>
              </a:lnSpc>
              <a:spcBef>
                <a:spcPct val="0"/>
              </a:spcBef>
            </a:pPr>
            <a:r>
              <a:rPr lang="en-US" sz="3200">
                <a:solidFill>
                  <a:srgbClr val="000000"/>
                </a:solidFill>
                <a:latin typeface="Muli" panose="00000500000000000000"/>
                <a:ea typeface="Muli" panose="00000500000000000000"/>
                <a:cs typeface="Muli" panose="00000500000000000000"/>
                <a:sym typeface="Muli" panose="00000500000000000000"/>
              </a:rPr>
              <a:t>Tạo branch và quản lý các nhánh của dự án</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spcBef>
                <a:spcPct val="0"/>
              </a:spcBef>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Xóa nhánh</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spcBef>
                <a:spcPct val="0"/>
              </a:spcBef>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Local: git branch -d ten_nhanh_moi</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spcBef>
                <a:spcPct val="0"/>
              </a:spcBef>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Remote: git push origin --delete ten_nhanh_moi</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spcBef>
                <a:spcPct val="0"/>
              </a:spcBef>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Xem nhánh:</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1381760" lvl="2" indent="-460375" algn="l">
              <a:lnSpc>
                <a:spcPts val="416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git branch -a</a:t>
            </a:r>
            <a:endParaRPr lang="en-US" sz="3200">
              <a:solidFill>
                <a:srgbClr val="000000"/>
              </a:solidFill>
              <a:latin typeface="Muli" panose="00000500000000000000"/>
              <a:ea typeface="Muli" panose="00000500000000000000"/>
              <a:cs typeface="Muli" panose="00000500000000000000"/>
              <a:sym typeface="Muli"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571898" y="3020426"/>
            <a:ext cx="17144205" cy="6715301"/>
          </a:xfrm>
          <a:prstGeom prst="rect">
            <a:avLst/>
          </a:prstGeom>
          <a:solidFill>
            <a:srgbClr val="FFFFFF"/>
          </a:solidFill>
        </p:spPr>
      </p:sp>
      <p:sp>
        <p:nvSpPr>
          <p:cNvPr id="3" name="TextBox 3"/>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4" name="Group 4"/>
          <p:cNvGrpSpPr/>
          <p:nvPr/>
        </p:nvGrpSpPr>
        <p:grpSpPr>
          <a:xfrm rot="0">
            <a:off x="777689" y="1591645"/>
            <a:ext cx="6338274" cy="1428780"/>
            <a:chOff x="0" y="0"/>
            <a:chExt cx="2306462" cy="519925"/>
          </a:xfrm>
        </p:grpSpPr>
        <p:sp>
          <p:nvSpPr>
            <p:cNvPr id="5" name="Freeform 5"/>
            <p:cNvSpPr/>
            <p:nvPr/>
          </p:nvSpPr>
          <p:spPr>
            <a:xfrm>
              <a:off x="0" y="0"/>
              <a:ext cx="2306462" cy="519925"/>
            </a:xfrm>
            <a:custGeom>
              <a:avLst/>
              <a:gdLst/>
              <a:ahLst/>
              <a:cxnLst/>
              <a:rect l="l" t="t" r="r" b="b"/>
              <a:pathLst>
                <a:path w="2306462" h="519925">
                  <a:moveTo>
                    <a:pt x="0" y="0"/>
                  </a:moveTo>
                  <a:lnTo>
                    <a:pt x="2306462" y="0"/>
                  </a:lnTo>
                  <a:lnTo>
                    <a:pt x="2306462" y="519925"/>
                  </a:lnTo>
                  <a:lnTo>
                    <a:pt x="0" y="519925"/>
                  </a:lnTo>
                  <a:close/>
                </a:path>
              </a:pathLst>
            </a:custGeom>
            <a:solidFill>
              <a:srgbClr val="365236"/>
            </a:solidFill>
          </p:spPr>
        </p:sp>
        <p:sp>
          <p:nvSpPr>
            <p:cNvPr id="6" name="TextBox 6"/>
            <p:cNvSpPr txBox="1"/>
            <p:nvPr/>
          </p:nvSpPr>
          <p:spPr>
            <a:xfrm>
              <a:off x="0" y="-57150"/>
              <a:ext cx="230646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3.2 Branch và Pull Request</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7" name="TextBox 7"/>
          <p:cNvSpPr txBox="1"/>
          <p:nvPr/>
        </p:nvSpPr>
        <p:spPr>
          <a:xfrm>
            <a:off x="971805" y="3496885"/>
            <a:ext cx="15645302" cy="3645535"/>
          </a:xfrm>
          <a:prstGeom prst="rect">
            <a:avLst/>
          </a:prstGeom>
        </p:spPr>
        <p:txBody>
          <a:bodyPr lIns="0" tIns="0" rIns="0" bIns="0" rtlCol="0" anchor="t">
            <a:spAutoFit/>
          </a:bodyPr>
          <a:lstStyle/>
          <a:p>
            <a:pPr marL="0" lvl="0" indent="0" algn="l">
              <a:lnSpc>
                <a:spcPts val="4160"/>
              </a:lnSpc>
            </a:pPr>
            <a:r>
              <a:rPr lang="en-US" sz="3200">
                <a:solidFill>
                  <a:srgbClr val="000000"/>
                </a:solidFill>
                <a:latin typeface="Muli" panose="00000500000000000000"/>
                <a:ea typeface="Muli" panose="00000500000000000000"/>
                <a:cs typeface="Muli" panose="00000500000000000000"/>
                <a:sym typeface="Muli" panose="00000500000000000000"/>
              </a:rPr>
              <a:t>Pull Request: Ý nghĩa và quy trình review mã nguồn</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buFont typeface="Arial" panose="020B0604020202020204"/>
              <a:buChar char="•"/>
            </a:pPr>
            <a:r>
              <a:rPr lang="en-US" sz="3200" b="1">
                <a:solidFill>
                  <a:srgbClr val="000000"/>
                </a:solidFill>
                <a:latin typeface="Muli Bold" panose="00000800000000000000"/>
                <a:ea typeface="Muli Bold" panose="00000800000000000000"/>
                <a:cs typeface="Muli Bold" panose="00000800000000000000"/>
                <a:sym typeface="Muli Bold" panose="00000800000000000000"/>
              </a:rPr>
              <a:t>Ý nghĩa</a:t>
            </a:r>
            <a:r>
              <a:rPr lang="en-US" sz="3200">
                <a:solidFill>
                  <a:srgbClr val="000000"/>
                </a:solidFill>
                <a:latin typeface="Muli" panose="00000500000000000000"/>
                <a:ea typeface="Muli" panose="00000500000000000000"/>
                <a:cs typeface="Muli" panose="00000500000000000000"/>
                <a:sym typeface="Muli" panose="00000500000000000000"/>
              </a:rPr>
              <a:t>: Pull Request (PR) là yêu cầu hợp nhất thay đổi từ nhánh này sang nhánh khác, thường từ nhánh phát triển vào nhánh chính.</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160"/>
              </a:lnSpc>
              <a:buFont typeface="Arial" panose="020B0604020202020204"/>
              <a:buChar char="•"/>
            </a:pPr>
            <a:r>
              <a:rPr lang="en-US" sz="3200" b="1">
                <a:solidFill>
                  <a:srgbClr val="000000"/>
                </a:solidFill>
                <a:latin typeface="Muli Bold" panose="00000800000000000000"/>
                <a:ea typeface="Muli Bold" panose="00000800000000000000"/>
                <a:cs typeface="Muli Bold" panose="00000800000000000000"/>
                <a:sym typeface="Muli Bold" panose="00000800000000000000"/>
              </a:rPr>
              <a:t>Quy trình review</a:t>
            </a:r>
            <a:r>
              <a:rPr lang="en-US" sz="3200">
                <a:solidFill>
                  <a:srgbClr val="000000"/>
                </a:solidFill>
                <a:latin typeface="Muli" panose="00000500000000000000"/>
                <a:ea typeface="Muli" panose="00000500000000000000"/>
                <a:cs typeface="Muli" panose="00000500000000000000"/>
                <a:sym typeface="Muli" panose="00000500000000000000"/>
              </a:rPr>
              <a:t>: Người gửi PR mời các thành viên trong nhóm review mã nguồn. Reviewer kiểm tra code, đưa ra ý kiến và yêu cầu thay đổi trước khi merge. Khi mọi phản hồi được giải quyết, PR có thể được merge bởi người quản trị hoặc chủ sở hữu nhánh nhận.</a:t>
            </a:r>
            <a:endParaRPr lang="en-US" sz="3200">
              <a:solidFill>
                <a:srgbClr val="000000"/>
              </a:solidFill>
              <a:latin typeface="Muli" panose="00000500000000000000"/>
              <a:ea typeface="Muli" panose="00000500000000000000"/>
              <a:cs typeface="Muli" panose="00000500000000000000"/>
              <a:sym typeface="Muli"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3" name="Group 3"/>
          <p:cNvGrpSpPr/>
          <p:nvPr/>
        </p:nvGrpSpPr>
        <p:grpSpPr>
          <a:xfrm rot="0">
            <a:off x="777689" y="1706692"/>
            <a:ext cx="7830457" cy="1428780"/>
            <a:chOff x="0" y="0"/>
            <a:chExt cx="2849459" cy="519925"/>
          </a:xfrm>
        </p:grpSpPr>
        <p:sp>
          <p:nvSpPr>
            <p:cNvPr id="4" name="Freeform 4"/>
            <p:cNvSpPr/>
            <p:nvPr/>
          </p:nvSpPr>
          <p:spPr>
            <a:xfrm>
              <a:off x="0" y="0"/>
              <a:ext cx="2849459" cy="519925"/>
            </a:xfrm>
            <a:custGeom>
              <a:avLst/>
              <a:gdLst/>
              <a:ahLst/>
              <a:cxnLst/>
              <a:rect l="l" t="t" r="r" b="b"/>
              <a:pathLst>
                <a:path w="2849459" h="519925">
                  <a:moveTo>
                    <a:pt x="0" y="0"/>
                  </a:moveTo>
                  <a:lnTo>
                    <a:pt x="2849459" y="0"/>
                  </a:lnTo>
                  <a:lnTo>
                    <a:pt x="2849459" y="519925"/>
                  </a:lnTo>
                  <a:lnTo>
                    <a:pt x="0" y="519925"/>
                  </a:lnTo>
                  <a:close/>
                </a:path>
              </a:pathLst>
            </a:custGeom>
            <a:solidFill>
              <a:srgbClr val="365236"/>
            </a:solidFill>
          </p:spPr>
        </p:sp>
        <p:sp>
          <p:nvSpPr>
            <p:cNvPr id="5" name="TextBox 5"/>
            <p:cNvSpPr txBox="1"/>
            <p:nvPr/>
          </p:nvSpPr>
          <p:spPr>
            <a:xfrm>
              <a:off x="0" y="-57150"/>
              <a:ext cx="2849459"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3.3 GitHub Issues và GitHub Projects</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6" name="AutoShape 6"/>
          <p:cNvSpPr/>
          <p:nvPr/>
        </p:nvSpPr>
        <p:spPr>
          <a:xfrm>
            <a:off x="571898" y="3020426"/>
            <a:ext cx="17144205" cy="6715301"/>
          </a:xfrm>
          <a:prstGeom prst="rect">
            <a:avLst/>
          </a:prstGeom>
          <a:solidFill>
            <a:srgbClr val="FFFFFF"/>
          </a:solidFill>
        </p:spPr>
      </p:sp>
      <p:sp>
        <p:nvSpPr>
          <p:cNvPr id="7" name="TextBox 7"/>
          <p:cNvSpPr txBox="1"/>
          <p:nvPr/>
        </p:nvSpPr>
        <p:spPr>
          <a:xfrm>
            <a:off x="1028700" y="3211672"/>
            <a:ext cx="15645302" cy="6559550"/>
          </a:xfrm>
          <a:prstGeom prst="rect">
            <a:avLst/>
          </a:prstGeom>
        </p:spPr>
        <p:txBody>
          <a:bodyPr lIns="0" tIns="0" rIns="0" bIns="0" rtlCol="0" anchor="t">
            <a:spAutoFit/>
          </a:bodyPr>
          <a:lstStyle/>
          <a:p>
            <a:pPr algn="l">
              <a:lnSpc>
                <a:spcPts val="5200"/>
              </a:lnSpc>
            </a:pPr>
            <a:r>
              <a:rPr lang="en-US" sz="4000">
                <a:solidFill>
                  <a:srgbClr val="000000"/>
                </a:solidFill>
                <a:latin typeface="Muli" panose="00000500000000000000"/>
                <a:ea typeface="Muli" panose="00000500000000000000"/>
                <a:cs typeface="Muli" panose="00000500000000000000"/>
                <a:sym typeface="Muli" panose="00000500000000000000"/>
              </a:rPr>
              <a:t>Q</a:t>
            </a:r>
            <a:r>
              <a:rPr lang="en-US" sz="4000">
                <a:solidFill>
                  <a:srgbClr val="000000"/>
                </a:solidFill>
                <a:latin typeface="Muli" panose="00000500000000000000"/>
                <a:ea typeface="Muli" panose="00000500000000000000"/>
                <a:cs typeface="Muli" panose="00000500000000000000"/>
                <a:sym typeface="Muli" panose="00000500000000000000"/>
              </a:rPr>
              <a:t>uản lý Nhiệm vụ</a:t>
            </a:r>
            <a:r>
              <a:rPr lang="en-US" sz="4000">
                <a:solidFill>
                  <a:srgbClr val="000000"/>
                </a:solidFill>
                <a:latin typeface="Muli" panose="00000500000000000000"/>
                <a:ea typeface="Muli" panose="00000500000000000000"/>
                <a:cs typeface="Muli" panose="00000500000000000000"/>
                <a:sym typeface="Muli" panose="00000500000000000000"/>
              </a:rPr>
              <a:t> </a:t>
            </a:r>
            <a:r>
              <a:rPr lang="en-US" sz="4000">
                <a:solidFill>
                  <a:srgbClr val="000000"/>
                </a:solidFill>
                <a:latin typeface="Muli" panose="00000500000000000000"/>
                <a:ea typeface="Muli" panose="00000500000000000000"/>
                <a:cs typeface="Muli" panose="00000500000000000000"/>
                <a:sym typeface="Muli" panose="00000500000000000000"/>
              </a:rPr>
              <a:t>và Lỗi (Issues):</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2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Tạo issue để theo dõi vấn đề, yêu cầu, lỗi.</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2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Gán cho</a:t>
            </a:r>
            <a:r>
              <a:rPr lang="en-US" sz="4000">
                <a:solidFill>
                  <a:srgbClr val="000000"/>
                </a:solidFill>
                <a:latin typeface="Muli" panose="00000500000000000000"/>
                <a:ea typeface="Muli" panose="00000500000000000000"/>
                <a:cs typeface="Muli" panose="00000500000000000000"/>
                <a:sym typeface="Muli" panose="00000500000000000000"/>
              </a:rPr>
              <a:t> n</a:t>
            </a:r>
            <a:r>
              <a:rPr lang="en-US" sz="4000">
                <a:solidFill>
                  <a:srgbClr val="000000"/>
                </a:solidFill>
                <a:latin typeface="Muli" panose="00000500000000000000"/>
                <a:ea typeface="Muli" panose="00000500000000000000"/>
                <a:cs typeface="Muli" panose="00000500000000000000"/>
                <a:sym typeface="Muli" panose="00000500000000000000"/>
              </a:rPr>
              <a:t>gười phụ trách, thêm nhãn, theo dõi tiến trình.</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2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Hỗ trợ thảo luận và giải quyết vấn đề nhanh chóng.</a:t>
            </a:r>
            <a:endParaRPr lang="en-US" sz="4000">
              <a:solidFill>
                <a:srgbClr val="000000"/>
              </a:solidFill>
              <a:latin typeface="Muli" panose="00000500000000000000"/>
              <a:ea typeface="Muli" panose="00000500000000000000"/>
              <a:cs typeface="Muli" panose="00000500000000000000"/>
              <a:sym typeface="Muli" panose="00000500000000000000"/>
            </a:endParaRPr>
          </a:p>
          <a:p>
            <a:pPr algn="l">
              <a:lnSpc>
                <a:spcPts val="5200"/>
              </a:lnSpc>
            </a:pPr>
            <a:r>
              <a:rPr lang="en-US" sz="4000">
                <a:solidFill>
                  <a:srgbClr val="000000"/>
                </a:solidFill>
                <a:latin typeface="Muli" panose="00000500000000000000"/>
                <a:ea typeface="Muli" panose="00000500000000000000"/>
                <a:cs typeface="Muli" panose="00000500000000000000"/>
                <a:sym typeface="Muli" panose="00000500000000000000"/>
              </a:rPr>
              <a:t>Quản lý Dự án với GitHub Projects:</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2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Tạo bảng quản lý dự án để tổ chức công việc.</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2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Sử dụng bảng Kanban hoặc Scrum để theo dõi trạng thái công việc.</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2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Phân công nhiệm vụ và theo dõi tiến độ một cách trực quan.</a:t>
            </a:r>
            <a:endParaRPr lang="en-US" sz="4000">
              <a:solidFill>
                <a:srgbClr val="000000"/>
              </a:solidFill>
              <a:latin typeface="Muli" panose="00000500000000000000"/>
              <a:ea typeface="Muli" panose="00000500000000000000"/>
              <a:cs typeface="Muli" panose="00000500000000000000"/>
              <a:sym typeface="Muli" panose="00000500000000000000"/>
            </a:endParaRPr>
          </a:p>
          <a:p>
            <a:pPr algn="l">
              <a:lnSpc>
                <a:spcPts val="52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grpSp>
        <p:nvGrpSpPr>
          <p:cNvPr id="2" name="Group 2"/>
          <p:cNvGrpSpPr/>
          <p:nvPr/>
        </p:nvGrpSpPr>
        <p:grpSpPr>
          <a:xfrm rot="0">
            <a:off x="777689" y="1706692"/>
            <a:ext cx="4461741" cy="1428780"/>
            <a:chOff x="0" y="0"/>
            <a:chExt cx="1623602" cy="519925"/>
          </a:xfrm>
        </p:grpSpPr>
        <p:sp>
          <p:nvSpPr>
            <p:cNvPr id="3" name="Freeform 3"/>
            <p:cNvSpPr/>
            <p:nvPr/>
          </p:nvSpPr>
          <p:spPr>
            <a:xfrm>
              <a:off x="0" y="0"/>
              <a:ext cx="1623602" cy="519925"/>
            </a:xfrm>
            <a:custGeom>
              <a:avLst/>
              <a:gdLst/>
              <a:ahLst/>
              <a:cxnLst/>
              <a:rect l="l" t="t" r="r" b="b"/>
              <a:pathLst>
                <a:path w="1623602" h="519925">
                  <a:moveTo>
                    <a:pt x="0" y="0"/>
                  </a:moveTo>
                  <a:lnTo>
                    <a:pt x="1623602" y="0"/>
                  </a:lnTo>
                  <a:lnTo>
                    <a:pt x="1623602" y="519925"/>
                  </a:lnTo>
                  <a:lnTo>
                    <a:pt x="0" y="519925"/>
                  </a:lnTo>
                  <a:close/>
                </a:path>
              </a:pathLst>
            </a:custGeom>
            <a:solidFill>
              <a:srgbClr val="365236"/>
            </a:solidFill>
          </p:spPr>
        </p:sp>
        <p:sp>
          <p:nvSpPr>
            <p:cNvPr id="4" name="TextBox 4"/>
            <p:cNvSpPr txBox="1"/>
            <p:nvPr/>
          </p:nvSpPr>
          <p:spPr>
            <a:xfrm>
              <a:off x="0" y="-57150"/>
              <a:ext cx="162360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3.3 GitHub Actions</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5" name="AutoShape 5"/>
          <p:cNvSpPr/>
          <p:nvPr/>
        </p:nvSpPr>
        <p:spPr>
          <a:xfrm>
            <a:off x="571898" y="3020426"/>
            <a:ext cx="17144205" cy="6715301"/>
          </a:xfrm>
          <a:prstGeom prst="rect">
            <a:avLst/>
          </a:prstGeom>
          <a:solidFill>
            <a:srgbClr val="FFFFFF"/>
          </a:solidFill>
        </p:spPr>
      </p:sp>
      <p:sp>
        <p:nvSpPr>
          <p:cNvPr id="6" name="TextBox 6"/>
          <p:cNvSpPr txBox="1"/>
          <p:nvPr/>
        </p:nvSpPr>
        <p:spPr>
          <a:xfrm>
            <a:off x="7898958" y="3246210"/>
            <a:ext cx="9817145" cy="6216107"/>
          </a:xfrm>
          <a:prstGeom prst="rect">
            <a:avLst/>
          </a:prstGeom>
        </p:spPr>
        <p:txBody>
          <a:bodyPr lIns="0" tIns="0" rIns="0" bIns="0" rtlCol="0" anchor="t">
            <a:spAutoFit/>
          </a:bodyPr>
          <a:lstStyle/>
          <a:p>
            <a:pPr algn="l">
              <a:lnSpc>
                <a:spcPts val="6210"/>
              </a:lnSpc>
            </a:pPr>
            <a:r>
              <a:rPr lang="en-US" sz="4780">
                <a:solidFill>
                  <a:srgbClr val="000000"/>
                </a:solidFill>
                <a:latin typeface="Muli" panose="00000500000000000000"/>
                <a:ea typeface="Muli" panose="00000500000000000000"/>
                <a:cs typeface="Muli" panose="00000500000000000000"/>
                <a:sym typeface="Muli" panose="00000500000000000000"/>
              </a:rPr>
              <a:t>Khái </a:t>
            </a:r>
            <a:r>
              <a:rPr lang="en-US" sz="4780">
                <a:solidFill>
                  <a:srgbClr val="000000"/>
                </a:solidFill>
                <a:latin typeface="Muli" panose="00000500000000000000"/>
                <a:ea typeface="Muli" panose="00000500000000000000"/>
                <a:cs typeface="Muli" panose="00000500000000000000"/>
                <a:sym typeface="Muli" panose="00000500000000000000"/>
              </a:rPr>
              <a:t>niệm v</a:t>
            </a:r>
            <a:r>
              <a:rPr lang="en-US" sz="4780">
                <a:solidFill>
                  <a:srgbClr val="000000"/>
                </a:solidFill>
                <a:latin typeface="Muli" panose="00000500000000000000"/>
                <a:ea typeface="Muli" panose="00000500000000000000"/>
                <a:cs typeface="Muli" panose="00000500000000000000"/>
                <a:sym typeface="Muli" panose="00000500000000000000"/>
              </a:rPr>
              <a:t>à cách hoạt động:</a:t>
            </a:r>
            <a:endParaRPr lang="en-US" sz="4780">
              <a:solidFill>
                <a:srgbClr val="000000"/>
              </a:solidFill>
              <a:latin typeface="Muli" panose="00000500000000000000"/>
              <a:ea typeface="Muli" panose="00000500000000000000"/>
              <a:cs typeface="Muli" panose="00000500000000000000"/>
              <a:sym typeface="Muli" panose="00000500000000000000"/>
            </a:endParaRPr>
          </a:p>
          <a:p>
            <a:pPr marL="1031875" lvl="1" indent="-515620" algn="l">
              <a:lnSpc>
                <a:spcPts val="6210"/>
              </a:lnSpc>
              <a:buFont typeface="Arial" panose="020B0604020202020204"/>
              <a:buChar char="•"/>
            </a:pPr>
            <a:r>
              <a:rPr lang="en-US" sz="4780">
                <a:solidFill>
                  <a:srgbClr val="000000"/>
                </a:solidFill>
                <a:latin typeface="Muli" panose="00000500000000000000"/>
                <a:ea typeface="Muli" panose="00000500000000000000"/>
                <a:cs typeface="Muli" panose="00000500000000000000"/>
                <a:sym typeface="Muli" panose="00000500000000000000"/>
              </a:rPr>
              <a:t>Công cụ CI/CD tự</a:t>
            </a:r>
            <a:r>
              <a:rPr lang="en-US" sz="4780">
                <a:solidFill>
                  <a:srgbClr val="000000"/>
                </a:solidFill>
                <a:latin typeface="Muli" panose="00000500000000000000"/>
                <a:ea typeface="Muli" panose="00000500000000000000"/>
                <a:cs typeface="Muli" panose="00000500000000000000"/>
                <a:sym typeface="Muli" panose="00000500000000000000"/>
              </a:rPr>
              <a:t> độn</a:t>
            </a:r>
            <a:r>
              <a:rPr lang="en-US" sz="4780">
                <a:solidFill>
                  <a:srgbClr val="000000"/>
                </a:solidFill>
                <a:latin typeface="Muli" panose="00000500000000000000"/>
                <a:ea typeface="Muli" panose="00000500000000000000"/>
                <a:cs typeface="Muli" panose="00000500000000000000"/>
                <a:sym typeface="Muli" panose="00000500000000000000"/>
              </a:rPr>
              <a:t>g hóa quy trình phát triển.</a:t>
            </a:r>
            <a:endParaRPr lang="en-US" sz="4780">
              <a:solidFill>
                <a:srgbClr val="000000"/>
              </a:solidFill>
              <a:latin typeface="Muli" panose="00000500000000000000"/>
              <a:ea typeface="Muli" panose="00000500000000000000"/>
              <a:cs typeface="Muli" panose="00000500000000000000"/>
              <a:sym typeface="Muli" panose="00000500000000000000"/>
            </a:endParaRPr>
          </a:p>
          <a:p>
            <a:pPr marL="1031875" lvl="1" indent="-515620" algn="l">
              <a:lnSpc>
                <a:spcPts val="6210"/>
              </a:lnSpc>
              <a:buFont typeface="Arial" panose="020B0604020202020204"/>
              <a:buChar char="•"/>
            </a:pPr>
            <a:r>
              <a:rPr lang="en-US" sz="4780">
                <a:solidFill>
                  <a:srgbClr val="000000"/>
                </a:solidFill>
                <a:latin typeface="Muli" panose="00000500000000000000"/>
                <a:ea typeface="Muli" panose="00000500000000000000"/>
                <a:cs typeface="Muli" panose="00000500000000000000"/>
                <a:sym typeface="Muli" panose="00000500000000000000"/>
              </a:rPr>
              <a:t>Tạo quy trình công việc để tự động kiểm tra, xây dựng, triển khai khi có thay đổi.</a:t>
            </a:r>
            <a:endParaRPr lang="en-US" sz="4780">
              <a:solidFill>
                <a:srgbClr val="000000"/>
              </a:solidFill>
              <a:latin typeface="Muli" panose="00000500000000000000"/>
              <a:ea typeface="Muli" panose="00000500000000000000"/>
              <a:cs typeface="Muli" panose="00000500000000000000"/>
              <a:sym typeface="Muli" panose="00000500000000000000"/>
            </a:endParaRPr>
          </a:p>
          <a:p>
            <a:pPr algn="l">
              <a:lnSpc>
                <a:spcPts val="6210"/>
              </a:lnSpc>
            </a:pPr>
          </a:p>
          <a:p>
            <a:pPr algn="l">
              <a:lnSpc>
                <a:spcPts val="6210"/>
              </a:lnSpc>
            </a:pPr>
          </a:p>
        </p:txBody>
      </p:sp>
      <p:sp>
        <p:nvSpPr>
          <p:cNvPr id="7" name="Freeform 7"/>
          <p:cNvSpPr/>
          <p:nvPr/>
        </p:nvSpPr>
        <p:spPr>
          <a:xfrm>
            <a:off x="1028700" y="5143500"/>
            <a:ext cx="6870258" cy="3972693"/>
          </a:xfrm>
          <a:custGeom>
            <a:avLst/>
            <a:gdLst/>
            <a:ahLst/>
            <a:cxnLst/>
            <a:rect l="l" t="t" r="r" b="b"/>
            <a:pathLst>
              <a:path w="6870258" h="3972693">
                <a:moveTo>
                  <a:pt x="0" y="0"/>
                </a:moveTo>
                <a:lnTo>
                  <a:pt x="6870258" y="0"/>
                </a:lnTo>
                <a:lnTo>
                  <a:pt x="6870258" y="3972693"/>
                </a:lnTo>
                <a:lnTo>
                  <a:pt x="0" y="3972693"/>
                </a:lnTo>
                <a:lnTo>
                  <a:pt x="0" y="0"/>
                </a:lnTo>
                <a:close/>
              </a:path>
            </a:pathLst>
          </a:custGeom>
          <a:blipFill>
            <a:blip r:embed="rId1"/>
            <a:stretch>
              <a:fillRect l="-21612" r="-16767"/>
            </a:stretch>
          </a:blipFill>
        </p:spPr>
      </p:sp>
      <p:sp>
        <p:nvSpPr>
          <p:cNvPr id="8" name="TextBox 8"/>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grpSp>
        <p:nvGrpSpPr>
          <p:cNvPr id="2" name="Group 2"/>
          <p:cNvGrpSpPr/>
          <p:nvPr/>
        </p:nvGrpSpPr>
        <p:grpSpPr>
          <a:xfrm rot="0">
            <a:off x="777689" y="1706692"/>
            <a:ext cx="4461741" cy="1428780"/>
            <a:chOff x="0" y="0"/>
            <a:chExt cx="1623602" cy="519925"/>
          </a:xfrm>
        </p:grpSpPr>
        <p:sp>
          <p:nvSpPr>
            <p:cNvPr id="3" name="Freeform 3"/>
            <p:cNvSpPr/>
            <p:nvPr/>
          </p:nvSpPr>
          <p:spPr>
            <a:xfrm>
              <a:off x="0" y="0"/>
              <a:ext cx="1623602" cy="519925"/>
            </a:xfrm>
            <a:custGeom>
              <a:avLst/>
              <a:gdLst/>
              <a:ahLst/>
              <a:cxnLst/>
              <a:rect l="l" t="t" r="r" b="b"/>
              <a:pathLst>
                <a:path w="1623602" h="519925">
                  <a:moveTo>
                    <a:pt x="0" y="0"/>
                  </a:moveTo>
                  <a:lnTo>
                    <a:pt x="1623602" y="0"/>
                  </a:lnTo>
                  <a:lnTo>
                    <a:pt x="1623602" y="519925"/>
                  </a:lnTo>
                  <a:lnTo>
                    <a:pt x="0" y="519925"/>
                  </a:lnTo>
                  <a:close/>
                </a:path>
              </a:pathLst>
            </a:custGeom>
            <a:solidFill>
              <a:srgbClr val="365236"/>
            </a:solidFill>
          </p:spPr>
        </p:sp>
        <p:sp>
          <p:nvSpPr>
            <p:cNvPr id="4" name="TextBox 4"/>
            <p:cNvSpPr txBox="1"/>
            <p:nvPr/>
          </p:nvSpPr>
          <p:spPr>
            <a:xfrm>
              <a:off x="0" y="-57150"/>
              <a:ext cx="162360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3.3 GitHub Actions</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5" name="AutoShape 5"/>
          <p:cNvSpPr/>
          <p:nvPr/>
        </p:nvSpPr>
        <p:spPr>
          <a:xfrm>
            <a:off x="571898" y="3020426"/>
            <a:ext cx="17144205" cy="6715301"/>
          </a:xfrm>
          <a:prstGeom prst="rect">
            <a:avLst/>
          </a:prstGeom>
          <a:solidFill>
            <a:srgbClr val="FFFFFF"/>
          </a:solidFill>
        </p:spPr>
      </p:sp>
      <p:sp>
        <p:nvSpPr>
          <p:cNvPr id="6" name="Freeform 6"/>
          <p:cNvSpPr/>
          <p:nvPr/>
        </p:nvSpPr>
        <p:spPr>
          <a:xfrm>
            <a:off x="10610317" y="3020426"/>
            <a:ext cx="5516412" cy="6715301"/>
          </a:xfrm>
          <a:custGeom>
            <a:avLst/>
            <a:gdLst/>
            <a:ahLst/>
            <a:cxnLst/>
            <a:rect l="l" t="t" r="r" b="b"/>
            <a:pathLst>
              <a:path w="5516412" h="6715301">
                <a:moveTo>
                  <a:pt x="0" y="0"/>
                </a:moveTo>
                <a:lnTo>
                  <a:pt x="5516411" y="0"/>
                </a:lnTo>
                <a:lnTo>
                  <a:pt x="5516411" y="6715301"/>
                </a:lnTo>
                <a:lnTo>
                  <a:pt x="0" y="6715301"/>
                </a:lnTo>
                <a:lnTo>
                  <a:pt x="0" y="0"/>
                </a:lnTo>
                <a:close/>
              </a:path>
            </a:pathLst>
          </a:custGeom>
          <a:blipFill>
            <a:blip r:embed="rId1"/>
            <a:stretch>
              <a:fillRect t="-2215" b="-2215"/>
            </a:stretch>
          </a:blipFill>
        </p:spPr>
      </p:sp>
      <p:sp>
        <p:nvSpPr>
          <p:cNvPr id="7" name="TextBox 7"/>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8" name="TextBox 8"/>
          <p:cNvSpPr txBox="1"/>
          <p:nvPr/>
        </p:nvSpPr>
        <p:spPr>
          <a:xfrm>
            <a:off x="777689" y="3331297"/>
            <a:ext cx="9581617" cy="6055458"/>
          </a:xfrm>
          <a:prstGeom prst="rect">
            <a:avLst/>
          </a:prstGeom>
        </p:spPr>
        <p:txBody>
          <a:bodyPr lIns="0" tIns="0" rIns="0" bIns="0" rtlCol="0" anchor="t">
            <a:spAutoFit/>
          </a:bodyPr>
          <a:lstStyle/>
          <a:p>
            <a:pPr algn="l">
              <a:lnSpc>
                <a:spcPts val="4840"/>
              </a:lnSpc>
            </a:pPr>
            <a:r>
              <a:rPr lang="en-US" sz="3720">
                <a:solidFill>
                  <a:srgbClr val="000000"/>
                </a:solidFill>
                <a:latin typeface="Muli" panose="00000500000000000000"/>
                <a:ea typeface="Muli" panose="00000500000000000000"/>
                <a:cs typeface="Muli" panose="00000500000000000000"/>
                <a:sym typeface="Muli" panose="00000500000000000000"/>
              </a:rPr>
              <a:t>Cấu hình Workflow:</a:t>
            </a:r>
            <a:endParaRPr lang="en-US" sz="3720">
              <a:solidFill>
                <a:srgbClr val="000000"/>
              </a:solidFill>
              <a:latin typeface="Muli" panose="00000500000000000000"/>
              <a:ea typeface="Muli" panose="00000500000000000000"/>
              <a:cs typeface="Muli" panose="00000500000000000000"/>
              <a:sym typeface="Muli" panose="00000500000000000000"/>
            </a:endParaRPr>
          </a:p>
          <a:p>
            <a:pPr marL="803910" lvl="1" indent="-401955" algn="l">
              <a:lnSpc>
                <a:spcPts val="4840"/>
              </a:lnSpc>
              <a:buFont typeface="Arial" panose="020B0604020202020204"/>
              <a:buChar char="•"/>
            </a:pPr>
            <a:r>
              <a:rPr lang="en-US" sz="3720">
                <a:solidFill>
                  <a:srgbClr val="000000"/>
                </a:solidFill>
                <a:latin typeface="Muli" panose="00000500000000000000"/>
                <a:ea typeface="Muli" panose="00000500000000000000"/>
                <a:cs typeface="Muli" panose="00000500000000000000"/>
                <a:sym typeface="Muli" panose="00000500000000000000"/>
              </a:rPr>
              <a:t>Định nghĩa quy trình làm việc bằng YAML trong .github/workflows/.</a:t>
            </a:r>
            <a:endParaRPr lang="en-US" sz="3720">
              <a:solidFill>
                <a:srgbClr val="000000"/>
              </a:solidFill>
              <a:latin typeface="Muli" panose="00000500000000000000"/>
              <a:ea typeface="Muli" panose="00000500000000000000"/>
              <a:cs typeface="Muli" panose="00000500000000000000"/>
              <a:sym typeface="Muli" panose="00000500000000000000"/>
            </a:endParaRPr>
          </a:p>
          <a:p>
            <a:pPr marL="803910" lvl="1" indent="-401955" algn="l">
              <a:lnSpc>
                <a:spcPts val="4840"/>
              </a:lnSpc>
              <a:buFont typeface="Arial" panose="020B0604020202020204"/>
              <a:buChar char="•"/>
            </a:pPr>
            <a:r>
              <a:rPr lang="en-US" sz="3720">
                <a:solidFill>
                  <a:srgbClr val="000000"/>
                </a:solidFill>
                <a:latin typeface="Muli" panose="00000500000000000000"/>
                <a:ea typeface="Muli" panose="00000500000000000000"/>
                <a:cs typeface="Muli" panose="00000500000000000000"/>
                <a:sym typeface="Muli" panose="00000500000000000000"/>
              </a:rPr>
              <a:t>Sử dụng các mẫu có sẵn hoặc tạo tùy chỉnh quy trình làm việc.</a:t>
            </a:r>
            <a:endParaRPr lang="en-US" sz="3720">
              <a:solidFill>
                <a:srgbClr val="000000"/>
              </a:solidFill>
              <a:latin typeface="Muli" panose="00000500000000000000"/>
              <a:ea typeface="Muli" panose="00000500000000000000"/>
              <a:cs typeface="Muli" panose="00000500000000000000"/>
              <a:sym typeface="Muli" panose="00000500000000000000"/>
            </a:endParaRPr>
          </a:p>
          <a:p>
            <a:pPr algn="l">
              <a:lnSpc>
                <a:spcPts val="4840"/>
              </a:lnSpc>
            </a:pPr>
            <a:r>
              <a:rPr lang="en-US" sz="3720">
                <a:solidFill>
                  <a:srgbClr val="000000"/>
                </a:solidFill>
                <a:latin typeface="Muli" panose="00000500000000000000"/>
                <a:ea typeface="Muli" panose="00000500000000000000"/>
                <a:cs typeface="Muli" panose="00000500000000000000"/>
                <a:sym typeface="Muli" panose="00000500000000000000"/>
              </a:rPr>
              <a:t>Ví dụ quy trình làm việc:</a:t>
            </a:r>
            <a:endParaRPr lang="en-US" sz="3720">
              <a:solidFill>
                <a:srgbClr val="000000"/>
              </a:solidFill>
              <a:latin typeface="Muli" panose="00000500000000000000"/>
              <a:ea typeface="Muli" panose="00000500000000000000"/>
              <a:cs typeface="Muli" panose="00000500000000000000"/>
              <a:sym typeface="Muli" panose="00000500000000000000"/>
            </a:endParaRPr>
          </a:p>
          <a:p>
            <a:pPr algn="l">
              <a:lnSpc>
                <a:spcPts val="4840"/>
              </a:lnSpc>
            </a:pPr>
          </a:p>
          <a:p>
            <a:pPr algn="l">
              <a:lnSpc>
                <a:spcPts val="4840"/>
              </a:lnSpc>
            </a:pPr>
            <a:r>
              <a:rPr lang="en-US" sz="3720">
                <a:solidFill>
                  <a:srgbClr val="000000"/>
                </a:solidFill>
                <a:latin typeface="Muli" panose="00000500000000000000"/>
                <a:ea typeface="Muli" panose="00000500000000000000"/>
                <a:cs typeface="Muli" panose="00000500000000000000"/>
                <a:sym typeface="Muli" panose="00000500000000000000"/>
              </a:rPr>
              <a:t>Ví dụ quy trình làm việc:</a:t>
            </a:r>
            <a:endParaRPr lang="en-US" sz="3720">
              <a:solidFill>
                <a:srgbClr val="000000"/>
              </a:solidFill>
              <a:latin typeface="Muli" panose="00000500000000000000"/>
              <a:ea typeface="Muli" panose="00000500000000000000"/>
              <a:cs typeface="Muli" panose="00000500000000000000"/>
              <a:sym typeface="Muli" panose="00000500000000000000"/>
            </a:endParaRPr>
          </a:p>
          <a:p>
            <a:pPr marL="803910" lvl="1" indent="-401955" algn="l">
              <a:lnSpc>
                <a:spcPts val="4840"/>
              </a:lnSpc>
              <a:buFont typeface="Arial" panose="020B0604020202020204"/>
              <a:buChar char="•"/>
            </a:pPr>
            <a:r>
              <a:rPr lang="en-US" sz="3720">
                <a:solidFill>
                  <a:srgbClr val="000000"/>
                </a:solidFill>
                <a:latin typeface="Muli" panose="00000500000000000000"/>
                <a:ea typeface="Muli" panose="00000500000000000000"/>
                <a:cs typeface="Muli" panose="00000500000000000000"/>
                <a:sym typeface="Muli" panose="00000500000000000000"/>
              </a:rPr>
              <a:t>Chạy kiểm tra và xây dựng với Maven:</a:t>
            </a:r>
            <a:endParaRPr lang="en-US" sz="3720">
              <a:solidFill>
                <a:srgbClr val="000000"/>
              </a:solidFill>
              <a:latin typeface="Muli" panose="00000500000000000000"/>
              <a:ea typeface="Muli" panose="00000500000000000000"/>
              <a:cs typeface="Muli" panose="00000500000000000000"/>
              <a:sym typeface="Muli" panose="00000500000000000000"/>
            </a:endParaRPr>
          </a:p>
          <a:p>
            <a:pPr algn="l">
              <a:lnSpc>
                <a:spcPts val="4840"/>
              </a:lnSpc>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3" name="Group 3"/>
          <p:cNvGrpSpPr/>
          <p:nvPr/>
        </p:nvGrpSpPr>
        <p:grpSpPr>
          <a:xfrm rot="0">
            <a:off x="777689" y="1706692"/>
            <a:ext cx="4461741" cy="1428780"/>
            <a:chOff x="0" y="0"/>
            <a:chExt cx="1623602" cy="519925"/>
          </a:xfrm>
        </p:grpSpPr>
        <p:sp>
          <p:nvSpPr>
            <p:cNvPr id="4" name="Freeform 4"/>
            <p:cNvSpPr/>
            <p:nvPr/>
          </p:nvSpPr>
          <p:spPr>
            <a:xfrm>
              <a:off x="0" y="0"/>
              <a:ext cx="1623602" cy="519925"/>
            </a:xfrm>
            <a:custGeom>
              <a:avLst/>
              <a:gdLst/>
              <a:ahLst/>
              <a:cxnLst/>
              <a:rect l="l" t="t" r="r" b="b"/>
              <a:pathLst>
                <a:path w="1623602" h="519925">
                  <a:moveTo>
                    <a:pt x="0" y="0"/>
                  </a:moveTo>
                  <a:lnTo>
                    <a:pt x="1623602" y="0"/>
                  </a:lnTo>
                  <a:lnTo>
                    <a:pt x="1623602" y="519925"/>
                  </a:lnTo>
                  <a:lnTo>
                    <a:pt x="0" y="519925"/>
                  </a:lnTo>
                  <a:close/>
                </a:path>
              </a:pathLst>
            </a:custGeom>
            <a:solidFill>
              <a:srgbClr val="365236"/>
            </a:solidFill>
          </p:spPr>
        </p:sp>
        <p:sp>
          <p:nvSpPr>
            <p:cNvPr id="5" name="TextBox 5"/>
            <p:cNvSpPr txBox="1"/>
            <p:nvPr/>
          </p:nvSpPr>
          <p:spPr>
            <a:xfrm>
              <a:off x="0" y="-57150"/>
              <a:ext cx="162360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3.4 GitHub Pages</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6" name="AutoShape 6"/>
          <p:cNvSpPr/>
          <p:nvPr/>
        </p:nvSpPr>
        <p:spPr>
          <a:xfrm>
            <a:off x="571898" y="3020426"/>
            <a:ext cx="17144205" cy="6715301"/>
          </a:xfrm>
          <a:prstGeom prst="rect">
            <a:avLst/>
          </a:prstGeom>
          <a:solidFill>
            <a:srgbClr val="FFFFFF"/>
          </a:solidFill>
        </p:spPr>
      </p:sp>
      <p:sp>
        <p:nvSpPr>
          <p:cNvPr id="7" name="TextBox 7"/>
          <p:cNvSpPr txBox="1"/>
          <p:nvPr/>
        </p:nvSpPr>
        <p:spPr>
          <a:xfrm>
            <a:off x="777689" y="3183097"/>
            <a:ext cx="16621889" cy="7181215"/>
          </a:xfrm>
          <a:prstGeom prst="rect">
            <a:avLst/>
          </a:prstGeom>
        </p:spPr>
        <p:txBody>
          <a:bodyPr lIns="0" tIns="0" rIns="0" bIns="0" rtlCol="0" anchor="t">
            <a:spAutoFit/>
          </a:bodyPr>
          <a:lstStyle/>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a:t>
            </a:r>
            <a:r>
              <a:rPr lang="en-US" sz="3400"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rPr>
              <a:t>Tạo và triển khai website tĩnh từ GitHub repository:</a:t>
            </a:r>
            <a:endParaRPr lang="en-US" sz="3400"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Cách tạo GitHub Pages: </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1. Chuyển đến repository và vào phần Settings.</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2. Trong Settings, tìm mục "GitHub Pages" và chọn nguồn (source) là `main` hoặc `master` branch (tùy thuộc vào cách bạn quản lý branch).</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3. Chọn một địa chỉ URL cho trang web của bạn và lưu thay đổi.</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Triển khai website:</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1. </a:t>
            </a: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Sau khi cấu hình xong, GitHub tự động xây dựng và triển khai trang web tĩnh từ các tệp trong nhánh đã chọn.</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2. </a:t>
            </a: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Website sẽ sẵn sàng truy cập tại địa chỉ URL đã chỉ định.</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p>
          <a:p>
            <a:pPr algn="l">
              <a:lnSpc>
                <a:spcPts val="4760"/>
              </a:lnSpc>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grpSp>
        <p:nvGrpSpPr>
          <p:cNvPr id="2" name="Group 2"/>
          <p:cNvGrpSpPr/>
          <p:nvPr/>
        </p:nvGrpSpPr>
        <p:grpSpPr>
          <a:xfrm rot="0">
            <a:off x="777689" y="1706692"/>
            <a:ext cx="4461741" cy="1428780"/>
            <a:chOff x="0" y="0"/>
            <a:chExt cx="1623602" cy="519925"/>
          </a:xfrm>
        </p:grpSpPr>
        <p:sp>
          <p:nvSpPr>
            <p:cNvPr id="3" name="Freeform 3"/>
            <p:cNvSpPr/>
            <p:nvPr/>
          </p:nvSpPr>
          <p:spPr>
            <a:xfrm>
              <a:off x="0" y="0"/>
              <a:ext cx="1623602" cy="519925"/>
            </a:xfrm>
            <a:custGeom>
              <a:avLst/>
              <a:gdLst/>
              <a:ahLst/>
              <a:cxnLst/>
              <a:rect l="l" t="t" r="r" b="b"/>
              <a:pathLst>
                <a:path w="1623602" h="519925">
                  <a:moveTo>
                    <a:pt x="0" y="0"/>
                  </a:moveTo>
                  <a:lnTo>
                    <a:pt x="1623602" y="0"/>
                  </a:lnTo>
                  <a:lnTo>
                    <a:pt x="1623602" y="519925"/>
                  </a:lnTo>
                  <a:lnTo>
                    <a:pt x="0" y="519925"/>
                  </a:lnTo>
                  <a:close/>
                </a:path>
              </a:pathLst>
            </a:custGeom>
            <a:solidFill>
              <a:srgbClr val="365236"/>
            </a:solidFill>
          </p:spPr>
        </p:sp>
        <p:sp>
          <p:nvSpPr>
            <p:cNvPr id="4" name="TextBox 4"/>
            <p:cNvSpPr txBox="1"/>
            <p:nvPr/>
          </p:nvSpPr>
          <p:spPr>
            <a:xfrm>
              <a:off x="0" y="-57150"/>
              <a:ext cx="162360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3.4 GitHub Pages</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5" name="AutoShape 5"/>
          <p:cNvSpPr/>
          <p:nvPr/>
        </p:nvSpPr>
        <p:spPr>
          <a:xfrm>
            <a:off x="571898" y="3020426"/>
            <a:ext cx="17144205" cy="6715301"/>
          </a:xfrm>
          <a:prstGeom prst="rect">
            <a:avLst/>
          </a:prstGeom>
          <a:solidFill>
            <a:srgbClr val="FFFFFF"/>
          </a:solidFill>
        </p:spPr>
      </p:sp>
      <p:sp>
        <p:nvSpPr>
          <p:cNvPr id="6" name="Freeform 6"/>
          <p:cNvSpPr/>
          <p:nvPr/>
        </p:nvSpPr>
        <p:spPr>
          <a:xfrm>
            <a:off x="9935470" y="4378845"/>
            <a:ext cx="7497662" cy="4678162"/>
          </a:xfrm>
          <a:custGeom>
            <a:avLst/>
            <a:gdLst/>
            <a:ahLst/>
            <a:cxnLst/>
            <a:rect l="l" t="t" r="r" b="b"/>
            <a:pathLst>
              <a:path w="7497662" h="4678162">
                <a:moveTo>
                  <a:pt x="0" y="0"/>
                </a:moveTo>
                <a:lnTo>
                  <a:pt x="7497662" y="0"/>
                </a:lnTo>
                <a:lnTo>
                  <a:pt x="7497662" y="4678161"/>
                </a:lnTo>
                <a:lnTo>
                  <a:pt x="0" y="4678161"/>
                </a:lnTo>
                <a:lnTo>
                  <a:pt x="0" y="0"/>
                </a:lnTo>
                <a:close/>
              </a:path>
            </a:pathLst>
          </a:custGeom>
          <a:blipFill>
            <a:blip r:embed="rId1"/>
            <a:stretch>
              <a:fillRect l="-10924"/>
            </a:stretch>
          </a:blipFill>
        </p:spPr>
      </p:sp>
      <p:sp>
        <p:nvSpPr>
          <p:cNvPr id="7" name="TextBox 7"/>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8" name="TextBox 8"/>
          <p:cNvSpPr txBox="1"/>
          <p:nvPr/>
        </p:nvSpPr>
        <p:spPr>
          <a:xfrm>
            <a:off x="777689" y="3173572"/>
            <a:ext cx="9157781" cy="3544354"/>
          </a:xfrm>
          <a:prstGeom prst="rect">
            <a:avLst/>
          </a:prstGeom>
        </p:spPr>
        <p:txBody>
          <a:bodyPr lIns="0" tIns="0" rIns="0" bIns="0" rtlCol="0" anchor="t">
            <a:spAutoFit/>
          </a:bodyPr>
          <a:lstStyle/>
          <a:p>
            <a:pPr marL="873760" lvl="1" indent="-436880" algn="l">
              <a:lnSpc>
                <a:spcPts val="5665"/>
              </a:lnSpc>
              <a:buFont typeface="Arial" panose="020B0604020202020204"/>
              <a:buChar char="•"/>
            </a:pPr>
            <a:r>
              <a:rPr lang="en-US" sz="404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Hỗ trợ các loại website: GitHub Pages hỗ trợ các loại website tĩnh như HTML, CSS, JavaScript, Jekyll (một framework cho blog), và nhiều hơn nữa.</a:t>
            </a:r>
            <a:endParaRPr lang="en-US" sz="404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351128" y="3156662"/>
            <a:ext cx="17585744" cy="6830122"/>
          </a:xfrm>
          <a:prstGeom prst="rect">
            <a:avLst/>
          </a:prstGeom>
          <a:solidFill>
            <a:srgbClr val="FFFFFF"/>
          </a:solidFill>
        </p:spPr>
      </p:sp>
      <p:sp>
        <p:nvSpPr>
          <p:cNvPr id="3" name="Freeform 3"/>
          <p:cNvSpPr/>
          <p:nvPr/>
        </p:nvSpPr>
        <p:spPr>
          <a:xfrm>
            <a:off x="9833330" y="4083562"/>
            <a:ext cx="7787018" cy="4976322"/>
          </a:xfrm>
          <a:custGeom>
            <a:avLst/>
            <a:gdLst/>
            <a:ahLst/>
            <a:cxnLst/>
            <a:rect l="l" t="t" r="r" b="b"/>
            <a:pathLst>
              <a:path w="7787018" h="4976322">
                <a:moveTo>
                  <a:pt x="0" y="0"/>
                </a:moveTo>
                <a:lnTo>
                  <a:pt x="7787018" y="0"/>
                </a:lnTo>
                <a:lnTo>
                  <a:pt x="7787018" y="4976322"/>
                </a:lnTo>
                <a:lnTo>
                  <a:pt x="0" y="4976322"/>
                </a:lnTo>
                <a:lnTo>
                  <a:pt x="0" y="0"/>
                </a:lnTo>
                <a:close/>
              </a:path>
            </a:pathLst>
          </a:custGeom>
          <a:blipFill>
            <a:blip r:embed="rId1"/>
            <a:stretch>
              <a:fillRect l="-13905" r="-13905"/>
            </a:stretch>
          </a:blipFill>
        </p:spPr>
      </p:sp>
      <p:sp>
        <p:nvSpPr>
          <p:cNvPr id="4" name="TextBox 4"/>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5" name="TextBox 5"/>
          <p:cNvSpPr txBox="1"/>
          <p:nvPr/>
        </p:nvSpPr>
        <p:spPr>
          <a:xfrm>
            <a:off x="351128" y="1959705"/>
            <a:ext cx="17936872" cy="1828165"/>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4.1 GitHub và Open Source</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p:txBody>
      </p:sp>
      <p:sp>
        <p:nvSpPr>
          <p:cNvPr id="6" name="TextBox 6"/>
          <p:cNvSpPr txBox="1"/>
          <p:nvPr/>
        </p:nvSpPr>
        <p:spPr>
          <a:xfrm>
            <a:off x="526692" y="3540354"/>
            <a:ext cx="8792872" cy="6487614"/>
          </a:xfrm>
          <a:prstGeom prst="rect">
            <a:avLst/>
          </a:prstGeom>
        </p:spPr>
        <p:txBody>
          <a:bodyPr lIns="0" tIns="0" rIns="0" bIns="0" rtlCol="0" anchor="t">
            <a:spAutoFit/>
          </a:bodyPr>
          <a:lstStyle/>
          <a:p>
            <a:pPr algn="ctr">
              <a:lnSpc>
                <a:spcPts val="5715"/>
              </a:lnSpc>
            </a:pPr>
            <a:r>
              <a:rPr lang="en-US" sz="4080">
                <a:solidFill>
                  <a:srgbClr val="000000"/>
                </a:solidFill>
                <a:latin typeface="Muli" panose="00000500000000000000"/>
                <a:ea typeface="Muli" panose="00000500000000000000"/>
                <a:cs typeface="Muli" panose="00000500000000000000"/>
                <a:sym typeface="Muli" panose="00000500000000000000"/>
              </a:rPr>
              <a:t> GitHub đã trở thành một trong những nền tảng quan trọng nhất cho các dự án mã nguồn mở trên thế giới. Với hàng triệu kho lưu trữ công khai, GitHub không chỉ là nơi lưu trữ mã nguồn, mà còn là nơi tạo ra sự kết nối giữa các lập trình viên từ khắp nơi trên thế giới.</a:t>
            </a:r>
            <a:endParaRPr lang="en-US" sz="4080">
              <a:solidFill>
                <a:srgbClr val="000000"/>
              </a:solidFill>
              <a:latin typeface="Muli" panose="00000500000000000000"/>
              <a:ea typeface="Muli" panose="00000500000000000000"/>
              <a:cs typeface="Muli" panose="00000500000000000000"/>
              <a:sym typeface="Muli" panose="00000500000000000000"/>
            </a:endParaRPr>
          </a:p>
          <a:p>
            <a:pPr algn="ctr">
              <a:lnSpc>
                <a:spcPts val="5715"/>
              </a:lnSpc>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3683635"/>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4.1.1. GitHub như một nền tảng hỗ trợ các dự án mã nguồn mở</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p:txBody>
      </p:sp>
      <p:sp>
        <p:nvSpPr>
          <p:cNvPr id="4" name="AutoShape 4"/>
          <p:cNvSpPr/>
          <p:nvPr/>
        </p:nvSpPr>
        <p:spPr>
          <a:xfrm>
            <a:off x="341603" y="4147825"/>
            <a:ext cx="17585744" cy="5838959"/>
          </a:xfrm>
          <a:prstGeom prst="rect">
            <a:avLst/>
          </a:prstGeom>
          <a:solidFill>
            <a:srgbClr val="FFFFFF"/>
          </a:solidFill>
        </p:spPr>
      </p:sp>
      <p:sp>
        <p:nvSpPr>
          <p:cNvPr id="5" name="TextBox 5"/>
          <p:cNvSpPr txBox="1"/>
          <p:nvPr/>
        </p:nvSpPr>
        <p:spPr>
          <a:xfrm>
            <a:off x="341603" y="4881466"/>
            <a:ext cx="17376085" cy="4371795"/>
          </a:xfrm>
          <a:prstGeom prst="rect">
            <a:avLst/>
          </a:prstGeom>
        </p:spPr>
        <p:txBody>
          <a:bodyPr lIns="0" tIns="0" rIns="0" bIns="0" rtlCol="0" anchor="t">
            <a:spAutoFit/>
          </a:bodyPr>
          <a:lstStyle/>
          <a:p>
            <a:pPr marL="892175" lvl="1" indent="-445770" algn="just">
              <a:lnSpc>
                <a:spcPts val="5785"/>
              </a:lnSpc>
              <a:buFont typeface="Arial" panose="020B0604020202020204"/>
              <a:buChar char="•"/>
            </a:pPr>
            <a:r>
              <a:rPr lang="en-US" sz="4130">
                <a:solidFill>
                  <a:srgbClr val="000000"/>
                </a:solidFill>
                <a:latin typeface="Muli" panose="00000500000000000000"/>
                <a:ea typeface="Muli" panose="00000500000000000000"/>
                <a:cs typeface="Muli" panose="00000500000000000000"/>
                <a:sym typeface="Muli" panose="00000500000000000000"/>
              </a:rPr>
              <a:t>Tính năng dễ sử dụng và tích hợp với Git: Giúp lập trình viên tham gia vào dự án, đóng góp ý tưởng và mã nguồn.</a:t>
            </a:r>
            <a:endParaRPr lang="en-US" sz="4130">
              <a:solidFill>
                <a:srgbClr val="000000"/>
              </a:solidFill>
              <a:latin typeface="Muli" panose="00000500000000000000"/>
              <a:ea typeface="Muli" panose="00000500000000000000"/>
              <a:cs typeface="Muli" panose="00000500000000000000"/>
              <a:sym typeface="Muli" panose="00000500000000000000"/>
            </a:endParaRPr>
          </a:p>
          <a:p>
            <a:pPr marL="892175" lvl="1" indent="-445770" algn="just">
              <a:lnSpc>
                <a:spcPts val="5785"/>
              </a:lnSpc>
              <a:buFont typeface="Arial" panose="020B0604020202020204"/>
              <a:buChar char="•"/>
            </a:pPr>
            <a:r>
              <a:rPr lang="en-US" sz="4130">
                <a:solidFill>
                  <a:srgbClr val="000000"/>
                </a:solidFill>
                <a:latin typeface="Muli" panose="00000500000000000000"/>
                <a:ea typeface="Muli" panose="00000500000000000000"/>
                <a:cs typeface="Muli" panose="00000500000000000000"/>
                <a:sym typeface="Muli" panose="00000500000000000000"/>
              </a:rPr>
              <a:t>Các công cụ hỗ trợ: </a:t>
            </a:r>
            <a:r>
              <a:rPr lang="en-US" sz="4130">
                <a:solidFill>
                  <a:srgbClr val="000000"/>
                </a:solidFill>
                <a:latin typeface="Muli" panose="00000500000000000000"/>
                <a:ea typeface="Muli" panose="00000500000000000000"/>
                <a:cs typeface="Muli" panose="00000500000000000000"/>
                <a:sym typeface="Muli" panose="00000500000000000000"/>
              </a:rPr>
              <a:t>GitHub Actions (Tự động hóa quy trình làm việc), </a:t>
            </a:r>
            <a:r>
              <a:rPr lang="en-US" sz="4130">
                <a:solidFill>
                  <a:srgbClr val="000000"/>
                </a:solidFill>
                <a:latin typeface="Muli" panose="00000500000000000000"/>
                <a:ea typeface="Muli" panose="00000500000000000000"/>
                <a:cs typeface="Muli" panose="00000500000000000000"/>
                <a:sym typeface="Muli" panose="00000500000000000000"/>
              </a:rPr>
              <a:t>Issues (Quản lý nhiệm vụ và lỗi), </a:t>
            </a:r>
            <a:r>
              <a:rPr lang="en-US" sz="4130">
                <a:solidFill>
                  <a:srgbClr val="000000"/>
                </a:solidFill>
                <a:latin typeface="Muli" panose="00000500000000000000"/>
                <a:ea typeface="Muli" panose="00000500000000000000"/>
                <a:cs typeface="Muli" panose="00000500000000000000"/>
                <a:sym typeface="Muli" panose="00000500000000000000"/>
              </a:rPr>
              <a:t>Discussions (Diễn đàn trao đổi ý kiến và thảo luận).</a:t>
            </a:r>
            <a:endParaRPr lang="en-US" sz="4130">
              <a:solidFill>
                <a:srgbClr val="000000"/>
              </a:solidFill>
              <a:latin typeface="Muli" panose="00000500000000000000"/>
              <a:ea typeface="Muli" panose="00000500000000000000"/>
              <a:cs typeface="Muli" panose="00000500000000000000"/>
              <a:sym typeface="Muli" panose="00000500000000000000"/>
            </a:endParaRPr>
          </a:p>
          <a:p>
            <a:pPr algn="just">
              <a:lnSpc>
                <a:spcPts val="5785"/>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AutoShape 2"/>
          <p:cNvSpPr/>
          <p:nvPr/>
        </p:nvSpPr>
        <p:spPr>
          <a:xfrm>
            <a:off x="0" y="7918669"/>
            <a:ext cx="18288000" cy="2368331"/>
          </a:xfrm>
          <a:prstGeom prst="rect">
            <a:avLst/>
          </a:prstGeom>
          <a:solidFill>
            <a:srgbClr val="8A9C60"/>
          </a:solidFill>
        </p:spPr>
      </p:sp>
      <p:grpSp>
        <p:nvGrpSpPr>
          <p:cNvPr id="3" name="Group 3"/>
          <p:cNvGrpSpPr/>
          <p:nvPr/>
        </p:nvGrpSpPr>
        <p:grpSpPr>
          <a:xfrm rot="0">
            <a:off x="0" y="0"/>
            <a:ext cx="8463771" cy="7918669"/>
            <a:chOff x="0" y="0"/>
            <a:chExt cx="11285028" cy="10558226"/>
          </a:xfrm>
        </p:grpSpPr>
        <p:pic>
          <p:nvPicPr>
            <p:cNvPr id="4" name="Picture 4"/>
            <p:cNvPicPr>
              <a:picLocks noChangeAspect="1"/>
            </p:cNvPicPr>
            <p:nvPr/>
          </p:nvPicPr>
          <p:blipFill>
            <a:blip r:embed="rId1"/>
            <a:srcRect l="19843" r="19843"/>
            <a:stretch>
              <a:fillRect/>
            </a:stretch>
          </p:blipFill>
          <p:spPr>
            <a:xfrm>
              <a:off x="0" y="0"/>
              <a:ext cx="11285028" cy="10558226"/>
            </a:xfrm>
            <a:prstGeom prst="rect">
              <a:avLst/>
            </a:prstGeom>
          </p:spPr>
        </p:pic>
      </p:grpSp>
      <p:sp>
        <p:nvSpPr>
          <p:cNvPr id="5" name="TextBox 5"/>
          <p:cNvSpPr txBox="1"/>
          <p:nvPr/>
        </p:nvSpPr>
        <p:spPr>
          <a:xfrm>
            <a:off x="9085249" y="1028700"/>
            <a:ext cx="8174051" cy="4114800"/>
          </a:xfrm>
          <a:prstGeom prst="rect">
            <a:avLst/>
          </a:prstGeom>
        </p:spPr>
        <p:txBody>
          <a:bodyPr lIns="0" tIns="0" rIns="0" bIns="0" rtlCol="0" anchor="t">
            <a:spAutoFit/>
          </a:bodyPr>
          <a:lstStyle/>
          <a:p>
            <a:pPr algn="l">
              <a:lnSpc>
                <a:spcPts val="10800"/>
              </a:lnSpc>
            </a:pPr>
            <a:r>
              <a:rPr lang="en-US" sz="9000" b="1">
                <a:solidFill>
                  <a:srgbClr val="000000"/>
                </a:solidFill>
                <a:latin typeface="Muli Semi-Bold" panose="00000700000000000000"/>
                <a:ea typeface="Muli Semi-Bold" panose="00000700000000000000"/>
                <a:cs typeface="Muli Semi-Bold" panose="00000700000000000000"/>
                <a:sym typeface="Muli Semi-Bold" panose="00000700000000000000"/>
              </a:rPr>
              <a:t>Giới thiệu về GitHub</a:t>
            </a:r>
            <a:endParaRPr lang="en-US" sz="9000" b="1">
              <a:solidFill>
                <a:srgbClr val="000000"/>
              </a:solidFill>
              <a:latin typeface="Muli Semi-Bold" panose="00000700000000000000"/>
              <a:ea typeface="Muli Semi-Bold" panose="00000700000000000000"/>
              <a:cs typeface="Muli Semi-Bold" panose="00000700000000000000"/>
              <a:sym typeface="Muli Semi-Bold" panose="00000700000000000000"/>
            </a:endParaRPr>
          </a:p>
          <a:p>
            <a:pPr algn="l">
              <a:lnSpc>
                <a:spcPts val="10800"/>
              </a:lnSpc>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2752090"/>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4.1.2. Các dự án nổi bật trên GitHub</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p:txBody>
      </p:sp>
      <p:sp>
        <p:nvSpPr>
          <p:cNvPr id="4" name="AutoShape 4"/>
          <p:cNvSpPr/>
          <p:nvPr/>
        </p:nvSpPr>
        <p:spPr>
          <a:xfrm>
            <a:off x="526692" y="3156662"/>
            <a:ext cx="17585744" cy="6830122"/>
          </a:xfrm>
          <a:prstGeom prst="rect">
            <a:avLst/>
          </a:prstGeom>
          <a:solidFill>
            <a:srgbClr val="FFFFFF"/>
          </a:solidFill>
        </p:spPr>
      </p:sp>
      <p:sp>
        <p:nvSpPr>
          <p:cNvPr id="5" name="Freeform 5"/>
          <p:cNvSpPr/>
          <p:nvPr/>
        </p:nvSpPr>
        <p:spPr>
          <a:xfrm>
            <a:off x="11756211" y="3156662"/>
            <a:ext cx="6356225" cy="3575377"/>
          </a:xfrm>
          <a:custGeom>
            <a:avLst/>
            <a:gdLst/>
            <a:ahLst/>
            <a:cxnLst/>
            <a:rect l="l" t="t" r="r" b="b"/>
            <a:pathLst>
              <a:path w="6356225" h="3575377">
                <a:moveTo>
                  <a:pt x="0" y="0"/>
                </a:moveTo>
                <a:lnTo>
                  <a:pt x="6356225" y="0"/>
                </a:lnTo>
                <a:lnTo>
                  <a:pt x="6356225" y="3575377"/>
                </a:lnTo>
                <a:lnTo>
                  <a:pt x="0" y="3575377"/>
                </a:lnTo>
                <a:lnTo>
                  <a:pt x="0" y="0"/>
                </a:lnTo>
                <a:close/>
              </a:path>
            </a:pathLst>
          </a:custGeom>
          <a:blipFill>
            <a:blip r:embed="rId1"/>
            <a:stretch>
              <a:fillRect/>
            </a:stretch>
          </a:blipFill>
        </p:spPr>
      </p:sp>
      <p:sp>
        <p:nvSpPr>
          <p:cNvPr id="6" name="Freeform 6"/>
          <p:cNvSpPr/>
          <p:nvPr/>
        </p:nvSpPr>
        <p:spPr>
          <a:xfrm>
            <a:off x="11756211" y="6861588"/>
            <a:ext cx="6356225" cy="2972611"/>
          </a:xfrm>
          <a:custGeom>
            <a:avLst/>
            <a:gdLst/>
            <a:ahLst/>
            <a:cxnLst/>
            <a:rect l="l" t="t" r="r" b="b"/>
            <a:pathLst>
              <a:path w="6356225" h="2972611">
                <a:moveTo>
                  <a:pt x="0" y="0"/>
                </a:moveTo>
                <a:lnTo>
                  <a:pt x="6356225" y="0"/>
                </a:lnTo>
                <a:lnTo>
                  <a:pt x="6356225" y="2972611"/>
                </a:lnTo>
                <a:lnTo>
                  <a:pt x="0" y="2972611"/>
                </a:lnTo>
                <a:lnTo>
                  <a:pt x="0" y="0"/>
                </a:lnTo>
                <a:close/>
              </a:path>
            </a:pathLst>
          </a:custGeom>
          <a:blipFill>
            <a:blip r:embed="rId2"/>
            <a:stretch>
              <a:fillRect t="-3456" b="-3456"/>
            </a:stretch>
          </a:blipFill>
        </p:spPr>
      </p:sp>
      <p:sp>
        <p:nvSpPr>
          <p:cNvPr id="7" name="TextBox 7"/>
          <p:cNvSpPr txBox="1"/>
          <p:nvPr/>
        </p:nvSpPr>
        <p:spPr>
          <a:xfrm>
            <a:off x="351128" y="3302413"/>
            <a:ext cx="10531789" cy="7032625"/>
          </a:xfrm>
          <a:prstGeom prst="rect">
            <a:avLst/>
          </a:prstGeom>
        </p:spPr>
        <p:txBody>
          <a:bodyPr lIns="0" tIns="0" rIns="0" bIns="0" rtlCol="0" anchor="t">
            <a:spAutoFit/>
          </a:bodyPr>
          <a:lstStyle/>
          <a:p>
            <a:pPr marL="863600" lvl="1" indent="-431800" algn="l">
              <a:lnSpc>
                <a:spcPts val="56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Linux Kernel:Dự án mã nguồn mở nổi bật nhất, cung cấp nền tảng hệ điều hành cho hàng triệu thiết bị toàn cầu.</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6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TensorFlow:Thư viện machine learning mạnh mẽ được phát triển bởi Google, sử dụng rộng rãi trong ứng dụng AI.</a:t>
            </a:r>
            <a:endParaRPr lang="en-US" sz="4000">
              <a:solidFill>
                <a:srgbClr val="000000"/>
              </a:solidFill>
              <a:latin typeface="Muli" panose="00000500000000000000"/>
              <a:ea typeface="Muli" panose="00000500000000000000"/>
              <a:cs typeface="Muli" panose="00000500000000000000"/>
              <a:sym typeface="Muli" panose="00000500000000000000"/>
            </a:endParaRPr>
          </a:p>
          <a:p>
            <a:pPr marL="863600" lvl="1" indent="-431800" algn="l">
              <a:lnSpc>
                <a:spcPts val="5600"/>
              </a:lnSpc>
              <a:buFont typeface="Arial" panose="020B0604020202020204"/>
              <a:buChar char="•"/>
            </a:pPr>
            <a:r>
              <a:rPr lang="en-US" sz="4000">
                <a:solidFill>
                  <a:srgbClr val="000000"/>
                </a:solidFill>
                <a:latin typeface="Muli" panose="00000500000000000000"/>
                <a:ea typeface="Muli" panose="00000500000000000000"/>
                <a:cs typeface="Muli" panose="00000500000000000000"/>
                <a:sym typeface="Muli" panose="00000500000000000000"/>
              </a:rPr>
              <a:t>React:Thư viện JavaScript phát triển giao diện người dùng, được Facebook phát triển và phổ biến trong phát triển web.</a:t>
            </a:r>
            <a:endParaRPr lang="en-US" sz="4000">
              <a:solidFill>
                <a:srgbClr val="000000"/>
              </a:solidFill>
              <a:latin typeface="Muli" panose="00000500000000000000"/>
              <a:ea typeface="Muli" panose="00000500000000000000"/>
              <a:cs typeface="Muli" panose="00000500000000000000"/>
              <a:sym typeface="Muli" panose="00000500000000000000"/>
            </a:endParaRPr>
          </a:p>
          <a:p>
            <a:pPr algn="l">
              <a:lnSpc>
                <a:spcPts val="5600"/>
              </a:lnSpc>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2752090"/>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4.2 GitHub Community và GitHub Sponsors</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p:txBody>
      </p:sp>
      <p:sp>
        <p:nvSpPr>
          <p:cNvPr id="4" name="AutoShape 4"/>
          <p:cNvSpPr/>
          <p:nvPr/>
        </p:nvSpPr>
        <p:spPr>
          <a:xfrm>
            <a:off x="272513" y="3144568"/>
            <a:ext cx="17585744" cy="6857783"/>
          </a:xfrm>
          <a:prstGeom prst="rect">
            <a:avLst/>
          </a:prstGeom>
          <a:solidFill>
            <a:srgbClr val="FFFFFF"/>
          </a:solidFill>
        </p:spPr>
      </p:sp>
      <p:sp>
        <p:nvSpPr>
          <p:cNvPr id="5" name="TextBox 5"/>
          <p:cNvSpPr txBox="1"/>
          <p:nvPr/>
        </p:nvSpPr>
        <p:spPr>
          <a:xfrm>
            <a:off x="351128" y="3311938"/>
            <a:ext cx="10286607" cy="6318366"/>
          </a:xfrm>
          <a:prstGeom prst="rect">
            <a:avLst/>
          </a:prstGeom>
        </p:spPr>
        <p:txBody>
          <a:bodyPr lIns="0" tIns="0" rIns="0" bIns="0" rtlCol="0" anchor="t">
            <a:spAutoFit/>
          </a:bodyPr>
          <a:lstStyle/>
          <a:p>
            <a:pPr algn="just">
              <a:lnSpc>
                <a:spcPts val="5595"/>
              </a:lnSpc>
            </a:pPr>
            <a:r>
              <a:rPr lang="en-US" sz="3995"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rPr>
              <a:t> GitHub Community:</a:t>
            </a:r>
            <a:endParaRPr lang="en-US" sz="3995"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endParaRPr>
          </a:p>
          <a:p>
            <a:pPr marL="862330" lvl="1" indent="-431165" algn="just">
              <a:lnSpc>
                <a:spcPts val="5595"/>
              </a:lnSpc>
              <a:buFont typeface="Arial" panose="020B0604020202020204"/>
              <a:buChar char="•"/>
            </a:pP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GitHub Community: Mạng lưới lập trình viên toàn cầu.</a:t>
            </a:r>
            <a:endPar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62330" lvl="1" indent="-431165" algn="just">
              <a:lnSpc>
                <a:spcPts val="5595"/>
              </a:lnSpc>
              <a:buFont typeface="Arial" panose="020B0604020202020204"/>
              <a:buChar char="•"/>
            </a:pP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Chia sẻ kiến thức và hỗ trợ:</a:t>
            </a:r>
            <a:endPar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just">
              <a:lnSpc>
                <a:spcPts val="5595"/>
              </a:lnSpc>
            </a:pP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a:t>
            </a:r>
            <a:r>
              <a:rPr lang="en-US" sz="3995"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rPr>
              <a:t>+</a:t>
            </a: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a:t>
            </a: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Sử dụng Issues và Pull Requests để thảo luận và quản lý công việc.</a:t>
            </a:r>
            <a:endPar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just">
              <a:lnSpc>
                <a:spcPts val="5595"/>
              </a:lnSpc>
            </a:pP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a:t>
            </a:r>
            <a:r>
              <a:rPr lang="en-US" sz="3995"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rPr>
              <a:t>+</a:t>
            </a: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a:t>
            </a:r>
            <a:r>
              <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Review code và thảo luận trực tiếp giúp học hỏi lẫn nhau.</a:t>
            </a:r>
            <a:endParaRPr lang="en-US" sz="399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595"/>
              </a:lnSpc>
            </a:pPr>
          </a:p>
        </p:txBody>
      </p:sp>
      <p:sp>
        <p:nvSpPr>
          <p:cNvPr id="6" name="Freeform 6"/>
          <p:cNvSpPr/>
          <p:nvPr/>
        </p:nvSpPr>
        <p:spPr>
          <a:xfrm>
            <a:off x="11144292" y="4582489"/>
            <a:ext cx="6442658" cy="3981940"/>
          </a:xfrm>
          <a:custGeom>
            <a:avLst/>
            <a:gdLst/>
            <a:ahLst/>
            <a:cxnLst/>
            <a:rect l="l" t="t" r="r" b="b"/>
            <a:pathLst>
              <a:path w="6442658" h="3981940">
                <a:moveTo>
                  <a:pt x="0" y="0"/>
                </a:moveTo>
                <a:lnTo>
                  <a:pt x="6442658" y="0"/>
                </a:lnTo>
                <a:lnTo>
                  <a:pt x="6442658" y="3981940"/>
                </a:lnTo>
                <a:lnTo>
                  <a:pt x="0" y="3981940"/>
                </a:lnTo>
                <a:lnTo>
                  <a:pt x="0" y="0"/>
                </a:lnTo>
                <a:close/>
              </a:path>
            </a:pathLst>
          </a:custGeom>
          <a:blipFill>
            <a:blip r:embed="rId1"/>
            <a:stretch>
              <a:fillRect l="-22336" r="-32177"/>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3676015"/>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4.2 GitHub Community và GitHub Sponsors</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a:p>
            <a:pPr algn="l">
              <a:lnSpc>
                <a:spcPts val="7280"/>
              </a:lnSpc>
            </a:pPr>
          </a:p>
        </p:txBody>
      </p:sp>
      <p:sp>
        <p:nvSpPr>
          <p:cNvPr id="4" name="AutoShape 4"/>
          <p:cNvSpPr/>
          <p:nvPr/>
        </p:nvSpPr>
        <p:spPr>
          <a:xfrm>
            <a:off x="272513" y="3144568"/>
            <a:ext cx="17585744" cy="6857783"/>
          </a:xfrm>
          <a:prstGeom prst="rect">
            <a:avLst/>
          </a:prstGeom>
          <a:solidFill>
            <a:srgbClr val="FFFFFF"/>
          </a:solidFill>
        </p:spPr>
      </p:sp>
      <p:sp>
        <p:nvSpPr>
          <p:cNvPr id="5" name="TextBox 5"/>
          <p:cNvSpPr txBox="1"/>
          <p:nvPr/>
        </p:nvSpPr>
        <p:spPr>
          <a:xfrm>
            <a:off x="539772" y="3644900"/>
            <a:ext cx="17208456" cy="5613400"/>
          </a:xfrm>
          <a:prstGeom prst="rect">
            <a:avLst/>
          </a:prstGeom>
        </p:spPr>
        <p:txBody>
          <a:bodyPr lIns="0" tIns="0" rIns="0" bIns="0" rtlCol="0" anchor="t">
            <a:spAutoFit/>
          </a:bodyPr>
          <a:lstStyle/>
          <a:p>
            <a:pPr algn="l">
              <a:lnSpc>
                <a:spcPts val="5600"/>
              </a:lnSpc>
            </a:pPr>
            <a:r>
              <a:rPr lang="en-US" sz="4000"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rPr>
              <a:t>GitHub Sponsors:</a:t>
            </a:r>
            <a:endParaRPr lang="en-US" sz="4000" b="1">
              <a:solidFill>
                <a:srgbClr val="000000"/>
              </a:solidFill>
              <a:latin typeface="Noto Serif Display Bold" panose="02020802080505020204"/>
              <a:ea typeface="Noto Serif Display Bold" panose="02020802080505020204"/>
              <a:cs typeface="Noto Serif Display Bold" panose="02020802080505020204"/>
              <a:sym typeface="Noto Serif Display Bold" panose="02020802080505020204"/>
            </a:endParaRPr>
          </a:p>
          <a:p>
            <a:pPr marL="863600" lvl="1" indent="-431800" algn="l">
              <a:lnSpc>
                <a:spcPts val="5600"/>
              </a:lnSpc>
              <a:buFont typeface="Arial" panose="020B0604020202020204"/>
              <a:buChar char="•"/>
            </a:pPr>
            <a:r>
              <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GitHub Sponsors: Chương trình hỗ trợ tài chính cho lập trình viên mã nguồn mở.</a:t>
            </a:r>
            <a:endPar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63600" lvl="1" indent="-431800" algn="l">
              <a:lnSpc>
                <a:spcPts val="5600"/>
              </a:lnSpc>
              <a:buFont typeface="Arial" panose="020B0604020202020204"/>
              <a:buChar char="•"/>
            </a:pPr>
            <a:r>
              <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Tài trợ trực tiếp: Cộng đồng hoặc các công ty có thể tài trợ cho các nhà phát triển.</a:t>
            </a:r>
            <a:endPar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63600" lvl="1" indent="-431800" algn="l">
              <a:lnSpc>
                <a:spcPts val="5600"/>
              </a:lnSpc>
              <a:buFont typeface="Arial" panose="020B0604020202020204"/>
              <a:buChar char="•"/>
            </a:pPr>
            <a:r>
              <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Hỗ trợ cống hiến: Giúp các nhà phát triển có thể tập trung toàn thời gian vào các dự án mã nguồn mở.</a:t>
            </a:r>
            <a:endPar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600"/>
              </a:lnSpc>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3676015"/>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4.3 Hợp Tác và Làm Việc Nhóm trên GitHub</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a:p>
            <a:pPr algn="l">
              <a:lnSpc>
                <a:spcPts val="7280"/>
              </a:lnSpc>
            </a:pPr>
          </a:p>
        </p:txBody>
      </p:sp>
      <p:sp>
        <p:nvSpPr>
          <p:cNvPr id="4" name="AutoShape 4"/>
          <p:cNvSpPr/>
          <p:nvPr/>
        </p:nvSpPr>
        <p:spPr>
          <a:xfrm>
            <a:off x="272513" y="3144568"/>
            <a:ext cx="17585744" cy="6857783"/>
          </a:xfrm>
          <a:prstGeom prst="rect">
            <a:avLst/>
          </a:prstGeom>
          <a:solidFill>
            <a:srgbClr val="FFFFFF"/>
          </a:solidFill>
        </p:spPr>
      </p:sp>
      <p:sp>
        <p:nvSpPr>
          <p:cNvPr id="5" name="TextBox 5"/>
          <p:cNvSpPr txBox="1"/>
          <p:nvPr/>
        </p:nvSpPr>
        <p:spPr>
          <a:xfrm>
            <a:off x="566428" y="3274156"/>
            <a:ext cx="17291829" cy="4908550"/>
          </a:xfrm>
          <a:prstGeom prst="rect">
            <a:avLst/>
          </a:prstGeom>
        </p:spPr>
        <p:txBody>
          <a:bodyPr lIns="0" tIns="0" rIns="0" bIns="0" rtlCol="0" anchor="t">
            <a:spAutoFit/>
          </a:bodyPr>
          <a:lstStyle/>
          <a:p>
            <a:pPr algn="ctr">
              <a:lnSpc>
                <a:spcPts val="5600"/>
              </a:lnSpc>
            </a:pPr>
            <a:r>
              <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GitHub cung cấp nhiều công cụ mạnh mẽ để hỗ trợ việc hợp tác và làm việc nhóm giữa các lập trình viên, đặc biệt trong các dự án quy mô lớn và phân tán</a:t>
            </a:r>
            <a:endParaRPr lang="en-US" sz="40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ctr">
              <a:lnSpc>
                <a:spcPts val="5600"/>
              </a:lnSpc>
            </a:pPr>
          </a:p>
          <a:p>
            <a:pPr algn="ctr">
              <a:lnSpc>
                <a:spcPts val="5600"/>
              </a:lnSpc>
            </a:pPr>
          </a:p>
          <a:p>
            <a:pPr algn="ctr">
              <a:lnSpc>
                <a:spcPts val="5600"/>
              </a:lnSpc>
            </a:pPr>
          </a:p>
          <a:p>
            <a:pPr algn="ctr">
              <a:lnSpc>
                <a:spcPts val="5600"/>
              </a:lnSpc>
            </a:pPr>
          </a:p>
        </p:txBody>
      </p:sp>
      <p:sp>
        <p:nvSpPr>
          <p:cNvPr id="6" name="Freeform 6"/>
          <p:cNvSpPr/>
          <p:nvPr/>
        </p:nvSpPr>
        <p:spPr>
          <a:xfrm>
            <a:off x="5202207" y="5766531"/>
            <a:ext cx="7726356" cy="3883338"/>
          </a:xfrm>
          <a:custGeom>
            <a:avLst/>
            <a:gdLst/>
            <a:ahLst/>
            <a:cxnLst/>
            <a:rect l="l" t="t" r="r" b="b"/>
            <a:pathLst>
              <a:path w="7726356" h="3883338">
                <a:moveTo>
                  <a:pt x="0" y="0"/>
                </a:moveTo>
                <a:lnTo>
                  <a:pt x="7726355" y="0"/>
                </a:lnTo>
                <a:lnTo>
                  <a:pt x="7726355" y="3883338"/>
                </a:lnTo>
                <a:lnTo>
                  <a:pt x="0" y="3883338"/>
                </a:lnTo>
                <a:lnTo>
                  <a:pt x="0" y="0"/>
                </a:lnTo>
                <a:close/>
              </a:path>
            </a:pathLst>
          </a:custGeom>
          <a:blipFill>
            <a:blip r:embed="rId1"/>
            <a:stretch>
              <a:fillRect t="-1819" b="-1819"/>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3676015"/>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4.3.1 Các công cụ hỗ trợ hợp tác </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a:p>
            <a:pPr algn="l">
              <a:lnSpc>
                <a:spcPts val="7280"/>
              </a:lnSpc>
            </a:pPr>
          </a:p>
        </p:txBody>
      </p:sp>
      <p:sp>
        <p:nvSpPr>
          <p:cNvPr id="4" name="AutoShape 4"/>
          <p:cNvSpPr/>
          <p:nvPr/>
        </p:nvSpPr>
        <p:spPr>
          <a:xfrm>
            <a:off x="272513" y="3144568"/>
            <a:ext cx="17585744" cy="6857783"/>
          </a:xfrm>
          <a:prstGeom prst="rect">
            <a:avLst/>
          </a:prstGeom>
          <a:solidFill>
            <a:srgbClr val="FFFFFF"/>
          </a:solidFill>
        </p:spPr>
      </p:sp>
      <p:sp>
        <p:nvSpPr>
          <p:cNvPr id="5" name="Freeform 5"/>
          <p:cNvSpPr/>
          <p:nvPr/>
        </p:nvSpPr>
        <p:spPr>
          <a:xfrm>
            <a:off x="11871482" y="6711632"/>
            <a:ext cx="5387818" cy="3017178"/>
          </a:xfrm>
          <a:custGeom>
            <a:avLst/>
            <a:gdLst/>
            <a:ahLst/>
            <a:cxnLst/>
            <a:rect l="l" t="t" r="r" b="b"/>
            <a:pathLst>
              <a:path w="5387818" h="3017178">
                <a:moveTo>
                  <a:pt x="0" y="0"/>
                </a:moveTo>
                <a:lnTo>
                  <a:pt x="5387818" y="0"/>
                </a:lnTo>
                <a:lnTo>
                  <a:pt x="5387818" y="3017179"/>
                </a:lnTo>
                <a:lnTo>
                  <a:pt x="0" y="3017179"/>
                </a:lnTo>
                <a:lnTo>
                  <a:pt x="0" y="0"/>
                </a:lnTo>
                <a:close/>
              </a:path>
            </a:pathLst>
          </a:custGeom>
          <a:blipFill>
            <a:blip r:embed="rId1"/>
            <a:stretch>
              <a:fillRect/>
            </a:stretch>
          </a:blipFill>
        </p:spPr>
      </p:sp>
      <p:sp>
        <p:nvSpPr>
          <p:cNvPr id="6" name="Freeform 6"/>
          <p:cNvSpPr/>
          <p:nvPr/>
        </p:nvSpPr>
        <p:spPr>
          <a:xfrm>
            <a:off x="11504023" y="3330575"/>
            <a:ext cx="5755277" cy="3233734"/>
          </a:xfrm>
          <a:custGeom>
            <a:avLst/>
            <a:gdLst/>
            <a:ahLst/>
            <a:cxnLst/>
            <a:rect l="l" t="t" r="r" b="b"/>
            <a:pathLst>
              <a:path w="5755277" h="3233734">
                <a:moveTo>
                  <a:pt x="0" y="0"/>
                </a:moveTo>
                <a:lnTo>
                  <a:pt x="5755277" y="0"/>
                </a:lnTo>
                <a:lnTo>
                  <a:pt x="5755277" y="3233734"/>
                </a:lnTo>
                <a:lnTo>
                  <a:pt x="0" y="3233734"/>
                </a:lnTo>
                <a:lnTo>
                  <a:pt x="0" y="0"/>
                </a:lnTo>
                <a:close/>
              </a:path>
            </a:pathLst>
          </a:custGeom>
          <a:blipFill>
            <a:blip r:embed="rId2"/>
            <a:stretch>
              <a:fillRect/>
            </a:stretch>
          </a:blipFill>
        </p:spPr>
      </p:sp>
      <p:sp>
        <p:nvSpPr>
          <p:cNvPr id="7" name="TextBox 7"/>
          <p:cNvSpPr txBox="1"/>
          <p:nvPr/>
        </p:nvSpPr>
        <p:spPr>
          <a:xfrm>
            <a:off x="351128" y="3292475"/>
            <a:ext cx="10041624" cy="6800215"/>
          </a:xfrm>
          <a:prstGeom prst="rect">
            <a:avLst/>
          </a:prstGeom>
        </p:spPr>
        <p:txBody>
          <a:bodyPr lIns="0" tIns="0" rIns="0" bIns="0" rtlCol="0" anchor="t">
            <a:spAutoFit/>
          </a:bodyPr>
          <a:lstStyle/>
          <a:p>
            <a:pPr marL="820420" lvl="1" indent="-410210" algn="l">
              <a:lnSpc>
                <a:spcPts val="4940"/>
              </a:lnSpc>
              <a:buFont typeface="Arial" panose="020B0604020202020204"/>
              <a:buChar char="•"/>
            </a:pPr>
            <a:r>
              <a:rPr lang="en-US" sz="3800">
                <a:solidFill>
                  <a:srgbClr val="000000"/>
                </a:solidFill>
                <a:latin typeface="Muli" panose="00000500000000000000"/>
                <a:ea typeface="Muli" panose="00000500000000000000"/>
                <a:cs typeface="Muli" panose="00000500000000000000"/>
                <a:sym typeface="Muli" panose="00000500000000000000"/>
              </a:rPr>
              <a:t>Đánh giá mã (Code Review):</a:t>
            </a:r>
            <a:endParaRPr lang="en-US" sz="3800">
              <a:solidFill>
                <a:srgbClr val="000000"/>
              </a:solidFill>
              <a:latin typeface="Muli" panose="00000500000000000000"/>
              <a:ea typeface="Muli" panose="00000500000000000000"/>
              <a:cs typeface="Muli" panose="00000500000000000000"/>
              <a:sym typeface="Muli" panose="00000500000000000000"/>
            </a:endParaRPr>
          </a:p>
          <a:p>
            <a:pPr algn="l">
              <a:lnSpc>
                <a:spcPts val="4940"/>
              </a:lnSpc>
            </a:pPr>
            <a:r>
              <a:rPr lang="en-US" sz="3800">
                <a:solidFill>
                  <a:srgbClr val="000000"/>
                </a:solidFill>
                <a:latin typeface="Muli" panose="00000500000000000000"/>
                <a:ea typeface="Muli" panose="00000500000000000000"/>
                <a:cs typeface="Muli" panose="00000500000000000000"/>
                <a:sym typeface="Muli" panose="00000500000000000000"/>
              </a:rPr>
              <a:t>      + </a:t>
            </a:r>
            <a:r>
              <a:rPr lang="en-US" sz="3800">
                <a:solidFill>
                  <a:srgbClr val="000000"/>
                </a:solidFill>
                <a:latin typeface="Muli" panose="00000500000000000000"/>
                <a:ea typeface="Muli" panose="00000500000000000000"/>
                <a:cs typeface="Muli" panose="00000500000000000000"/>
                <a:sym typeface="Muli" panose="00000500000000000000"/>
              </a:rPr>
              <a:t>Sử dụng "Pull Requests" để gửi mã mới.</a:t>
            </a:r>
            <a:endParaRPr lang="en-US" sz="3800">
              <a:solidFill>
                <a:srgbClr val="000000"/>
              </a:solidFill>
              <a:latin typeface="Muli" panose="00000500000000000000"/>
              <a:ea typeface="Muli" panose="00000500000000000000"/>
              <a:cs typeface="Muli" panose="00000500000000000000"/>
              <a:sym typeface="Muli" panose="00000500000000000000"/>
            </a:endParaRPr>
          </a:p>
          <a:p>
            <a:pPr algn="l">
              <a:lnSpc>
                <a:spcPts val="4940"/>
              </a:lnSpc>
            </a:pPr>
            <a:r>
              <a:rPr lang="en-US" sz="3800">
                <a:solidFill>
                  <a:srgbClr val="000000"/>
                </a:solidFill>
                <a:latin typeface="Muli" panose="00000500000000000000"/>
                <a:ea typeface="Muli" panose="00000500000000000000"/>
                <a:cs typeface="Muli" panose="00000500000000000000"/>
                <a:sym typeface="Muli" panose="00000500000000000000"/>
              </a:rPr>
              <a:t>      + </a:t>
            </a:r>
            <a:r>
              <a:rPr lang="en-US" sz="3800">
                <a:solidFill>
                  <a:srgbClr val="000000"/>
                </a:solidFill>
                <a:latin typeface="Muli" panose="00000500000000000000"/>
                <a:ea typeface="Muli" panose="00000500000000000000"/>
                <a:cs typeface="Muli" panose="00000500000000000000"/>
                <a:sym typeface="Muli" panose="00000500000000000000"/>
              </a:rPr>
              <a:t>Thành viên trong nhóm xem xét và nhận xét, đảm bảo chất lượng trước khi tích hợp.</a:t>
            </a:r>
            <a:endParaRPr lang="en-US" sz="3800">
              <a:solidFill>
                <a:srgbClr val="000000"/>
              </a:solidFill>
              <a:latin typeface="Muli" panose="00000500000000000000"/>
              <a:ea typeface="Muli" panose="00000500000000000000"/>
              <a:cs typeface="Muli" panose="00000500000000000000"/>
              <a:sym typeface="Muli" panose="00000500000000000000"/>
            </a:endParaRPr>
          </a:p>
          <a:p>
            <a:pPr marL="820420" lvl="1" indent="-410210" algn="l">
              <a:lnSpc>
                <a:spcPts val="4940"/>
              </a:lnSpc>
              <a:spcBef>
                <a:spcPct val="0"/>
              </a:spcBef>
              <a:buFont typeface="Arial" panose="020B0604020202020204"/>
              <a:buChar char="•"/>
            </a:pPr>
            <a:r>
              <a:rPr lang="en-US" sz="3800">
                <a:solidFill>
                  <a:srgbClr val="000000"/>
                </a:solidFill>
                <a:latin typeface="Muli" panose="00000500000000000000"/>
                <a:ea typeface="Muli" panose="00000500000000000000"/>
                <a:cs typeface="Muli" panose="00000500000000000000"/>
                <a:sym typeface="Muli" panose="00000500000000000000"/>
              </a:rPr>
              <a:t>Quản lý dự án (Project Management):</a:t>
            </a:r>
            <a:endParaRPr lang="en-US" sz="3800">
              <a:solidFill>
                <a:srgbClr val="000000"/>
              </a:solidFill>
              <a:latin typeface="Muli" panose="00000500000000000000"/>
              <a:ea typeface="Muli" panose="00000500000000000000"/>
              <a:cs typeface="Muli" panose="00000500000000000000"/>
              <a:sym typeface="Muli" panose="00000500000000000000"/>
            </a:endParaRPr>
          </a:p>
          <a:p>
            <a:pPr algn="l">
              <a:lnSpc>
                <a:spcPts val="4940"/>
              </a:lnSpc>
              <a:spcBef>
                <a:spcPct val="0"/>
              </a:spcBef>
            </a:pPr>
            <a:r>
              <a:rPr lang="en-US" sz="3800">
                <a:solidFill>
                  <a:srgbClr val="000000"/>
                </a:solidFill>
                <a:latin typeface="Muli" panose="00000500000000000000"/>
                <a:ea typeface="Muli" panose="00000500000000000000"/>
                <a:cs typeface="Muli" panose="00000500000000000000"/>
                <a:sym typeface="Muli" panose="00000500000000000000"/>
              </a:rPr>
              <a:t>      </a:t>
            </a:r>
            <a:r>
              <a:rPr lang="en-US" sz="3800">
                <a:solidFill>
                  <a:srgbClr val="000000"/>
                </a:solidFill>
                <a:latin typeface="Muli" panose="00000500000000000000"/>
                <a:ea typeface="Muli" panose="00000500000000000000"/>
                <a:cs typeface="Muli" panose="00000500000000000000"/>
                <a:sym typeface="Muli" panose="00000500000000000000"/>
              </a:rPr>
              <a:t>+ Sử dụng GitHub Projects để theo dõi và phân công công việc.</a:t>
            </a:r>
            <a:endParaRPr lang="en-US" sz="3800">
              <a:solidFill>
                <a:srgbClr val="000000"/>
              </a:solidFill>
              <a:latin typeface="Muli" panose="00000500000000000000"/>
              <a:ea typeface="Muli" panose="00000500000000000000"/>
              <a:cs typeface="Muli" panose="00000500000000000000"/>
              <a:sym typeface="Muli" panose="00000500000000000000"/>
            </a:endParaRPr>
          </a:p>
          <a:p>
            <a:pPr algn="l">
              <a:lnSpc>
                <a:spcPts val="4940"/>
              </a:lnSpc>
              <a:spcBef>
                <a:spcPct val="0"/>
              </a:spcBef>
            </a:pPr>
            <a:r>
              <a:rPr lang="en-US" sz="3800">
                <a:solidFill>
                  <a:srgbClr val="000000"/>
                </a:solidFill>
                <a:latin typeface="Muli" panose="00000500000000000000"/>
                <a:ea typeface="Muli" panose="00000500000000000000"/>
                <a:cs typeface="Muli" panose="00000500000000000000"/>
                <a:sym typeface="Muli" panose="00000500000000000000"/>
              </a:rPr>
              <a:t>      + Giúp quản lý tiến độ dự án một cách trực quan.</a:t>
            </a:r>
            <a:endParaRPr lang="en-US" sz="3800">
              <a:solidFill>
                <a:srgbClr val="000000"/>
              </a:solidFill>
              <a:latin typeface="Muli" panose="00000500000000000000"/>
              <a:ea typeface="Muli" panose="00000500000000000000"/>
              <a:cs typeface="Muli" panose="00000500000000000000"/>
              <a:sym typeface="Muli" panose="00000500000000000000"/>
            </a:endParaRPr>
          </a:p>
          <a:p>
            <a:pPr algn="l">
              <a:lnSpc>
                <a:spcPts val="4940"/>
              </a:lnSpc>
              <a:spcBef>
                <a:spcPct val="0"/>
              </a:spcBef>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3676015"/>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4.3.1 Các công cụ hỗ trợ hợp tác </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a:p>
            <a:pPr algn="l">
              <a:lnSpc>
                <a:spcPts val="7280"/>
              </a:lnSpc>
            </a:pPr>
          </a:p>
          <a:p>
            <a:pPr algn="l">
              <a:lnSpc>
                <a:spcPts val="7280"/>
              </a:lnSpc>
            </a:pPr>
          </a:p>
        </p:txBody>
      </p:sp>
      <p:sp>
        <p:nvSpPr>
          <p:cNvPr id="4" name="AutoShape 4"/>
          <p:cNvSpPr/>
          <p:nvPr/>
        </p:nvSpPr>
        <p:spPr>
          <a:xfrm>
            <a:off x="272513" y="3144568"/>
            <a:ext cx="17585744" cy="6857783"/>
          </a:xfrm>
          <a:prstGeom prst="rect">
            <a:avLst/>
          </a:prstGeom>
          <a:solidFill>
            <a:srgbClr val="FFFFFF"/>
          </a:solidFill>
        </p:spPr>
      </p:sp>
      <p:sp>
        <p:nvSpPr>
          <p:cNvPr id="5" name="TextBox 5"/>
          <p:cNvSpPr txBox="1"/>
          <p:nvPr/>
        </p:nvSpPr>
        <p:spPr>
          <a:xfrm>
            <a:off x="351128" y="4053592"/>
            <a:ext cx="9659716" cy="4954009"/>
          </a:xfrm>
          <a:prstGeom prst="rect">
            <a:avLst/>
          </a:prstGeom>
        </p:spPr>
        <p:txBody>
          <a:bodyPr lIns="0" tIns="0" rIns="0" bIns="0" rtlCol="0" anchor="t">
            <a:spAutoFit/>
          </a:bodyPr>
          <a:lstStyle/>
          <a:p>
            <a:pPr marL="1014730" lvl="1" indent="-507365" algn="l">
              <a:lnSpc>
                <a:spcPts val="6580"/>
              </a:lnSpc>
              <a:buFont typeface="Arial" panose="020B0604020202020204"/>
              <a:buChar char="•"/>
            </a:pPr>
            <a:r>
              <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Tự động hóa với CI/CD:</a:t>
            </a:r>
            <a:endPar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6580"/>
              </a:lnSpc>
            </a:pPr>
            <a:r>
              <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a:t>
            </a:r>
            <a:r>
              <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Hành động GitHub tự động kiểm tra và triển khai phần mềm.</a:t>
            </a:r>
            <a:endPar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6580"/>
              </a:lnSpc>
            </a:pPr>
            <a:r>
              <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Đảm bảo phần mềm luôn ổn định và giảm thiểu rủi ro.</a:t>
            </a:r>
            <a:endParaRPr lang="en-US" sz="47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6580"/>
              </a:lnSpc>
            </a:pPr>
          </a:p>
        </p:txBody>
      </p:sp>
      <p:sp>
        <p:nvSpPr>
          <p:cNvPr id="6" name="Freeform 6"/>
          <p:cNvSpPr/>
          <p:nvPr/>
        </p:nvSpPr>
        <p:spPr>
          <a:xfrm>
            <a:off x="10336157" y="4269941"/>
            <a:ext cx="6923143" cy="4607037"/>
          </a:xfrm>
          <a:custGeom>
            <a:avLst/>
            <a:gdLst/>
            <a:ahLst/>
            <a:cxnLst/>
            <a:rect l="l" t="t" r="r" b="b"/>
            <a:pathLst>
              <a:path w="6923143" h="4607037">
                <a:moveTo>
                  <a:pt x="0" y="0"/>
                </a:moveTo>
                <a:lnTo>
                  <a:pt x="6923143" y="0"/>
                </a:lnTo>
                <a:lnTo>
                  <a:pt x="6923143" y="4607036"/>
                </a:lnTo>
                <a:lnTo>
                  <a:pt x="0" y="4607036"/>
                </a:lnTo>
                <a:lnTo>
                  <a:pt x="0" y="0"/>
                </a:lnTo>
                <a:close/>
              </a:path>
            </a:pathLst>
          </a:custGeom>
          <a:blipFill>
            <a:blip r:embed="rId1"/>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8288000" cy="341630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4. Cách GitHub hỗ trợ cộng đồng lập trình viên</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9100"/>
              </a:lnSpc>
            </a:pPr>
          </a:p>
        </p:txBody>
      </p:sp>
      <p:sp>
        <p:nvSpPr>
          <p:cNvPr id="3" name="TextBox 3"/>
          <p:cNvSpPr txBox="1"/>
          <p:nvPr/>
        </p:nvSpPr>
        <p:spPr>
          <a:xfrm>
            <a:off x="351128" y="1959705"/>
            <a:ext cx="17936872" cy="2759710"/>
          </a:xfrm>
          <a:prstGeom prst="rect">
            <a:avLst/>
          </a:prstGeom>
        </p:spPr>
        <p:txBody>
          <a:bodyPr lIns="0" tIns="0" rIns="0" bIns="0" rtlCol="0" anchor="t">
            <a:spAutoFit/>
          </a:bodyPr>
          <a:lstStyle/>
          <a:p>
            <a:pPr algn="l">
              <a:lnSpc>
                <a:spcPts val="7280"/>
              </a:lnSpc>
            </a:pPr>
            <a:r>
              <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4.3.2. Quản lý phiên bản và các lợi ích trong cộng tác dự án</a:t>
            </a:r>
            <a:endParaRPr lang="en-US" sz="52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l">
              <a:lnSpc>
                <a:spcPts val="7280"/>
              </a:lnSpc>
            </a:pPr>
          </a:p>
        </p:txBody>
      </p:sp>
      <p:sp>
        <p:nvSpPr>
          <p:cNvPr id="4" name="AutoShape 4"/>
          <p:cNvSpPr/>
          <p:nvPr/>
        </p:nvSpPr>
        <p:spPr>
          <a:xfrm>
            <a:off x="272513" y="4003703"/>
            <a:ext cx="17585744" cy="5998648"/>
          </a:xfrm>
          <a:prstGeom prst="rect">
            <a:avLst/>
          </a:prstGeom>
          <a:solidFill>
            <a:srgbClr val="FFFFFF"/>
          </a:solidFill>
        </p:spPr>
      </p:sp>
      <p:sp>
        <p:nvSpPr>
          <p:cNvPr id="5" name="TextBox 5"/>
          <p:cNvSpPr txBox="1"/>
          <p:nvPr/>
        </p:nvSpPr>
        <p:spPr>
          <a:xfrm>
            <a:off x="441906" y="4187759"/>
            <a:ext cx="17246958" cy="6835140"/>
          </a:xfrm>
          <a:prstGeom prst="rect">
            <a:avLst/>
          </a:prstGeom>
        </p:spPr>
        <p:txBody>
          <a:bodyPr lIns="0" tIns="0" rIns="0" bIns="0" rtlCol="0" anchor="t">
            <a:spAutoFit/>
          </a:bodyPr>
          <a:lstStyle/>
          <a:p>
            <a:pPr marL="842010" lvl="1" indent="-421005" algn="l">
              <a:lnSpc>
                <a:spcPts val="5460"/>
              </a:lnSpc>
              <a:buFont typeface="Arial" panose="020B0604020202020204"/>
              <a:buChar char="•"/>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Quản lý</a:t>
            </a: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phiên bản với GitHub:</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460"/>
              </a:lnSpc>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a:t>
            </a: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Quản lý mã nguồn và theo dõi những thay đổi.</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460"/>
              </a:lnSpc>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Những lợi ích như cải thiện chất lượng mã, khả năng học tập và kết nối mạng.</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42010" lvl="1" indent="-421005" algn="l">
              <a:lnSpc>
                <a:spcPts val="5460"/>
              </a:lnSpc>
              <a:buFont typeface="Arial" panose="020B0604020202020204"/>
              <a:buChar char="•"/>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Lợi ích của GitHub:</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460"/>
              </a:lnSpc>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Cải thiện CV và thể hiện kỹ năng lập trình.</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460"/>
              </a:lnSpc>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a:t>
            </a: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Truy cập vào nguồn tài nguyên khổng lồ của các dự án nguồn mở.</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460"/>
              </a:lnSpc>
            </a:pP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a:t>
            </a:r>
            <a:r>
              <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Xây dựng mối quan hệ trong cộng đồng nhà phát triển.</a:t>
            </a:r>
            <a:endParaRPr lang="en-US" sz="39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460"/>
              </a:lnSpc>
            </a:pPr>
          </a:p>
          <a:p>
            <a:pPr algn="l">
              <a:lnSpc>
                <a:spcPts val="5460"/>
              </a:lnSpc>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153743"/>
          </a:xfrm>
          <a:prstGeom prst="rect">
            <a:avLst/>
          </a:prstGeom>
          <a:solidFill>
            <a:srgbClr val="365236"/>
          </a:solidFill>
        </p:spPr>
      </p:sp>
      <p:sp>
        <p:nvSpPr>
          <p:cNvPr id="3" name="TextBox 3"/>
          <p:cNvSpPr txBox="1"/>
          <p:nvPr/>
        </p:nvSpPr>
        <p:spPr>
          <a:xfrm>
            <a:off x="290626" y="273017"/>
            <a:ext cx="14565309" cy="904875"/>
          </a:xfrm>
          <a:prstGeom prst="rect">
            <a:avLst/>
          </a:prstGeom>
        </p:spPr>
        <p:txBody>
          <a:bodyPr lIns="0" tIns="0" rIns="0" bIns="0" rtlCol="0" anchor="t">
            <a:spAutoFit/>
          </a:bodyPr>
          <a:lstStyle/>
          <a:p>
            <a:pPr algn="l">
              <a:lnSpc>
                <a:spcPts val="7120"/>
              </a:lnSpc>
            </a:pPr>
            <a:r>
              <a:rPr lang="en-US" sz="5935" b="1">
                <a:solidFill>
                  <a:srgbClr val="FFFFFF"/>
                </a:solidFill>
                <a:latin typeface="Muli Bold" panose="00000800000000000000"/>
                <a:ea typeface="Muli Bold" panose="00000800000000000000"/>
                <a:cs typeface="Muli Bold" panose="00000800000000000000"/>
                <a:sym typeface="Muli Bold" panose="00000800000000000000"/>
              </a:rPr>
              <a:t>5. Các ứng dụng của GitHud</a:t>
            </a:r>
            <a:endParaRPr lang="en-US" sz="5935"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nvGrpSpPr>
          <p:cNvPr id="4" name="Group 4"/>
          <p:cNvGrpSpPr/>
          <p:nvPr/>
        </p:nvGrpSpPr>
        <p:grpSpPr>
          <a:xfrm rot="0">
            <a:off x="1028700" y="4260457"/>
            <a:ext cx="5147618" cy="5674250"/>
            <a:chOff x="0" y="0"/>
            <a:chExt cx="6863491" cy="7565667"/>
          </a:xfrm>
        </p:grpSpPr>
        <p:sp>
          <p:nvSpPr>
            <p:cNvPr id="5" name="AutoShape 5"/>
            <p:cNvSpPr/>
            <p:nvPr/>
          </p:nvSpPr>
          <p:spPr>
            <a:xfrm>
              <a:off x="0" y="0"/>
              <a:ext cx="6863491" cy="7565667"/>
            </a:xfrm>
            <a:prstGeom prst="rect">
              <a:avLst/>
            </a:prstGeom>
            <a:solidFill>
              <a:srgbClr val="365236"/>
            </a:solidFill>
          </p:spPr>
        </p:sp>
        <p:sp>
          <p:nvSpPr>
            <p:cNvPr id="6" name="TextBox 6"/>
            <p:cNvSpPr txBox="1"/>
            <p:nvPr/>
          </p:nvSpPr>
          <p:spPr>
            <a:xfrm>
              <a:off x="807463" y="2404637"/>
              <a:ext cx="5248566" cy="558800"/>
            </a:xfrm>
            <a:prstGeom prst="rect">
              <a:avLst/>
            </a:prstGeom>
          </p:spPr>
          <p:txBody>
            <a:bodyPr lIns="0" tIns="0" rIns="0" bIns="0" rtlCol="0" anchor="t">
              <a:spAutoFit/>
            </a:bodyPr>
            <a:lstStyle/>
            <a:p>
              <a:pPr marL="0" lvl="0" indent="0" algn="l">
                <a:lnSpc>
                  <a:spcPts val="3360"/>
                </a:lnSpc>
                <a:spcBef>
                  <a:spcPct val="0"/>
                </a:spcBef>
              </a:pPr>
              <a:r>
                <a:rPr lang="en-US" sz="2800" b="1">
                  <a:solidFill>
                    <a:srgbClr val="FFFFFF"/>
                  </a:solidFill>
                  <a:latin typeface="Muli Semi-Bold" panose="00000700000000000000"/>
                  <a:ea typeface="Muli Semi-Bold" panose="00000700000000000000"/>
                  <a:cs typeface="Muli Semi-Bold" panose="00000700000000000000"/>
                  <a:sym typeface="Muli Semi-Bold" panose="00000700000000000000"/>
                </a:rPr>
                <a:t>Nền tảng quen thuộc</a:t>
              </a:r>
              <a:endParaRPr lang="en-US" sz="28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7" name="TextBox 7"/>
            <p:cNvSpPr txBox="1"/>
            <p:nvPr/>
          </p:nvSpPr>
          <p:spPr>
            <a:xfrm>
              <a:off x="807463" y="4393640"/>
              <a:ext cx="5248566" cy="2329392"/>
            </a:xfrm>
            <a:prstGeom prst="rect">
              <a:avLst/>
            </a:prstGeom>
          </p:spPr>
          <p:txBody>
            <a:bodyPr lIns="0" tIns="0" rIns="0" bIns="0" rtlCol="0" anchor="t">
              <a:spAutoFit/>
            </a:bodyPr>
            <a:lstStyle/>
            <a:p>
              <a:pPr algn="l">
                <a:lnSpc>
                  <a:spcPts val="2800"/>
                </a:lnSpc>
              </a:pPr>
              <a:r>
                <a:rPr lang="en-US" sz="2000">
                  <a:solidFill>
                    <a:srgbClr val="FFFFFF"/>
                  </a:solidFill>
                  <a:latin typeface="Muli" panose="00000500000000000000"/>
                  <a:ea typeface="Muli" panose="00000500000000000000"/>
                  <a:cs typeface="Muli" panose="00000500000000000000"/>
                  <a:sym typeface="Muli" panose="00000500000000000000"/>
                </a:rPr>
                <a:t> Giúp giảm thời gian đào tạo, thu hút nhân tài và tận dụng cộng đồng hơn 100 triệu nhà phát triển.</a:t>
              </a:r>
              <a:endParaRPr lang="en-US" sz="2000">
                <a:solidFill>
                  <a:srgbClr val="FFFFFF"/>
                </a:solidFill>
                <a:latin typeface="Muli" panose="00000500000000000000"/>
                <a:ea typeface="Muli" panose="00000500000000000000"/>
                <a:cs typeface="Muli" panose="00000500000000000000"/>
                <a:sym typeface="Muli" panose="00000500000000000000"/>
              </a:endParaRPr>
            </a:p>
            <a:p>
              <a:pPr marL="0" lvl="0" indent="0" algn="l">
                <a:lnSpc>
                  <a:spcPts val="2800"/>
                </a:lnSpc>
                <a:spcBef>
                  <a:spcPct val="0"/>
                </a:spcBef>
              </a:pPr>
            </a:p>
          </p:txBody>
        </p:sp>
        <p:sp>
          <p:nvSpPr>
            <p:cNvPr id="8" name="TextBox 8"/>
            <p:cNvSpPr txBox="1"/>
            <p:nvPr/>
          </p:nvSpPr>
          <p:spPr>
            <a:xfrm>
              <a:off x="807463" y="1177390"/>
              <a:ext cx="5248566" cy="850856"/>
            </a:xfrm>
            <a:prstGeom prst="rect">
              <a:avLst/>
            </a:prstGeom>
          </p:spPr>
          <p:txBody>
            <a:bodyPr lIns="0" tIns="0" rIns="0" bIns="0" rtlCol="0" anchor="t">
              <a:spAutoFit/>
            </a:bodyPr>
            <a:lstStyle/>
            <a:p>
              <a:pPr marL="0" lvl="0" indent="0" algn="l">
                <a:lnSpc>
                  <a:spcPts val="5040"/>
                </a:lnSpc>
                <a:spcBef>
                  <a:spcPct val="0"/>
                </a:spcBef>
              </a:pPr>
              <a:r>
                <a:rPr lang="en-US" sz="4200" u="none">
                  <a:solidFill>
                    <a:srgbClr val="FFFFFF"/>
                  </a:solidFill>
                  <a:latin typeface="Muli" panose="00000500000000000000"/>
                  <a:ea typeface="Muli" panose="00000500000000000000"/>
                  <a:cs typeface="Muli" panose="00000500000000000000"/>
                  <a:sym typeface="Muli" panose="00000500000000000000"/>
                </a:rPr>
                <a:t>01</a:t>
              </a:r>
              <a:endParaRPr lang="en-US" sz="4200" u="none">
                <a:solidFill>
                  <a:srgbClr val="FFFFFF"/>
                </a:solidFill>
                <a:latin typeface="Muli" panose="00000500000000000000"/>
                <a:ea typeface="Muli" panose="00000500000000000000"/>
                <a:cs typeface="Muli" panose="00000500000000000000"/>
                <a:sym typeface="Muli" panose="00000500000000000000"/>
              </a:endParaRPr>
            </a:p>
          </p:txBody>
        </p:sp>
      </p:grpSp>
      <p:grpSp>
        <p:nvGrpSpPr>
          <p:cNvPr id="9" name="Group 9"/>
          <p:cNvGrpSpPr/>
          <p:nvPr/>
        </p:nvGrpSpPr>
        <p:grpSpPr>
          <a:xfrm rot="0">
            <a:off x="6570191" y="4260457"/>
            <a:ext cx="5147618" cy="5674250"/>
            <a:chOff x="0" y="0"/>
            <a:chExt cx="6863491" cy="7565667"/>
          </a:xfrm>
        </p:grpSpPr>
        <p:sp>
          <p:nvSpPr>
            <p:cNvPr id="10" name="AutoShape 10"/>
            <p:cNvSpPr/>
            <p:nvPr/>
          </p:nvSpPr>
          <p:spPr>
            <a:xfrm>
              <a:off x="0" y="0"/>
              <a:ext cx="6863491" cy="7565667"/>
            </a:xfrm>
            <a:prstGeom prst="rect">
              <a:avLst/>
            </a:prstGeom>
            <a:solidFill>
              <a:srgbClr val="7C987C"/>
            </a:solidFill>
          </p:spPr>
        </p:sp>
        <p:sp>
          <p:nvSpPr>
            <p:cNvPr id="11" name="TextBox 11"/>
            <p:cNvSpPr txBox="1"/>
            <p:nvPr/>
          </p:nvSpPr>
          <p:spPr>
            <a:xfrm>
              <a:off x="807463" y="2404637"/>
              <a:ext cx="5248566" cy="558800"/>
            </a:xfrm>
            <a:prstGeom prst="rect">
              <a:avLst/>
            </a:prstGeom>
          </p:spPr>
          <p:txBody>
            <a:bodyPr lIns="0" tIns="0" rIns="0" bIns="0" rtlCol="0" anchor="t">
              <a:spAutoFit/>
            </a:bodyPr>
            <a:lstStyle/>
            <a:p>
              <a:pPr marL="0" lvl="0" indent="0" algn="l">
                <a:lnSpc>
                  <a:spcPts val="3360"/>
                </a:lnSpc>
                <a:spcBef>
                  <a:spcPct val="0"/>
                </a:spcBef>
              </a:pPr>
              <a:r>
                <a:rPr lang="en-US" sz="2800" b="1">
                  <a:solidFill>
                    <a:srgbClr val="FFFFFF"/>
                  </a:solidFill>
                  <a:latin typeface="Muli Semi-Bold" panose="00000700000000000000"/>
                  <a:ea typeface="Muli Semi-Bold" panose="00000700000000000000"/>
                  <a:cs typeface="Muli Semi-Bold" panose="00000700000000000000"/>
                  <a:sym typeface="Muli Semi-Bold" panose="00000700000000000000"/>
                </a:rPr>
                <a:t>Tích hợp đám mây</a:t>
              </a:r>
              <a:endParaRPr lang="en-US" sz="28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12" name="TextBox 12"/>
            <p:cNvSpPr txBox="1"/>
            <p:nvPr/>
          </p:nvSpPr>
          <p:spPr>
            <a:xfrm>
              <a:off x="807463" y="1177390"/>
              <a:ext cx="5248566" cy="850856"/>
            </a:xfrm>
            <a:prstGeom prst="rect">
              <a:avLst/>
            </a:prstGeom>
          </p:spPr>
          <p:txBody>
            <a:bodyPr lIns="0" tIns="0" rIns="0" bIns="0" rtlCol="0" anchor="t">
              <a:spAutoFit/>
            </a:bodyPr>
            <a:lstStyle/>
            <a:p>
              <a:pPr marL="0" lvl="0" indent="0" algn="l">
                <a:lnSpc>
                  <a:spcPts val="5040"/>
                </a:lnSpc>
                <a:spcBef>
                  <a:spcPct val="0"/>
                </a:spcBef>
              </a:pPr>
              <a:r>
                <a:rPr lang="en-US" sz="4200" u="none">
                  <a:solidFill>
                    <a:srgbClr val="FFFFFF"/>
                  </a:solidFill>
                  <a:latin typeface="Muli" panose="00000500000000000000"/>
                  <a:ea typeface="Muli" panose="00000500000000000000"/>
                  <a:cs typeface="Muli" panose="00000500000000000000"/>
                  <a:sym typeface="Muli" panose="00000500000000000000"/>
                </a:rPr>
                <a:t>02</a:t>
              </a:r>
              <a:endParaRPr lang="en-US" sz="4200" u="none">
                <a:solidFill>
                  <a:srgbClr val="FFFFFF"/>
                </a:solidFill>
                <a:latin typeface="Muli" panose="00000500000000000000"/>
                <a:ea typeface="Muli" panose="00000500000000000000"/>
                <a:cs typeface="Muli" panose="00000500000000000000"/>
                <a:sym typeface="Muli" panose="00000500000000000000"/>
              </a:endParaRPr>
            </a:p>
          </p:txBody>
        </p:sp>
        <p:sp>
          <p:nvSpPr>
            <p:cNvPr id="13" name="TextBox 13"/>
            <p:cNvSpPr txBox="1"/>
            <p:nvPr/>
          </p:nvSpPr>
          <p:spPr>
            <a:xfrm>
              <a:off x="807463" y="4393640"/>
              <a:ext cx="5248566" cy="2329392"/>
            </a:xfrm>
            <a:prstGeom prst="rect">
              <a:avLst/>
            </a:prstGeom>
          </p:spPr>
          <p:txBody>
            <a:bodyPr lIns="0" tIns="0" rIns="0" bIns="0" rtlCol="0" anchor="t">
              <a:spAutoFit/>
            </a:bodyPr>
            <a:lstStyle/>
            <a:p>
              <a:pPr marL="0" lvl="0" indent="0" algn="l">
                <a:lnSpc>
                  <a:spcPts val="2800"/>
                </a:lnSpc>
                <a:spcBef>
                  <a:spcPct val="0"/>
                </a:spcBef>
              </a:pPr>
              <a:r>
                <a:rPr lang="en-US" sz="2000">
                  <a:solidFill>
                    <a:srgbClr val="FFFFFF"/>
                  </a:solidFill>
                  <a:latin typeface="Muli" panose="00000500000000000000"/>
                  <a:ea typeface="Muli" panose="00000500000000000000"/>
                  <a:cs typeface="Muli" panose="00000500000000000000"/>
                  <a:sym typeface="Muli" panose="00000500000000000000"/>
                </a:rPr>
                <a:t>GitHub là nền tảng hoàn chỉnh để xây dựng và cung cấp phần mềm an toàn, tích hợp các công cụ DevOps, thay thế các giải pháp tại chỗ khó bảo trì.</a:t>
              </a:r>
              <a:endParaRPr lang="en-US" sz="2000">
                <a:solidFill>
                  <a:srgbClr val="FFFFFF"/>
                </a:solidFill>
                <a:latin typeface="Muli" panose="00000500000000000000"/>
                <a:ea typeface="Muli" panose="00000500000000000000"/>
                <a:cs typeface="Muli" panose="00000500000000000000"/>
                <a:sym typeface="Muli" panose="00000500000000000000"/>
              </a:endParaRPr>
            </a:p>
          </p:txBody>
        </p:sp>
      </p:grpSp>
      <p:grpSp>
        <p:nvGrpSpPr>
          <p:cNvPr id="14" name="Group 14"/>
          <p:cNvGrpSpPr/>
          <p:nvPr/>
        </p:nvGrpSpPr>
        <p:grpSpPr>
          <a:xfrm rot="0">
            <a:off x="12111682" y="4260457"/>
            <a:ext cx="5488507" cy="5674250"/>
            <a:chOff x="0" y="0"/>
            <a:chExt cx="7318009" cy="7565667"/>
          </a:xfrm>
        </p:grpSpPr>
        <p:sp>
          <p:nvSpPr>
            <p:cNvPr id="15" name="AutoShape 15"/>
            <p:cNvSpPr/>
            <p:nvPr/>
          </p:nvSpPr>
          <p:spPr>
            <a:xfrm>
              <a:off x="0" y="0"/>
              <a:ext cx="7318009" cy="7565667"/>
            </a:xfrm>
            <a:prstGeom prst="rect">
              <a:avLst/>
            </a:prstGeom>
            <a:solidFill>
              <a:srgbClr val="D6EAD6"/>
            </a:solidFill>
          </p:spPr>
        </p:sp>
        <p:sp>
          <p:nvSpPr>
            <p:cNvPr id="16" name="TextBox 16"/>
            <p:cNvSpPr txBox="1"/>
            <p:nvPr/>
          </p:nvSpPr>
          <p:spPr>
            <a:xfrm>
              <a:off x="860935" y="2658953"/>
              <a:ext cx="5596140" cy="595805"/>
            </a:xfrm>
            <a:prstGeom prst="rect">
              <a:avLst/>
            </a:prstGeom>
          </p:spPr>
          <p:txBody>
            <a:bodyPr lIns="0" tIns="0" rIns="0" bIns="0" rtlCol="0" anchor="t">
              <a:spAutoFit/>
            </a:bodyPr>
            <a:lstStyle/>
            <a:p>
              <a:pPr marL="0" lvl="0" indent="0" algn="l">
                <a:lnSpc>
                  <a:spcPts val="3580"/>
                </a:lnSpc>
                <a:spcBef>
                  <a:spcPct val="0"/>
                </a:spcBef>
              </a:pPr>
              <a:r>
                <a:rPr lang="en-US" sz="2985" b="1">
                  <a:solidFill>
                    <a:srgbClr val="000000"/>
                  </a:solidFill>
                  <a:latin typeface="Muli Semi-Bold" panose="00000700000000000000"/>
                  <a:ea typeface="Muli Semi-Bold" panose="00000700000000000000"/>
                  <a:cs typeface="Muli Semi-Bold" panose="00000700000000000000"/>
                  <a:sym typeface="Muli Semi-Bold" panose="00000700000000000000"/>
                </a:rPr>
                <a:t>Tính năng hiện đại</a:t>
              </a:r>
              <a:endParaRPr lang="en-US" sz="2985"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sp>
          <p:nvSpPr>
            <p:cNvPr id="17" name="TextBox 17"/>
            <p:cNvSpPr txBox="1"/>
            <p:nvPr/>
          </p:nvSpPr>
          <p:spPr>
            <a:xfrm>
              <a:off x="860935" y="1095905"/>
              <a:ext cx="5596140" cy="897677"/>
            </a:xfrm>
            <a:prstGeom prst="rect">
              <a:avLst/>
            </a:prstGeom>
          </p:spPr>
          <p:txBody>
            <a:bodyPr lIns="0" tIns="0" rIns="0" bIns="0" rtlCol="0" anchor="t">
              <a:spAutoFit/>
            </a:bodyPr>
            <a:lstStyle/>
            <a:p>
              <a:pPr marL="0" lvl="0" indent="0" algn="l">
                <a:lnSpc>
                  <a:spcPts val="5375"/>
                </a:lnSpc>
                <a:spcBef>
                  <a:spcPct val="0"/>
                </a:spcBef>
              </a:pPr>
              <a:r>
                <a:rPr lang="en-US" sz="4480" u="none">
                  <a:solidFill>
                    <a:srgbClr val="000000"/>
                  </a:solidFill>
                  <a:latin typeface="Muli" panose="00000500000000000000"/>
                  <a:ea typeface="Muli" panose="00000500000000000000"/>
                  <a:cs typeface="Muli" panose="00000500000000000000"/>
                  <a:sym typeface="Muli" panose="00000500000000000000"/>
                </a:rPr>
                <a:t>03</a:t>
              </a:r>
              <a:endParaRPr lang="en-US" sz="4480" u="none">
                <a:solidFill>
                  <a:srgbClr val="000000"/>
                </a:solidFill>
                <a:latin typeface="Muli" panose="00000500000000000000"/>
                <a:ea typeface="Muli" panose="00000500000000000000"/>
                <a:cs typeface="Muli" panose="00000500000000000000"/>
                <a:sym typeface="Muli" panose="00000500000000000000"/>
              </a:endParaRPr>
            </a:p>
          </p:txBody>
        </p:sp>
        <p:sp>
          <p:nvSpPr>
            <p:cNvPr id="18" name="TextBox 18"/>
            <p:cNvSpPr txBox="1"/>
            <p:nvPr/>
          </p:nvSpPr>
          <p:spPr>
            <a:xfrm>
              <a:off x="860935" y="4697277"/>
              <a:ext cx="5596140" cy="1969953"/>
            </a:xfrm>
            <a:prstGeom prst="rect">
              <a:avLst/>
            </a:prstGeom>
          </p:spPr>
          <p:txBody>
            <a:bodyPr lIns="0" tIns="0" rIns="0" bIns="0" rtlCol="0" anchor="t">
              <a:spAutoFit/>
            </a:bodyPr>
            <a:lstStyle/>
            <a:p>
              <a:pPr algn="l">
                <a:lnSpc>
                  <a:spcPts val="2985"/>
                </a:lnSpc>
              </a:pPr>
              <a:r>
                <a:rPr lang="en-US" sz="2130">
                  <a:solidFill>
                    <a:srgbClr val="000000"/>
                  </a:solidFill>
                  <a:latin typeface="Muli" panose="00000500000000000000"/>
                  <a:ea typeface="Muli" panose="00000500000000000000"/>
                  <a:cs typeface="Muli" panose="00000500000000000000"/>
                  <a:sym typeface="Muli" panose="00000500000000000000"/>
                </a:rPr>
                <a:t>§Thường xuyên cập nhật với các công cụ như GitHub Copilot và GitHub Actions.</a:t>
              </a:r>
              <a:endParaRPr lang="en-US" sz="2130">
                <a:solidFill>
                  <a:srgbClr val="000000"/>
                </a:solidFill>
                <a:latin typeface="Muli" panose="00000500000000000000"/>
                <a:ea typeface="Muli" panose="00000500000000000000"/>
                <a:cs typeface="Muli" panose="00000500000000000000"/>
                <a:sym typeface="Muli" panose="00000500000000000000"/>
              </a:endParaRPr>
            </a:p>
            <a:p>
              <a:pPr marL="0" lvl="0" indent="0" algn="l">
                <a:lnSpc>
                  <a:spcPts val="2985"/>
                </a:lnSpc>
                <a:spcBef>
                  <a:spcPct val="0"/>
                </a:spcBef>
              </a:pPr>
            </a:p>
          </p:txBody>
        </p:sp>
      </p:grpSp>
      <p:sp>
        <p:nvSpPr>
          <p:cNvPr id="19" name="TextBox 19"/>
          <p:cNvSpPr txBox="1"/>
          <p:nvPr/>
        </p:nvSpPr>
        <p:spPr>
          <a:xfrm>
            <a:off x="13010793" y="1009650"/>
            <a:ext cx="4248507" cy="317434"/>
          </a:xfrm>
          <a:prstGeom prst="rect">
            <a:avLst/>
          </a:prstGeom>
        </p:spPr>
        <p:txBody>
          <a:bodyPr lIns="0" tIns="0" rIns="0" bIns="0" rtlCol="0" anchor="t">
            <a:spAutoFit/>
          </a:bodyPr>
          <a:lstStyle/>
          <a:p>
            <a:pPr algn="r">
              <a:lnSpc>
                <a:spcPts val="2600"/>
              </a:lnSpc>
            </a:pPr>
            <a:r>
              <a:rPr lang="en-US" sz="2000" u="none">
                <a:solidFill>
                  <a:srgbClr val="000000"/>
                </a:solidFill>
                <a:latin typeface="Muli" panose="00000500000000000000"/>
                <a:ea typeface="Muli" panose="00000500000000000000"/>
                <a:cs typeface="Muli" panose="00000500000000000000"/>
                <a:sym typeface="Muli" panose="00000500000000000000"/>
              </a:rPr>
              <a:t>Quay lại Trang Chương trình</a:t>
            </a:r>
            <a:endParaRPr lang="en-US" sz="2000" u="none">
              <a:solidFill>
                <a:srgbClr val="000000"/>
              </a:solidFill>
              <a:latin typeface="Muli" panose="00000500000000000000"/>
              <a:ea typeface="Muli" panose="00000500000000000000"/>
              <a:cs typeface="Muli" panose="00000500000000000000"/>
              <a:sym typeface="Muli" panose="00000500000000000000"/>
            </a:endParaRPr>
          </a:p>
        </p:txBody>
      </p:sp>
      <p:grpSp>
        <p:nvGrpSpPr>
          <p:cNvPr id="20" name="Group 20"/>
          <p:cNvGrpSpPr/>
          <p:nvPr/>
        </p:nvGrpSpPr>
        <p:grpSpPr>
          <a:xfrm rot="0">
            <a:off x="-447270" y="1812190"/>
            <a:ext cx="10506647" cy="1341552"/>
            <a:chOff x="0" y="0"/>
            <a:chExt cx="1347339" cy="172036"/>
          </a:xfrm>
        </p:grpSpPr>
        <p:sp>
          <p:nvSpPr>
            <p:cNvPr id="21" name="Freeform 21"/>
            <p:cNvSpPr/>
            <p:nvPr/>
          </p:nvSpPr>
          <p:spPr>
            <a:xfrm>
              <a:off x="0" y="0"/>
              <a:ext cx="1347339" cy="172036"/>
            </a:xfrm>
            <a:custGeom>
              <a:avLst/>
              <a:gdLst/>
              <a:ahLst/>
              <a:cxnLst/>
              <a:rect l="l" t="t" r="r" b="b"/>
              <a:pathLst>
                <a:path w="1347339" h="172036">
                  <a:moveTo>
                    <a:pt x="76614" y="0"/>
                  </a:moveTo>
                  <a:lnTo>
                    <a:pt x="1270724" y="0"/>
                  </a:lnTo>
                  <a:cubicBezTo>
                    <a:pt x="1313037" y="0"/>
                    <a:pt x="1347339" y="34301"/>
                    <a:pt x="1347339" y="76614"/>
                  </a:cubicBezTo>
                  <a:lnTo>
                    <a:pt x="1347339" y="95422"/>
                  </a:lnTo>
                  <a:cubicBezTo>
                    <a:pt x="1347339" y="137735"/>
                    <a:pt x="1313037" y="172036"/>
                    <a:pt x="1270724" y="172036"/>
                  </a:cubicBezTo>
                  <a:lnTo>
                    <a:pt x="76614" y="172036"/>
                  </a:lnTo>
                  <a:cubicBezTo>
                    <a:pt x="56295" y="172036"/>
                    <a:pt x="36808" y="163965"/>
                    <a:pt x="22440" y="149597"/>
                  </a:cubicBezTo>
                  <a:cubicBezTo>
                    <a:pt x="8072" y="135229"/>
                    <a:pt x="0" y="115741"/>
                    <a:pt x="0" y="95422"/>
                  </a:cubicBezTo>
                  <a:lnTo>
                    <a:pt x="0" y="76614"/>
                  </a:lnTo>
                  <a:cubicBezTo>
                    <a:pt x="0" y="34301"/>
                    <a:pt x="34301" y="0"/>
                    <a:pt x="76614" y="0"/>
                  </a:cubicBezTo>
                  <a:close/>
                </a:path>
              </a:pathLst>
            </a:custGeom>
            <a:solidFill>
              <a:srgbClr val="7C987C"/>
            </a:solidFill>
          </p:spPr>
        </p:sp>
        <p:sp>
          <p:nvSpPr>
            <p:cNvPr id="22" name="TextBox 22"/>
            <p:cNvSpPr txBox="1"/>
            <p:nvPr/>
          </p:nvSpPr>
          <p:spPr>
            <a:xfrm>
              <a:off x="0" y="-57150"/>
              <a:ext cx="1347339" cy="229186"/>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5.1 Tại sao nên chọn GitHub cho doanh nghiệp?</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87348"/>
        </a:solidFill>
        <a:effectLst/>
      </p:bgPr>
    </p:bg>
    <p:spTree>
      <p:nvGrpSpPr>
        <p:cNvPr id="1" name=""/>
        <p:cNvGrpSpPr/>
        <p:nvPr/>
      </p:nvGrpSpPr>
      <p:grpSpPr>
        <a:xfrm>
          <a:off x="0" y="0"/>
          <a:ext cx="0" cy="0"/>
          <a:chOff x="0" y="0"/>
          <a:chExt cx="0" cy="0"/>
        </a:xfrm>
      </p:grpSpPr>
      <p:sp>
        <p:nvSpPr>
          <p:cNvPr id="2" name="AutoShape 2"/>
          <p:cNvSpPr/>
          <p:nvPr/>
        </p:nvSpPr>
        <p:spPr>
          <a:xfrm>
            <a:off x="520142" y="3020426"/>
            <a:ext cx="17144205" cy="6715301"/>
          </a:xfrm>
          <a:prstGeom prst="rect">
            <a:avLst/>
          </a:prstGeom>
          <a:solidFill>
            <a:srgbClr val="FFFFFF"/>
          </a:solidFill>
        </p:spPr>
      </p:sp>
      <p:sp>
        <p:nvSpPr>
          <p:cNvPr id="3" name="TextBox 3"/>
          <p:cNvSpPr txBox="1"/>
          <p:nvPr/>
        </p:nvSpPr>
        <p:spPr>
          <a:xfrm>
            <a:off x="520142"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5. Các ứng dụng của GitHud</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4" name="Group 4"/>
          <p:cNvGrpSpPr/>
          <p:nvPr/>
        </p:nvGrpSpPr>
        <p:grpSpPr>
          <a:xfrm rot="0">
            <a:off x="757985" y="2123123"/>
            <a:ext cx="8759339" cy="1428780"/>
            <a:chOff x="0" y="0"/>
            <a:chExt cx="3187474" cy="519925"/>
          </a:xfrm>
        </p:grpSpPr>
        <p:sp>
          <p:nvSpPr>
            <p:cNvPr id="5" name="Freeform 5"/>
            <p:cNvSpPr/>
            <p:nvPr/>
          </p:nvSpPr>
          <p:spPr>
            <a:xfrm>
              <a:off x="0" y="0"/>
              <a:ext cx="3187474" cy="519925"/>
            </a:xfrm>
            <a:custGeom>
              <a:avLst/>
              <a:gdLst/>
              <a:ahLst/>
              <a:cxnLst/>
              <a:rect l="l" t="t" r="r" b="b"/>
              <a:pathLst>
                <a:path w="3187474" h="519925">
                  <a:moveTo>
                    <a:pt x="30051" y="0"/>
                  </a:moveTo>
                  <a:lnTo>
                    <a:pt x="3157423" y="0"/>
                  </a:lnTo>
                  <a:cubicBezTo>
                    <a:pt x="3174019" y="0"/>
                    <a:pt x="3187474" y="13454"/>
                    <a:pt x="3187474" y="30051"/>
                  </a:cubicBezTo>
                  <a:lnTo>
                    <a:pt x="3187474" y="489874"/>
                  </a:lnTo>
                  <a:cubicBezTo>
                    <a:pt x="3187474" y="506471"/>
                    <a:pt x="3174019" y="519925"/>
                    <a:pt x="3157423" y="519925"/>
                  </a:cubicBezTo>
                  <a:lnTo>
                    <a:pt x="30051" y="519925"/>
                  </a:lnTo>
                  <a:cubicBezTo>
                    <a:pt x="13454" y="519925"/>
                    <a:pt x="0" y="506471"/>
                    <a:pt x="0" y="489874"/>
                  </a:cubicBezTo>
                  <a:lnTo>
                    <a:pt x="0" y="30051"/>
                  </a:lnTo>
                  <a:cubicBezTo>
                    <a:pt x="0" y="13454"/>
                    <a:pt x="13454" y="0"/>
                    <a:pt x="30051" y="0"/>
                  </a:cubicBezTo>
                  <a:close/>
                </a:path>
              </a:pathLst>
            </a:custGeom>
            <a:solidFill>
              <a:srgbClr val="7C987C"/>
            </a:solidFill>
          </p:spPr>
        </p:sp>
        <p:sp>
          <p:nvSpPr>
            <p:cNvPr id="6" name="TextBox 6"/>
            <p:cNvSpPr txBox="1"/>
            <p:nvPr/>
          </p:nvSpPr>
          <p:spPr>
            <a:xfrm>
              <a:off x="0" y="-57150"/>
              <a:ext cx="3187474"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5.1.1 Cách doanh nghiệp sử dụng GitHub</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7" name="TextBox 7"/>
          <p:cNvSpPr txBox="1"/>
          <p:nvPr/>
        </p:nvSpPr>
        <p:spPr>
          <a:xfrm>
            <a:off x="757985" y="3796139"/>
            <a:ext cx="16501315" cy="4918711"/>
          </a:xfrm>
          <a:prstGeom prst="rect">
            <a:avLst/>
          </a:prstGeom>
        </p:spPr>
        <p:txBody>
          <a:bodyPr lIns="0" tIns="0" rIns="0" bIns="0" rtlCol="0" anchor="t">
            <a:spAutoFit/>
          </a:bodyPr>
          <a:lstStyle/>
          <a:p>
            <a:pPr marL="690880" lvl="1" indent="-345440" algn="l">
              <a:lnSpc>
                <a:spcPts val="448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Cộng tác: Theo dõi công việc, lập kế hoạch và đánh giá mã nguồn thông qua các vấn đề, dự án, và yêu cầu hợp nhất.</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48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Năng suất: Sử dụng GitHub Copilot để nhận gợi ý mã bằng AI và phát triển nhanh chóng với GitHub Codespaces.</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48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Tự động hóa: Sử dụng GitHub Actions để tự động hóa quy trình triển khai, lưu trữ phần mềm với GitHub Packages.</a:t>
            </a:r>
            <a:endParaRPr lang="en-US" sz="3200">
              <a:solidFill>
                <a:srgbClr val="000000"/>
              </a:solidFill>
              <a:latin typeface="Muli" panose="00000500000000000000"/>
              <a:ea typeface="Muli" panose="00000500000000000000"/>
              <a:cs typeface="Muli" panose="00000500000000000000"/>
              <a:sym typeface="Muli" panose="00000500000000000000"/>
            </a:endParaRPr>
          </a:p>
          <a:p>
            <a:pPr marL="690880" lvl="1" indent="-345440" algn="l">
              <a:lnSpc>
                <a:spcPts val="4480"/>
              </a:lnSpc>
              <a:buFont typeface="Arial" panose="020B0604020202020204"/>
              <a:buChar char="•"/>
            </a:pPr>
            <a:r>
              <a:rPr lang="en-US" sz="3200">
                <a:solidFill>
                  <a:srgbClr val="000000"/>
                </a:solidFill>
                <a:latin typeface="Muli" panose="00000500000000000000"/>
                <a:ea typeface="Muli" panose="00000500000000000000"/>
                <a:cs typeface="Muli" panose="00000500000000000000"/>
                <a:sym typeface="Muli" panose="00000500000000000000"/>
              </a:rPr>
              <a:t>Bảo mật : Bảo mật mã nguồn, cập nhật phụ thuộc với Dependabot và theo dõi tình hình bảo mật trên các kho lưu trữ</a:t>
            </a:r>
            <a:endParaRPr lang="en-US" sz="3200">
              <a:solidFill>
                <a:srgbClr val="000000"/>
              </a:solidFill>
              <a:latin typeface="Muli" panose="00000500000000000000"/>
              <a:ea typeface="Muli" panose="00000500000000000000"/>
              <a:cs typeface="Muli" panose="00000500000000000000"/>
              <a:sym typeface="Muli" panose="00000500000000000000"/>
            </a:endParaRPr>
          </a:p>
          <a:p>
            <a:pPr algn="l">
              <a:lnSpc>
                <a:spcPts val="3500"/>
              </a:lnSpc>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302455"/>
          </a:xfrm>
          <a:prstGeom prst="rect">
            <a:avLst/>
          </a:prstGeom>
          <a:solidFill>
            <a:srgbClr val="7C987C"/>
          </a:solidFill>
        </p:spPr>
      </p:sp>
      <p:grpSp>
        <p:nvGrpSpPr>
          <p:cNvPr id="3" name="Group 3"/>
          <p:cNvGrpSpPr/>
          <p:nvPr/>
        </p:nvGrpSpPr>
        <p:grpSpPr>
          <a:xfrm rot="0">
            <a:off x="-2825003" y="1430579"/>
            <a:ext cx="10506647" cy="1341552"/>
            <a:chOff x="0" y="0"/>
            <a:chExt cx="1347339" cy="172036"/>
          </a:xfrm>
        </p:grpSpPr>
        <p:sp>
          <p:nvSpPr>
            <p:cNvPr id="4" name="Freeform 4"/>
            <p:cNvSpPr/>
            <p:nvPr/>
          </p:nvSpPr>
          <p:spPr>
            <a:xfrm>
              <a:off x="0" y="0"/>
              <a:ext cx="1347339" cy="172036"/>
            </a:xfrm>
            <a:custGeom>
              <a:avLst/>
              <a:gdLst/>
              <a:ahLst/>
              <a:cxnLst/>
              <a:rect l="l" t="t" r="r" b="b"/>
              <a:pathLst>
                <a:path w="1347339" h="172036">
                  <a:moveTo>
                    <a:pt x="76614" y="0"/>
                  </a:moveTo>
                  <a:lnTo>
                    <a:pt x="1270724" y="0"/>
                  </a:lnTo>
                  <a:cubicBezTo>
                    <a:pt x="1313037" y="0"/>
                    <a:pt x="1347339" y="34301"/>
                    <a:pt x="1347339" y="76614"/>
                  </a:cubicBezTo>
                  <a:lnTo>
                    <a:pt x="1347339" y="95422"/>
                  </a:lnTo>
                  <a:cubicBezTo>
                    <a:pt x="1347339" y="137735"/>
                    <a:pt x="1313037" y="172036"/>
                    <a:pt x="1270724" y="172036"/>
                  </a:cubicBezTo>
                  <a:lnTo>
                    <a:pt x="76614" y="172036"/>
                  </a:lnTo>
                  <a:cubicBezTo>
                    <a:pt x="56295" y="172036"/>
                    <a:pt x="36808" y="163965"/>
                    <a:pt x="22440" y="149597"/>
                  </a:cubicBezTo>
                  <a:cubicBezTo>
                    <a:pt x="8072" y="135229"/>
                    <a:pt x="0" y="115741"/>
                    <a:pt x="0" y="95422"/>
                  </a:cubicBezTo>
                  <a:lnTo>
                    <a:pt x="0" y="76614"/>
                  </a:lnTo>
                  <a:cubicBezTo>
                    <a:pt x="0" y="34301"/>
                    <a:pt x="34301" y="0"/>
                    <a:pt x="76614" y="0"/>
                  </a:cubicBezTo>
                  <a:close/>
                </a:path>
              </a:pathLst>
            </a:custGeom>
            <a:solidFill>
              <a:srgbClr val="487348"/>
            </a:solidFill>
          </p:spPr>
        </p:sp>
        <p:sp>
          <p:nvSpPr>
            <p:cNvPr id="5" name="TextBox 5"/>
            <p:cNvSpPr txBox="1"/>
            <p:nvPr/>
          </p:nvSpPr>
          <p:spPr>
            <a:xfrm>
              <a:off x="0" y="-57150"/>
              <a:ext cx="1347339" cy="229186"/>
            </a:xfrm>
            <a:prstGeom prst="rect">
              <a:avLst/>
            </a:prstGeom>
          </p:spPr>
          <p:txBody>
            <a:bodyPr lIns="254000" tIns="254000" rIns="254000" bIns="254000" rtlCol="0" anchor="ctr"/>
            <a:lstStyle/>
            <a:p>
              <a:pPr algn="ctr">
                <a:lnSpc>
                  <a:spcPts val="4760"/>
                </a:lnSpc>
              </a:pPr>
              <a:r>
                <a:rPr lang="en-US" sz="3400" b="1">
                  <a:solidFill>
                    <a:srgbClr val="FFFFFF"/>
                  </a:solidFill>
                  <a:latin typeface="Muli Bold" panose="00000800000000000000"/>
                  <a:ea typeface="Muli Bold" panose="00000800000000000000"/>
                  <a:cs typeface="Muli Bold" panose="00000800000000000000"/>
                  <a:sym typeface="Muli Bold" panose="00000800000000000000"/>
                </a:rPr>
                <a:t>5.2 GitHub và học tập</a:t>
              </a:r>
              <a:endParaRPr lang="en-US" sz="34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6" name="TextBox 6"/>
          <p:cNvSpPr txBox="1"/>
          <p:nvPr/>
        </p:nvSpPr>
        <p:spPr>
          <a:xfrm>
            <a:off x="402723" y="46328"/>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5. Các ứng dụng của GitHud</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7" name="Group 7"/>
          <p:cNvGrpSpPr/>
          <p:nvPr/>
        </p:nvGrpSpPr>
        <p:grpSpPr>
          <a:xfrm rot="0">
            <a:off x="10269749" y="8260644"/>
            <a:ext cx="7450010" cy="1424559"/>
            <a:chOff x="0" y="0"/>
            <a:chExt cx="5620395" cy="1074708"/>
          </a:xfrm>
        </p:grpSpPr>
        <p:sp>
          <p:nvSpPr>
            <p:cNvPr id="8" name="Freeform 8"/>
            <p:cNvSpPr/>
            <p:nvPr/>
          </p:nvSpPr>
          <p:spPr>
            <a:xfrm>
              <a:off x="0" y="0"/>
              <a:ext cx="5620395" cy="1074708"/>
            </a:xfrm>
            <a:custGeom>
              <a:avLst/>
              <a:gdLst/>
              <a:ahLst/>
              <a:cxnLst/>
              <a:rect l="l" t="t" r="r" b="b"/>
              <a:pathLst>
                <a:path w="5620395" h="1074708">
                  <a:moveTo>
                    <a:pt x="31175" y="0"/>
                  </a:moveTo>
                  <a:lnTo>
                    <a:pt x="5589219" y="0"/>
                  </a:lnTo>
                  <a:cubicBezTo>
                    <a:pt x="5606437" y="0"/>
                    <a:pt x="5620395" y="13958"/>
                    <a:pt x="5620395" y="31175"/>
                  </a:cubicBezTo>
                  <a:lnTo>
                    <a:pt x="5620395" y="1043532"/>
                  </a:lnTo>
                  <a:cubicBezTo>
                    <a:pt x="5620395" y="1051801"/>
                    <a:pt x="5617110" y="1059730"/>
                    <a:pt x="5611263" y="1065577"/>
                  </a:cubicBezTo>
                  <a:cubicBezTo>
                    <a:pt x="5605417" y="1071423"/>
                    <a:pt x="5597487" y="1074708"/>
                    <a:pt x="5589219" y="1074708"/>
                  </a:cubicBezTo>
                  <a:lnTo>
                    <a:pt x="31175" y="1074708"/>
                  </a:lnTo>
                  <a:cubicBezTo>
                    <a:pt x="22907" y="1074708"/>
                    <a:pt x="14978" y="1071423"/>
                    <a:pt x="9131" y="1065577"/>
                  </a:cubicBezTo>
                  <a:cubicBezTo>
                    <a:pt x="3285" y="1059730"/>
                    <a:pt x="0" y="1051801"/>
                    <a:pt x="0" y="1043532"/>
                  </a:cubicBezTo>
                  <a:lnTo>
                    <a:pt x="0" y="31175"/>
                  </a:lnTo>
                  <a:cubicBezTo>
                    <a:pt x="0" y="22907"/>
                    <a:pt x="3285" y="14978"/>
                    <a:pt x="9131" y="9131"/>
                  </a:cubicBezTo>
                  <a:cubicBezTo>
                    <a:pt x="14978" y="3285"/>
                    <a:pt x="22907" y="0"/>
                    <a:pt x="31175" y="0"/>
                  </a:cubicBezTo>
                  <a:close/>
                </a:path>
              </a:pathLst>
            </a:custGeom>
            <a:solidFill>
              <a:srgbClr val="D6EAD6"/>
            </a:solidFill>
            <a:ln cap="rnd">
              <a:noFill/>
              <a:prstDash val="sysDot"/>
              <a:round/>
            </a:ln>
          </p:spPr>
        </p:sp>
        <p:sp>
          <p:nvSpPr>
            <p:cNvPr id="9" name="TextBox 9"/>
            <p:cNvSpPr txBox="1"/>
            <p:nvPr/>
          </p:nvSpPr>
          <p:spPr>
            <a:xfrm>
              <a:off x="0" y="-38100"/>
              <a:ext cx="5620395" cy="1112808"/>
            </a:xfrm>
            <a:prstGeom prst="rect">
              <a:avLst/>
            </a:prstGeom>
          </p:spPr>
          <p:txBody>
            <a:bodyPr lIns="254000" tIns="254000" rIns="254000" bIns="254000" rtlCol="0" anchor="ctr"/>
            <a:lstStyle/>
            <a:p>
              <a:pPr algn="l">
                <a:lnSpc>
                  <a:spcPts val="2660"/>
                </a:lnSpc>
              </a:pPr>
              <a:r>
                <a:rPr lang="en-US" sz="1900" b="1">
                  <a:solidFill>
                    <a:srgbClr val="000000"/>
                  </a:solidFill>
                  <a:latin typeface="Muli Bold" panose="00000800000000000000"/>
                  <a:ea typeface="Muli Bold" panose="00000800000000000000"/>
                  <a:cs typeface="Muli Bold" panose="00000800000000000000"/>
                  <a:sym typeface="Muli Bold" panose="00000800000000000000"/>
                </a:rPr>
                <a:t>Thể hiện khả năng lập trình:</a:t>
              </a:r>
              <a:r>
                <a:rPr lang="en-US" sz="1900" b="1">
                  <a:solidFill>
                    <a:srgbClr val="000000"/>
                  </a:solidFill>
                  <a:latin typeface="Muli Semi-Bold" panose="00000700000000000000"/>
                  <a:ea typeface="Muli Semi-Bold" panose="00000700000000000000"/>
                  <a:cs typeface="Muli Semi-Bold" panose="00000700000000000000"/>
                  <a:sym typeface="Muli Semi-Bold" panose="00000700000000000000"/>
                </a:rPr>
                <a:t> Chia sẻ mã nguồn trên GitHub cho phép sinh viên thể hiện kỹ năng lập trình của mình, ngay cả khi chưa có nhiều kinh nghiệm làm việc chuyên nghiệp.</a:t>
              </a:r>
              <a:endParaRPr lang="en-US" sz="19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10" name="Group 10"/>
          <p:cNvGrpSpPr/>
          <p:nvPr/>
        </p:nvGrpSpPr>
        <p:grpSpPr>
          <a:xfrm rot="0">
            <a:off x="10172258" y="2507575"/>
            <a:ext cx="7332591" cy="1483995"/>
            <a:chOff x="0" y="0"/>
            <a:chExt cx="5531812" cy="1119547"/>
          </a:xfrm>
        </p:grpSpPr>
        <p:sp>
          <p:nvSpPr>
            <p:cNvPr id="11" name="Freeform 11"/>
            <p:cNvSpPr/>
            <p:nvPr/>
          </p:nvSpPr>
          <p:spPr>
            <a:xfrm>
              <a:off x="0" y="0"/>
              <a:ext cx="5531812" cy="1119547"/>
            </a:xfrm>
            <a:custGeom>
              <a:avLst/>
              <a:gdLst/>
              <a:ahLst/>
              <a:cxnLst/>
              <a:rect l="l" t="t" r="r" b="b"/>
              <a:pathLst>
                <a:path w="5531812" h="1119547">
                  <a:moveTo>
                    <a:pt x="31675" y="0"/>
                  </a:moveTo>
                  <a:lnTo>
                    <a:pt x="5500137" y="0"/>
                  </a:lnTo>
                  <a:cubicBezTo>
                    <a:pt x="5517631" y="0"/>
                    <a:pt x="5531812" y="14181"/>
                    <a:pt x="5531812" y="31675"/>
                  </a:cubicBezTo>
                  <a:lnTo>
                    <a:pt x="5531812" y="1087872"/>
                  </a:lnTo>
                  <a:cubicBezTo>
                    <a:pt x="5531812" y="1105366"/>
                    <a:pt x="5517631" y="1119547"/>
                    <a:pt x="5500137" y="1119547"/>
                  </a:cubicBezTo>
                  <a:lnTo>
                    <a:pt x="31675" y="1119547"/>
                  </a:lnTo>
                  <a:cubicBezTo>
                    <a:pt x="14181" y="1119547"/>
                    <a:pt x="0" y="1105366"/>
                    <a:pt x="0" y="1087872"/>
                  </a:cubicBezTo>
                  <a:lnTo>
                    <a:pt x="0" y="31675"/>
                  </a:lnTo>
                  <a:cubicBezTo>
                    <a:pt x="0" y="14181"/>
                    <a:pt x="14181" y="0"/>
                    <a:pt x="31675" y="0"/>
                  </a:cubicBezTo>
                  <a:close/>
                </a:path>
              </a:pathLst>
            </a:custGeom>
            <a:solidFill>
              <a:srgbClr val="D6EAD6"/>
            </a:solidFill>
            <a:ln cap="rnd">
              <a:noFill/>
              <a:prstDash val="sysDot"/>
              <a:round/>
            </a:ln>
          </p:spPr>
        </p:sp>
        <p:sp>
          <p:nvSpPr>
            <p:cNvPr id="12" name="TextBox 12"/>
            <p:cNvSpPr txBox="1"/>
            <p:nvPr/>
          </p:nvSpPr>
          <p:spPr>
            <a:xfrm>
              <a:off x="0" y="-38100"/>
              <a:ext cx="5531812" cy="1157647"/>
            </a:xfrm>
            <a:prstGeom prst="rect">
              <a:avLst/>
            </a:prstGeom>
          </p:spPr>
          <p:txBody>
            <a:bodyPr lIns="254000" tIns="254000" rIns="254000" bIns="254000" rtlCol="0" anchor="ctr"/>
            <a:lstStyle/>
            <a:p>
              <a:pPr algn="l">
                <a:lnSpc>
                  <a:spcPts val="2800"/>
                </a:lnSpc>
              </a:pPr>
              <a:r>
                <a:rPr lang="en-US" sz="2000" b="1">
                  <a:solidFill>
                    <a:srgbClr val="000000"/>
                  </a:solidFill>
                  <a:latin typeface="Muli Bold" panose="00000800000000000000"/>
                  <a:ea typeface="Muli Bold" panose="00000800000000000000"/>
                  <a:cs typeface="Muli Bold" panose="00000800000000000000"/>
                  <a:sym typeface="Muli Bold" panose="00000800000000000000"/>
                </a:rPr>
                <a:t>Lợi thế trên thị trường việc làm</a:t>
              </a:r>
              <a:r>
                <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rPr>
                <a:t>: Kỹ năng sử dụng GitHub có giá trị trên thị trường việc làm, giúp sinh viên trở nên hấp dẫn hơn trong mắt nhà tuyển dụng.</a:t>
              </a:r>
              <a:endPar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13" name="Group 13"/>
          <p:cNvGrpSpPr/>
          <p:nvPr/>
        </p:nvGrpSpPr>
        <p:grpSpPr>
          <a:xfrm rot="0">
            <a:off x="10230967" y="4324794"/>
            <a:ext cx="7215172" cy="1483995"/>
            <a:chOff x="0" y="0"/>
            <a:chExt cx="5443229" cy="1119547"/>
          </a:xfrm>
        </p:grpSpPr>
        <p:sp>
          <p:nvSpPr>
            <p:cNvPr id="14" name="Freeform 14"/>
            <p:cNvSpPr/>
            <p:nvPr/>
          </p:nvSpPr>
          <p:spPr>
            <a:xfrm>
              <a:off x="0" y="0"/>
              <a:ext cx="5443229" cy="1119547"/>
            </a:xfrm>
            <a:custGeom>
              <a:avLst/>
              <a:gdLst/>
              <a:ahLst/>
              <a:cxnLst/>
              <a:rect l="l" t="t" r="r" b="b"/>
              <a:pathLst>
                <a:path w="5443229" h="1119547">
                  <a:moveTo>
                    <a:pt x="32190" y="0"/>
                  </a:moveTo>
                  <a:lnTo>
                    <a:pt x="5411039" y="0"/>
                  </a:lnTo>
                  <a:cubicBezTo>
                    <a:pt x="5419577" y="0"/>
                    <a:pt x="5427764" y="3391"/>
                    <a:pt x="5433801" y="9428"/>
                  </a:cubicBezTo>
                  <a:cubicBezTo>
                    <a:pt x="5439838" y="15465"/>
                    <a:pt x="5443229" y="23653"/>
                    <a:pt x="5443229" y="32190"/>
                  </a:cubicBezTo>
                  <a:lnTo>
                    <a:pt x="5443229" y="1087357"/>
                  </a:lnTo>
                  <a:cubicBezTo>
                    <a:pt x="5443229" y="1105135"/>
                    <a:pt x="5428817" y="1119547"/>
                    <a:pt x="5411039" y="1119547"/>
                  </a:cubicBezTo>
                  <a:lnTo>
                    <a:pt x="32190" y="1119547"/>
                  </a:lnTo>
                  <a:cubicBezTo>
                    <a:pt x="23653" y="1119547"/>
                    <a:pt x="15465" y="1116156"/>
                    <a:pt x="9428" y="1110119"/>
                  </a:cubicBezTo>
                  <a:cubicBezTo>
                    <a:pt x="3391" y="1104082"/>
                    <a:pt x="0" y="1095894"/>
                    <a:pt x="0" y="1087357"/>
                  </a:cubicBezTo>
                  <a:lnTo>
                    <a:pt x="0" y="32190"/>
                  </a:lnTo>
                  <a:cubicBezTo>
                    <a:pt x="0" y="14412"/>
                    <a:pt x="14412" y="0"/>
                    <a:pt x="32190" y="0"/>
                  </a:cubicBezTo>
                  <a:close/>
                </a:path>
              </a:pathLst>
            </a:custGeom>
            <a:solidFill>
              <a:srgbClr val="D6EAD6"/>
            </a:solidFill>
            <a:ln cap="rnd">
              <a:noFill/>
              <a:prstDash val="sysDot"/>
              <a:round/>
            </a:ln>
          </p:spPr>
        </p:sp>
        <p:sp>
          <p:nvSpPr>
            <p:cNvPr id="15" name="TextBox 15"/>
            <p:cNvSpPr txBox="1"/>
            <p:nvPr/>
          </p:nvSpPr>
          <p:spPr>
            <a:xfrm>
              <a:off x="0" y="-38100"/>
              <a:ext cx="5443229" cy="1157647"/>
            </a:xfrm>
            <a:prstGeom prst="rect">
              <a:avLst/>
            </a:prstGeom>
          </p:spPr>
          <p:txBody>
            <a:bodyPr lIns="254000" tIns="254000" rIns="254000" bIns="254000" rtlCol="0" anchor="ctr"/>
            <a:lstStyle/>
            <a:p>
              <a:pPr algn="l">
                <a:lnSpc>
                  <a:spcPts val="2800"/>
                </a:lnSpc>
              </a:pPr>
              <a:r>
                <a:rPr lang="en-US" sz="2000" b="1">
                  <a:solidFill>
                    <a:srgbClr val="000000"/>
                  </a:solidFill>
                  <a:latin typeface="Muli Bold" panose="00000800000000000000"/>
                  <a:ea typeface="Muli Bold" panose="00000800000000000000"/>
                  <a:cs typeface="Muli Bold" panose="00000800000000000000"/>
                  <a:sym typeface="Muli Bold" panose="00000800000000000000"/>
                </a:rPr>
                <a:t>Đóng góp mã nguồn mở</a:t>
              </a:r>
              <a:r>
                <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rPr>
                <a:t>: Đây là nền tảng quan trọng cho các dự án mã nguồn mở, cho phép sinh viên xây dựng danh tiếng và học hỏi từ người khác.</a:t>
              </a:r>
              <a:endPar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16" name="Group 16"/>
          <p:cNvGrpSpPr/>
          <p:nvPr/>
        </p:nvGrpSpPr>
        <p:grpSpPr>
          <a:xfrm rot="0">
            <a:off x="326209" y="4649128"/>
            <a:ext cx="7684848" cy="1131570"/>
            <a:chOff x="0" y="0"/>
            <a:chExt cx="5797560" cy="853673"/>
          </a:xfrm>
        </p:grpSpPr>
        <p:sp>
          <p:nvSpPr>
            <p:cNvPr id="17" name="Freeform 17"/>
            <p:cNvSpPr/>
            <p:nvPr/>
          </p:nvSpPr>
          <p:spPr>
            <a:xfrm>
              <a:off x="0" y="0"/>
              <a:ext cx="5797560" cy="853673"/>
            </a:xfrm>
            <a:custGeom>
              <a:avLst/>
              <a:gdLst/>
              <a:ahLst/>
              <a:cxnLst/>
              <a:rect l="l" t="t" r="r" b="b"/>
              <a:pathLst>
                <a:path w="5797560" h="853673">
                  <a:moveTo>
                    <a:pt x="30223" y="0"/>
                  </a:moveTo>
                  <a:lnTo>
                    <a:pt x="5767337" y="0"/>
                  </a:lnTo>
                  <a:cubicBezTo>
                    <a:pt x="5775353" y="0"/>
                    <a:pt x="5783040" y="3184"/>
                    <a:pt x="5788708" y="8852"/>
                  </a:cubicBezTo>
                  <a:cubicBezTo>
                    <a:pt x="5794375" y="14520"/>
                    <a:pt x="5797560" y="22207"/>
                    <a:pt x="5797560" y="30223"/>
                  </a:cubicBezTo>
                  <a:lnTo>
                    <a:pt x="5797560" y="823450"/>
                  </a:lnTo>
                  <a:cubicBezTo>
                    <a:pt x="5797560" y="831465"/>
                    <a:pt x="5794375" y="839153"/>
                    <a:pt x="5788708" y="844821"/>
                  </a:cubicBezTo>
                  <a:cubicBezTo>
                    <a:pt x="5783040" y="850488"/>
                    <a:pt x="5775353" y="853673"/>
                    <a:pt x="5767337" y="853673"/>
                  </a:cubicBezTo>
                  <a:lnTo>
                    <a:pt x="30223" y="853673"/>
                  </a:lnTo>
                  <a:cubicBezTo>
                    <a:pt x="22207" y="853673"/>
                    <a:pt x="14520" y="850488"/>
                    <a:pt x="8852" y="844821"/>
                  </a:cubicBezTo>
                  <a:cubicBezTo>
                    <a:pt x="3184" y="839153"/>
                    <a:pt x="0" y="831465"/>
                    <a:pt x="0" y="823450"/>
                  </a:cubicBezTo>
                  <a:lnTo>
                    <a:pt x="0" y="30223"/>
                  </a:lnTo>
                  <a:cubicBezTo>
                    <a:pt x="0" y="22207"/>
                    <a:pt x="3184" y="14520"/>
                    <a:pt x="8852" y="8852"/>
                  </a:cubicBezTo>
                  <a:cubicBezTo>
                    <a:pt x="14520" y="3184"/>
                    <a:pt x="22207" y="0"/>
                    <a:pt x="30223" y="0"/>
                  </a:cubicBezTo>
                  <a:close/>
                </a:path>
              </a:pathLst>
            </a:custGeom>
            <a:solidFill>
              <a:srgbClr val="D6EAD6"/>
            </a:solidFill>
            <a:ln cap="rnd">
              <a:noFill/>
              <a:prstDash val="sysDot"/>
              <a:round/>
            </a:ln>
          </p:spPr>
        </p:sp>
        <p:sp>
          <p:nvSpPr>
            <p:cNvPr id="18" name="TextBox 18"/>
            <p:cNvSpPr txBox="1"/>
            <p:nvPr/>
          </p:nvSpPr>
          <p:spPr>
            <a:xfrm>
              <a:off x="0" y="-38100"/>
              <a:ext cx="5797560" cy="891773"/>
            </a:xfrm>
            <a:prstGeom prst="rect">
              <a:avLst/>
            </a:prstGeom>
          </p:spPr>
          <p:txBody>
            <a:bodyPr lIns="254000" tIns="254000" rIns="254000" bIns="254000" rtlCol="0" anchor="ctr"/>
            <a:lstStyle/>
            <a:p>
              <a:pPr algn="l">
                <a:lnSpc>
                  <a:spcPts val="2800"/>
                </a:lnSpc>
              </a:pPr>
              <a:r>
                <a:rPr lang="en-US" sz="2000" b="1">
                  <a:solidFill>
                    <a:srgbClr val="000000"/>
                  </a:solidFill>
                  <a:latin typeface="Muli Bold" panose="00000800000000000000"/>
                  <a:ea typeface="Muli Bold" panose="00000800000000000000"/>
                  <a:cs typeface="Muli Bold" panose="00000800000000000000"/>
                  <a:sym typeface="Muli Bold" panose="00000800000000000000"/>
                </a:rPr>
                <a:t>Kiểm soát phiên bản</a:t>
              </a:r>
              <a:r>
                <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rPr>
                <a:t>: GitHub rất quan trọng để kiểm soát phiên bản, giúp theo dõi thay đổi, hợp tác và khôi phục từ lỗi.</a:t>
              </a:r>
              <a:endPar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19" name="Group 19"/>
          <p:cNvGrpSpPr/>
          <p:nvPr/>
        </p:nvGrpSpPr>
        <p:grpSpPr>
          <a:xfrm rot="0">
            <a:off x="402723" y="6142012"/>
            <a:ext cx="7608333" cy="1483995"/>
            <a:chOff x="0" y="0"/>
            <a:chExt cx="5739836" cy="1119547"/>
          </a:xfrm>
        </p:grpSpPr>
        <p:sp>
          <p:nvSpPr>
            <p:cNvPr id="20" name="Freeform 20"/>
            <p:cNvSpPr/>
            <p:nvPr/>
          </p:nvSpPr>
          <p:spPr>
            <a:xfrm>
              <a:off x="0" y="0"/>
              <a:ext cx="5739836" cy="1119547"/>
            </a:xfrm>
            <a:custGeom>
              <a:avLst/>
              <a:gdLst/>
              <a:ahLst/>
              <a:cxnLst/>
              <a:rect l="l" t="t" r="r" b="b"/>
              <a:pathLst>
                <a:path w="5739836" h="1119547">
                  <a:moveTo>
                    <a:pt x="30527" y="0"/>
                  </a:moveTo>
                  <a:lnTo>
                    <a:pt x="5709309" y="0"/>
                  </a:lnTo>
                  <a:cubicBezTo>
                    <a:pt x="5717406" y="0"/>
                    <a:pt x="5725170" y="3216"/>
                    <a:pt x="5730895" y="8941"/>
                  </a:cubicBezTo>
                  <a:cubicBezTo>
                    <a:pt x="5736620" y="14666"/>
                    <a:pt x="5739836" y="22431"/>
                    <a:pt x="5739836" y="30527"/>
                  </a:cubicBezTo>
                  <a:lnTo>
                    <a:pt x="5739836" y="1089020"/>
                  </a:lnTo>
                  <a:cubicBezTo>
                    <a:pt x="5739836" y="1097117"/>
                    <a:pt x="5736620" y="1104881"/>
                    <a:pt x="5730895" y="1110606"/>
                  </a:cubicBezTo>
                  <a:cubicBezTo>
                    <a:pt x="5725170" y="1116331"/>
                    <a:pt x="5717406" y="1119547"/>
                    <a:pt x="5709309" y="1119547"/>
                  </a:cubicBezTo>
                  <a:lnTo>
                    <a:pt x="30527" y="1119547"/>
                  </a:lnTo>
                  <a:cubicBezTo>
                    <a:pt x="22431" y="1119547"/>
                    <a:pt x="14666" y="1116331"/>
                    <a:pt x="8941" y="1110606"/>
                  </a:cubicBezTo>
                  <a:cubicBezTo>
                    <a:pt x="3216" y="1104881"/>
                    <a:pt x="0" y="1097117"/>
                    <a:pt x="0" y="1089020"/>
                  </a:cubicBezTo>
                  <a:lnTo>
                    <a:pt x="0" y="30527"/>
                  </a:lnTo>
                  <a:cubicBezTo>
                    <a:pt x="0" y="22431"/>
                    <a:pt x="3216" y="14666"/>
                    <a:pt x="8941" y="8941"/>
                  </a:cubicBezTo>
                  <a:cubicBezTo>
                    <a:pt x="14666" y="3216"/>
                    <a:pt x="22431" y="0"/>
                    <a:pt x="30527" y="0"/>
                  </a:cubicBezTo>
                  <a:close/>
                </a:path>
              </a:pathLst>
            </a:custGeom>
            <a:solidFill>
              <a:srgbClr val="D6EAD6"/>
            </a:solidFill>
            <a:ln cap="rnd">
              <a:noFill/>
              <a:prstDash val="sysDot"/>
              <a:round/>
            </a:ln>
          </p:spPr>
        </p:sp>
        <p:sp>
          <p:nvSpPr>
            <p:cNvPr id="21" name="TextBox 21"/>
            <p:cNvSpPr txBox="1"/>
            <p:nvPr/>
          </p:nvSpPr>
          <p:spPr>
            <a:xfrm>
              <a:off x="0" y="-38100"/>
              <a:ext cx="5739836" cy="1157647"/>
            </a:xfrm>
            <a:prstGeom prst="rect">
              <a:avLst/>
            </a:prstGeom>
          </p:spPr>
          <p:txBody>
            <a:bodyPr lIns="254000" tIns="254000" rIns="254000" bIns="254000" rtlCol="0" anchor="ctr"/>
            <a:lstStyle/>
            <a:p>
              <a:pPr algn="l">
                <a:lnSpc>
                  <a:spcPts val="2800"/>
                </a:lnSpc>
              </a:pPr>
              <a:r>
                <a:rPr lang="en-US" sz="2000" b="1">
                  <a:solidFill>
                    <a:srgbClr val="000000"/>
                  </a:solidFill>
                  <a:latin typeface="Muli Bold" panose="00000800000000000000"/>
                  <a:ea typeface="Muli Bold" panose="00000800000000000000"/>
                  <a:cs typeface="Muli Bold" panose="00000800000000000000"/>
                  <a:sym typeface="Muli Bold" panose="00000800000000000000"/>
                </a:rPr>
                <a:t>Thể hiện cam kết:</a:t>
              </a:r>
              <a:r>
                <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rPr>
                <a:t> Một hồ sơ GitHub hoạt động tích cực phản ánh sự cam kết với việc học hỏi và phát triển liên tục trong lĩnh vực phát triển phần mềm.</a:t>
              </a:r>
              <a:endPar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22" name="Group 22"/>
          <p:cNvGrpSpPr/>
          <p:nvPr/>
        </p:nvGrpSpPr>
        <p:grpSpPr>
          <a:xfrm rot="0">
            <a:off x="402723" y="8201208"/>
            <a:ext cx="7608333" cy="1483995"/>
            <a:chOff x="0" y="0"/>
            <a:chExt cx="5739836" cy="1119547"/>
          </a:xfrm>
        </p:grpSpPr>
        <p:sp>
          <p:nvSpPr>
            <p:cNvPr id="23" name="Freeform 23"/>
            <p:cNvSpPr/>
            <p:nvPr/>
          </p:nvSpPr>
          <p:spPr>
            <a:xfrm>
              <a:off x="0" y="0"/>
              <a:ext cx="5739836" cy="1119547"/>
            </a:xfrm>
            <a:custGeom>
              <a:avLst/>
              <a:gdLst/>
              <a:ahLst/>
              <a:cxnLst/>
              <a:rect l="l" t="t" r="r" b="b"/>
              <a:pathLst>
                <a:path w="5739836" h="1119547">
                  <a:moveTo>
                    <a:pt x="30527" y="0"/>
                  </a:moveTo>
                  <a:lnTo>
                    <a:pt x="5709309" y="0"/>
                  </a:lnTo>
                  <a:cubicBezTo>
                    <a:pt x="5717406" y="0"/>
                    <a:pt x="5725170" y="3216"/>
                    <a:pt x="5730895" y="8941"/>
                  </a:cubicBezTo>
                  <a:cubicBezTo>
                    <a:pt x="5736620" y="14666"/>
                    <a:pt x="5739836" y="22431"/>
                    <a:pt x="5739836" y="30527"/>
                  </a:cubicBezTo>
                  <a:lnTo>
                    <a:pt x="5739836" y="1089020"/>
                  </a:lnTo>
                  <a:cubicBezTo>
                    <a:pt x="5739836" y="1097117"/>
                    <a:pt x="5736620" y="1104881"/>
                    <a:pt x="5730895" y="1110606"/>
                  </a:cubicBezTo>
                  <a:cubicBezTo>
                    <a:pt x="5725170" y="1116331"/>
                    <a:pt x="5717406" y="1119547"/>
                    <a:pt x="5709309" y="1119547"/>
                  </a:cubicBezTo>
                  <a:lnTo>
                    <a:pt x="30527" y="1119547"/>
                  </a:lnTo>
                  <a:cubicBezTo>
                    <a:pt x="22431" y="1119547"/>
                    <a:pt x="14666" y="1116331"/>
                    <a:pt x="8941" y="1110606"/>
                  </a:cubicBezTo>
                  <a:cubicBezTo>
                    <a:pt x="3216" y="1104881"/>
                    <a:pt x="0" y="1097117"/>
                    <a:pt x="0" y="1089020"/>
                  </a:cubicBezTo>
                  <a:lnTo>
                    <a:pt x="0" y="30527"/>
                  </a:lnTo>
                  <a:cubicBezTo>
                    <a:pt x="0" y="22431"/>
                    <a:pt x="3216" y="14666"/>
                    <a:pt x="8941" y="8941"/>
                  </a:cubicBezTo>
                  <a:cubicBezTo>
                    <a:pt x="14666" y="3216"/>
                    <a:pt x="22431" y="0"/>
                    <a:pt x="30527" y="0"/>
                  </a:cubicBezTo>
                  <a:close/>
                </a:path>
              </a:pathLst>
            </a:custGeom>
            <a:solidFill>
              <a:srgbClr val="D6EAD6"/>
            </a:solidFill>
            <a:ln cap="rnd">
              <a:noFill/>
              <a:prstDash val="sysDot"/>
              <a:round/>
            </a:ln>
          </p:spPr>
        </p:sp>
        <p:sp>
          <p:nvSpPr>
            <p:cNvPr id="24" name="TextBox 24"/>
            <p:cNvSpPr txBox="1"/>
            <p:nvPr/>
          </p:nvSpPr>
          <p:spPr>
            <a:xfrm>
              <a:off x="0" y="-38100"/>
              <a:ext cx="5739836" cy="1157647"/>
            </a:xfrm>
            <a:prstGeom prst="rect">
              <a:avLst/>
            </a:prstGeom>
          </p:spPr>
          <p:txBody>
            <a:bodyPr lIns="254000" tIns="254000" rIns="254000" bIns="254000" rtlCol="0" anchor="ctr"/>
            <a:lstStyle/>
            <a:p>
              <a:pPr algn="l">
                <a:lnSpc>
                  <a:spcPts val="2800"/>
                </a:lnSpc>
              </a:pPr>
              <a:r>
                <a:rPr lang="en-US" sz="2000" b="1">
                  <a:solidFill>
                    <a:srgbClr val="000000"/>
                  </a:solidFill>
                  <a:latin typeface="Muli Bold" panose="00000800000000000000"/>
                  <a:ea typeface="Muli Bold" panose="00000800000000000000"/>
                  <a:cs typeface="Muli Bold" panose="00000800000000000000"/>
                  <a:sym typeface="Muli Bold" panose="00000800000000000000"/>
                </a:rPr>
                <a:t>Kỹ năng giải quyết vấn đề</a:t>
              </a:r>
              <a:r>
                <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rPr>
                <a:t>: Mã nguồn chia sẻ trên GitHub thể hiện khả năng giải quyết vấn đề, tư duy phản biện và cách tiếp cận các thách thức.</a:t>
              </a:r>
              <a:endPar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25" name="Group 25"/>
          <p:cNvGrpSpPr/>
          <p:nvPr/>
        </p:nvGrpSpPr>
        <p:grpSpPr>
          <a:xfrm rot="0">
            <a:off x="10269749" y="6142012"/>
            <a:ext cx="7235100" cy="1483995"/>
            <a:chOff x="0" y="0"/>
            <a:chExt cx="5458263" cy="1119547"/>
          </a:xfrm>
        </p:grpSpPr>
        <p:sp>
          <p:nvSpPr>
            <p:cNvPr id="26" name="Freeform 26"/>
            <p:cNvSpPr/>
            <p:nvPr/>
          </p:nvSpPr>
          <p:spPr>
            <a:xfrm>
              <a:off x="0" y="0"/>
              <a:ext cx="5458263" cy="1119547"/>
            </a:xfrm>
            <a:custGeom>
              <a:avLst/>
              <a:gdLst/>
              <a:ahLst/>
              <a:cxnLst/>
              <a:rect l="l" t="t" r="r" b="b"/>
              <a:pathLst>
                <a:path w="5458263" h="1119547">
                  <a:moveTo>
                    <a:pt x="32102" y="0"/>
                  </a:moveTo>
                  <a:lnTo>
                    <a:pt x="5426162" y="0"/>
                  </a:lnTo>
                  <a:cubicBezTo>
                    <a:pt x="5434676" y="0"/>
                    <a:pt x="5442841" y="3382"/>
                    <a:pt x="5448861" y="9402"/>
                  </a:cubicBezTo>
                  <a:cubicBezTo>
                    <a:pt x="5454881" y="15423"/>
                    <a:pt x="5458263" y="23588"/>
                    <a:pt x="5458263" y="32102"/>
                  </a:cubicBezTo>
                  <a:lnTo>
                    <a:pt x="5458263" y="1087446"/>
                  </a:lnTo>
                  <a:cubicBezTo>
                    <a:pt x="5458263" y="1095959"/>
                    <a:pt x="5454881" y="1104125"/>
                    <a:pt x="5448861" y="1110145"/>
                  </a:cubicBezTo>
                  <a:cubicBezTo>
                    <a:pt x="5442841" y="1116165"/>
                    <a:pt x="5434676" y="1119547"/>
                    <a:pt x="5426162" y="1119547"/>
                  </a:cubicBezTo>
                  <a:lnTo>
                    <a:pt x="32102" y="1119547"/>
                  </a:lnTo>
                  <a:cubicBezTo>
                    <a:pt x="23588" y="1119547"/>
                    <a:pt x="15423" y="1116165"/>
                    <a:pt x="9402" y="1110145"/>
                  </a:cubicBezTo>
                  <a:cubicBezTo>
                    <a:pt x="3382" y="1104125"/>
                    <a:pt x="0" y="1095959"/>
                    <a:pt x="0" y="1087446"/>
                  </a:cubicBezTo>
                  <a:lnTo>
                    <a:pt x="0" y="32102"/>
                  </a:lnTo>
                  <a:cubicBezTo>
                    <a:pt x="0" y="23588"/>
                    <a:pt x="3382" y="15423"/>
                    <a:pt x="9402" y="9402"/>
                  </a:cubicBezTo>
                  <a:cubicBezTo>
                    <a:pt x="15423" y="3382"/>
                    <a:pt x="23588" y="0"/>
                    <a:pt x="32102" y="0"/>
                  </a:cubicBezTo>
                  <a:close/>
                </a:path>
              </a:pathLst>
            </a:custGeom>
            <a:solidFill>
              <a:srgbClr val="D6EAD6"/>
            </a:solidFill>
            <a:ln cap="rnd">
              <a:noFill/>
              <a:prstDash val="sysDot"/>
              <a:round/>
            </a:ln>
          </p:spPr>
        </p:sp>
        <p:sp>
          <p:nvSpPr>
            <p:cNvPr id="27" name="TextBox 27"/>
            <p:cNvSpPr txBox="1"/>
            <p:nvPr/>
          </p:nvSpPr>
          <p:spPr>
            <a:xfrm>
              <a:off x="0" y="-38100"/>
              <a:ext cx="5458263" cy="1157647"/>
            </a:xfrm>
            <a:prstGeom prst="rect">
              <a:avLst/>
            </a:prstGeom>
          </p:spPr>
          <p:txBody>
            <a:bodyPr lIns="254000" tIns="254000" rIns="254000" bIns="254000" rtlCol="0" anchor="ctr"/>
            <a:lstStyle/>
            <a:p>
              <a:pPr algn="l">
                <a:lnSpc>
                  <a:spcPts val="2800"/>
                </a:lnSpc>
              </a:pPr>
              <a:r>
                <a:rPr lang="en-US" sz="2000" b="1">
                  <a:solidFill>
                    <a:srgbClr val="000000"/>
                  </a:solidFill>
                  <a:latin typeface="Muli Bold" panose="00000800000000000000"/>
                  <a:ea typeface="Muli Bold" panose="00000800000000000000"/>
                  <a:cs typeface="Muli Bold" panose="00000800000000000000"/>
                  <a:sym typeface="Muli Bold" panose="00000800000000000000"/>
                </a:rPr>
                <a:t>Làm nổi bật kỹ năng hợp tác</a:t>
              </a:r>
              <a:r>
                <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rPr>
                <a:t>: GitHub hỗ trợ hợp tác, giúp sinh viên chứng minh khả năng làm việc nhóm bằng cách đóng góp vào các dự án.</a:t>
              </a:r>
              <a:endParaRPr lang="en-US" sz="20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grpSp>
        <p:nvGrpSpPr>
          <p:cNvPr id="28" name="Group 28"/>
          <p:cNvGrpSpPr/>
          <p:nvPr/>
        </p:nvGrpSpPr>
        <p:grpSpPr>
          <a:xfrm rot="0">
            <a:off x="326209" y="3048356"/>
            <a:ext cx="7684848" cy="1115197"/>
            <a:chOff x="0" y="0"/>
            <a:chExt cx="5797560" cy="841321"/>
          </a:xfrm>
        </p:grpSpPr>
        <p:sp>
          <p:nvSpPr>
            <p:cNvPr id="29" name="Freeform 29"/>
            <p:cNvSpPr/>
            <p:nvPr/>
          </p:nvSpPr>
          <p:spPr>
            <a:xfrm>
              <a:off x="0" y="0"/>
              <a:ext cx="5797560" cy="841321"/>
            </a:xfrm>
            <a:custGeom>
              <a:avLst/>
              <a:gdLst/>
              <a:ahLst/>
              <a:cxnLst/>
              <a:rect l="l" t="t" r="r" b="b"/>
              <a:pathLst>
                <a:path w="5797560" h="841321">
                  <a:moveTo>
                    <a:pt x="30223" y="0"/>
                  </a:moveTo>
                  <a:lnTo>
                    <a:pt x="5767337" y="0"/>
                  </a:lnTo>
                  <a:cubicBezTo>
                    <a:pt x="5775353" y="0"/>
                    <a:pt x="5783040" y="3184"/>
                    <a:pt x="5788708" y="8852"/>
                  </a:cubicBezTo>
                  <a:cubicBezTo>
                    <a:pt x="5794375" y="14520"/>
                    <a:pt x="5797560" y="22207"/>
                    <a:pt x="5797560" y="30223"/>
                  </a:cubicBezTo>
                  <a:lnTo>
                    <a:pt x="5797560" y="811098"/>
                  </a:lnTo>
                  <a:cubicBezTo>
                    <a:pt x="5797560" y="819114"/>
                    <a:pt x="5794375" y="826801"/>
                    <a:pt x="5788708" y="832469"/>
                  </a:cubicBezTo>
                  <a:cubicBezTo>
                    <a:pt x="5783040" y="838137"/>
                    <a:pt x="5775353" y="841321"/>
                    <a:pt x="5767337" y="841321"/>
                  </a:cubicBezTo>
                  <a:lnTo>
                    <a:pt x="30223" y="841321"/>
                  </a:lnTo>
                  <a:cubicBezTo>
                    <a:pt x="22207" y="841321"/>
                    <a:pt x="14520" y="838137"/>
                    <a:pt x="8852" y="832469"/>
                  </a:cubicBezTo>
                  <a:cubicBezTo>
                    <a:pt x="3184" y="826801"/>
                    <a:pt x="0" y="819114"/>
                    <a:pt x="0" y="811098"/>
                  </a:cubicBezTo>
                  <a:lnTo>
                    <a:pt x="0" y="30223"/>
                  </a:lnTo>
                  <a:cubicBezTo>
                    <a:pt x="0" y="22207"/>
                    <a:pt x="3184" y="14520"/>
                    <a:pt x="8852" y="8852"/>
                  </a:cubicBezTo>
                  <a:cubicBezTo>
                    <a:pt x="14520" y="3184"/>
                    <a:pt x="22207" y="0"/>
                    <a:pt x="30223" y="0"/>
                  </a:cubicBezTo>
                  <a:close/>
                </a:path>
              </a:pathLst>
            </a:custGeom>
            <a:solidFill>
              <a:srgbClr val="D6EAD6"/>
            </a:solidFill>
            <a:ln cap="rnd">
              <a:noFill/>
              <a:prstDash val="sysDot"/>
              <a:round/>
            </a:ln>
          </p:spPr>
        </p:sp>
        <p:sp>
          <p:nvSpPr>
            <p:cNvPr id="30" name="TextBox 30"/>
            <p:cNvSpPr txBox="1"/>
            <p:nvPr/>
          </p:nvSpPr>
          <p:spPr>
            <a:xfrm>
              <a:off x="0" y="-38100"/>
              <a:ext cx="5797560" cy="879421"/>
            </a:xfrm>
            <a:prstGeom prst="rect">
              <a:avLst/>
            </a:prstGeom>
          </p:spPr>
          <p:txBody>
            <a:bodyPr lIns="254000" tIns="254000" rIns="254000" bIns="254000" rtlCol="0" anchor="ctr"/>
            <a:lstStyle/>
            <a:p>
              <a:pPr algn="l">
                <a:lnSpc>
                  <a:spcPts val="2660"/>
                </a:lnSpc>
              </a:pPr>
              <a:r>
                <a:rPr lang="en-US" sz="1900" b="1">
                  <a:solidFill>
                    <a:srgbClr val="000000"/>
                  </a:solidFill>
                  <a:latin typeface="Muli Bold" panose="00000800000000000000"/>
                  <a:ea typeface="Muli Bold" panose="00000800000000000000"/>
                  <a:cs typeface="Muli Bold" panose="00000800000000000000"/>
                  <a:sym typeface="Muli Bold" panose="00000800000000000000"/>
                </a:rPr>
                <a:t>Hợp tác: </a:t>
              </a:r>
              <a:r>
                <a:rPr lang="en-US" sz="1900" b="1">
                  <a:solidFill>
                    <a:srgbClr val="000000"/>
                  </a:solidFill>
                  <a:latin typeface="Muli Semi-Bold" panose="00000700000000000000"/>
                  <a:ea typeface="Muli Semi-Bold" panose="00000700000000000000"/>
                  <a:cs typeface="Muli Semi-Bold" panose="00000700000000000000"/>
                  <a:sym typeface="Muli Semi-Bold" panose="00000700000000000000"/>
                </a:rPr>
                <a:t>GitHub được sử dụng rộng rãi cho hợp tác, cho phép làm việc nhóm hiệu quả trong các dự án mã nguồn.</a:t>
              </a:r>
              <a:endParaRPr lang="en-US" sz="1900" b="1">
                <a:solidFill>
                  <a:srgbClr val="000000"/>
                </a:solidFill>
                <a:latin typeface="Muli Semi-Bold" panose="00000700000000000000"/>
                <a:ea typeface="Muli Semi-Bold" panose="00000700000000000000"/>
                <a:cs typeface="Muli Semi-Bold" panose="00000700000000000000"/>
                <a:sym typeface="Muli Semi-Bold" panose="0000070000000000000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AutoShape 2"/>
          <p:cNvSpPr/>
          <p:nvPr/>
        </p:nvSpPr>
        <p:spPr>
          <a:xfrm>
            <a:off x="0" y="0"/>
            <a:ext cx="8551397" cy="10287000"/>
          </a:xfrm>
          <a:prstGeom prst="rect">
            <a:avLst/>
          </a:prstGeom>
          <a:solidFill>
            <a:srgbClr val="8A9C60"/>
          </a:solidFill>
        </p:spPr>
      </p:sp>
      <p:sp>
        <p:nvSpPr>
          <p:cNvPr id="3" name="TextBox 3"/>
          <p:cNvSpPr txBox="1"/>
          <p:nvPr/>
        </p:nvSpPr>
        <p:spPr>
          <a:xfrm>
            <a:off x="633936" y="1038225"/>
            <a:ext cx="6758191" cy="971550"/>
          </a:xfrm>
          <a:prstGeom prst="rect">
            <a:avLst/>
          </a:prstGeom>
        </p:spPr>
        <p:txBody>
          <a:bodyPr lIns="0" tIns="0" rIns="0" bIns="0" rtlCol="0" anchor="t">
            <a:spAutoFit/>
          </a:bodyPr>
          <a:lstStyle/>
          <a:p>
            <a:pPr algn="l">
              <a:lnSpc>
                <a:spcPts val="7800"/>
              </a:lnSpc>
            </a:pPr>
            <a:r>
              <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rPr>
              <a:t>GitHub là gì?</a:t>
            </a:r>
            <a:endPar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4" name="TextBox 4"/>
          <p:cNvSpPr txBox="1"/>
          <p:nvPr/>
        </p:nvSpPr>
        <p:spPr>
          <a:xfrm>
            <a:off x="9144000" y="6318513"/>
            <a:ext cx="8552507" cy="2260891"/>
          </a:xfrm>
          <a:prstGeom prst="rect">
            <a:avLst/>
          </a:prstGeom>
        </p:spPr>
        <p:txBody>
          <a:bodyPr lIns="0" tIns="0" rIns="0" bIns="0" rtlCol="0" anchor="t">
            <a:spAutoFit/>
          </a:bodyPr>
          <a:lstStyle/>
          <a:p>
            <a:pPr algn="l">
              <a:lnSpc>
                <a:spcPts val="3605"/>
              </a:lnSpc>
            </a:pPr>
            <a:r>
              <a:rPr lang="en-US" sz="2575">
                <a:solidFill>
                  <a:srgbClr val="000000"/>
                </a:solidFill>
                <a:latin typeface="Muli" panose="00000500000000000000"/>
                <a:ea typeface="Muli" panose="00000500000000000000"/>
                <a:cs typeface="Muli" panose="00000500000000000000"/>
                <a:sym typeface="Muli" panose="00000500000000000000"/>
              </a:rPr>
              <a:t>Ra mắt năm 2008, GitHub được phát triển bởi Tom Preston-Werner và các cộng sự để làm cho Git dễ sử dụng hơn. Năm 2018, GitHub được Microsoft mua lại với giá 7,5 tỷ USD, tiếp tục phát triển mạnh mẽ với nhiều tính năng quản lý dự án và cộng tác.</a:t>
            </a:r>
            <a:endParaRPr lang="en-US" sz="2575">
              <a:solidFill>
                <a:srgbClr val="000000"/>
              </a:solidFill>
              <a:latin typeface="Muli" panose="00000500000000000000"/>
              <a:ea typeface="Muli" panose="00000500000000000000"/>
              <a:cs typeface="Muli" panose="00000500000000000000"/>
              <a:sym typeface="Muli" panose="00000500000000000000"/>
            </a:endParaRPr>
          </a:p>
        </p:txBody>
      </p:sp>
      <p:sp>
        <p:nvSpPr>
          <p:cNvPr id="5" name="TextBox 5"/>
          <p:cNvSpPr txBox="1"/>
          <p:nvPr/>
        </p:nvSpPr>
        <p:spPr>
          <a:xfrm>
            <a:off x="9144000" y="1481138"/>
            <a:ext cx="8552507" cy="1732990"/>
          </a:xfrm>
          <a:prstGeom prst="rect">
            <a:avLst/>
          </a:prstGeom>
        </p:spPr>
        <p:txBody>
          <a:bodyPr lIns="0" tIns="0" rIns="0" bIns="0" rtlCol="0" anchor="t">
            <a:spAutoFit/>
          </a:bodyPr>
          <a:lstStyle/>
          <a:p>
            <a:pPr algn="l">
              <a:lnSpc>
                <a:spcPts val="3490"/>
              </a:lnSpc>
            </a:pPr>
            <a:r>
              <a:rPr lang="en-US" sz="2495">
                <a:solidFill>
                  <a:srgbClr val="000000"/>
                </a:solidFill>
                <a:latin typeface="Muli" panose="00000500000000000000"/>
                <a:ea typeface="Muli" panose="00000500000000000000"/>
                <a:cs typeface="Muli" panose="00000500000000000000"/>
                <a:sym typeface="Muli" panose="00000500000000000000"/>
              </a:rPr>
              <a:t>GitHub là nền tảng lưu trữ và quản lý mã nguồn trực tuyến, dựa trên Git – hệ thống quản lý mã nguồn phân tán. Nó hỗ trợ nhà phát triển quản lý phiên bản mã nguồn, cộng tác, theo dõi lỗi, và đánh giá mã nguồn dễ dàng.</a:t>
            </a:r>
            <a:endParaRPr lang="en-US" sz="2495">
              <a:solidFill>
                <a:srgbClr val="000000"/>
              </a:solidFill>
              <a:latin typeface="Muli" panose="00000500000000000000"/>
              <a:ea typeface="Muli" panose="00000500000000000000"/>
              <a:cs typeface="Muli" panose="00000500000000000000"/>
              <a:sym typeface="Muli" panose="00000500000000000000"/>
            </a:endParaRPr>
          </a:p>
        </p:txBody>
      </p:sp>
      <p:sp>
        <p:nvSpPr>
          <p:cNvPr id="6" name="AutoShape 6"/>
          <p:cNvSpPr/>
          <p:nvPr/>
        </p:nvSpPr>
        <p:spPr>
          <a:xfrm rot="5044">
            <a:off x="8551392" y="5099092"/>
            <a:ext cx="9736614" cy="0"/>
          </a:xfrm>
          <a:prstGeom prst="line">
            <a:avLst/>
          </a:prstGeom>
          <a:ln w="28575" cap="flat">
            <a:solidFill>
              <a:srgbClr val="365236"/>
            </a:solidFill>
            <a:prstDash val="solid"/>
            <a:headEnd type="none" w="sm" len="sm"/>
            <a:tailEnd type="none" w="sm" len="sm"/>
          </a:ln>
        </p:spPr>
      </p:sp>
      <p:sp>
        <p:nvSpPr>
          <p:cNvPr id="7" name="TextBox 7"/>
          <p:cNvSpPr txBox="1"/>
          <p:nvPr/>
        </p:nvSpPr>
        <p:spPr>
          <a:xfrm>
            <a:off x="633936" y="5894650"/>
            <a:ext cx="6758191" cy="971550"/>
          </a:xfrm>
          <a:prstGeom prst="rect">
            <a:avLst/>
          </a:prstGeom>
        </p:spPr>
        <p:txBody>
          <a:bodyPr lIns="0" tIns="0" rIns="0" bIns="0" rtlCol="0" anchor="t">
            <a:spAutoFit/>
          </a:bodyPr>
          <a:lstStyle/>
          <a:p>
            <a:pPr algn="l">
              <a:lnSpc>
                <a:spcPts val="7800"/>
              </a:lnSpc>
            </a:pPr>
            <a:r>
              <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rPr>
              <a:t>Lịch sử phát triển</a:t>
            </a:r>
            <a:endPar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65236"/>
        </a:solidFill>
        <a:effectLst/>
      </p:bgPr>
    </p:bg>
    <p:spTree>
      <p:nvGrpSpPr>
        <p:cNvPr id="1" name=""/>
        <p:cNvGrpSpPr/>
        <p:nvPr/>
      </p:nvGrpSpPr>
      <p:grpSpPr>
        <a:xfrm>
          <a:off x="0" y="0"/>
          <a:ext cx="0" cy="0"/>
          <a:chOff x="0" y="0"/>
          <a:chExt cx="0" cy="0"/>
        </a:xfrm>
      </p:grpSpPr>
      <p:sp>
        <p:nvSpPr>
          <p:cNvPr id="2" name="TextBox 2"/>
          <p:cNvSpPr txBox="1"/>
          <p:nvPr/>
        </p:nvSpPr>
        <p:spPr>
          <a:xfrm>
            <a:off x="345449" y="342900"/>
            <a:ext cx="15777108" cy="1371600"/>
          </a:xfrm>
          <a:prstGeom prst="rect">
            <a:avLst/>
          </a:prstGeom>
        </p:spPr>
        <p:txBody>
          <a:bodyPr lIns="0" tIns="0" rIns="0" bIns="0" rtlCol="0" anchor="t">
            <a:spAutoFit/>
          </a:bodyPr>
          <a:lstStyle/>
          <a:p>
            <a:pPr algn="ctr">
              <a:lnSpc>
                <a:spcPts val="10800"/>
              </a:lnSpc>
            </a:pPr>
            <a:r>
              <a:rPr lang="en-US" sz="9000" b="1">
                <a:solidFill>
                  <a:srgbClr val="FFFFFF"/>
                </a:solidFill>
                <a:latin typeface="Muli Semi-Bold" panose="00000700000000000000"/>
                <a:ea typeface="Muli Semi-Bold" panose="00000700000000000000"/>
                <a:cs typeface="Muli Semi-Bold" panose="00000700000000000000"/>
                <a:sym typeface="Muli Semi-Bold" panose="00000700000000000000"/>
              </a:rPr>
              <a:t>5. Các ứng dụng của GitHud</a:t>
            </a:r>
            <a:endParaRPr lang="en-US" sz="90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3" name="Group 3"/>
          <p:cNvGrpSpPr/>
          <p:nvPr/>
        </p:nvGrpSpPr>
        <p:grpSpPr>
          <a:xfrm rot="0">
            <a:off x="751037" y="7050602"/>
            <a:ext cx="7482966" cy="2527087"/>
            <a:chOff x="0" y="0"/>
            <a:chExt cx="1523292" cy="514434"/>
          </a:xfrm>
        </p:grpSpPr>
        <p:sp>
          <p:nvSpPr>
            <p:cNvPr id="4" name="Freeform 4"/>
            <p:cNvSpPr/>
            <p:nvPr/>
          </p:nvSpPr>
          <p:spPr>
            <a:xfrm>
              <a:off x="0" y="0"/>
              <a:ext cx="1523292" cy="514434"/>
            </a:xfrm>
            <a:custGeom>
              <a:avLst/>
              <a:gdLst/>
              <a:ahLst/>
              <a:cxnLst/>
              <a:rect l="l" t="t" r="r" b="b"/>
              <a:pathLst>
                <a:path w="1523292" h="514434">
                  <a:moveTo>
                    <a:pt x="0" y="0"/>
                  </a:moveTo>
                  <a:lnTo>
                    <a:pt x="1523292" y="0"/>
                  </a:lnTo>
                  <a:lnTo>
                    <a:pt x="1523292" y="514434"/>
                  </a:lnTo>
                  <a:lnTo>
                    <a:pt x="0" y="514434"/>
                  </a:lnTo>
                  <a:close/>
                </a:path>
              </a:pathLst>
            </a:custGeom>
            <a:solidFill>
              <a:srgbClr val="FFFFFF"/>
            </a:solidFill>
          </p:spPr>
        </p:sp>
        <p:sp>
          <p:nvSpPr>
            <p:cNvPr id="5" name="TextBox 5"/>
            <p:cNvSpPr txBox="1"/>
            <p:nvPr/>
          </p:nvSpPr>
          <p:spPr>
            <a:xfrm>
              <a:off x="0" y="-19050"/>
              <a:ext cx="1523292" cy="533484"/>
            </a:xfrm>
            <a:prstGeom prst="rect">
              <a:avLst/>
            </a:prstGeom>
          </p:spPr>
          <p:txBody>
            <a:bodyPr lIns="254000" tIns="254000" rIns="254000" bIns="254000" rtlCol="0" anchor="ctr"/>
            <a:lstStyle/>
            <a:p>
              <a:pPr algn="l">
                <a:lnSpc>
                  <a:spcPts val="3250"/>
                </a:lnSpc>
              </a:pPr>
              <a:r>
                <a:rPr lang="en-US" sz="2500" b="1">
                  <a:solidFill>
                    <a:srgbClr val="000000"/>
                  </a:solidFill>
                  <a:latin typeface="Muli Bold" panose="00000800000000000000"/>
                  <a:ea typeface="Muli Bold" panose="00000800000000000000"/>
                  <a:cs typeface="Muli Bold" panose="00000800000000000000"/>
                  <a:sym typeface="Muli Bold" panose="00000800000000000000"/>
                </a:rPr>
                <a:t>Jenkins</a:t>
              </a:r>
              <a:r>
                <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rPr>
                <a:t> : Là công cụ CI/CD mã nguồn mở có thể tích hợp với GitHub thông qua webhook, cho phép tự động build và triển khai mỗi khi có thay đổi từ GitHub.</a:t>
              </a:r>
              <a:endPar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endParaRPr>
            </a:p>
            <a:p>
              <a:pPr algn="l">
                <a:lnSpc>
                  <a:spcPts val="3250"/>
                </a:lnSpc>
              </a:pPr>
            </a:p>
          </p:txBody>
        </p:sp>
      </p:grpSp>
      <p:grpSp>
        <p:nvGrpSpPr>
          <p:cNvPr id="6" name="Group 6"/>
          <p:cNvGrpSpPr/>
          <p:nvPr/>
        </p:nvGrpSpPr>
        <p:grpSpPr>
          <a:xfrm rot="0">
            <a:off x="751037" y="3770192"/>
            <a:ext cx="7482966" cy="2832735"/>
            <a:chOff x="0" y="0"/>
            <a:chExt cx="1523292" cy="576654"/>
          </a:xfrm>
        </p:grpSpPr>
        <p:sp>
          <p:nvSpPr>
            <p:cNvPr id="7" name="Freeform 7"/>
            <p:cNvSpPr/>
            <p:nvPr/>
          </p:nvSpPr>
          <p:spPr>
            <a:xfrm>
              <a:off x="0" y="0"/>
              <a:ext cx="1523292" cy="576654"/>
            </a:xfrm>
            <a:custGeom>
              <a:avLst/>
              <a:gdLst/>
              <a:ahLst/>
              <a:cxnLst/>
              <a:rect l="l" t="t" r="r" b="b"/>
              <a:pathLst>
                <a:path w="1523292" h="576654">
                  <a:moveTo>
                    <a:pt x="0" y="0"/>
                  </a:moveTo>
                  <a:lnTo>
                    <a:pt x="1523292" y="0"/>
                  </a:lnTo>
                  <a:lnTo>
                    <a:pt x="1523292" y="576654"/>
                  </a:lnTo>
                  <a:lnTo>
                    <a:pt x="0" y="576654"/>
                  </a:lnTo>
                  <a:close/>
                </a:path>
              </a:pathLst>
            </a:custGeom>
            <a:solidFill>
              <a:srgbClr val="FFFFFF"/>
            </a:solidFill>
          </p:spPr>
        </p:sp>
        <p:sp>
          <p:nvSpPr>
            <p:cNvPr id="8" name="TextBox 8"/>
            <p:cNvSpPr txBox="1"/>
            <p:nvPr/>
          </p:nvSpPr>
          <p:spPr>
            <a:xfrm>
              <a:off x="0" y="-19050"/>
              <a:ext cx="1523292" cy="595704"/>
            </a:xfrm>
            <a:prstGeom prst="rect">
              <a:avLst/>
            </a:prstGeom>
          </p:spPr>
          <p:txBody>
            <a:bodyPr lIns="254000" tIns="254000" rIns="254000" bIns="254000" rtlCol="0" anchor="ctr"/>
            <a:lstStyle/>
            <a:p>
              <a:pPr algn="l">
                <a:lnSpc>
                  <a:spcPts val="3250"/>
                </a:lnSpc>
              </a:pPr>
              <a:r>
                <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rPr>
                <a:t>   </a:t>
              </a:r>
              <a:r>
                <a:rPr lang="en-US" sz="2500" b="1">
                  <a:solidFill>
                    <a:srgbClr val="000000"/>
                  </a:solidFill>
                  <a:latin typeface="Muli Bold" panose="00000800000000000000"/>
                  <a:ea typeface="Muli Bold" panose="00000800000000000000"/>
                  <a:cs typeface="Muli Bold" panose="00000800000000000000"/>
                  <a:sym typeface="Muli Bold" panose="00000800000000000000"/>
                </a:rPr>
                <a:t>GitHub Actions</a:t>
              </a:r>
              <a:r>
                <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rPr>
                <a:t>:  Là giải pháp CI/CD tích hợp sẵn trên GitHub, cho phép định nghĩa các workflow trong repository. Workflow này có thể bao gồm việc build, test, và triển khai tự động mỗi khi có thay đổi được đẩy lên GitHub.</a:t>
              </a:r>
              <a:endPar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endParaRPr>
            </a:p>
            <a:p>
              <a:pPr algn="ctr">
                <a:lnSpc>
                  <a:spcPts val="2600"/>
                </a:lnSpc>
              </a:pPr>
            </a:p>
          </p:txBody>
        </p:sp>
      </p:grpSp>
      <p:sp>
        <p:nvSpPr>
          <p:cNvPr id="9" name="TextBox 9"/>
          <p:cNvSpPr txBox="1"/>
          <p:nvPr/>
        </p:nvSpPr>
        <p:spPr>
          <a:xfrm>
            <a:off x="13010793" y="8940866"/>
            <a:ext cx="4248507" cy="317434"/>
          </a:xfrm>
          <a:prstGeom prst="rect">
            <a:avLst/>
          </a:prstGeom>
        </p:spPr>
        <p:txBody>
          <a:bodyPr lIns="0" tIns="0" rIns="0" bIns="0" rtlCol="0" anchor="t">
            <a:spAutoFit/>
          </a:bodyPr>
          <a:lstStyle/>
          <a:p>
            <a:pPr algn="r">
              <a:lnSpc>
                <a:spcPts val="2600"/>
              </a:lnSpc>
            </a:pPr>
            <a:r>
              <a:rPr lang="en-US" sz="2000" u="none">
                <a:solidFill>
                  <a:srgbClr val="FFFFFF"/>
                </a:solidFill>
                <a:latin typeface="Muli" panose="00000500000000000000"/>
                <a:ea typeface="Muli" panose="00000500000000000000"/>
                <a:cs typeface="Muli" panose="00000500000000000000"/>
                <a:sym typeface="Muli" panose="00000500000000000000"/>
              </a:rPr>
              <a:t>Quay lại Trang Chương trình</a:t>
            </a:r>
            <a:endParaRPr lang="en-US" sz="2000" u="none">
              <a:solidFill>
                <a:srgbClr val="FFFFFF"/>
              </a:solidFill>
              <a:latin typeface="Muli" panose="00000500000000000000"/>
              <a:ea typeface="Muli" panose="00000500000000000000"/>
              <a:cs typeface="Muli" panose="00000500000000000000"/>
              <a:sym typeface="Muli" panose="00000500000000000000"/>
            </a:endParaRPr>
          </a:p>
        </p:txBody>
      </p:sp>
      <p:grpSp>
        <p:nvGrpSpPr>
          <p:cNvPr id="10" name="Group 10"/>
          <p:cNvGrpSpPr/>
          <p:nvPr/>
        </p:nvGrpSpPr>
        <p:grpSpPr>
          <a:xfrm rot="0">
            <a:off x="345449" y="1980965"/>
            <a:ext cx="8393106" cy="1341552"/>
            <a:chOff x="0" y="0"/>
            <a:chExt cx="1076305" cy="172036"/>
          </a:xfrm>
        </p:grpSpPr>
        <p:sp>
          <p:nvSpPr>
            <p:cNvPr id="11" name="Freeform 11"/>
            <p:cNvSpPr/>
            <p:nvPr/>
          </p:nvSpPr>
          <p:spPr>
            <a:xfrm>
              <a:off x="0" y="0"/>
              <a:ext cx="1076305" cy="172036"/>
            </a:xfrm>
            <a:custGeom>
              <a:avLst/>
              <a:gdLst/>
              <a:ahLst/>
              <a:cxnLst/>
              <a:rect l="l" t="t" r="r" b="b"/>
              <a:pathLst>
                <a:path w="1076305" h="172036">
                  <a:moveTo>
                    <a:pt x="86018" y="0"/>
                  </a:moveTo>
                  <a:lnTo>
                    <a:pt x="990287" y="0"/>
                  </a:lnTo>
                  <a:cubicBezTo>
                    <a:pt x="1037793" y="0"/>
                    <a:pt x="1076305" y="38512"/>
                    <a:pt x="1076305" y="86018"/>
                  </a:cubicBezTo>
                  <a:lnTo>
                    <a:pt x="1076305" y="86018"/>
                  </a:lnTo>
                  <a:cubicBezTo>
                    <a:pt x="1076305" y="108832"/>
                    <a:pt x="1067242" y="130711"/>
                    <a:pt x="1051111" y="146842"/>
                  </a:cubicBezTo>
                  <a:cubicBezTo>
                    <a:pt x="1034979" y="162974"/>
                    <a:pt x="1013100" y="172036"/>
                    <a:pt x="990287" y="172036"/>
                  </a:cubicBezTo>
                  <a:lnTo>
                    <a:pt x="86018" y="172036"/>
                  </a:lnTo>
                  <a:cubicBezTo>
                    <a:pt x="63205" y="172036"/>
                    <a:pt x="41326" y="162974"/>
                    <a:pt x="25194" y="146842"/>
                  </a:cubicBezTo>
                  <a:cubicBezTo>
                    <a:pt x="9063" y="130711"/>
                    <a:pt x="0" y="108832"/>
                    <a:pt x="0" y="86018"/>
                  </a:cubicBezTo>
                  <a:lnTo>
                    <a:pt x="0" y="86018"/>
                  </a:lnTo>
                  <a:cubicBezTo>
                    <a:pt x="0" y="63205"/>
                    <a:pt x="9063" y="41326"/>
                    <a:pt x="25194" y="25194"/>
                  </a:cubicBezTo>
                  <a:cubicBezTo>
                    <a:pt x="41326" y="9063"/>
                    <a:pt x="63205" y="0"/>
                    <a:pt x="86018" y="0"/>
                  </a:cubicBezTo>
                  <a:close/>
                </a:path>
              </a:pathLst>
            </a:custGeom>
            <a:solidFill>
              <a:srgbClr val="487348"/>
            </a:solidFill>
          </p:spPr>
        </p:sp>
        <p:sp>
          <p:nvSpPr>
            <p:cNvPr id="12" name="TextBox 12"/>
            <p:cNvSpPr txBox="1"/>
            <p:nvPr/>
          </p:nvSpPr>
          <p:spPr>
            <a:xfrm>
              <a:off x="0" y="-57150"/>
              <a:ext cx="1076305" cy="229186"/>
            </a:xfrm>
            <a:prstGeom prst="rect">
              <a:avLst/>
            </a:prstGeom>
          </p:spPr>
          <p:txBody>
            <a:bodyPr lIns="254000" tIns="254000" rIns="254000" bIns="254000" rtlCol="0" anchor="ctr"/>
            <a:lstStyle/>
            <a:p>
              <a:pPr algn="ctr">
                <a:lnSpc>
                  <a:spcPts val="4760"/>
                </a:lnSpc>
              </a:pPr>
              <a:r>
                <a:rPr lang="en-US" sz="3400" b="1">
                  <a:solidFill>
                    <a:srgbClr val="FFFFFF"/>
                  </a:solidFill>
                  <a:latin typeface="Muli Bold" panose="00000800000000000000"/>
                  <a:ea typeface="Muli Bold" panose="00000800000000000000"/>
                  <a:cs typeface="Muli Bold" panose="00000800000000000000"/>
                  <a:sym typeface="Muli Bold" panose="00000800000000000000"/>
                </a:rPr>
                <a:t>5.3.1 Tích hợp với các công cụ CI/CD:</a:t>
              </a:r>
              <a:endParaRPr lang="en-US" sz="34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grpSp>
        <p:nvGrpSpPr>
          <p:cNvPr id="13" name="Group 13"/>
          <p:cNvGrpSpPr/>
          <p:nvPr/>
        </p:nvGrpSpPr>
        <p:grpSpPr>
          <a:xfrm rot="0">
            <a:off x="9421689" y="1980965"/>
            <a:ext cx="8393106" cy="1341552"/>
            <a:chOff x="0" y="0"/>
            <a:chExt cx="1076305" cy="172036"/>
          </a:xfrm>
        </p:grpSpPr>
        <p:sp>
          <p:nvSpPr>
            <p:cNvPr id="14" name="Freeform 14"/>
            <p:cNvSpPr/>
            <p:nvPr/>
          </p:nvSpPr>
          <p:spPr>
            <a:xfrm>
              <a:off x="0" y="0"/>
              <a:ext cx="1076305" cy="172036"/>
            </a:xfrm>
            <a:custGeom>
              <a:avLst/>
              <a:gdLst/>
              <a:ahLst/>
              <a:cxnLst/>
              <a:rect l="l" t="t" r="r" b="b"/>
              <a:pathLst>
                <a:path w="1076305" h="172036">
                  <a:moveTo>
                    <a:pt x="86018" y="0"/>
                  </a:moveTo>
                  <a:lnTo>
                    <a:pt x="990287" y="0"/>
                  </a:lnTo>
                  <a:cubicBezTo>
                    <a:pt x="1037793" y="0"/>
                    <a:pt x="1076305" y="38512"/>
                    <a:pt x="1076305" y="86018"/>
                  </a:cubicBezTo>
                  <a:lnTo>
                    <a:pt x="1076305" y="86018"/>
                  </a:lnTo>
                  <a:cubicBezTo>
                    <a:pt x="1076305" y="108832"/>
                    <a:pt x="1067242" y="130711"/>
                    <a:pt x="1051111" y="146842"/>
                  </a:cubicBezTo>
                  <a:cubicBezTo>
                    <a:pt x="1034979" y="162974"/>
                    <a:pt x="1013100" y="172036"/>
                    <a:pt x="990287" y="172036"/>
                  </a:cubicBezTo>
                  <a:lnTo>
                    <a:pt x="86018" y="172036"/>
                  </a:lnTo>
                  <a:cubicBezTo>
                    <a:pt x="63205" y="172036"/>
                    <a:pt x="41326" y="162974"/>
                    <a:pt x="25194" y="146842"/>
                  </a:cubicBezTo>
                  <a:cubicBezTo>
                    <a:pt x="9063" y="130711"/>
                    <a:pt x="0" y="108832"/>
                    <a:pt x="0" y="86018"/>
                  </a:cubicBezTo>
                  <a:lnTo>
                    <a:pt x="0" y="86018"/>
                  </a:lnTo>
                  <a:cubicBezTo>
                    <a:pt x="0" y="63205"/>
                    <a:pt x="9063" y="41326"/>
                    <a:pt x="25194" y="25194"/>
                  </a:cubicBezTo>
                  <a:cubicBezTo>
                    <a:pt x="41326" y="9063"/>
                    <a:pt x="63205" y="0"/>
                    <a:pt x="86018" y="0"/>
                  </a:cubicBezTo>
                  <a:close/>
                </a:path>
              </a:pathLst>
            </a:custGeom>
            <a:solidFill>
              <a:srgbClr val="487348"/>
            </a:solidFill>
          </p:spPr>
        </p:sp>
        <p:sp>
          <p:nvSpPr>
            <p:cNvPr id="15" name="TextBox 15"/>
            <p:cNvSpPr txBox="1"/>
            <p:nvPr/>
          </p:nvSpPr>
          <p:spPr>
            <a:xfrm>
              <a:off x="0" y="-57150"/>
              <a:ext cx="1076305" cy="229186"/>
            </a:xfrm>
            <a:prstGeom prst="rect">
              <a:avLst/>
            </a:prstGeom>
          </p:spPr>
          <p:txBody>
            <a:bodyPr lIns="254000" tIns="254000" rIns="254000" bIns="254000" rtlCol="0" anchor="ctr"/>
            <a:lstStyle/>
            <a:p>
              <a:pPr algn="ctr">
                <a:lnSpc>
                  <a:spcPts val="4760"/>
                </a:lnSpc>
              </a:pPr>
              <a:r>
                <a:rPr lang="en-US" sz="3400" b="1">
                  <a:solidFill>
                    <a:srgbClr val="FFFFFF"/>
                  </a:solidFill>
                  <a:latin typeface="Muli Bold" panose="00000800000000000000"/>
                  <a:ea typeface="Muli Bold" panose="00000800000000000000"/>
                  <a:cs typeface="Muli Bold" panose="00000800000000000000"/>
                  <a:sym typeface="Muli Bold" panose="00000800000000000000"/>
                </a:rPr>
                <a:t>5.3.2 các công cụ quản lý dự án:</a:t>
              </a:r>
              <a:endParaRPr lang="en-US" sz="34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grpSp>
        <p:nvGrpSpPr>
          <p:cNvPr id="16" name="Group 16"/>
          <p:cNvGrpSpPr/>
          <p:nvPr/>
        </p:nvGrpSpPr>
        <p:grpSpPr>
          <a:xfrm rot="0">
            <a:off x="9876758" y="3920841"/>
            <a:ext cx="7482966" cy="2423160"/>
            <a:chOff x="0" y="0"/>
            <a:chExt cx="1523292" cy="493278"/>
          </a:xfrm>
        </p:grpSpPr>
        <p:sp>
          <p:nvSpPr>
            <p:cNvPr id="17" name="Freeform 17"/>
            <p:cNvSpPr/>
            <p:nvPr/>
          </p:nvSpPr>
          <p:spPr>
            <a:xfrm>
              <a:off x="0" y="0"/>
              <a:ext cx="1523292" cy="493278"/>
            </a:xfrm>
            <a:custGeom>
              <a:avLst/>
              <a:gdLst/>
              <a:ahLst/>
              <a:cxnLst/>
              <a:rect l="l" t="t" r="r" b="b"/>
              <a:pathLst>
                <a:path w="1523292" h="493278">
                  <a:moveTo>
                    <a:pt x="0" y="0"/>
                  </a:moveTo>
                  <a:lnTo>
                    <a:pt x="1523292" y="0"/>
                  </a:lnTo>
                  <a:lnTo>
                    <a:pt x="1523292" y="493278"/>
                  </a:lnTo>
                  <a:lnTo>
                    <a:pt x="0" y="493278"/>
                  </a:lnTo>
                  <a:close/>
                </a:path>
              </a:pathLst>
            </a:custGeom>
            <a:solidFill>
              <a:srgbClr val="FFFFFF"/>
            </a:solidFill>
          </p:spPr>
        </p:sp>
        <p:sp>
          <p:nvSpPr>
            <p:cNvPr id="18" name="TextBox 18"/>
            <p:cNvSpPr txBox="1"/>
            <p:nvPr/>
          </p:nvSpPr>
          <p:spPr>
            <a:xfrm>
              <a:off x="0" y="-19050"/>
              <a:ext cx="1523292" cy="512328"/>
            </a:xfrm>
            <a:prstGeom prst="rect">
              <a:avLst/>
            </a:prstGeom>
          </p:spPr>
          <p:txBody>
            <a:bodyPr lIns="254000" tIns="254000" rIns="254000" bIns="254000" rtlCol="0" anchor="ctr"/>
            <a:lstStyle/>
            <a:p>
              <a:pPr algn="l">
                <a:lnSpc>
                  <a:spcPts val="3250"/>
                </a:lnSpc>
              </a:pPr>
              <a:r>
                <a:rPr lang="en-US" sz="2500" b="1">
                  <a:solidFill>
                    <a:srgbClr val="000000"/>
                  </a:solidFill>
                  <a:latin typeface="Muli Bold" panose="00000800000000000000"/>
                  <a:ea typeface="Muli Bold" panose="00000800000000000000"/>
                  <a:cs typeface="Muli Bold" panose="00000800000000000000"/>
                  <a:sym typeface="Muli Bold" panose="00000800000000000000"/>
                </a:rPr>
                <a:t>Jira</a:t>
              </a:r>
              <a:r>
                <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rPr>
                <a:t>: Tích hợp GitHub với Jira giúp đồng bộ các vấn đề GitHub với các vấn đề trên Jira, cho phép quản lý và theo dõi tiến độ dự án trên cả hai nền tảng.</a:t>
              </a:r>
              <a:endParaRPr lang="en-US" sz="2500" b="1">
                <a:solidFill>
                  <a:srgbClr val="000000"/>
                </a:solidFill>
                <a:latin typeface="Muli Semi-Bold" panose="00000700000000000000"/>
                <a:ea typeface="Muli Semi-Bold" panose="00000700000000000000"/>
                <a:cs typeface="Muli Semi-Bold" panose="00000700000000000000"/>
                <a:sym typeface="Muli Semi-Bold" panose="00000700000000000000"/>
              </a:endParaRPr>
            </a:p>
            <a:p>
              <a:pPr algn="ctr">
                <a:lnSpc>
                  <a:spcPts val="2600"/>
                </a:lnSpc>
              </a:pPr>
            </a:p>
          </p:txBody>
        </p:sp>
      </p:grpSp>
      <p:grpSp>
        <p:nvGrpSpPr>
          <p:cNvPr id="19" name="Group 19"/>
          <p:cNvGrpSpPr/>
          <p:nvPr/>
        </p:nvGrpSpPr>
        <p:grpSpPr>
          <a:xfrm rot="0">
            <a:off x="9876758" y="7050602"/>
            <a:ext cx="7482966" cy="2527087"/>
            <a:chOff x="0" y="0"/>
            <a:chExt cx="1523292" cy="514434"/>
          </a:xfrm>
        </p:grpSpPr>
        <p:sp>
          <p:nvSpPr>
            <p:cNvPr id="20" name="Freeform 20"/>
            <p:cNvSpPr/>
            <p:nvPr/>
          </p:nvSpPr>
          <p:spPr>
            <a:xfrm>
              <a:off x="0" y="0"/>
              <a:ext cx="1523292" cy="514434"/>
            </a:xfrm>
            <a:custGeom>
              <a:avLst/>
              <a:gdLst/>
              <a:ahLst/>
              <a:cxnLst/>
              <a:rect l="l" t="t" r="r" b="b"/>
              <a:pathLst>
                <a:path w="1523292" h="514434">
                  <a:moveTo>
                    <a:pt x="0" y="0"/>
                  </a:moveTo>
                  <a:lnTo>
                    <a:pt x="1523292" y="0"/>
                  </a:lnTo>
                  <a:lnTo>
                    <a:pt x="1523292" y="514434"/>
                  </a:lnTo>
                  <a:lnTo>
                    <a:pt x="0" y="514434"/>
                  </a:lnTo>
                  <a:close/>
                </a:path>
              </a:pathLst>
            </a:custGeom>
            <a:solidFill>
              <a:srgbClr val="FFFFFF"/>
            </a:solidFill>
          </p:spPr>
        </p:sp>
        <p:sp>
          <p:nvSpPr>
            <p:cNvPr id="21" name="TextBox 21"/>
            <p:cNvSpPr txBox="1"/>
            <p:nvPr/>
          </p:nvSpPr>
          <p:spPr>
            <a:xfrm>
              <a:off x="0" y="-19050"/>
              <a:ext cx="1523292" cy="533484"/>
            </a:xfrm>
            <a:prstGeom prst="rect">
              <a:avLst/>
            </a:prstGeom>
          </p:spPr>
          <p:txBody>
            <a:bodyPr lIns="254000" tIns="254000" rIns="254000" bIns="254000" rtlCol="0" anchor="ctr"/>
            <a:lstStyle/>
            <a:p>
              <a:pPr algn="l">
                <a:lnSpc>
                  <a:spcPts val="3250"/>
                </a:lnSpc>
              </a:pPr>
              <a:r>
                <a:rPr lang="en-US" sz="2500" b="1">
                  <a:solidFill>
                    <a:srgbClr val="000000"/>
                  </a:solidFill>
                  <a:latin typeface="Muli Bold" panose="00000800000000000000"/>
                  <a:ea typeface="Muli Bold" panose="00000800000000000000"/>
                  <a:cs typeface="Muli Bold" panose="00000800000000000000"/>
                  <a:sym typeface="Muli Bold" panose="00000800000000000000"/>
                </a:rPr>
                <a:t>Trello: Tích hợp với Trello giúp liên kết các vấn đề từ GitHub với các thẻ Trello, tạo cái nhìn trực quan về tiến độ dự án và cải thiện sự phối hợp trong nhóm.</a:t>
              </a:r>
              <a:endParaRPr lang="en-US" sz="2500" b="1">
                <a:solidFill>
                  <a:srgbClr val="000000"/>
                </a:solidFill>
                <a:latin typeface="Muli Bold" panose="00000800000000000000"/>
                <a:ea typeface="Muli Bold" panose="00000800000000000000"/>
                <a:cs typeface="Muli Bold" panose="00000800000000000000"/>
                <a:sym typeface="Muli Bold" panose="00000800000000000000"/>
              </a:endParaRPr>
            </a:p>
            <a:p>
              <a:pPr algn="l">
                <a:lnSpc>
                  <a:spcPts val="3250"/>
                </a:lnSpc>
              </a:p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65236"/>
        </a:solidFill>
        <a:effectLst/>
      </p:bgPr>
    </p:bg>
    <p:spTree>
      <p:nvGrpSpPr>
        <p:cNvPr id="1" name=""/>
        <p:cNvGrpSpPr/>
        <p:nvPr/>
      </p:nvGrpSpPr>
      <p:grpSpPr>
        <a:xfrm>
          <a:off x="0" y="0"/>
          <a:ext cx="0" cy="0"/>
          <a:chOff x="0" y="0"/>
          <a:chExt cx="0" cy="0"/>
        </a:xfrm>
      </p:grpSpPr>
      <p:sp>
        <p:nvSpPr>
          <p:cNvPr id="2" name="TextBox 2"/>
          <p:cNvSpPr txBox="1"/>
          <p:nvPr/>
        </p:nvSpPr>
        <p:spPr>
          <a:xfrm>
            <a:off x="345449" y="342900"/>
            <a:ext cx="15777108" cy="1371600"/>
          </a:xfrm>
          <a:prstGeom prst="rect">
            <a:avLst/>
          </a:prstGeom>
        </p:spPr>
        <p:txBody>
          <a:bodyPr lIns="0" tIns="0" rIns="0" bIns="0" rtlCol="0" anchor="t">
            <a:spAutoFit/>
          </a:bodyPr>
          <a:lstStyle/>
          <a:p>
            <a:pPr algn="ctr">
              <a:lnSpc>
                <a:spcPts val="10800"/>
              </a:lnSpc>
            </a:pPr>
            <a:r>
              <a:rPr lang="en-US" sz="9000" b="1">
                <a:solidFill>
                  <a:srgbClr val="FFFFFF"/>
                </a:solidFill>
                <a:latin typeface="Muli Semi-Bold" panose="00000700000000000000"/>
                <a:ea typeface="Muli Semi-Bold" panose="00000700000000000000"/>
                <a:cs typeface="Muli Semi-Bold" panose="00000700000000000000"/>
                <a:sym typeface="Muli Semi-Bold" panose="00000700000000000000"/>
              </a:rPr>
              <a:t>5. Các ứng dụng của GitHud</a:t>
            </a:r>
            <a:endParaRPr lang="en-US" sz="90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grpSp>
        <p:nvGrpSpPr>
          <p:cNvPr id="3" name="Group 3"/>
          <p:cNvGrpSpPr/>
          <p:nvPr/>
        </p:nvGrpSpPr>
        <p:grpSpPr>
          <a:xfrm rot="0">
            <a:off x="3661783" y="4044534"/>
            <a:ext cx="12460774" cy="4974334"/>
            <a:chOff x="0" y="0"/>
            <a:chExt cx="2536615" cy="1012615"/>
          </a:xfrm>
        </p:grpSpPr>
        <p:sp>
          <p:nvSpPr>
            <p:cNvPr id="4" name="Freeform 4"/>
            <p:cNvSpPr/>
            <p:nvPr/>
          </p:nvSpPr>
          <p:spPr>
            <a:xfrm>
              <a:off x="0" y="0"/>
              <a:ext cx="2536615" cy="1012615"/>
            </a:xfrm>
            <a:custGeom>
              <a:avLst/>
              <a:gdLst/>
              <a:ahLst/>
              <a:cxnLst/>
              <a:rect l="l" t="t" r="r" b="b"/>
              <a:pathLst>
                <a:path w="2536615" h="1012615">
                  <a:moveTo>
                    <a:pt x="0" y="0"/>
                  </a:moveTo>
                  <a:lnTo>
                    <a:pt x="2536615" y="0"/>
                  </a:lnTo>
                  <a:lnTo>
                    <a:pt x="2536615" y="1012615"/>
                  </a:lnTo>
                  <a:lnTo>
                    <a:pt x="0" y="1012615"/>
                  </a:lnTo>
                  <a:close/>
                </a:path>
              </a:pathLst>
            </a:custGeom>
            <a:solidFill>
              <a:srgbClr val="FFFFFF"/>
            </a:solidFill>
          </p:spPr>
        </p:sp>
        <p:sp>
          <p:nvSpPr>
            <p:cNvPr id="5" name="TextBox 5"/>
            <p:cNvSpPr txBox="1"/>
            <p:nvPr/>
          </p:nvSpPr>
          <p:spPr>
            <a:xfrm>
              <a:off x="0" y="-38100"/>
              <a:ext cx="2536615" cy="1050715"/>
            </a:xfrm>
            <a:prstGeom prst="rect">
              <a:avLst/>
            </a:prstGeom>
          </p:spPr>
          <p:txBody>
            <a:bodyPr lIns="254000" tIns="254000" rIns="254000" bIns="254000" rtlCol="0" anchor="ctr"/>
            <a:lstStyle/>
            <a:p>
              <a:pPr algn="just">
                <a:lnSpc>
                  <a:spcPts val="5980"/>
                </a:lnSpc>
              </a:pPr>
              <a:r>
                <a:rPr lang="en-US" sz="4600" b="1">
                  <a:solidFill>
                    <a:srgbClr val="000000"/>
                  </a:solidFill>
                  <a:latin typeface="Muli Semi-Bold" panose="00000700000000000000"/>
                  <a:ea typeface="Muli Semi-Bold" panose="00000700000000000000"/>
                  <a:cs typeface="Muli Semi-Bold" panose="00000700000000000000"/>
                  <a:sym typeface="Muli Semi-Bold" panose="00000700000000000000"/>
                </a:rPr>
                <a:t>GitHub có thể tích hợp với nhiều IDE phổ biến như Visual Studio Code, IntelliJ IDEA, hay Eclipse thông qua các plugin hoặc extension, giúp quản lý repository, đẩy mã, và thực hiện kiểm thử trực tiếp từ IDE.</a:t>
              </a:r>
              <a:endParaRPr lang="en-US" sz="4600" b="1">
                <a:solidFill>
                  <a:srgbClr val="000000"/>
                </a:solidFill>
                <a:latin typeface="Muli Semi-Bold" panose="00000700000000000000"/>
                <a:ea typeface="Muli Semi-Bold" panose="00000700000000000000"/>
                <a:cs typeface="Muli Semi-Bold" panose="00000700000000000000"/>
                <a:sym typeface="Muli Semi-Bold" panose="00000700000000000000"/>
              </a:endParaRPr>
            </a:p>
            <a:p>
              <a:pPr algn="just">
                <a:lnSpc>
                  <a:spcPts val="5330"/>
                </a:lnSpc>
              </a:pPr>
            </a:p>
          </p:txBody>
        </p:sp>
      </p:grpSp>
      <p:grpSp>
        <p:nvGrpSpPr>
          <p:cNvPr id="6" name="Group 6"/>
          <p:cNvGrpSpPr/>
          <p:nvPr/>
        </p:nvGrpSpPr>
        <p:grpSpPr>
          <a:xfrm rot="0">
            <a:off x="-2801029" y="2207681"/>
            <a:ext cx="10506647" cy="1341552"/>
            <a:chOff x="0" y="0"/>
            <a:chExt cx="1347339" cy="172036"/>
          </a:xfrm>
        </p:grpSpPr>
        <p:sp>
          <p:nvSpPr>
            <p:cNvPr id="7" name="Freeform 7"/>
            <p:cNvSpPr/>
            <p:nvPr/>
          </p:nvSpPr>
          <p:spPr>
            <a:xfrm>
              <a:off x="0" y="0"/>
              <a:ext cx="1347339" cy="172036"/>
            </a:xfrm>
            <a:custGeom>
              <a:avLst/>
              <a:gdLst/>
              <a:ahLst/>
              <a:cxnLst/>
              <a:rect l="l" t="t" r="r" b="b"/>
              <a:pathLst>
                <a:path w="1347339" h="172036">
                  <a:moveTo>
                    <a:pt x="76614" y="0"/>
                  </a:moveTo>
                  <a:lnTo>
                    <a:pt x="1270724" y="0"/>
                  </a:lnTo>
                  <a:cubicBezTo>
                    <a:pt x="1313037" y="0"/>
                    <a:pt x="1347339" y="34301"/>
                    <a:pt x="1347339" y="76614"/>
                  </a:cubicBezTo>
                  <a:lnTo>
                    <a:pt x="1347339" y="95422"/>
                  </a:lnTo>
                  <a:cubicBezTo>
                    <a:pt x="1347339" y="137735"/>
                    <a:pt x="1313037" y="172036"/>
                    <a:pt x="1270724" y="172036"/>
                  </a:cubicBezTo>
                  <a:lnTo>
                    <a:pt x="76614" y="172036"/>
                  </a:lnTo>
                  <a:cubicBezTo>
                    <a:pt x="56295" y="172036"/>
                    <a:pt x="36808" y="163965"/>
                    <a:pt x="22440" y="149597"/>
                  </a:cubicBezTo>
                  <a:cubicBezTo>
                    <a:pt x="8072" y="135229"/>
                    <a:pt x="0" y="115741"/>
                    <a:pt x="0" y="95422"/>
                  </a:cubicBezTo>
                  <a:lnTo>
                    <a:pt x="0" y="76614"/>
                  </a:lnTo>
                  <a:cubicBezTo>
                    <a:pt x="0" y="34301"/>
                    <a:pt x="34301" y="0"/>
                    <a:pt x="76614" y="0"/>
                  </a:cubicBezTo>
                  <a:close/>
                </a:path>
              </a:pathLst>
            </a:custGeom>
            <a:solidFill>
              <a:srgbClr val="487348"/>
            </a:solidFill>
          </p:spPr>
        </p:sp>
        <p:sp>
          <p:nvSpPr>
            <p:cNvPr id="8" name="TextBox 8"/>
            <p:cNvSpPr txBox="1"/>
            <p:nvPr/>
          </p:nvSpPr>
          <p:spPr>
            <a:xfrm>
              <a:off x="0" y="-57150"/>
              <a:ext cx="1347339" cy="229186"/>
            </a:xfrm>
            <a:prstGeom prst="rect">
              <a:avLst/>
            </a:prstGeom>
          </p:spPr>
          <p:txBody>
            <a:bodyPr lIns="254000" tIns="254000" rIns="254000" bIns="254000" rtlCol="0" anchor="ctr"/>
            <a:lstStyle/>
            <a:p>
              <a:pPr algn="ctr">
                <a:lnSpc>
                  <a:spcPts val="4760"/>
                </a:lnSpc>
              </a:pPr>
              <a:r>
                <a:rPr lang="en-US" sz="3400" b="1">
                  <a:solidFill>
                    <a:srgbClr val="FFFFFF"/>
                  </a:solidFill>
                  <a:latin typeface="Muli Bold" panose="00000800000000000000"/>
                  <a:ea typeface="Muli Bold" panose="00000800000000000000"/>
                  <a:cs typeface="Muli Bold" panose="00000800000000000000"/>
                  <a:sym typeface="Muli Bold" panose="00000800000000000000"/>
                </a:rPr>
                <a:t>5.3.3 Tích hợp với IDE: </a:t>
              </a:r>
              <a:endParaRPr lang="en-US" sz="34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2417903"/>
            <a:ext cx="17585744" cy="7584448"/>
          </a:xfrm>
          <a:prstGeom prst="rect">
            <a:avLst/>
          </a:prstGeom>
          <a:solidFill>
            <a:srgbClr val="FFFFFF"/>
          </a:solidFill>
        </p:spPr>
      </p:sp>
      <p:sp>
        <p:nvSpPr>
          <p:cNvPr id="3" name="Freeform 3"/>
          <p:cNvSpPr/>
          <p:nvPr/>
        </p:nvSpPr>
        <p:spPr>
          <a:xfrm>
            <a:off x="9160552" y="2417903"/>
            <a:ext cx="8697704" cy="3913074"/>
          </a:xfrm>
          <a:custGeom>
            <a:avLst/>
            <a:gdLst/>
            <a:ahLst/>
            <a:cxnLst/>
            <a:rect l="l" t="t" r="r" b="b"/>
            <a:pathLst>
              <a:path w="8697704" h="3913074">
                <a:moveTo>
                  <a:pt x="0" y="0"/>
                </a:moveTo>
                <a:lnTo>
                  <a:pt x="8697704" y="0"/>
                </a:lnTo>
                <a:lnTo>
                  <a:pt x="8697704" y="3913074"/>
                </a:lnTo>
                <a:lnTo>
                  <a:pt x="0" y="3913074"/>
                </a:lnTo>
                <a:lnTo>
                  <a:pt x="0" y="0"/>
                </a:lnTo>
                <a:close/>
              </a:path>
            </a:pathLst>
          </a:custGeom>
          <a:blipFill>
            <a:blip r:embed="rId1"/>
            <a:stretch>
              <a:fillRect t="-14829" b="-14829"/>
            </a:stretch>
          </a:blipFill>
        </p:spPr>
      </p:sp>
      <p:grpSp>
        <p:nvGrpSpPr>
          <p:cNvPr id="4" name="Group 4"/>
          <p:cNvGrpSpPr/>
          <p:nvPr/>
        </p:nvGrpSpPr>
        <p:grpSpPr>
          <a:xfrm rot="0">
            <a:off x="-699667" y="1476833"/>
            <a:ext cx="11942692" cy="1882140"/>
            <a:chOff x="0" y="0"/>
            <a:chExt cx="1531493" cy="241360"/>
          </a:xfrm>
        </p:grpSpPr>
        <p:sp>
          <p:nvSpPr>
            <p:cNvPr id="5" name="Freeform 5"/>
            <p:cNvSpPr/>
            <p:nvPr/>
          </p:nvSpPr>
          <p:spPr>
            <a:xfrm>
              <a:off x="0" y="0"/>
              <a:ext cx="1531493" cy="241360"/>
            </a:xfrm>
            <a:custGeom>
              <a:avLst/>
              <a:gdLst/>
              <a:ahLst/>
              <a:cxnLst/>
              <a:rect l="l" t="t" r="r" b="b"/>
              <a:pathLst>
                <a:path w="1531493" h="241360">
                  <a:moveTo>
                    <a:pt x="67402" y="0"/>
                  </a:moveTo>
                  <a:lnTo>
                    <a:pt x="1464091" y="0"/>
                  </a:lnTo>
                  <a:cubicBezTo>
                    <a:pt x="1481967" y="0"/>
                    <a:pt x="1499111" y="7101"/>
                    <a:pt x="1511751" y="19742"/>
                  </a:cubicBezTo>
                  <a:cubicBezTo>
                    <a:pt x="1524391" y="32382"/>
                    <a:pt x="1531493" y="49526"/>
                    <a:pt x="1531493" y="67402"/>
                  </a:cubicBezTo>
                  <a:lnTo>
                    <a:pt x="1531493" y="173958"/>
                  </a:lnTo>
                  <a:cubicBezTo>
                    <a:pt x="1531493" y="211183"/>
                    <a:pt x="1501316" y="241360"/>
                    <a:pt x="1464091" y="241360"/>
                  </a:cubicBezTo>
                  <a:lnTo>
                    <a:pt x="67402" y="241360"/>
                  </a:lnTo>
                  <a:cubicBezTo>
                    <a:pt x="49526" y="241360"/>
                    <a:pt x="32382" y="234258"/>
                    <a:pt x="19742" y="221618"/>
                  </a:cubicBezTo>
                  <a:cubicBezTo>
                    <a:pt x="7101" y="208978"/>
                    <a:pt x="0" y="191834"/>
                    <a:pt x="0" y="173958"/>
                  </a:cubicBezTo>
                  <a:lnTo>
                    <a:pt x="0" y="67402"/>
                  </a:lnTo>
                  <a:cubicBezTo>
                    <a:pt x="0" y="49526"/>
                    <a:pt x="7101" y="32382"/>
                    <a:pt x="19742" y="19742"/>
                  </a:cubicBezTo>
                  <a:cubicBezTo>
                    <a:pt x="32382" y="7101"/>
                    <a:pt x="49526" y="0"/>
                    <a:pt x="67402" y="0"/>
                  </a:cubicBezTo>
                  <a:close/>
                </a:path>
              </a:pathLst>
            </a:custGeom>
            <a:solidFill>
              <a:srgbClr val="365236"/>
            </a:solidFill>
          </p:spPr>
        </p:sp>
        <p:sp>
          <p:nvSpPr>
            <p:cNvPr id="6" name="TextBox 6"/>
            <p:cNvSpPr txBox="1"/>
            <p:nvPr/>
          </p:nvSpPr>
          <p:spPr>
            <a:xfrm>
              <a:off x="0" y="-76200"/>
              <a:ext cx="1531493" cy="317560"/>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6.1. Tại sao nên chọn GitHub cho doanh nghiệp?</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7" name="TextBox 7"/>
          <p:cNvSpPr txBox="1"/>
          <p:nvPr/>
        </p:nvSpPr>
        <p:spPr>
          <a:xfrm>
            <a:off x="272513" y="162103"/>
            <a:ext cx="15353109" cy="111125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6. Các ứng dụng thực tiễn của Github</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8" name="TextBox 8"/>
          <p:cNvSpPr txBox="1"/>
          <p:nvPr/>
        </p:nvSpPr>
        <p:spPr>
          <a:xfrm>
            <a:off x="459217" y="5413095"/>
            <a:ext cx="12854693" cy="4646930"/>
          </a:xfrm>
          <a:prstGeom prst="rect">
            <a:avLst/>
          </a:prstGeom>
        </p:spPr>
        <p:txBody>
          <a:bodyPr lIns="0" tIns="0" rIns="0" bIns="0" rtlCol="0" anchor="t">
            <a:spAutoFit/>
          </a:bodyPr>
          <a:lstStyle/>
          <a:p>
            <a:pPr algn="l">
              <a:lnSpc>
                <a:spcPts val="5320"/>
              </a:lnSpc>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Lý do doan</a:t>
            </a: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h nghiệp sử dụng GitHub:</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Nền tảng quen thuộc: Giảm thời gian đào tạo, thu hút nhân tài.</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Tích hợp đám mây: Nền tảng hoàn chỉnh cho phần mềm an toàn.</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Tính năng hiện đại: GitHub Copilot, GitHub Actions.</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320"/>
              </a:lnSpc>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272513" y="162103"/>
            <a:ext cx="15353109" cy="111125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6. Các ứng dụng thực tiễn của Github</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3" name="AutoShape 3"/>
          <p:cNvSpPr/>
          <p:nvPr/>
        </p:nvSpPr>
        <p:spPr>
          <a:xfrm>
            <a:off x="904728" y="2417903"/>
            <a:ext cx="16321313" cy="6450467"/>
          </a:xfrm>
          <a:prstGeom prst="rect">
            <a:avLst/>
          </a:prstGeom>
          <a:solidFill>
            <a:srgbClr val="FFFFFF"/>
          </a:solidFill>
        </p:spPr>
      </p:sp>
      <p:grpSp>
        <p:nvGrpSpPr>
          <p:cNvPr id="4" name="Group 4"/>
          <p:cNvGrpSpPr/>
          <p:nvPr/>
        </p:nvGrpSpPr>
        <p:grpSpPr>
          <a:xfrm rot="0">
            <a:off x="-699667" y="1476833"/>
            <a:ext cx="11942692" cy="1882140"/>
            <a:chOff x="0" y="0"/>
            <a:chExt cx="1531493" cy="241360"/>
          </a:xfrm>
        </p:grpSpPr>
        <p:sp>
          <p:nvSpPr>
            <p:cNvPr id="5" name="Freeform 5"/>
            <p:cNvSpPr/>
            <p:nvPr/>
          </p:nvSpPr>
          <p:spPr>
            <a:xfrm>
              <a:off x="0" y="0"/>
              <a:ext cx="1531493" cy="241360"/>
            </a:xfrm>
            <a:custGeom>
              <a:avLst/>
              <a:gdLst/>
              <a:ahLst/>
              <a:cxnLst/>
              <a:rect l="l" t="t" r="r" b="b"/>
              <a:pathLst>
                <a:path w="1531493" h="241360">
                  <a:moveTo>
                    <a:pt x="67402" y="0"/>
                  </a:moveTo>
                  <a:lnTo>
                    <a:pt x="1464091" y="0"/>
                  </a:lnTo>
                  <a:cubicBezTo>
                    <a:pt x="1481967" y="0"/>
                    <a:pt x="1499111" y="7101"/>
                    <a:pt x="1511751" y="19742"/>
                  </a:cubicBezTo>
                  <a:cubicBezTo>
                    <a:pt x="1524391" y="32382"/>
                    <a:pt x="1531493" y="49526"/>
                    <a:pt x="1531493" y="67402"/>
                  </a:cubicBezTo>
                  <a:lnTo>
                    <a:pt x="1531493" y="173958"/>
                  </a:lnTo>
                  <a:cubicBezTo>
                    <a:pt x="1531493" y="211183"/>
                    <a:pt x="1501316" y="241360"/>
                    <a:pt x="1464091" y="241360"/>
                  </a:cubicBezTo>
                  <a:lnTo>
                    <a:pt x="67402" y="241360"/>
                  </a:lnTo>
                  <a:cubicBezTo>
                    <a:pt x="49526" y="241360"/>
                    <a:pt x="32382" y="234258"/>
                    <a:pt x="19742" y="221618"/>
                  </a:cubicBezTo>
                  <a:cubicBezTo>
                    <a:pt x="7101" y="208978"/>
                    <a:pt x="0" y="191834"/>
                    <a:pt x="0" y="173958"/>
                  </a:cubicBezTo>
                  <a:lnTo>
                    <a:pt x="0" y="67402"/>
                  </a:lnTo>
                  <a:cubicBezTo>
                    <a:pt x="0" y="49526"/>
                    <a:pt x="7101" y="32382"/>
                    <a:pt x="19742" y="19742"/>
                  </a:cubicBezTo>
                  <a:cubicBezTo>
                    <a:pt x="32382" y="7101"/>
                    <a:pt x="49526" y="0"/>
                    <a:pt x="67402" y="0"/>
                  </a:cubicBezTo>
                  <a:close/>
                </a:path>
              </a:pathLst>
            </a:custGeom>
            <a:solidFill>
              <a:srgbClr val="365236"/>
            </a:solidFill>
          </p:spPr>
        </p:sp>
        <p:sp>
          <p:nvSpPr>
            <p:cNvPr id="6" name="TextBox 6"/>
            <p:cNvSpPr txBox="1"/>
            <p:nvPr/>
          </p:nvSpPr>
          <p:spPr>
            <a:xfrm>
              <a:off x="0" y="-76200"/>
              <a:ext cx="1531493" cy="317560"/>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6.1. Tại sao nên chọn GitHub cho doanh nghiệp?</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7" name="TextBox 7"/>
          <p:cNvSpPr txBox="1"/>
          <p:nvPr/>
        </p:nvSpPr>
        <p:spPr>
          <a:xfrm>
            <a:off x="1334296" y="3821930"/>
            <a:ext cx="15056882" cy="3980180"/>
          </a:xfrm>
          <a:prstGeom prst="rect">
            <a:avLst/>
          </a:prstGeom>
        </p:spPr>
        <p:txBody>
          <a:bodyPr lIns="0" tIns="0" rIns="0" bIns="0" rtlCol="0" anchor="t">
            <a:spAutoFit/>
          </a:bodyPr>
          <a:lstStyle/>
          <a:p>
            <a:pPr algn="l">
              <a:lnSpc>
                <a:spcPts val="5320"/>
              </a:lnSpc>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Cách Doanh Nghiệp Sử Dụng GitHub</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Cộng tác: </a:t>
            </a: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Theo dõi công việc, lập kế hoạch, đánh giá mã nguồn.</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Năng suất: GitHub Copilot, GitHub Codespaces.</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Tự động hóa: GitHub Actions, GitHub Packages.</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Bảo mật: Dependabot, theo dõi bảo mật trên các kho lưu trữ.</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320"/>
              </a:lnSpc>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2417903"/>
            <a:ext cx="17585744" cy="7584448"/>
          </a:xfrm>
          <a:prstGeom prst="rect">
            <a:avLst/>
          </a:prstGeom>
          <a:solidFill>
            <a:srgbClr val="FFFFFF"/>
          </a:solidFill>
        </p:spPr>
      </p:sp>
      <p:grpSp>
        <p:nvGrpSpPr>
          <p:cNvPr id="3" name="Group 3"/>
          <p:cNvGrpSpPr/>
          <p:nvPr/>
        </p:nvGrpSpPr>
        <p:grpSpPr>
          <a:xfrm rot="0">
            <a:off x="-791309" y="1747126"/>
            <a:ext cx="8465735" cy="1341552"/>
            <a:chOff x="0" y="0"/>
            <a:chExt cx="1085619" cy="172036"/>
          </a:xfrm>
        </p:grpSpPr>
        <p:sp>
          <p:nvSpPr>
            <p:cNvPr id="4" name="Freeform 4"/>
            <p:cNvSpPr/>
            <p:nvPr/>
          </p:nvSpPr>
          <p:spPr>
            <a:xfrm>
              <a:off x="0" y="0"/>
              <a:ext cx="1085619" cy="172036"/>
            </a:xfrm>
            <a:custGeom>
              <a:avLst/>
              <a:gdLst/>
              <a:ahLst/>
              <a:cxnLst/>
              <a:rect l="l" t="t" r="r" b="b"/>
              <a:pathLst>
                <a:path w="1085619" h="172036">
                  <a:moveTo>
                    <a:pt x="86018" y="0"/>
                  </a:moveTo>
                  <a:lnTo>
                    <a:pt x="999601" y="0"/>
                  </a:lnTo>
                  <a:cubicBezTo>
                    <a:pt x="1047107" y="0"/>
                    <a:pt x="1085619" y="38512"/>
                    <a:pt x="1085619" y="86018"/>
                  </a:cubicBezTo>
                  <a:lnTo>
                    <a:pt x="1085619" y="86018"/>
                  </a:lnTo>
                  <a:cubicBezTo>
                    <a:pt x="1085619" y="108832"/>
                    <a:pt x="1076556" y="130711"/>
                    <a:pt x="1060425" y="146842"/>
                  </a:cubicBezTo>
                  <a:cubicBezTo>
                    <a:pt x="1044293" y="162974"/>
                    <a:pt x="1022414" y="172036"/>
                    <a:pt x="999601" y="172036"/>
                  </a:cubicBezTo>
                  <a:lnTo>
                    <a:pt x="86018" y="172036"/>
                  </a:lnTo>
                  <a:cubicBezTo>
                    <a:pt x="63205" y="172036"/>
                    <a:pt x="41326" y="162974"/>
                    <a:pt x="25194" y="146842"/>
                  </a:cubicBezTo>
                  <a:cubicBezTo>
                    <a:pt x="9063" y="130711"/>
                    <a:pt x="0" y="108832"/>
                    <a:pt x="0" y="86018"/>
                  </a:cubicBezTo>
                  <a:lnTo>
                    <a:pt x="0" y="86018"/>
                  </a:lnTo>
                  <a:cubicBezTo>
                    <a:pt x="0" y="63205"/>
                    <a:pt x="9063" y="41326"/>
                    <a:pt x="25194" y="25194"/>
                  </a:cubicBezTo>
                  <a:cubicBezTo>
                    <a:pt x="41326" y="9063"/>
                    <a:pt x="63205" y="0"/>
                    <a:pt x="86018" y="0"/>
                  </a:cubicBezTo>
                  <a:close/>
                </a:path>
              </a:pathLst>
            </a:custGeom>
            <a:solidFill>
              <a:srgbClr val="365236"/>
            </a:solidFill>
          </p:spPr>
        </p:sp>
        <p:sp>
          <p:nvSpPr>
            <p:cNvPr id="5" name="TextBox 5"/>
            <p:cNvSpPr txBox="1"/>
            <p:nvPr/>
          </p:nvSpPr>
          <p:spPr>
            <a:xfrm>
              <a:off x="0" y="-76200"/>
              <a:ext cx="1085619" cy="248236"/>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6.2. Githud trong học tập</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6" name="Freeform 6"/>
          <p:cNvSpPr/>
          <p:nvPr/>
        </p:nvSpPr>
        <p:spPr>
          <a:xfrm>
            <a:off x="9592636" y="2744136"/>
            <a:ext cx="8043721" cy="4526059"/>
          </a:xfrm>
          <a:custGeom>
            <a:avLst/>
            <a:gdLst/>
            <a:ahLst/>
            <a:cxnLst/>
            <a:rect l="l" t="t" r="r" b="b"/>
            <a:pathLst>
              <a:path w="8043721" h="4526059">
                <a:moveTo>
                  <a:pt x="0" y="0"/>
                </a:moveTo>
                <a:lnTo>
                  <a:pt x="8043721" y="0"/>
                </a:lnTo>
                <a:lnTo>
                  <a:pt x="8043721" y="4526059"/>
                </a:lnTo>
                <a:lnTo>
                  <a:pt x="0" y="4526059"/>
                </a:lnTo>
                <a:lnTo>
                  <a:pt x="0" y="0"/>
                </a:lnTo>
                <a:close/>
              </a:path>
            </a:pathLst>
          </a:custGeom>
          <a:blipFill>
            <a:blip r:embed="rId1"/>
            <a:stretch>
              <a:fillRect/>
            </a:stretch>
          </a:blipFill>
        </p:spPr>
      </p:sp>
      <p:sp>
        <p:nvSpPr>
          <p:cNvPr id="7" name="TextBox 7"/>
          <p:cNvSpPr txBox="1"/>
          <p:nvPr/>
        </p:nvSpPr>
        <p:spPr>
          <a:xfrm>
            <a:off x="272513" y="162103"/>
            <a:ext cx="15353109" cy="111125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6. Các ứng dụng thực tiễn của Github</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8" name="TextBox 8"/>
          <p:cNvSpPr txBox="1"/>
          <p:nvPr/>
        </p:nvSpPr>
        <p:spPr>
          <a:xfrm>
            <a:off x="488886" y="4099105"/>
            <a:ext cx="9103749" cy="5159195"/>
          </a:xfrm>
          <a:prstGeom prst="rect">
            <a:avLst/>
          </a:prstGeom>
        </p:spPr>
        <p:txBody>
          <a:bodyPr lIns="0" tIns="0" rIns="0" bIns="0" rtlCol="0" anchor="t">
            <a:spAutoFit/>
          </a:bodyPr>
          <a:lstStyle/>
          <a:p>
            <a:pPr algn="l">
              <a:lnSpc>
                <a:spcPts val="5130"/>
              </a:lnSpc>
            </a:pPr>
            <a:r>
              <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Lợi ích cho sinh viên:</a:t>
            </a:r>
            <a:endPar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91210" lvl="1" indent="-395605" algn="l">
              <a:lnSpc>
                <a:spcPts val="5130"/>
              </a:lnSpc>
              <a:buFont typeface="Arial" panose="020B0604020202020204"/>
              <a:buChar char="•"/>
            </a:pPr>
            <a:r>
              <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Thể hiện khả năng lập trình.</a:t>
            </a:r>
            <a:endPar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91210" lvl="1" indent="-395605" algn="l">
              <a:lnSpc>
                <a:spcPts val="5130"/>
              </a:lnSpc>
              <a:buFont typeface="Arial" panose="020B0604020202020204"/>
              <a:buChar char="•"/>
            </a:pPr>
            <a:r>
              <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Làm nổi bật kỹ năng hợp tác.</a:t>
            </a:r>
            <a:endPar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91210" lvl="1" indent="-395605" algn="l">
              <a:lnSpc>
                <a:spcPts val="5130"/>
              </a:lnSpc>
              <a:buFont typeface="Arial" panose="020B0604020202020204"/>
              <a:buChar char="•"/>
            </a:pPr>
            <a:r>
              <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Thể hiện cam kết với việc học hỏi và phát triển.</a:t>
            </a:r>
            <a:endPar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91210" lvl="1" indent="-395605" algn="l">
              <a:lnSpc>
                <a:spcPts val="5130"/>
              </a:lnSpc>
              <a:buFont typeface="Arial" panose="020B0604020202020204"/>
              <a:buChar char="•"/>
            </a:pPr>
            <a:r>
              <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Kỹ năng giải quyết vấn đề.</a:t>
            </a:r>
            <a:endPar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91210" lvl="1" indent="-395605" algn="l">
              <a:lnSpc>
                <a:spcPts val="5130"/>
              </a:lnSpc>
              <a:buFont typeface="Arial" panose="020B0604020202020204"/>
              <a:buChar char="•"/>
            </a:pPr>
            <a:r>
              <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Lợi thế trên thị trường việc làm.</a:t>
            </a:r>
            <a:endParaRPr lang="en-US" sz="36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130"/>
              </a:lnSpc>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2417903"/>
            <a:ext cx="17585744" cy="7584448"/>
          </a:xfrm>
          <a:prstGeom prst="rect">
            <a:avLst/>
          </a:prstGeom>
          <a:solidFill>
            <a:srgbClr val="FFFFFF"/>
          </a:solidFill>
        </p:spPr>
      </p:sp>
      <p:grpSp>
        <p:nvGrpSpPr>
          <p:cNvPr id="3" name="Group 3"/>
          <p:cNvGrpSpPr/>
          <p:nvPr/>
        </p:nvGrpSpPr>
        <p:grpSpPr>
          <a:xfrm rot="0">
            <a:off x="-791309" y="1747126"/>
            <a:ext cx="8465735" cy="1341552"/>
            <a:chOff x="0" y="0"/>
            <a:chExt cx="1085619" cy="172036"/>
          </a:xfrm>
        </p:grpSpPr>
        <p:sp>
          <p:nvSpPr>
            <p:cNvPr id="4" name="Freeform 4"/>
            <p:cNvSpPr/>
            <p:nvPr/>
          </p:nvSpPr>
          <p:spPr>
            <a:xfrm>
              <a:off x="0" y="0"/>
              <a:ext cx="1085619" cy="172036"/>
            </a:xfrm>
            <a:custGeom>
              <a:avLst/>
              <a:gdLst/>
              <a:ahLst/>
              <a:cxnLst/>
              <a:rect l="l" t="t" r="r" b="b"/>
              <a:pathLst>
                <a:path w="1085619" h="172036">
                  <a:moveTo>
                    <a:pt x="86018" y="0"/>
                  </a:moveTo>
                  <a:lnTo>
                    <a:pt x="999601" y="0"/>
                  </a:lnTo>
                  <a:cubicBezTo>
                    <a:pt x="1047107" y="0"/>
                    <a:pt x="1085619" y="38512"/>
                    <a:pt x="1085619" y="86018"/>
                  </a:cubicBezTo>
                  <a:lnTo>
                    <a:pt x="1085619" y="86018"/>
                  </a:lnTo>
                  <a:cubicBezTo>
                    <a:pt x="1085619" y="108832"/>
                    <a:pt x="1076556" y="130711"/>
                    <a:pt x="1060425" y="146842"/>
                  </a:cubicBezTo>
                  <a:cubicBezTo>
                    <a:pt x="1044293" y="162974"/>
                    <a:pt x="1022414" y="172036"/>
                    <a:pt x="999601" y="172036"/>
                  </a:cubicBezTo>
                  <a:lnTo>
                    <a:pt x="86018" y="172036"/>
                  </a:lnTo>
                  <a:cubicBezTo>
                    <a:pt x="63205" y="172036"/>
                    <a:pt x="41326" y="162974"/>
                    <a:pt x="25194" y="146842"/>
                  </a:cubicBezTo>
                  <a:cubicBezTo>
                    <a:pt x="9063" y="130711"/>
                    <a:pt x="0" y="108832"/>
                    <a:pt x="0" y="86018"/>
                  </a:cubicBezTo>
                  <a:lnTo>
                    <a:pt x="0" y="86018"/>
                  </a:lnTo>
                  <a:cubicBezTo>
                    <a:pt x="0" y="63205"/>
                    <a:pt x="9063" y="41326"/>
                    <a:pt x="25194" y="25194"/>
                  </a:cubicBezTo>
                  <a:cubicBezTo>
                    <a:pt x="41326" y="9063"/>
                    <a:pt x="63205" y="0"/>
                    <a:pt x="86018" y="0"/>
                  </a:cubicBezTo>
                  <a:close/>
                </a:path>
              </a:pathLst>
            </a:custGeom>
            <a:solidFill>
              <a:srgbClr val="365236"/>
            </a:solidFill>
          </p:spPr>
        </p:sp>
        <p:sp>
          <p:nvSpPr>
            <p:cNvPr id="5" name="TextBox 5"/>
            <p:cNvSpPr txBox="1"/>
            <p:nvPr/>
          </p:nvSpPr>
          <p:spPr>
            <a:xfrm>
              <a:off x="0" y="-76200"/>
              <a:ext cx="1085619" cy="248236"/>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6.2. Githud trong học tập</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6" name="TextBox 6"/>
          <p:cNvSpPr txBox="1"/>
          <p:nvPr/>
        </p:nvSpPr>
        <p:spPr>
          <a:xfrm>
            <a:off x="272513" y="162103"/>
            <a:ext cx="15353109" cy="111125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6. Các ứng dụng thực tiễn của Github</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7" name="TextBox 7"/>
          <p:cNvSpPr txBox="1"/>
          <p:nvPr/>
        </p:nvSpPr>
        <p:spPr>
          <a:xfrm>
            <a:off x="1028700" y="4044077"/>
            <a:ext cx="10971590" cy="3670741"/>
          </a:xfrm>
          <a:prstGeom prst="rect">
            <a:avLst/>
          </a:prstGeom>
        </p:spPr>
        <p:txBody>
          <a:bodyPr lIns="0" tIns="0" rIns="0" bIns="0" rtlCol="0" anchor="t">
            <a:spAutoFit/>
          </a:bodyPr>
          <a:lstStyle/>
          <a:p>
            <a:pPr algn="l">
              <a:lnSpc>
                <a:spcPts val="5830"/>
              </a:lnSpc>
            </a:pPr>
            <a:r>
              <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Các lợi ích khác:</a:t>
            </a:r>
            <a:endPar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99795" lvl="1" indent="-449580" algn="l">
              <a:lnSpc>
                <a:spcPts val="5830"/>
              </a:lnSpc>
              <a:buFont typeface="Arial" panose="020B0604020202020204"/>
              <a:buChar char="•"/>
            </a:pPr>
            <a:r>
              <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Đóng góp mã nguồn mở.</a:t>
            </a:r>
            <a:endPar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99795" lvl="1" indent="-449580" algn="l">
              <a:lnSpc>
                <a:spcPts val="5830"/>
              </a:lnSpc>
              <a:buFont typeface="Arial" panose="020B0604020202020204"/>
              <a:buChar char="•"/>
            </a:pPr>
            <a:r>
              <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Kiểm soát p</a:t>
            </a:r>
            <a:r>
              <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hiên bản.</a:t>
            </a:r>
            <a:endPar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99795" lvl="1" indent="-449580" algn="l">
              <a:lnSpc>
                <a:spcPts val="5830"/>
              </a:lnSpc>
              <a:buFont typeface="Arial" panose="020B0604020202020204"/>
              <a:buChar char="•"/>
            </a:pPr>
            <a:r>
              <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Hợp tác hiệu quả trong dự án mã nguồn.</a:t>
            </a:r>
            <a:endParaRPr lang="en-US" sz="416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830"/>
              </a:lnSpc>
            </a:p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2417903"/>
            <a:ext cx="17585744" cy="7584448"/>
          </a:xfrm>
          <a:prstGeom prst="rect">
            <a:avLst/>
          </a:prstGeom>
          <a:solidFill>
            <a:srgbClr val="FFFFFF"/>
          </a:solidFill>
        </p:spPr>
      </p:sp>
      <p:grpSp>
        <p:nvGrpSpPr>
          <p:cNvPr id="3" name="Group 3"/>
          <p:cNvGrpSpPr/>
          <p:nvPr/>
        </p:nvGrpSpPr>
        <p:grpSpPr>
          <a:xfrm rot="0">
            <a:off x="-915659" y="1476833"/>
            <a:ext cx="14859231" cy="1882140"/>
            <a:chOff x="0" y="0"/>
            <a:chExt cx="1905500" cy="241360"/>
          </a:xfrm>
        </p:grpSpPr>
        <p:sp>
          <p:nvSpPr>
            <p:cNvPr id="4" name="Freeform 4"/>
            <p:cNvSpPr/>
            <p:nvPr/>
          </p:nvSpPr>
          <p:spPr>
            <a:xfrm>
              <a:off x="0" y="0"/>
              <a:ext cx="1905500" cy="241360"/>
            </a:xfrm>
            <a:custGeom>
              <a:avLst/>
              <a:gdLst/>
              <a:ahLst/>
              <a:cxnLst/>
              <a:rect l="l" t="t" r="r" b="b"/>
              <a:pathLst>
                <a:path w="1905500" h="241360">
                  <a:moveTo>
                    <a:pt x="54172" y="0"/>
                  </a:moveTo>
                  <a:lnTo>
                    <a:pt x="1851328" y="0"/>
                  </a:lnTo>
                  <a:cubicBezTo>
                    <a:pt x="1865695" y="0"/>
                    <a:pt x="1879474" y="5707"/>
                    <a:pt x="1889633" y="15867"/>
                  </a:cubicBezTo>
                  <a:cubicBezTo>
                    <a:pt x="1899793" y="26026"/>
                    <a:pt x="1905500" y="39805"/>
                    <a:pt x="1905500" y="54172"/>
                  </a:cubicBezTo>
                  <a:lnTo>
                    <a:pt x="1905500" y="187187"/>
                  </a:lnTo>
                  <a:cubicBezTo>
                    <a:pt x="1905500" y="201555"/>
                    <a:pt x="1899793" y="215334"/>
                    <a:pt x="1889633" y="225493"/>
                  </a:cubicBezTo>
                  <a:cubicBezTo>
                    <a:pt x="1879474" y="235652"/>
                    <a:pt x="1865695" y="241360"/>
                    <a:pt x="1851328" y="241360"/>
                  </a:cubicBezTo>
                  <a:lnTo>
                    <a:pt x="54172" y="241360"/>
                  </a:lnTo>
                  <a:cubicBezTo>
                    <a:pt x="39805" y="241360"/>
                    <a:pt x="26026" y="235652"/>
                    <a:pt x="15867" y="225493"/>
                  </a:cubicBezTo>
                  <a:cubicBezTo>
                    <a:pt x="5707" y="215334"/>
                    <a:pt x="0" y="201555"/>
                    <a:pt x="0" y="187187"/>
                  </a:cubicBezTo>
                  <a:lnTo>
                    <a:pt x="0" y="54172"/>
                  </a:lnTo>
                  <a:cubicBezTo>
                    <a:pt x="0" y="39805"/>
                    <a:pt x="5707" y="26026"/>
                    <a:pt x="15867" y="15867"/>
                  </a:cubicBezTo>
                  <a:cubicBezTo>
                    <a:pt x="26026" y="5707"/>
                    <a:pt x="39805" y="0"/>
                    <a:pt x="54172" y="0"/>
                  </a:cubicBezTo>
                  <a:close/>
                </a:path>
              </a:pathLst>
            </a:custGeom>
            <a:solidFill>
              <a:srgbClr val="365236"/>
            </a:solidFill>
          </p:spPr>
        </p:sp>
        <p:sp>
          <p:nvSpPr>
            <p:cNvPr id="5" name="TextBox 5"/>
            <p:cNvSpPr txBox="1"/>
            <p:nvPr/>
          </p:nvSpPr>
          <p:spPr>
            <a:xfrm>
              <a:off x="0" y="-76200"/>
              <a:ext cx="1905500" cy="317560"/>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6.3. Tích hợp GitHub với các công cụ CI/CD, IDE và các công cụ quản lý dự án.</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6" name="TextBox 6"/>
          <p:cNvSpPr txBox="1"/>
          <p:nvPr/>
        </p:nvSpPr>
        <p:spPr>
          <a:xfrm>
            <a:off x="272513" y="162103"/>
            <a:ext cx="15353109" cy="111125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6. Các ứng dụng thực tiễn của Github</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7" name="TextBox 7"/>
          <p:cNvSpPr txBox="1"/>
          <p:nvPr/>
        </p:nvSpPr>
        <p:spPr>
          <a:xfrm>
            <a:off x="487994" y="3573128"/>
            <a:ext cx="11615976" cy="2444750"/>
          </a:xfrm>
          <a:prstGeom prst="rect">
            <a:avLst/>
          </a:prstGeom>
        </p:spPr>
        <p:txBody>
          <a:bodyPr lIns="0" tIns="0" rIns="0" bIns="0" rtlCol="0" anchor="t">
            <a:spAutoFit/>
          </a:bodyPr>
          <a:lstStyle/>
          <a:p>
            <a:pPr algn="l">
              <a:lnSpc>
                <a:spcPts val="4900"/>
              </a:lnSpc>
            </a:pP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Với CI/CD:</a:t>
            </a:r>
            <a:endPar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55650" lvl="1" indent="-377825" algn="l">
              <a:lnSpc>
                <a:spcPts val="4900"/>
              </a:lnSpc>
              <a:buFont typeface="Arial" panose="020B0604020202020204"/>
              <a:buChar char="•"/>
            </a:pP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GitHub Actions: </a:t>
            </a: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Tích hợp sẵn, định nghĩa workflow.</a:t>
            </a:r>
            <a:endPar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55650" lvl="1" indent="-377825" algn="l">
              <a:lnSpc>
                <a:spcPts val="4900"/>
              </a:lnSpc>
              <a:buFont typeface="Arial" panose="020B0604020202020204"/>
              <a:buChar char="•"/>
            </a:pP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Jenkins: Tích hợp với GitHub qua webhook.</a:t>
            </a:r>
            <a:endPar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900"/>
              </a:lnSpc>
            </a:pPr>
          </a:p>
        </p:txBody>
      </p:sp>
      <p:sp>
        <p:nvSpPr>
          <p:cNvPr id="8" name="TextBox 8"/>
          <p:cNvSpPr txBox="1"/>
          <p:nvPr/>
        </p:nvSpPr>
        <p:spPr>
          <a:xfrm>
            <a:off x="2034795" y="6458067"/>
            <a:ext cx="8522375" cy="1825625"/>
          </a:xfrm>
          <a:prstGeom prst="rect">
            <a:avLst/>
          </a:prstGeom>
        </p:spPr>
        <p:txBody>
          <a:bodyPr lIns="0" tIns="0" rIns="0" bIns="0" rtlCol="0" anchor="t">
            <a:spAutoFit/>
          </a:bodyPr>
          <a:lstStyle/>
          <a:p>
            <a:pPr algn="ctr">
              <a:lnSpc>
                <a:spcPts val="4900"/>
              </a:lnSpc>
            </a:pP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Với</a:t>
            </a: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IDE:</a:t>
            </a:r>
            <a:endPar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ctr">
              <a:lnSpc>
                <a:spcPts val="4900"/>
              </a:lnSpc>
            </a:pPr>
            <a:r>
              <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Visual Studio Code, IntelliJ IDEA, Eclipse.</a:t>
            </a:r>
            <a:endParaRPr lang="en-US" sz="35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ctr">
              <a:lnSpc>
                <a:spcPts val="4900"/>
              </a:lnSpc>
            </a:p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2417903"/>
            <a:ext cx="17585744" cy="7584448"/>
          </a:xfrm>
          <a:prstGeom prst="rect">
            <a:avLst/>
          </a:prstGeom>
          <a:solidFill>
            <a:srgbClr val="FFFFFF"/>
          </a:solidFill>
        </p:spPr>
      </p:sp>
      <p:grpSp>
        <p:nvGrpSpPr>
          <p:cNvPr id="3" name="Group 3"/>
          <p:cNvGrpSpPr/>
          <p:nvPr/>
        </p:nvGrpSpPr>
        <p:grpSpPr>
          <a:xfrm rot="0">
            <a:off x="272513" y="2636613"/>
            <a:ext cx="14859231" cy="1882140"/>
            <a:chOff x="0" y="0"/>
            <a:chExt cx="1905500" cy="241360"/>
          </a:xfrm>
        </p:grpSpPr>
        <p:sp>
          <p:nvSpPr>
            <p:cNvPr id="4" name="Freeform 4"/>
            <p:cNvSpPr/>
            <p:nvPr/>
          </p:nvSpPr>
          <p:spPr>
            <a:xfrm>
              <a:off x="0" y="0"/>
              <a:ext cx="1905500" cy="241360"/>
            </a:xfrm>
            <a:custGeom>
              <a:avLst/>
              <a:gdLst/>
              <a:ahLst/>
              <a:cxnLst/>
              <a:rect l="l" t="t" r="r" b="b"/>
              <a:pathLst>
                <a:path w="1905500" h="241360">
                  <a:moveTo>
                    <a:pt x="54172" y="0"/>
                  </a:moveTo>
                  <a:lnTo>
                    <a:pt x="1851328" y="0"/>
                  </a:lnTo>
                  <a:cubicBezTo>
                    <a:pt x="1865695" y="0"/>
                    <a:pt x="1879474" y="5707"/>
                    <a:pt x="1889633" y="15867"/>
                  </a:cubicBezTo>
                  <a:cubicBezTo>
                    <a:pt x="1899793" y="26026"/>
                    <a:pt x="1905500" y="39805"/>
                    <a:pt x="1905500" y="54172"/>
                  </a:cubicBezTo>
                  <a:lnTo>
                    <a:pt x="1905500" y="187187"/>
                  </a:lnTo>
                  <a:cubicBezTo>
                    <a:pt x="1905500" y="201555"/>
                    <a:pt x="1899793" y="215334"/>
                    <a:pt x="1889633" y="225493"/>
                  </a:cubicBezTo>
                  <a:cubicBezTo>
                    <a:pt x="1879474" y="235652"/>
                    <a:pt x="1865695" y="241360"/>
                    <a:pt x="1851328" y="241360"/>
                  </a:cubicBezTo>
                  <a:lnTo>
                    <a:pt x="54172" y="241360"/>
                  </a:lnTo>
                  <a:cubicBezTo>
                    <a:pt x="39805" y="241360"/>
                    <a:pt x="26026" y="235652"/>
                    <a:pt x="15867" y="225493"/>
                  </a:cubicBezTo>
                  <a:cubicBezTo>
                    <a:pt x="5707" y="215334"/>
                    <a:pt x="0" y="201555"/>
                    <a:pt x="0" y="187187"/>
                  </a:cubicBezTo>
                  <a:lnTo>
                    <a:pt x="0" y="54172"/>
                  </a:lnTo>
                  <a:cubicBezTo>
                    <a:pt x="0" y="39805"/>
                    <a:pt x="5707" y="26026"/>
                    <a:pt x="15867" y="15867"/>
                  </a:cubicBezTo>
                  <a:cubicBezTo>
                    <a:pt x="26026" y="5707"/>
                    <a:pt x="39805" y="0"/>
                    <a:pt x="54172" y="0"/>
                  </a:cubicBezTo>
                  <a:close/>
                </a:path>
              </a:pathLst>
            </a:custGeom>
            <a:solidFill>
              <a:srgbClr val="365236"/>
            </a:solidFill>
          </p:spPr>
        </p:sp>
        <p:sp>
          <p:nvSpPr>
            <p:cNvPr id="5" name="TextBox 5"/>
            <p:cNvSpPr txBox="1"/>
            <p:nvPr/>
          </p:nvSpPr>
          <p:spPr>
            <a:xfrm>
              <a:off x="0" y="-76200"/>
              <a:ext cx="1905500" cy="317560"/>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6.3. Tích hợp GitHub với các công cụ CI/CD, IDE và các công cụ quản lý dự án.</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6" name="TextBox 6"/>
          <p:cNvSpPr txBox="1"/>
          <p:nvPr/>
        </p:nvSpPr>
        <p:spPr>
          <a:xfrm>
            <a:off x="272513" y="162103"/>
            <a:ext cx="15353109" cy="1111250"/>
          </a:xfrm>
          <a:prstGeom prst="rect">
            <a:avLst/>
          </a:prstGeom>
        </p:spPr>
        <p:txBody>
          <a:bodyPr lIns="0" tIns="0" rIns="0" bIns="0" rtlCol="0" anchor="t">
            <a:spAutoFit/>
          </a:bodyPr>
          <a:lstStyle/>
          <a:p>
            <a:pPr algn="ctr">
              <a:lnSpc>
                <a:spcPts val="9100"/>
              </a:lnSpc>
            </a:pPr>
            <a:r>
              <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rPr>
              <a:t>6. Các ứng dụng thực tiễn của Github</a:t>
            </a:r>
            <a:endParaRPr lang="en-US" sz="6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7" name="TextBox 7"/>
          <p:cNvSpPr txBox="1"/>
          <p:nvPr/>
        </p:nvSpPr>
        <p:spPr>
          <a:xfrm>
            <a:off x="989888" y="5067300"/>
            <a:ext cx="14141856" cy="2646680"/>
          </a:xfrm>
          <a:prstGeom prst="rect">
            <a:avLst/>
          </a:prstGeom>
        </p:spPr>
        <p:txBody>
          <a:bodyPr lIns="0" tIns="0" rIns="0" bIns="0" rtlCol="0" anchor="t">
            <a:spAutoFit/>
          </a:bodyPr>
          <a:lstStyle/>
          <a:p>
            <a:pPr algn="l">
              <a:lnSpc>
                <a:spcPts val="5320"/>
              </a:lnSpc>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Với</a:t>
            </a: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Công Cụ Quản Lý Dự Án:</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Jira: Đồng bộ vấn đề, theo dõi tiến độ.</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Trello: Liên kết vấn đề từ GitHub với thẻ Trello.</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320"/>
              </a:lnSpc>
            </a:p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1984148"/>
            <a:ext cx="17585744" cy="8018203"/>
          </a:xfrm>
          <a:prstGeom prst="rect">
            <a:avLst/>
          </a:prstGeom>
          <a:solidFill>
            <a:srgbClr val="FFFFFF"/>
          </a:solidFill>
        </p:spPr>
      </p:sp>
      <p:sp>
        <p:nvSpPr>
          <p:cNvPr id="3" name="Freeform 3"/>
          <p:cNvSpPr/>
          <p:nvPr/>
        </p:nvSpPr>
        <p:spPr>
          <a:xfrm>
            <a:off x="8703643" y="1984148"/>
            <a:ext cx="5495548" cy="3208026"/>
          </a:xfrm>
          <a:custGeom>
            <a:avLst/>
            <a:gdLst/>
            <a:ahLst/>
            <a:cxnLst/>
            <a:rect l="l" t="t" r="r" b="b"/>
            <a:pathLst>
              <a:path w="5495548" h="3208026">
                <a:moveTo>
                  <a:pt x="0" y="0"/>
                </a:moveTo>
                <a:lnTo>
                  <a:pt x="5495548" y="0"/>
                </a:lnTo>
                <a:lnTo>
                  <a:pt x="5495548" y="3208026"/>
                </a:lnTo>
                <a:lnTo>
                  <a:pt x="0" y="3208026"/>
                </a:lnTo>
                <a:lnTo>
                  <a:pt x="0" y="0"/>
                </a:lnTo>
                <a:close/>
              </a:path>
            </a:pathLst>
          </a:custGeom>
          <a:blipFill>
            <a:blip r:embed="rId1"/>
            <a:stretch>
              <a:fillRect/>
            </a:stretch>
          </a:blipFill>
        </p:spPr>
      </p:sp>
      <p:grpSp>
        <p:nvGrpSpPr>
          <p:cNvPr id="4" name="Group 4"/>
          <p:cNvGrpSpPr/>
          <p:nvPr/>
        </p:nvGrpSpPr>
        <p:grpSpPr>
          <a:xfrm rot="0">
            <a:off x="-718680" y="1313372"/>
            <a:ext cx="9862680" cy="1341552"/>
            <a:chOff x="0" y="0"/>
            <a:chExt cx="1264758" cy="172036"/>
          </a:xfrm>
        </p:grpSpPr>
        <p:sp>
          <p:nvSpPr>
            <p:cNvPr id="5" name="Freeform 5"/>
            <p:cNvSpPr/>
            <p:nvPr/>
          </p:nvSpPr>
          <p:spPr>
            <a:xfrm>
              <a:off x="0" y="0"/>
              <a:ext cx="1264758" cy="172036"/>
            </a:xfrm>
            <a:custGeom>
              <a:avLst/>
              <a:gdLst/>
              <a:ahLst/>
              <a:cxnLst/>
              <a:rect l="l" t="t" r="r" b="b"/>
              <a:pathLst>
                <a:path w="1264758" h="172036">
                  <a:moveTo>
                    <a:pt x="81617" y="0"/>
                  </a:moveTo>
                  <a:lnTo>
                    <a:pt x="1183142" y="0"/>
                  </a:lnTo>
                  <a:cubicBezTo>
                    <a:pt x="1228217" y="0"/>
                    <a:pt x="1264758" y="36541"/>
                    <a:pt x="1264758" y="81617"/>
                  </a:cubicBezTo>
                  <a:lnTo>
                    <a:pt x="1264758" y="90420"/>
                  </a:lnTo>
                  <a:cubicBezTo>
                    <a:pt x="1264758" y="112066"/>
                    <a:pt x="1256160" y="132825"/>
                    <a:pt x="1240853" y="148131"/>
                  </a:cubicBezTo>
                  <a:cubicBezTo>
                    <a:pt x="1225547" y="163437"/>
                    <a:pt x="1204788" y="172036"/>
                    <a:pt x="1183142" y="172036"/>
                  </a:cubicBezTo>
                  <a:lnTo>
                    <a:pt x="81617" y="172036"/>
                  </a:lnTo>
                  <a:cubicBezTo>
                    <a:pt x="59971" y="172036"/>
                    <a:pt x="39211" y="163437"/>
                    <a:pt x="23905" y="148131"/>
                  </a:cubicBezTo>
                  <a:cubicBezTo>
                    <a:pt x="8599" y="132825"/>
                    <a:pt x="0" y="112066"/>
                    <a:pt x="0" y="90420"/>
                  </a:cubicBezTo>
                  <a:lnTo>
                    <a:pt x="0" y="81617"/>
                  </a:lnTo>
                  <a:cubicBezTo>
                    <a:pt x="0" y="59971"/>
                    <a:pt x="8599" y="39211"/>
                    <a:pt x="23905" y="23905"/>
                  </a:cubicBezTo>
                  <a:cubicBezTo>
                    <a:pt x="39211" y="8599"/>
                    <a:pt x="59971" y="0"/>
                    <a:pt x="81617" y="0"/>
                  </a:cubicBezTo>
                  <a:close/>
                </a:path>
              </a:pathLst>
            </a:custGeom>
            <a:solidFill>
              <a:srgbClr val="365236"/>
            </a:solidFill>
          </p:spPr>
        </p:sp>
        <p:sp>
          <p:nvSpPr>
            <p:cNvPr id="6" name="TextBox 6"/>
            <p:cNvSpPr txBox="1"/>
            <p:nvPr/>
          </p:nvSpPr>
          <p:spPr>
            <a:xfrm>
              <a:off x="0" y="-76200"/>
              <a:ext cx="1264758" cy="248236"/>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7.1. So sánh GitHub với GitLab</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7" name="Freeform 7"/>
          <p:cNvSpPr/>
          <p:nvPr/>
        </p:nvSpPr>
        <p:spPr>
          <a:xfrm>
            <a:off x="2740741" y="6839800"/>
            <a:ext cx="5962902" cy="2934660"/>
          </a:xfrm>
          <a:custGeom>
            <a:avLst/>
            <a:gdLst/>
            <a:ahLst/>
            <a:cxnLst/>
            <a:rect l="l" t="t" r="r" b="b"/>
            <a:pathLst>
              <a:path w="5962902" h="2934660">
                <a:moveTo>
                  <a:pt x="0" y="0"/>
                </a:moveTo>
                <a:lnTo>
                  <a:pt x="5962902" y="0"/>
                </a:lnTo>
                <a:lnTo>
                  <a:pt x="5962902" y="2934660"/>
                </a:lnTo>
                <a:lnTo>
                  <a:pt x="0" y="2934660"/>
                </a:lnTo>
                <a:lnTo>
                  <a:pt x="0" y="0"/>
                </a:lnTo>
                <a:close/>
              </a:path>
            </a:pathLst>
          </a:custGeom>
          <a:blipFill>
            <a:blip r:embed="rId2"/>
            <a:stretch>
              <a:fillRect t="-21116" b="-21116"/>
            </a:stretch>
          </a:blipFill>
        </p:spPr>
      </p:sp>
      <p:sp>
        <p:nvSpPr>
          <p:cNvPr id="8" name="TextBox 8"/>
          <p:cNvSpPr txBox="1"/>
          <p:nvPr/>
        </p:nvSpPr>
        <p:spPr>
          <a:xfrm>
            <a:off x="143622" y="149019"/>
            <a:ext cx="18000756" cy="1028700"/>
          </a:xfrm>
          <a:prstGeom prst="rect">
            <a:avLst/>
          </a:prstGeom>
        </p:spPr>
        <p:txBody>
          <a:bodyPr lIns="0" tIns="0" rIns="0" bIns="0" rtlCol="0" anchor="t">
            <a:spAutoFit/>
          </a:bodyPr>
          <a:lstStyle/>
          <a:p>
            <a:pPr algn="l">
              <a:lnSpc>
                <a:spcPts val="8400"/>
              </a:lnSpc>
            </a:pPr>
            <a:r>
              <a:rPr lang="en-US" sz="6000" b="1">
                <a:solidFill>
                  <a:srgbClr val="000000"/>
                </a:solidFill>
                <a:latin typeface="Noto Sans Bold" panose="020B0802040504020204"/>
                <a:ea typeface="Noto Sans Bold" panose="020B0802040504020204"/>
                <a:cs typeface="Noto Sans Bold" panose="020B0802040504020204"/>
                <a:sym typeface="Noto Sans Bold" panose="020B0802040504020204"/>
              </a:rPr>
              <a:t> 7. So sánh Github với các nền tảng tương tự</a:t>
            </a:r>
            <a:endParaRPr lang="en-US" sz="60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9" name="TextBox 9"/>
          <p:cNvSpPr txBox="1"/>
          <p:nvPr/>
        </p:nvSpPr>
        <p:spPr>
          <a:xfrm>
            <a:off x="476755" y="2721599"/>
            <a:ext cx="8226889" cy="3984851"/>
          </a:xfrm>
          <a:prstGeom prst="rect">
            <a:avLst/>
          </a:prstGeom>
        </p:spPr>
        <p:txBody>
          <a:bodyPr lIns="0" tIns="0" rIns="0" bIns="0" rtlCol="0" anchor="t">
            <a:spAutoFit/>
          </a:bodyPr>
          <a:lstStyle/>
          <a:p>
            <a:pPr algn="l">
              <a:lnSpc>
                <a:spcPts val="4535"/>
              </a:lnSpc>
            </a:pPr>
            <a:r>
              <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GitHub:</a:t>
            </a:r>
            <a:endPar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35"/>
              </a:lnSpc>
            </a:pPr>
            <a:r>
              <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Cộng đồng lớn và nhiều người dùng, thuận lợi cho việc cộng tác mã nguồn mở.</a:t>
            </a:r>
            <a:endPar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35"/>
              </a:lnSpc>
            </a:pPr>
            <a:r>
              <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Tích hợp mạnh mẽ với các dịch vụ và công cụ bên ngoài.</a:t>
            </a:r>
            <a:endPar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35"/>
              </a:lnSpc>
            </a:pPr>
            <a:r>
              <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Có các tính năng nổi bật như: GitHub Actions và GitHub Pages.</a:t>
            </a:r>
            <a:endParaRPr lang="en-US" sz="324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p:txBody>
      </p:sp>
      <p:sp>
        <p:nvSpPr>
          <p:cNvPr id="10" name="TextBox 10"/>
          <p:cNvSpPr txBox="1"/>
          <p:nvPr/>
        </p:nvSpPr>
        <p:spPr>
          <a:xfrm>
            <a:off x="9350819" y="5221436"/>
            <a:ext cx="8793559" cy="4780915"/>
          </a:xfrm>
          <a:prstGeom prst="rect">
            <a:avLst/>
          </a:prstGeom>
        </p:spPr>
        <p:txBody>
          <a:bodyPr lIns="0" tIns="0" rIns="0" bIns="0" rtlCol="0" anchor="t">
            <a:spAutoFit/>
          </a:bodyPr>
          <a:lstStyle/>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GitLab:</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Cung cấp cả phiên bản cài đặt tự chủ (self-hosted) và dịch vụ đám mây.</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CI/CD tích hợp sẵn và dễ dàng sử dụng mà không cần cài đặt thêm.</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Quản lý vòng đời phần mềm toàn diện</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Cung cấp tính năng DevOps tích hợp.</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1984148"/>
            <a:ext cx="17585744" cy="8018203"/>
          </a:xfrm>
          <a:prstGeom prst="rect">
            <a:avLst/>
          </a:prstGeom>
          <a:solidFill>
            <a:srgbClr val="FFFFFF"/>
          </a:solidFill>
        </p:spPr>
      </p:sp>
      <p:grpSp>
        <p:nvGrpSpPr>
          <p:cNvPr id="3" name="Group 3"/>
          <p:cNvGrpSpPr/>
          <p:nvPr/>
        </p:nvGrpSpPr>
        <p:grpSpPr>
          <a:xfrm rot="0">
            <a:off x="-718680" y="1313372"/>
            <a:ext cx="9862680" cy="1341552"/>
            <a:chOff x="0" y="0"/>
            <a:chExt cx="1264758" cy="172036"/>
          </a:xfrm>
        </p:grpSpPr>
        <p:sp>
          <p:nvSpPr>
            <p:cNvPr id="4" name="Freeform 4"/>
            <p:cNvSpPr/>
            <p:nvPr/>
          </p:nvSpPr>
          <p:spPr>
            <a:xfrm>
              <a:off x="0" y="0"/>
              <a:ext cx="1264758" cy="172036"/>
            </a:xfrm>
            <a:custGeom>
              <a:avLst/>
              <a:gdLst/>
              <a:ahLst/>
              <a:cxnLst/>
              <a:rect l="l" t="t" r="r" b="b"/>
              <a:pathLst>
                <a:path w="1264758" h="172036">
                  <a:moveTo>
                    <a:pt x="81617" y="0"/>
                  </a:moveTo>
                  <a:lnTo>
                    <a:pt x="1183142" y="0"/>
                  </a:lnTo>
                  <a:cubicBezTo>
                    <a:pt x="1228217" y="0"/>
                    <a:pt x="1264758" y="36541"/>
                    <a:pt x="1264758" y="81617"/>
                  </a:cubicBezTo>
                  <a:lnTo>
                    <a:pt x="1264758" y="90420"/>
                  </a:lnTo>
                  <a:cubicBezTo>
                    <a:pt x="1264758" y="112066"/>
                    <a:pt x="1256160" y="132825"/>
                    <a:pt x="1240853" y="148131"/>
                  </a:cubicBezTo>
                  <a:cubicBezTo>
                    <a:pt x="1225547" y="163437"/>
                    <a:pt x="1204788" y="172036"/>
                    <a:pt x="1183142" y="172036"/>
                  </a:cubicBezTo>
                  <a:lnTo>
                    <a:pt x="81617" y="172036"/>
                  </a:lnTo>
                  <a:cubicBezTo>
                    <a:pt x="59971" y="172036"/>
                    <a:pt x="39211" y="163437"/>
                    <a:pt x="23905" y="148131"/>
                  </a:cubicBezTo>
                  <a:cubicBezTo>
                    <a:pt x="8599" y="132825"/>
                    <a:pt x="0" y="112066"/>
                    <a:pt x="0" y="90420"/>
                  </a:cubicBezTo>
                  <a:lnTo>
                    <a:pt x="0" y="81617"/>
                  </a:lnTo>
                  <a:cubicBezTo>
                    <a:pt x="0" y="59971"/>
                    <a:pt x="8599" y="39211"/>
                    <a:pt x="23905" y="23905"/>
                  </a:cubicBezTo>
                  <a:cubicBezTo>
                    <a:pt x="39211" y="8599"/>
                    <a:pt x="59971" y="0"/>
                    <a:pt x="81617" y="0"/>
                  </a:cubicBezTo>
                  <a:close/>
                </a:path>
              </a:pathLst>
            </a:custGeom>
            <a:solidFill>
              <a:srgbClr val="365236"/>
            </a:solidFill>
          </p:spPr>
        </p:sp>
        <p:sp>
          <p:nvSpPr>
            <p:cNvPr id="5" name="TextBox 5"/>
            <p:cNvSpPr txBox="1"/>
            <p:nvPr/>
          </p:nvSpPr>
          <p:spPr>
            <a:xfrm>
              <a:off x="0" y="-76200"/>
              <a:ext cx="1264758" cy="248236"/>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7.2. So sánh GitHub với Bitbucket</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6" name="TextBox 6"/>
          <p:cNvSpPr txBox="1"/>
          <p:nvPr/>
        </p:nvSpPr>
        <p:spPr>
          <a:xfrm>
            <a:off x="497394" y="3372432"/>
            <a:ext cx="9309439" cy="5690754"/>
          </a:xfrm>
          <a:prstGeom prst="rect">
            <a:avLst/>
          </a:prstGeom>
        </p:spPr>
        <p:txBody>
          <a:bodyPr lIns="0" tIns="0" rIns="0" bIns="0" rtlCol="0" anchor="t">
            <a:spAutoFit/>
          </a:bodyPr>
          <a:lstStyle/>
          <a:p>
            <a:pPr algn="l">
              <a:lnSpc>
                <a:spcPts val="4525"/>
              </a:lnSpc>
            </a:pPr>
            <a:r>
              <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Bitbucket:</a:t>
            </a:r>
            <a:endPar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25"/>
              </a:lnSpc>
            </a:pPr>
            <a:r>
              <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Tích hợp mạnh mẽ với các sản phẩm của Atlassian như Jira và Trello.</a:t>
            </a:r>
            <a:endPar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25"/>
              </a:lnSpc>
            </a:pPr>
            <a:r>
              <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Hỗ trợ cả Git và Mercurial.</a:t>
            </a:r>
            <a:endPar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25"/>
              </a:lnSpc>
            </a:pPr>
            <a:r>
              <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Cung cấp kế hoạch miễn phí cho các nhóm nhỏ với tính năng CI/CD thông qua Bitbucket Pipelines.</a:t>
            </a:r>
            <a:endPar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25"/>
              </a:lnSpc>
            </a:pPr>
            <a:r>
              <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 Có mô hình giá cho các nhóm và doanh nghiệp lớn.</a:t>
            </a:r>
            <a:endParaRPr lang="en-US" sz="3235">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525"/>
              </a:lnSpc>
            </a:pPr>
          </a:p>
        </p:txBody>
      </p:sp>
      <p:sp>
        <p:nvSpPr>
          <p:cNvPr id="7" name="Freeform 7"/>
          <p:cNvSpPr/>
          <p:nvPr/>
        </p:nvSpPr>
        <p:spPr>
          <a:xfrm>
            <a:off x="9370088" y="2820778"/>
            <a:ext cx="7727968" cy="4063415"/>
          </a:xfrm>
          <a:custGeom>
            <a:avLst/>
            <a:gdLst/>
            <a:ahLst/>
            <a:cxnLst/>
            <a:rect l="l" t="t" r="r" b="b"/>
            <a:pathLst>
              <a:path w="7727968" h="4063415">
                <a:moveTo>
                  <a:pt x="0" y="0"/>
                </a:moveTo>
                <a:lnTo>
                  <a:pt x="7727968" y="0"/>
                </a:lnTo>
                <a:lnTo>
                  <a:pt x="7727968" y="4063416"/>
                </a:lnTo>
                <a:lnTo>
                  <a:pt x="0" y="4063416"/>
                </a:lnTo>
                <a:lnTo>
                  <a:pt x="0" y="0"/>
                </a:lnTo>
                <a:close/>
              </a:path>
            </a:pathLst>
          </a:custGeom>
          <a:blipFill>
            <a:blip r:embed="rId1"/>
            <a:stretch>
              <a:fillRect/>
            </a:stretch>
          </a:blipFill>
        </p:spPr>
      </p:sp>
      <p:sp>
        <p:nvSpPr>
          <p:cNvPr id="8" name="TextBox 8"/>
          <p:cNvSpPr txBox="1"/>
          <p:nvPr/>
        </p:nvSpPr>
        <p:spPr>
          <a:xfrm>
            <a:off x="143622" y="149019"/>
            <a:ext cx="18000756" cy="1028700"/>
          </a:xfrm>
          <a:prstGeom prst="rect">
            <a:avLst/>
          </a:prstGeom>
        </p:spPr>
        <p:txBody>
          <a:bodyPr lIns="0" tIns="0" rIns="0" bIns="0" rtlCol="0" anchor="t">
            <a:spAutoFit/>
          </a:bodyPr>
          <a:lstStyle/>
          <a:p>
            <a:pPr algn="l">
              <a:lnSpc>
                <a:spcPts val="8400"/>
              </a:lnSpc>
            </a:pPr>
            <a:r>
              <a:rPr lang="en-US" sz="6000" b="1">
                <a:solidFill>
                  <a:srgbClr val="000000"/>
                </a:solidFill>
                <a:latin typeface="Noto Sans Bold" panose="020B0802040504020204"/>
                <a:ea typeface="Noto Sans Bold" panose="020B0802040504020204"/>
                <a:cs typeface="Noto Sans Bold" panose="020B0802040504020204"/>
                <a:sym typeface="Noto Sans Bold" panose="020B0802040504020204"/>
              </a:rPr>
              <a:t> 7. So sánh Github với các nền tảng tương tự</a:t>
            </a:r>
            <a:endParaRPr lang="en-US" sz="60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8A9C60"/>
          </a:solidFill>
        </p:spPr>
      </p:sp>
      <p:sp>
        <p:nvSpPr>
          <p:cNvPr id="3" name="TextBox 3"/>
          <p:cNvSpPr txBox="1"/>
          <p:nvPr/>
        </p:nvSpPr>
        <p:spPr>
          <a:xfrm>
            <a:off x="1028700" y="1038225"/>
            <a:ext cx="10974845" cy="1952625"/>
          </a:xfrm>
          <a:prstGeom prst="rect">
            <a:avLst/>
          </a:prstGeom>
        </p:spPr>
        <p:txBody>
          <a:bodyPr lIns="0" tIns="0" rIns="0" bIns="0" rtlCol="0" anchor="t">
            <a:spAutoFit/>
          </a:bodyPr>
          <a:lstStyle/>
          <a:p>
            <a:pPr algn="l">
              <a:lnSpc>
                <a:spcPts val="7800"/>
              </a:lnSpc>
            </a:pPr>
            <a:r>
              <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rPr>
              <a:t>Vai trò của GitHub trong phát triển phần mềm</a:t>
            </a:r>
            <a:endPar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4" name="TextBox 4"/>
          <p:cNvSpPr txBox="1"/>
          <p:nvPr/>
        </p:nvSpPr>
        <p:spPr>
          <a:xfrm>
            <a:off x="839449" y="4312552"/>
            <a:ext cx="16609101" cy="5542867"/>
          </a:xfrm>
          <a:prstGeom prst="rect">
            <a:avLst/>
          </a:prstGeom>
        </p:spPr>
        <p:txBody>
          <a:bodyPr lIns="0" tIns="0" rIns="0" bIns="0" rtlCol="0" anchor="t">
            <a:spAutoFit/>
          </a:bodyPr>
          <a:lstStyle/>
          <a:p>
            <a:pPr algn="just">
              <a:lnSpc>
                <a:spcPts val="5140"/>
              </a:lnSpc>
              <a:spcBef>
                <a:spcPct val="0"/>
              </a:spcBef>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Quản lý mã nguồn:</a:t>
            </a:r>
            <a:r>
              <a:rPr lang="en-US" sz="3955">
                <a:solidFill>
                  <a:srgbClr val="000000"/>
                </a:solidFill>
                <a:latin typeface="Muli" panose="00000500000000000000"/>
                <a:ea typeface="Muli" panose="00000500000000000000"/>
                <a:cs typeface="Muli" panose="00000500000000000000"/>
                <a:sym typeface="Muli" panose="00000500000000000000"/>
              </a:rPr>
              <a:t> </a:t>
            </a:r>
            <a:r>
              <a:rPr lang="en-US" sz="3955">
                <a:solidFill>
                  <a:srgbClr val="000000"/>
                </a:solidFill>
                <a:latin typeface="Muli" panose="00000500000000000000"/>
                <a:ea typeface="Muli" panose="00000500000000000000"/>
                <a:cs typeface="Muli" panose="00000500000000000000"/>
                <a:sym typeface="Muli" panose="00000500000000000000"/>
              </a:rPr>
              <a:t>G</a:t>
            </a:r>
            <a:r>
              <a:rPr lang="en-US" sz="3955">
                <a:solidFill>
                  <a:srgbClr val="000000"/>
                </a:solidFill>
                <a:latin typeface="Muli" panose="00000500000000000000"/>
                <a:ea typeface="Muli" panose="00000500000000000000"/>
                <a:cs typeface="Muli" panose="00000500000000000000"/>
                <a:sym typeface="Muli" panose="00000500000000000000"/>
              </a:rPr>
              <a:t>itHub lưu trữ và theo dõi phiên bản mã nguồn dự án.</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spcBef>
                <a:spcPct val="0"/>
              </a:spcBef>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Hợp tác và chia sẻ:</a:t>
            </a:r>
            <a:r>
              <a:rPr lang="en-US" sz="3955">
                <a:solidFill>
                  <a:srgbClr val="000000"/>
                </a:solidFill>
                <a:latin typeface="Muli" panose="00000500000000000000"/>
                <a:ea typeface="Muli" panose="00000500000000000000"/>
                <a:cs typeface="Muli" panose="00000500000000000000"/>
                <a:sym typeface="Muli" panose="00000500000000000000"/>
              </a:rPr>
              <a:t> Cho phép cộng tác nhóm qua pull request và đánh giá mã nguồn. </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spcBef>
                <a:spcPct val="0"/>
              </a:spcBef>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Quản lý dự án:</a:t>
            </a:r>
            <a:r>
              <a:rPr lang="en-US" sz="3955">
                <a:solidFill>
                  <a:srgbClr val="000000"/>
                </a:solidFill>
                <a:latin typeface="Muli" panose="00000500000000000000"/>
                <a:ea typeface="Muli" panose="00000500000000000000"/>
                <a:cs typeface="Muli" panose="00000500000000000000"/>
                <a:sym typeface="Muli" panose="00000500000000000000"/>
              </a:rPr>
              <a:t> Công cụ theo dõi tiến độ, phân chia công việc và quản lý lỗi.</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spcBef>
                <a:spcPct val="0"/>
              </a:spcBef>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Cộng đồng mã nguồn mở:</a:t>
            </a:r>
            <a:r>
              <a:rPr lang="en-US" sz="3955">
                <a:solidFill>
                  <a:srgbClr val="000000"/>
                </a:solidFill>
                <a:latin typeface="Muli" panose="00000500000000000000"/>
                <a:ea typeface="Muli" panose="00000500000000000000"/>
                <a:cs typeface="Muli" panose="00000500000000000000"/>
                <a:sym typeface="Muli" panose="00000500000000000000"/>
              </a:rPr>
              <a:t> GitHub là trung tâm cho các dự án mã nguồn mở, nơi cộng đồng toàn cầu có thể đóng góp.</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2800"/>
              </a:lnSpc>
            </a:p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TextBox 2"/>
          <p:cNvSpPr txBox="1"/>
          <p:nvPr/>
        </p:nvSpPr>
        <p:spPr>
          <a:xfrm>
            <a:off x="143622" y="149019"/>
            <a:ext cx="18000756" cy="1028700"/>
          </a:xfrm>
          <a:prstGeom prst="rect">
            <a:avLst/>
          </a:prstGeom>
        </p:spPr>
        <p:txBody>
          <a:bodyPr lIns="0" tIns="0" rIns="0" bIns="0" rtlCol="0" anchor="t">
            <a:spAutoFit/>
          </a:bodyPr>
          <a:lstStyle/>
          <a:p>
            <a:pPr algn="l">
              <a:lnSpc>
                <a:spcPts val="8400"/>
              </a:lnSpc>
            </a:pPr>
            <a:r>
              <a:rPr lang="en-US" sz="6000" b="1">
                <a:solidFill>
                  <a:srgbClr val="000000"/>
                </a:solidFill>
                <a:latin typeface="Noto Sans Bold" panose="020B0802040504020204"/>
                <a:ea typeface="Noto Sans Bold" panose="020B0802040504020204"/>
                <a:cs typeface="Noto Sans Bold" panose="020B0802040504020204"/>
                <a:sym typeface="Noto Sans Bold" panose="020B0802040504020204"/>
              </a:rPr>
              <a:t> 7. So sánh Github với các nền tảng tương tự</a:t>
            </a:r>
            <a:endParaRPr lang="en-US" sz="60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3" name="AutoShape 3"/>
          <p:cNvSpPr/>
          <p:nvPr/>
        </p:nvSpPr>
        <p:spPr>
          <a:xfrm>
            <a:off x="272513" y="1984148"/>
            <a:ext cx="17585744" cy="8018203"/>
          </a:xfrm>
          <a:prstGeom prst="rect">
            <a:avLst/>
          </a:prstGeom>
          <a:solidFill>
            <a:srgbClr val="FFFFFF"/>
          </a:solidFill>
        </p:spPr>
      </p:sp>
      <p:grpSp>
        <p:nvGrpSpPr>
          <p:cNvPr id="4" name="Group 4"/>
          <p:cNvGrpSpPr/>
          <p:nvPr/>
        </p:nvGrpSpPr>
        <p:grpSpPr>
          <a:xfrm rot="0">
            <a:off x="-541405" y="1335981"/>
            <a:ext cx="14113140" cy="1882140"/>
            <a:chOff x="0" y="0"/>
            <a:chExt cx="1809824" cy="241360"/>
          </a:xfrm>
        </p:grpSpPr>
        <p:sp>
          <p:nvSpPr>
            <p:cNvPr id="5" name="Freeform 5"/>
            <p:cNvSpPr/>
            <p:nvPr/>
          </p:nvSpPr>
          <p:spPr>
            <a:xfrm>
              <a:off x="0" y="0"/>
              <a:ext cx="1809824" cy="241360"/>
            </a:xfrm>
            <a:custGeom>
              <a:avLst/>
              <a:gdLst/>
              <a:ahLst/>
              <a:cxnLst/>
              <a:rect l="l" t="t" r="r" b="b"/>
              <a:pathLst>
                <a:path w="1809824" h="241360">
                  <a:moveTo>
                    <a:pt x="57036" y="0"/>
                  </a:moveTo>
                  <a:lnTo>
                    <a:pt x="1752788" y="0"/>
                  </a:lnTo>
                  <a:cubicBezTo>
                    <a:pt x="1767915" y="0"/>
                    <a:pt x="1782422" y="6009"/>
                    <a:pt x="1793118" y="16706"/>
                  </a:cubicBezTo>
                  <a:cubicBezTo>
                    <a:pt x="1803815" y="27402"/>
                    <a:pt x="1809824" y="41909"/>
                    <a:pt x="1809824" y="57036"/>
                  </a:cubicBezTo>
                  <a:lnTo>
                    <a:pt x="1809824" y="184323"/>
                  </a:lnTo>
                  <a:cubicBezTo>
                    <a:pt x="1809824" y="215824"/>
                    <a:pt x="1784288" y="241360"/>
                    <a:pt x="1752788" y="241360"/>
                  </a:cubicBezTo>
                  <a:lnTo>
                    <a:pt x="57036" y="241360"/>
                  </a:lnTo>
                  <a:cubicBezTo>
                    <a:pt x="41909" y="241360"/>
                    <a:pt x="27402" y="235350"/>
                    <a:pt x="16706" y="224654"/>
                  </a:cubicBezTo>
                  <a:cubicBezTo>
                    <a:pt x="6009" y="213958"/>
                    <a:pt x="0" y="199450"/>
                    <a:pt x="0" y="184323"/>
                  </a:cubicBezTo>
                  <a:lnTo>
                    <a:pt x="0" y="57036"/>
                  </a:lnTo>
                  <a:cubicBezTo>
                    <a:pt x="0" y="41909"/>
                    <a:pt x="6009" y="27402"/>
                    <a:pt x="16706" y="16706"/>
                  </a:cubicBezTo>
                  <a:cubicBezTo>
                    <a:pt x="27402" y="6009"/>
                    <a:pt x="41909" y="0"/>
                    <a:pt x="57036" y="0"/>
                  </a:cubicBezTo>
                  <a:close/>
                </a:path>
              </a:pathLst>
            </a:custGeom>
            <a:solidFill>
              <a:srgbClr val="365236"/>
            </a:solidFill>
          </p:spPr>
        </p:sp>
        <p:sp>
          <p:nvSpPr>
            <p:cNvPr id="6" name="TextBox 6"/>
            <p:cNvSpPr txBox="1"/>
            <p:nvPr/>
          </p:nvSpPr>
          <p:spPr>
            <a:xfrm>
              <a:off x="0" y="-76200"/>
              <a:ext cx="1809824" cy="317560"/>
            </a:xfrm>
            <a:prstGeom prst="rect">
              <a:avLst/>
            </a:prstGeom>
          </p:spPr>
          <p:txBody>
            <a:bodyPr lIns="254000" tIns="254000" rIns="254000" bIns="254000" rtlCol="0" anchor="ctr"/>
            <a:lstStyle/>
            <a:p>
              <a:pPr algn="ctr">
                <a:lnSpc>
                  <a:spcPts val="5600"/>
                </a:lnSpc>
              </a:pPr>
              <a:r>
                <a:rPr lang="en-US" sz="4000" b="1">
                  <a:solidFill>
                    <a:srgbClr val="FFFFFF"/>
                  </a:solidFill>
                  <a:latin typeface="Muli Bold" panose="00000800000000000000"/>
                  <a:ea typeface="Muli Bold" panose="00000800000000000000"/>
                  <a:cs typeface="Muli Bold" panose="00000800000000000000"/>
                  <a:sym typeface="Muli Bold" panose="00000800000000000000"/>
                </a:rPr>
                <a:t> 7.3. Ưu và nhược điểm của GitHub so với các đối thủ cạnh tranh</a:t>
              </a:r>
              <a:endParaRPr lang="en-US" sz="4000" b="1">
                <a:solidFill>
                  <a:srgbClr val="FFFFFF"/>
                </a:solidFill>
                <a:latin typeface="Muli Bold" panose="00000800000000000000"/>
                <a:ea typeface="Muli Bold" panose="00000800000000000000"/>
                <a:cs typeface="Muli Bold" panose="00000800000000000000"/>
                <a:sym typeface="Muli Bold" panose="00000800000000000000"/>
              </a:endParaRPr>
            </a:p>
          </p:txBody>
        </p:sp>
      </p:grpSp>
      <p:sp>
        <p:nvSpPr>
          <p:cNvPr id="7" name="TextBox 7"/>
          <p:cNvSpPr txBox="1"/>
          <p:nvPr/>
        </p:nvSpPr>
        <p:spPr>
          <a:xfrm>
            <a:off x="660686" y="3612634"/>
            <a:ext cx="8404699" cy="4780915"/>
          </a:xfrm>
          <a:prstGeom prst="rect">
            <a:avLst/>
          </a:prstGeom>
        </p:spPr>
        <p:txBody>
          <a:bodyPr lIns="0" tIns="0" rIns="0" bIns="0" rtlCol="0" anchor="t">
            <a:spAutoFit/>
          </a:bodyPr>
          <a:lstStyle/>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Ưu điể</a:t>
            </a: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m:</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Cộng đồng lớn nhất, giao diện thân thiện.</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Tích hợp mạnh với nhiều công cụ.</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GitHub Actions và GitHub Pages là các tính năng mạnh mẽ cho tự động hóa và triển khai web.</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p>
        </p:txBody>
      </p:sp>
      <p:sp>
        <p:nvSpPr>
          <p:cNvPr id="8" name="TextBox 8"/>
          <p:cNvSpPr txBox="1"/>
          <p:nvPr/>
        </p:nvSpPr>
        <p:spPr>
          <a:xfrm>
            <a:off x="8861905" y="3612634"/>
            <a:ext cx="8588346" cy="5380990"/>
          </a:xfrm>
          <a:prstGeom prst="rect">
            <a:avLst/>
          </a:prstGeom>
        </p:spPr>
        <p:txBody>
          <a:bodyPr lIns="0" tIns="0" rIns="0" bIns="0" rtlCol="0" anchor="t">
            <a:spAutoFit/>
          </a:bodyPr>
          <a:lstStyle/>
          <a:p>
            <a:pPr algn="l">
              <a:lnSpc>
                <a:spcPts val="4760"/>
              </a:lnSpc>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Nhược điểm:</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Các kế hoạch miễn phí có giới hạn về tính năng so với phiên bản trả phí.</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Các kế hoạch trả phí có thể đắt đỏ so với các đối thủ cung cấp nhiều tính năng tương tự.</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734060" lvl="1" indent="-367030" algn="l">
              <a:lnSpc>
                <a:spcPts val="4760"/>
              </a:lnSpc>
              <a:buFont typeface="Arial" panose="020B0604020202020204"/>
              <a:buChar char="•"/>
            </a:pPr>
            <a:r>
              <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 Không có phiên bản tự chủ (self-hosted) như GitLab.</a:t>
            </a:r>
            <a:endParaRPr lang="en-US" sz="34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4760"/>
              </a:lnSpc>
            </a:p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272513" y="1984148"/>
            <a:ext cx="17585744" cy="8018203"/>
          </a:xfrm>
          <a:prstGeom prst="rect">
            <a:avLst/>
          </a:prstGeom>
          <a:solidFill>
            <a:srgbClr val="FFFFFF"/>
          </a:solidFill>
        </p:spPr>
      </p:sp>
      <p:sp>
        <p:nvSpPr>
          <p:cNvPr id="3" name="TextBox 3"/>
          <p:cNvSpPr txBox="1"/>
          <p:nvPr/>
        </p:nvSpPr>
        <p:spPr>
          <a:xfrm>
            <a:off x="362948" y="3298309"/>
            <a:ext cx="17404873" cy="5313680"/>
          </a:xfrm>
          <a:prstGeom prst="rect">
            <a:avLst/>
          </a:prstGeom>
        </p:spPr>
        <p:txBody>
          <a:bodyPr lIns="0" tIns="0" rIns="0" bIns="0" rtlCol="0" anchor="t">
            <a:spAutoFit/>
          </a:bodyPr>
          <a:lstStyle/>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GitHub là nền tảng phổ biến c</a:t>
            </a: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ho quản lý mã nguồn và cộng tác dự án.</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So sánh GitHub với GitLab và Bitbucket dựa trên tính năng, cộng đồng, và giá cả.</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Lựa chọn nền tảng phù hợp phụ thuộc vào nhu cầu dự án và đội ngũ phát triển.</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marL="820420" lvl="1" indent="-410210" algn="l">
              <a:lnSpc>
                <a:spcPts val="5320"/>
              </a:lnSpc>
              <a:buFont typeface="Arial" panose="020B0604020202020204"/>
              <a:buChar char="•"/>
            </a:pPr>
            <a:r>
              <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rPr>
              <a:t>Cân nhắc mức độ hỗ trợ, tính năng cộng tác, chi phí, và tính tương thích với công cụ hiện có.</a:t>
            </a:r>
            <a:endParaRPr lang="en-US" sz="3800">
              <a:solidFill>
                <a:srgbClr val="000000"/>
              </a:solidFill>
              <a:latin typeface="Noto Serif Display" panose="02020502080505020204"/>
              <a:ea typeface="Noto Serif Display" panose="02020502080505020204"/>
              <a:cs typeface="Noto Serif Display" panose="02020502080505020204"/>
              <a:sym typeface="Noto Serif Display" panose="02020502080505020204"/>
            </a:endParaRPr>
          </a:p>
          <a:p>
            <a:pPr algn="l">
              <a:lnSpc>
                <a:spcPts val="5320"/>
              </a:lnSpc>
            </a:pPr>
          </a:p>
        </p:txBody>
      </p:sp>
      <p:sp>
        <p:nvSpPr>
          <p:cNvPr id="4" name="TextBox 4"/>
          <p:cNvSpPr txBox="1"/>
          <p:nvPr/>
        </p:nvSpPr>
        <p:spPr>
          <a:xfrm>
            <a:off x="143622" y="120444"/>
            <a:ext cx="18000756" cy="1276351"/>
          </a:xfrm>
          <a:prstGeom prst="rect">
            <a:avLst/>
          </a:prstGeom>
        </p:spPr>
        <p:txBody>
          <a:bodyPr lIns="0" tIns="0" rIns="0" bIns="0" rtlCol="0" anchor="t">
            <a:spAutoFit/>
          </a:bodyPr>
          <a:lstStyle/>
          <a:p>
            <a:pPr algn="ctr">
              <a:lnSpc>
                <a:spcPts val="10500"/>
              </a:lnSpc>
            </a:pPr>
            <a:r>
              <a:rPr lang="en-US" sz="7500" b="1">
                <a:solidFill>
                  <a:srgbClr val="000000"/>
                </a:solidFill>
                <a:latin typeface="Noto Sans Bold" panose="020B0802040504020204"/>
                <a:ea typeface="Noto Sans Bold" panose="020B0802040504020204"/>
                <a:cs typeface="Noto Sans Bold" panose="020B0802040504020204"/>
                <a:sym typeface="Noto Sans Bold" panose="020B0802040504020204"/>
              </a:rPr>
              <a:t>Kết Luận</a:t>
            </a:r>
            <a:endParaRPr lang="en-US" sz="7500" b="1">
              <a:solidFill>
                <a:srgbClr val="000000"/>
              </a:solidFill>
              <a:latin typeface="Noto Sans Bold" panose="020B0802040504020204"/>
              <a:ea typeface="Noto Sans Bold" panose="020B0802040504020204"/>
              <a:cs typeface="Noto Sans Bold" panose="020B0802040504020204"/>
              <a:sym typeface="Noto Sans Bold" panose="020B0802040504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16666" b="-16666"/>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8A9C60"/>
          </a:solidFill>
        </p:spPr>
      </p:sp>
      <p:sp>
        <p:nvSpPr>
          <p:cNvPr id="3" name="TextBox 3"/>
          <p:cNvSpPr txBox="1"/>
          <p:nvPr/>
        </p:nvSpPr>
        <p:spPr>
          <a:xfrm>
            <a:off x="1028700" y="1038225"/>
            <a:ext cx="15688786" cy="2933700"/>
          </a:xfrm>
          <a:prstGeom prst="rect">
            <a:avLst/>
          </a:prstGeom>
        </p:spPr>
        <p:txBody>
          <a:bodyPr lIns="0" tIns="0" rIns="0" bIns="0" rtlCol="0" anchor="t">
            <a:spAutoFit/>
          </a:bodyPr>
          <a:lstStyle/>
          <a:p>
            <a:pPr algn="l">
              <a:lnSpc>
                <a:spcPts val="7800"/>
              </a:lnSpc>
            </a:pPr>
            <a:r>
              <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rPr>
              <a:t>Kiến trúc và công nghệ nền tảng của GitHub</a:t>
            </a:r>
            <a:endPar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endParaRPr>
          </a:p>
          <a:p>
            <a:pPr algn="l">
              <a:lnSpc>
                <a:spcPts val="7800"/>
              </a:lnSpc>
            </a:pPr>
          </a:p>
        </p:txBody>
      </p:sp>
      <p:sp>
        <p:nvSpPr>
          <p:cNvPr id="4" name="TextBox 4"/>
          <p:cNvSpPr txBox="1"/>
          <p:nvPr/>
        </p:nvSpPr>
        <p:spPr>
          <a:xfrm>
            <a:off x="839449" y="4312552"/>
            <a:ext cx="16609101" cy="4895167"/>
          </a:xfrm>
          <a:prstGeom prst="rect">
            <a:avLst/>
          </a:prstGeom>
        </p:spPr>
        <p:txBody>
          <a:bodyPr lIns="0" tIns="0" rIns="0" bIns="0" rtlCol="0" anchor="t">
            <a:spAutoFit/>
          </a:bodyPr>
          <a:lstStyle/>
          <a:p>
            <a:pPr algn="just">
              <a:lnSpc>
                <a:spcPts val="5140"/>
              </a:lnSpc>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Git là gì?</a:t>
            </a:r>
            <a:endParaRPr lang="en-US" sz="3955" b="1">
              <a:solidFill>
                <a:srgbClr val="000000"/>
              </a:solidFill>
              <a:latin typeface="Muli Bold" panose="00000800000000000000"/>
              <a:ea typeface="Muli Bold" panose="00000800000000000000"/>
              <a:cs typeface="Muli Bold" panose="00000800000000000000"/>
              <a:sym typeface="Muli Bold" panose="00000800000000000000"/>
            </a:endParaRPr>
          </a:p>
          <a:p>
            <a:pPr algn="just">
              <a:lnSpc>
                <a:spcPts val="5140"/>
              </a:lnSpc>
            </a:pPr>
            <a:r>
              <a:rPr lang="en-US" sz="3955">
                <a:solidFill>
                  <a:srgbClr val="000000"/>
                </a:solidFill>
                <a:latin typeface="Muli" panose="00000500000000000000"/>
                <a:ea typeface="Muli" panose="00000500000000000000"/>
                <a:cs typeface="Muli" panose="00000500000000000000"/>
                <a:sym typeface="Muli" panose="00000500000000000000"/>
              </a:rPr>
              <a:t>Git là hệ thống quản lý mã nguồn phân tán, cho phép quản lý các phiên bản mã hiệu quả. Git giúp theo dõi thay đổi, quay lại các phiên bản trước và hợp nhất các thay đổi từ nhiều nhánh (branch) khác nhau.</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pPr>
          </a:p>
          <a:p>
            <a:pPr algn="just">
              <a:lnSpc>
                <a:spcPts val="5140"/>
              </a:lnSpc>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Sự khác biệt giữa Git và GitHub</a:t>
            </a:r>
            <a:endParaRPr lang="en-US" sz="3955" b="1">
              <a:solidFill>
                <a:srgbClr val="000000"/>
              </a:solidFill>
              <a:latin typeface="Muli Bold" panose="00000800000000000000"/>
              <a:ea typeface="Muli Bold" panose="00000800000000000000"/>
              <a:cs typeface="Muli Bold" panose="00000800000000000000"/>
              <a:sym typeface="Muli Bold" panose="00000800000000000000"/>
            </a:endParaRPr>
          </a:p>
          <a:p>
            <a:pPr algn="just">
              <a:lnSpc>
                <a:spcPts val="5140"/>
              </a:lnSpc>
            </a:pPr>
            <a:r>
              <a:rPr lang="en-US" sz="3955">
                <a:solidFill>
                  <a:srgbClr val="000000"/>
                </a:solidFill>
                <a:latin typeface="Muli" panose="00000500000000000000"/>
                <a:ea typeface="Muli" panose="00000500000000000000"/>
                <a:cs typeface="Muli" panose="00000500000000000000"/>
                <a:sym typeface="Muli" panose="00000500000000000000"/>
              </a:rPr>
              <a:t>Git là công cụ quản lý mã cục bộ, trong khi GitHub là dịch vụ trực tuyến để lưu trữ và cộng tác mã trên internet.</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280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8A9C60"/>
          </a:solidFill>
        </p:spPr>
      </p:sp>
      <p:sp>
        <p:nvSpPr>
          <p:cNvPr id="3" name="TextBox 3"/>
          <p:cNvSpPr txBox="1"/>
          <p:nvPr/>
        </p:nvSpPr>
        <p:spPr>
          <a:xfrm>
            <a:off x="1028700" y="1038225"/>
            <a:ext cx="15688786" cy="971550"/>
          </a:xfrm>
          <a:prstGeom prst="rect">
            <a:avLst/>
          </a:prstGeom>
        </p:spPr>
        <p:txBody>
          <a:bodyPr lIns="0" tIns="0" rIns="0" bIns="0" rtlCol="0" anchor="t">
            <a:spAutoFit/>
          </a:bodyPr>
          <a:lstStyle/>
          <a:p>
            <a:pPr algn="l">
              <a:lnSpc>
                <a:spcPts val="7800"/>
              </a:lnSpc>
            </a:pPr>
            <a:r>
              <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rPr>
              <a:t>Các chức năng chính của Git</a:t>
            </a:r>
            <a:endPar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4" name="TextBox 4"/>
          <p:cNvSpPr txBox="1"/>
          <p:nvPr/>
        </p:nvSpPr>
        <p:spPr>
          <a:xfrm>
            <a:off x="1028700" y="4363133"/>
            <a:ext cx="13102672" cy="4895167"/>
          </a:xfrm>
          <a:prstGeom prst="rect">
            <a:avLst/>
          </a:prstGeom>
        </p:spPr>
        <p:txBody>
          <a:bodyPr lIns="0" tIns="0" rIns="0" bIns="0" rtlCol="0" anchor="t">
            <a:spAutoFit/>
          </a:bodyPr>
          <a:lstStyle/>
          <a:p>
            <a:pPr marL="853440" lvl="1" indent="-426720" algn="just">
              <a:lnSpc>
                <a:spcPts val="5140"/>
              </a:lnSpc>
              <a:buFont typeface="Arial" panose="020B0604020202020204"/>
              <a:buChar char="•"/>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Commit: </a:t>
            </a:r>
            <a:r>
              <a:rPr lang="en-US" sz="3955">
                <a:solidFill>
                  <a:srgbClr val="000000"/>
                </a:solidFill>
                <a:latin typeface="Muli" panose="00000500000000000000"/>
                <a:ea typeface="Muli" panose="00000500000000000000"/>
                <a:cs typeface="Muli" panose="00000500000000000000"/>
                <a:sym typeface="Muli" panose="00000500000000000000"/>
              </a:rPr>
              <a:t>Ghi lại trạng thái mã nguồn.</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pPr>
          </a:p>
          <a:p>
            <a:pPr marL="853440" lvl="1" indent="-426720" algn="just">
              <a:lnSpc>
                <a:spcPts val="5140"/>
              </a:lnSpc>
              <a:buFont typeface="Arial" panose="020B0604020202020204"/>
              <a:buChar char="•"/>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Branch: </a:t>
            </a:r>
            <a:r>
              <a:rPr lang="en-US" sz="3955">
                <a:solidFill>
                  <a:srgbClr val="000000"/>
                </a:solidFill>
                <a:latin typeface="Muli" panose="00000500000000000000"/>
                <a:ea typeface="Muli" panose="00000500000000000000"/>
                <a:cs typeface="Muli" panose="00000500000000000000"/>
                <a:sym typeface="Muli" panose="00000500000000000000"/>
              </a:rPr>
              <a:t>Tạo nhánh phát triển tính năng.</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pPr>
          </a:p>
          <a:p>
            <a:pPr marL="853440" lvl="1" indent="-426720" algn="just">
              <a:lnSpc>
                <a:spcPts val="5140"/>
              </a:lnSpc>
              <a:buFont typeface="Arial" panose="020B0604020202020204"/>
              <a:buChar char="•"/>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Merge: </a:t>
            </a:r>
            <a:r>
              <a:rPr lang="en-US" sz="3955">
                <a:solidFill>
                  <a:srgbClr val="000000"/>
                </a:solidFill>
                <a:latin typeface="Muli" panose="00000500000000000000"/>
                <a:ea typeface="Muli" panose="00000500000000000000"/>
                <a:cs typeface="Muli" panose="00000500000000000000"/>
                <a:sym typeface="Muli" panose="00000500000000000000"/>
              </a:rPr>
              <a:t>Kết hợp thay đổi từ các nhánh.</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pPr>
          </a:p>
          <a:p>
            <a:pPr marL="853440" lvl="1" indent="-426720" algn="just">
              <a:lnSpc>
                <a:spcPts val="5140"/>
              </a:lnSpc>
              <a:buFont typeface="Arial" panose="020B0604020202020204"/>
              <a:buChar char="•"/>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C</a:t>
            </a:r>
            <a:r>
              <a:rPr lang="en-US" sz="3955" b="1">
                <a:solidFill>
                  <a:srgbClr val="000000"/>
                </a:solidFill>
                <a:latin typeface="Muli Bold" panose="00000800000000000000"/>
                <a:ea typeface="Muli Bold" panose="00000800000000000000"/>
                <a:cs typeface="Muli Bold" panose="00000800000000000000"/>
                <a:sym typeface="Muli Bold" panose="00000800000000000000"/>
              </a:rPr>
              <a:t>lone: </a:t>
            </a:r>
            <a:r>
              <a:rPr lang="en-US" sz="3955">
                <a:solidFill>
                  <a:srgbClr val="000000"/>
                </a:solidFill>
                <a:latin typeface="Muli" panose="00000500000000000000"/>
                <a:ea typeface="Muli" panose="00000500000000000000"/>
                <a:cs typeface="Muli" panose="00000500000000000000"/>
                <a:sym typeface="Muli" panose="00000500000000000000"/>
              </a:rPr>
              <a:t>Sao chép kho mã về máy cục bộ.</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280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1E7"/>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8A9C60"/>
          </a:solidFill>
        </p:spPr>
      </p:sp>
      <p:sp>
        <p:nvSpPr>
          <p:cNvPr id="3" name="TextBox 3"/>
          <p:cNvSpPr txBox="1"/>
          <p:nvPr/>
        </p:nvSpPr>
        <p:spPr>
          <a:xfrm>
            <a:off x="1028700" y="1038225"/>
            <a:ext cx="15688786" cy="971550"/>
          </a:xfrm>
          <a:prstGeom prst="rect">
            <a:avLst/>
          </a:prstGeom>
        </p:spPr>
        <p:txBody>
          <a:bodyPr lIns="0" tIns="0" rIns="0" bIns="0" rtlCol="0" anchor="t">
            <a:spAutoFit/>
          </a:bodyPr>
          <a:lstStyle/>
          <a:p>
            <a:pPr algn="l">
              <a:lnSpc>
                <a:spcPts val="7800"/>
              </a:lnSpc>
            </a:pPr>
            <a:r>
              <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rPr>
              <a:t>GitHub &amp; tích hợp Git</a:t>
            </a:r>
            <a:endParaRPr lang="en-US" sz="65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4" name="TextBox 4"/>
          <p:cNvSpPr txBox="1"/>
          <p:nvPr/>
        </p:nvSpPr>
        <p:spPr>
          <a:xfrm>
            <a:off x="1028700" y="5095875"/>
            <a:ext cx="16609101" cy="3599767"/>
          </a:xfrm>
          <a:prstGeom prst="rect">
            <a:avLst/>
          </a:prstGeom>
        </p:spPr>
        <p:txBody>
          <a:bodyPr lIns="0" tIns="0" rIns="0" bIns="0" rtlCol="0" anchor="t">
            <a:spAutoFit/>
          </a:bodyPr>
          <a:lstStyle/>
          <a:p>
            <a:pPr marL="853440" lvl="1" indent="-426720" algn="just">
              <a:lnSpc>
                <a:spcPts val="5140"/>
              </a:lnSpc>
              <a:buFont typeface="Arial" panose="020B0604020202020204"/>
              <a:buChar char="•"/>
            </a:pPr>
            <a:r>
              <a:rPr lang="en-US" sz="3955">
                <a:solidFill>
                  <a:srgbClr val="000000"/>
                </a:solidFill>
                <a:latin typeface="Muli" panose="00000500000000000000"/>
                <a:ea typeface="Muli" panose="00000500000000000000"/>
                <a:cs typeface="Muli" panose="00000500000000000000"/>
                <a:sym typeface="Muli" panose="00000500000000000000"/>
              </a:rPr>
              <a:t>GitHub cung cấp giao diện để thực hiện các thao tác Git (commit, branch, merge).</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5140"/>
              </a:lnSpc>
            </a:pPr>
          </a:p>
          <a:p>
            <a:pPr marL="853440" lvl="1" indent="-426720" algn="just">
              <a:lnSpc>
                <a:spcPts val="5140"/>
              </a:lnSpc>
              <a:buFont typeface="Arial" panose="020B0604020202020204"/>
              <a:buChar char="•"/>
            </a:pPr>
            <a:r>
              <a:rPr lang="en-US" sz="3955" b="1">
                <a:solidFill>
                  <a:srgbClr val="000000"/>
                </a:solidFill>
                <a:latin typeface="Muli Bold" panose="00000800000000000000"/>
                <a:ea typeface="Muli Bold" panose="00000800000000000000"/>
                <a:cs typeface="Muli Bold" panose="00000800000000000000"/>
                <a:sym typeface="Muli Bold" panose="00000800000000000000"/>
              </a:rPr>
              <a:t>Tích hợp CI/CD: </a:t>
            </a:r>
            <a:r>
              <a:rPr lang="en-US" sz="3955">
                <a:solidFill>
                  <a:srgbClr val="000000"/>
                </a:solidFill>
                <a:latin typeface="Muli" panose="00000500000000000000"/>
                <a:ea typeface="Muli" panose="00000500000000000000"/>
                <a:cs typeface="Muli" panose="00000500000000000000"/>
                <a:sym typeface="Muli" panose="00000500000000000000"/>
              </a:rPr>
              <a:t>Kiểm tra mã tự động, tích hợp công cụ quản lý dự án (Jira, Trello).</a:t>
            </a:r>
            <a:endParaRPr lang="en-US" sz="3955">
              <a:solidFill>
                <a:srgbClr val="000000"/>
              </a:solidFill>
              <a:latin typeface="Muli" panose="00000500000000000000"/>
              <a:ea typeface="Muli" panose="00000500000000000000"/>
              <a:cs typeface="Muli" panose="00000500000000000000"/>
              <a:sym typeface="Muli" panose="00000500000000000000"/>
            </a:endParaRPr>
          </a:p>
          <a:p>
            <a:pPr algn="just">
              <a:lnSpc>
                <a:spcPts val="28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grpSp>
        <p:nvGrpSpPr>
          <p:cNvPr id="2" name="Group 2"/>
          <p:cNvGrpSpPr/>
          <p:nvPr/>
        </p:nvGrpSpPr>
        <p:grpSpPr>
          <a:xfrm rot="0">
            <a:off x="777689" y="1591645"/>
            <a:ext cx="6338274" cy="1428780"/>
            <a:chOff x="0" y="0"/>
            <a:chExt cx="2306462" cy="519925"/>
          </a:xfrm>
        </p:grpSpPr>
        <p:sp>
          <p:nvSpPr>
            <p:cNvPr id="3" name="Freeform 3"/>
            <p:cNvSpPr/>
            <p:nvPr/>
          </p:nvSpPr>
          <p:spPr>
            <a:xfrm>
              <a:off x="0" y="0"/>
              <a:ext cx="2306462" cy="519925"/>
            </a:xfrm>
            <a:custGeom>
              <a:avLst/>
              <a:gdLst/>
              <a:ahLst/>
              <a:cxnLst/>
              <a:rect l="l" t="t" r="r" b="b"/>
              <a:pathLst>
                <a:path w="2306462" h="519925">
                  <a:moveTo>
                    <a:pt x="0" y="0"/>
                  </a:moveTo>
                  <a:lnTo>
                    <a:pt x="2306462" y="0"/>
                  </a:lnTo>
                  <a:lnTo>
                    <a:pt x="2306462" y="519925"/>
                  </a:lnTo>
                  <a:lnTo>
                    <a:pt x="0" y="519925"/>
                  </a:lnTo>
                  <a:close/>
                </a:path>
              </a:pathLst>
            </a:custGeom>
            <a:solidFill>
              <a:srgbClr val="365236"/>
            </a:solidFill>
          </p:spPr>
        </p:sp>
        <p:sp>
          <p:nvSpPr>
            <p:cNvPr id="4" name="TextBox 4"/>
            <p:cNvSpPr txBox="1"/>
            <p:nvPr/>
          </p:nvSpPr>
          <p:spPr>
            <a:xfrm>
              <a:off x="0" y="-57150"/>
              <a:ext cx="230646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3.1 Repository (Kho lưu trữ)</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5" name="TextBox 5"/>
          <p:cNvSpPr txBox="1"/>
          <p:nvPr/>
        </p:nvSpPr>
        <p:spPr>
          <a:xfrm>
            <a:off x="529667"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6" name="AutoShape 6"/>
          <p:cNvSpPr/>
          <p:nvPr/>
        </p:nvSpPr>
        <p:spPr>
          <a:xfrm>
            <a:off x="520142" y="3020426"/>
            <a:ext cx="17144205" cy="6715301"/>
          </a:xfrm>
          <a:prstGeom prst="rect">
            <a:avLst/>
          </a:prstGeom>
          <a:solidFill>
            <a:srgbClr val="FFFFFF"/>
          </a:solidFill>
        </p:spPr>
      </p:sp>
      <p:sp>
        <p:nvSpPr>
          <p:cNvPr id="7" name="TextBox 7"/>
          <p:cNvSpPr txBox="1"/>
          <p:nvPr/>
        </p:nvSpPr>
        <p:spPr>
          <a:xfrm>
            <a:off x="757985" y="3167198"/>
            <a:ext cx="16501315" cy="6364606"/>
          </a:xfrm>
          <a:prstGeom prst="rect">
            <a:avLst/>
          </a:prstGeom>
        </p:spPr>
        <p:txBody>
          <a:bodyPr lIns="0" tIns="0" rIns="0" bIns="0" rtlCol="0" anchor="t">
            <a:spAutoFit/>
          </a:bodyPr>
          <a:lstStyle/>
          <a:p>
            <a:pPr marL="712470" lvl="1" indent="-356235"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Tạo repository mới bằng cách:</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Nhấp vào +→ New repository.</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Đặt tên, mô tả (tùy chọn), chọn giữa công khai (public) và riêng tư (private).</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Cấu hình các tùy chọn như .gitignore, license.</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712470" lvl="1" indent="-356235"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Quản lý repository:</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Thêm hoặc xóa file và thư mục khi cần thiết.</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Sử dụng các nhánh (branches) để phát triển các tính năng mới mà không làm ảnh hưởng đến mã nguồn chính.</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Thực hiện commit thường xuyên để lưu lại các thay đổi.</a:t>
            </a:r>
            <a:endParaRPr lang="en-US" sz="3300">
              <a:solidFill>
                <a:srgbClr val="000000"/>
              </a:solidFill>
              <a:latin typeface="Muli" panose="00000500000000000000"/>
              <a:ea typeface="Muli" panose="00000500000000000000"/>
              <a:cs typeface="Muli" panose="00000500000000000000"/>
              <a:sym typeface="Muli" panose="00000500000000000000"/>
            </a:endParaRPr>
          </a:p>
          <a:p>
            <a:pPr marL="1424940" lvl="2" indent="-474980" algn="l">
              <a:lnSpc>
                <a:spcPts val="4620"/>
              </a:lnSpc>
              <a:buFont typeface="Arial" panose="020B0604020202020204"/>
              <a:buChar char="⚬"/>
            </a:pPr>
            <a:r>
              <a:rPr lang="en-US" sz="3300">
                <a:solidFill>
                  <a:srgbClr val="000000"/>
                </a:solidFill>
                <a:latin typeface="Muli" panose="00000500000000000000"/>
                <a:ea typeface="Muli" panose="00000500000000000000"/>
                <a:cs typeface="Muli" panose="00000500000000000000"/>
                <a:sym typeface="Muli" panose="00000500000000000000"/>
              </a:rPr>
              <a:t>Sử dụng Pull Requests để yêu cầu kiểm tra và hợp nhất các thay đổi vào nhánh chính.</a:t>
            </a:r>
            <a:endParaRPr lang="en-US" sz="3300">
              <a:solidFill>
                <a:srgbClr val="000000"/>
              </a:solidFill>
              <a:latin typeface="Muli" panose="00000500000000000000"/>
              <a:ea typeface="Muli" panose="00000500000000000000"/>
              <a:cs typeface="Muli" panose="00000500000000000000"/>
              <a:sym typeface="Muli"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grpSp>
        <p:nvGrpSpPr>
          <p:cNvPr id="2" name="Group 2"/>
          <p:cNvGrpSpPr/>
          <p:nvPr/>
        </p:nvGrpSpPr>
        <p:grpSpPr>
          <a:xfrm rot="0">
            <a:off x="777689" y="1591645"/>
            <a:ext cx="6338274" cy="1428780"/>
            <a:chOff x="0" y="0"/>
            <a:chExt cx="2306462" cy="519925"/>
          </a:xfrm>
        </p:grpSpPr>
        <p:sp>
          <p:nvSpPr>
            <p:cNvPr id="3" name="Freeform 3"/>
            <p:cNvSpPr/>
            <p:nvPr/>
          </p:nvSpPr>
          <p:spPr>
            <a:xfrm>
              <a:off x="0" y="0"/>
              <a:ext cx="2306462" cy="519925"/>
            </a:xfrm>
            <a:custGeom>
              <a:avLst/>
              <a:gdLst/>
              <a:ahLst/>
              <a:cxnLst/>
              <a:rect l="l" t="t" r="r" b="b"/>
              <a:pathLst>
                <a:path w="2306462" h="519925">
                  <a:moveTo>
                    <a:pt x="0" y="0"/>
                  </a:moveTo>
                  <a:lnTo>
                    <a:pt x="2306462" y="0"/>
                  </a:lnTo>
                  <a:lnTo>
                    <a:pt x="2306462" y="519925"/>
                  </a:lnTo>
                  <a:lnTo>
                    <a:pt x="0" y="519925"/>
                  </a:lnTo>
                  <a:close/>
                </a:path>
              </a:pathLst>
            </a:custGeom>
            <a:solidFill>
              <a:srgbClr val="365236"/>
            </a:solidFill>
          </p:spPr>
        </p:sp>
        <p:sp>
          <p:nvSpPr>
            <p:cNvPr id="4" name="TextBox 4"/>
            <p:cNvSpPr txBox="1"/>
            <p:nvPr/>
          </p:nvSpPr>
          <p:spPr>
            <a:xfrm>
              <a:off x="0" y="-57150"/>
              <a:ext cx="2306462" cy="577075"/>
            </a:xfrm>
            <a:prstGeom prst="rect">
              <a:avLst/>
            </a:prstGeom>
          </p:spPr>
          <p:txBody>
            <a:bodyPr lIns="254000" tIns="254000" rIns="254000" bIns="254000" rtlCol="0" anchor="ctr"/>
            <a:lstStyle/>
            <a:p>
              <a:pPr algn="ctr">
                <a:lnSpc>
                  <a:spcPts val="4760"/>
                </a:lnSpc>
              </a:pPr>
              <a:r>
                <a:rPr lang="en-US" sz="3400">
                  <a:solidFill>
                    <a:srgbClr val="FFFFFF"/>
                  </a:solidFill>
                  <a:latin typeface="Muli" panose="00000500000000000000"/>
                  <a:ea typeface="Muli" panose="00000500000000000000"/>
                  <a:cs typeface="Muli" panose="00000500000000000000"/>
                  <a:sym typeface="Muli" panose="00000500000000000000"/>
                </a:rPr>
                <a:t>3.1 Repository (Kho lưu trữ)</a:t>
              </a:r>
              <a:endParaRPr lang="en-US" sz="3400">
                <a:solidFill>
                  <a:srgbClr val="FFFFFF"/>
                </a:solidFill>
                <a:latin typeface="Muli" panose="00000500000000000000"/>
                <a:ea typeface="Muli" panose="00000500000000000000"/>
                <a:cs typeface="Muli" panose="00000500000000000000"/>
                <a:sym typeface="Muli" panose="00000500000000000000"/>
              </a:endParaRPr>
            </a:p>
          </p:txBody>
        </p:sp>
      </p:grpSp>
      <p:sp>
        <p:nvSpPr>
          <p:cNvPr id="5" name="AutoShape 5"/>
          <p:cNvSpPr/>
          <p:nvPr/>
        </p:nvSpPr>
        <p:spPr>
          <a:xfrm>
            <a:off x="520142" y="3020426"/>
            <a:ext cx="17144205" cy="6715301"/>
          </a:xfrm>
          <a:prstGeom prst="rect">
            <a:avLst/>
          </a:prstGeom>
          <a:solidFill>
            <a:srgbClr val="FFFFFF"/>
          </a:solidFill>
        </p:spPr>
      </p:sp>
      <p:sp>
        <p:nvSpPr>
          <p:cNvPr id="6" name="Freeform 6"/>
          <p:cNvSpPr/>
          <p:nvPr/>
        </p:nvSpPr>
        <p:spPr>
          <a:xfrm>
            <a:off x="9144000" y="4080885"/>
            <a:ext cx="7942607" cy="4251519"/>
          </a:xfrm>
          <a:custGeom>
            <a:avLst/>
            <a:gdLst/>
            <a:ahLst/>
            <a:cxnLst/>
            <a:rect l="l" t="t" r="r" b="b"/>
            <a:pathLst>
              <a:path w="7942607" h="4251519">
                <a:moveTo>
                  <a:pt x="0" y="0"/>
                </a:moveTo>
                <a:lnTo>
                  <a:pt x="7942607" y="0"/>
                </a:lnTo>
                <a:lnTo>
                  <a:pt x="7942607" y="4251519"/>
                </a:lnTo>
                <a:lnTo>
                  <a:pt x="0" y="4251519"/>
                </a:lnTo>
                <a:lnTo>
                  <a:pt x="0" y="0"/>
                </a:lnTo>
                <a:close/>
              </a:path>
            </a:pathLst>
          </a:custGeom>
          <a:blipFill>
            <a:blip r:embed="rId1"/>
            <a:stretch>
              <a:fillRect t="-2542" b="-2542"/>
            </a:stretch>
          </a:blipFill>
        </p:spPr>
      </p:sp>
      <p:sp>
        <p:nvSpPr>
          <p:cNvPr id="7" name="TextBox 7"/>
          <p:cNvSpPr txBox="1"/>
          <p:nvPr/>
        </p:nvSpPr>
        <p:spPr>
          <a:xfrm>
            <a:off x="529667" y="486745"/>
            <a:ext cx="16548627" cy="1104900"/>
          </a:xfrm>
          <a:prstGeom prst="rect">
            <a:avLst/>
          </a:prstGeom>
        </p:spPr>
        <p:txBody>
          <a:bodyPr lIns="0" tIns="0" rIns="0" bIns="0" rtlCol="0" anchor="t">
            <a:spAutoFit/>
          </a:bodyPr>
          <a:lstStyle/>
          <a:p>
            <a:pPr algn="l">
              <a:lnSpc>
                <a:spcPts val="8760"/>
              </a:lnSpc>
            </a:pPr>
            <a:r>
              <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rPr>
              <a:t>3. Các tính năng chính của GitHub</a:t>
            </a:r>
            <a:endParaRPr lang="en-US" sz="7300" b="1">
              <a:solidFill>
                <a:srgbClr val="FFFFFF"/>
              </a:solidFill>
              <a:latin typeface="Muli Semi-Bold" panose="00000700000000000000"/>
              <a:ea typeface="Muli Semi-Bold" panose="00000700000000000000"/>
              <a:cs typeface="Muli Semi-Bold" panose="00000700000000000000"/>
              <a:sym typeface="Muli Semi-Bold" panose="00000700000000000000"/>
            </a:endParaRPr>
          </a:p>
        </p:txBody>
      </p:sp>
      <p:sp>
        <p:nvSpPr>
          <p:cNvPr id="8" name="TextBox 8"/>
          <p:cNvSpPr txBox="1"/>
          <p:nvPr/>
        </p:nvSpPr>
        <p:spPr>
          <a:xfrm>
            <a:off x="520142" y="4178455"/>
            <a:ext cx="8623858" cy="3980180"/>
          </a:xfrm>
          <a:prstGeom prst="rect">
            <a:avLst/>
          </a:prstGeom>
        </p:spPr>
        <p:txBody>
          <a:bodyPr lIns="0" tIns="0" rIns="0" bIns="0" rtlCol="0" anchor="t">
            <a:spAutoFit/>
          </a:bodyPr>
          <a:lstStyle/>
          <a:p>
            <a:pPr marL="820420" lvl="1" indent="-410210" algn="l">
              <a:lnSpc>
                <a:spcPts val="5320"/>
              </a:lnSpc>
              <a:buFont typeface="Arial" panose="020B0604020202020204"/>
              <a:buChar char="•"/>
            </a:pPr>
            <a:r>
              <a:rPr lang="en-US" sz="3800">
                <a:solidFill>
                  <a:srgbClr val="000000"/>
                </a:solidFill>
                <a:latin typeface="Muli" panose="00000500000000000000"/>
                <a:ea typeface="Muli" panose="00000500000000000000"/>
                <a:cs typeface="Muli" panose="00000500000000000000"/>
                <a:sym typeface="Muli" panose="00000500000000000000"/>
              </a:rPr>
              <a:t>Kho lưu trữ công khai và riêng tư</a:t>
            </a:r>
            <a:r>
              <a:rPr lang="en-US" sz="3800">
                <a:solidFill>
                  <a:srgbClr val="000000"/>
                </a:solidFill>
                <a:latin typeface="Muli" panose="00000500000000000000"/>
                <a:ea typeface="Muli" panose="00000500000000000000"/>
                <a:cs typeface="Muli" panose="00000500000000000000"/>
                <a:sym typeface="Muli" panose="00000500000000000000"/>
              </a:rPr>
              <a:t>:</a:t>
            </a:r>
            <a:endParaRPr lang="en-US" sz="3800">
              <a:solidFill>
                <a:srgbClr val="000000"/>
              </a:solidFill>
              <a:latin typeface="Muli" panose="00000500000000000000"/>
              <a:ea typeface="Muli" panose="00000500000000000000"/>
              <a:cs typeface="Muli" panose="00000500000000000000"/>
              <a:sym typeface="Muli" panose="00000500000000000000"/>
            </a:endParaRPr>
          </a:p>
          <a:p>
            <a:pPr marL="1640840" lvl="2" indent="-546735" algn="l">
              <a:lnSpc>
                <a:spcPts val="5320"/>
              </a:lnSpc>
              <a:buFont typeface="Arial" panose="020B0604020202020204"/>
              <a:buChar char="⚬"/>
            </a:pPr>
            <a:r>
              <a:rPr lang="en-US" sz="3800">
                <a:solidFill>
                  <a:srgbClr val="000000"/>
                </a:solidFill>
                <a:latin typeface="Muli" panose="00000500000000000000"/>
                <a:ea typeface="Muli" panose="00000500000000000000"/>
                <a:cs typeface="Muli" panose="00000500000000000000"/>
                <a:sym typeface="Muli" panose="00000500000000000000"/>
              </a:rPr>
              <a:t>Public: Ai cũng có thể xem và sao chép.</a:t>
            </a:r>
            <a:endParaRPr lang="en-US" sz="3800">
              <a:solidFill>
                <a:srgbClr val="000000"/>
              </a:solidFill>
              <a:latin typeface="Muli" panose="00000500000000000000"/>
              <a:ea typeface="Muli" panose="00000500000000000000"/>
              <a:cs typeface="Muli" panose="00000500000000000000"/>
              <a:sym typeface="Muli" panose="00000500000000000000"/>
            </a:endParaRPr>
          </a:p>
          <a:p>
            <a:pPr marL="1640840" lvl="2" indent="-546735" algn="l">
              <a:lnSpc>
                <a:spcPts val="5320"/>
              </a:lnSpc>
              <a:buFont typeface="Arial" panose="020B0604020202020204"/>
              <a:buChar char="⚬"/>
            </a:pPr>
            <a:r>
              <a:rPr lang="en-US" sz="3800">
                <a:solidFill>
                  <a:srgbClr val="000000"/>
                </a:solidFill>
                <a:latin typeface="Muli" panose="00000500000000000000"/>
                <a:ea typeface="Muli" panose="00000500000000000000"/>
                <a:cs typeface="Muli" panose="00000500000000000000"/>
                <a:sym typeface="Muli" panose="00000500000000000000"/>
              </a:rPr>
              <a:t>Private: Chỉ người được mời mới có thể truy cập và đóng góp.</a:t>
            </a:r>
            <a:endParaRPr lang="en-US" sz="3800">
              <a:solidFill>
                <a:srgbClr val="000000"/>
              </a:solidFill>
              <a:latin typeface="Muli" panose="00000500000000000000"/>
              <a:ea typeface="Muli" panose="00000500000000000000"/>
              <a:cs typeface="Muli" panose="00000500000000000000"/>
              <a:sym typeface="Muli"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14698</Words>
  <Application>WPS Presentation</Application>
  <PresentationFormat>On-screen Show (4:3)</PresentationFormat>
  <Paragraphs>484</Paragraphs>
  <Slides>42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42</vt:i4>
      </vt:variant>
    </vt:vector>
  </HeadingPairs>
  <TitlesOfParts>
    <vt:vector size="59" baseType="lpstr">
      <vt:lpstr>Arial</vt:lpstr>
      <vt:lpstr>SimSun</vt:lpstr>
      <vt:lpstr>Wingdings</vt:lpstr>
      <vt:lpstr>Baloo Thambi</vt:lpstr>
      <vt:lpstr>Kurale</vt:lpstr>
      <vt:lpstr>Muli Semi-Bold</vt:lpstr>
      <vt:lpstr>Muli</vt:lpstr>
      <vt:lpstr>Muli Bold</vt:lpstr>
      <vt:lpstr>Arial</vt:lpstr>
      <vt:lpstr>Calibri</vt:lpstr>
      <vt:lpstr>Microsoft YaHei</vt:lpstr>
      <vt:lpstr>Arial Unicode MS</vt:lpstr>
      <vt:lpstr>Noto Serif Display</vt:lpstr>
      <vt:lpstr>Noto Serif Display Bold</vt:lpstr>
      <vt:lpstr>Noto Sans Bold</vt:lpstr>
      <vt:lpstr>DejaVu Serif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Tiểu Luận Công Nghệ Phần Mềm</dc:title>
  <dc:creator/>
  <cp:lastModifiedBy>ASUS</cp:lastModifiedBy>
  <cp:revision>2</cp:revision>
  <dcterms:created xsi:type="dcterms:W3CDTF">2006-08-16T00:00:00Z</dcterms:created>
  <dcterms:modified xsi:type="dcterms:W3CDTF">2024-09-14T13:15:18Z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886D1903C18F44199B3EF198F8674268_12</vt:lpwstr>
  </property>
  <property fmtid="{D5CDD505-2E9C-101B-9397-08002B2CF9AE}" pid="3" name="KSOProductBuildVer">
    <vt:lpwstr>1033-12.2.0.17562</vt:lpwstr>
  </property>
</Properties>
</file>