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905000"/>
            <a:ext cx="8005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Thetchinamoorthy</a:t>
            </a:r>
            <a:r>
              <a:rPr lang="en-US" spc="15" dirty="0" smtClean="0"/>
              <a:t> V</a:t>
            </a:r>
            <a:endParaRPr spc="15" dirty="0"/>
          </a:p>
        </p:txBody>
      </p:sp>
      <p:sp>
        <p:nvSpPr>
          <p:cNvPr id="8" name="object 8"/>
          <p:cNvSpPr txBox="1"/>
          <p:nvPr/>
        </p:nvSpPr>
        <p:spPr>
          <a:xfrm>
            <a:off x="6371272" y="2437822"/>
            <a:ext cx="3458528" cy="381578"/>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B.TECH AI&amp;DS-III YEAR</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5671" y="-16152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61011" y="388753"/>
            <a:ext cx="4594225"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USER PROFILING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p:cNvPicPr>
            <a:picLocks noChangeAspect="1"/>
          </p:cNvPicPr>
          <p:nvPr/>
        </p:nvPicPr>
        <p:blipFill>
          <a:blip r:embed="rId4"/>
          <a:stretch>
            <a:fillRect/>
          </a:stretch>
        </p:blipFill>
        <p:spPr>
          <a:xfrm>
            <a:off x="603505" y="1059449"/>
            <a:ext cx="7889785" cy="51984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43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smtClean="0"/>
              <a:t>1.</a:t>
            </a:r>
            <a:r>
              <a:rPr lang="en-US" b="1" dirty="0" smtClean="0"/>
              <a:t> Data Collection:</a:t>
            </a:r>
          </a:p>
          <a:p>
            <a:pPr marL="285750" indent="-285750">
              <a:buFont typeface="Arial" panose="020B0604020202020204" pitchFamily="34" charset="0"/>
              <a:buChar char="•"/>
            </a:pPr>
            <a:r>
              <a:rPr lang="en-US" dirty="0" smtClean="0"/>
              <a:t>Identify the sources of data: website analytics, app usage data, customer surveys, social media, etc.</a:t>
            </a:r>
          </a:p>
          <a:p>
            <a:pPr marL="285750" indent="-285750">
              <a:buFont typeface="Arial" panose="020B0604020202020204" pitchFamily="34" charset="0"/>
              <a:buChar char="•"/>
            </a:pPr>
            <a:r>
              <a:rPr lang="en-US" dirty="0" smtClean="0"/>
              <a:t>Decide on the types of data to collect: demographic information, behavior patterns, preferences, </a:t>
            </a:r>
            <a:r>
              <a:rPr lang="en-US" dirty="0" err="1" smtClean="0"/>
              <a:t>etc</a:t>
            </a:r>
            <a:endParaRPr lang="en-US" dirty="0" smtClean="0"/>
          </a:p>
          <a:p>
            <a:r>
              <a:rPr lang="en-US" b="1" dirty="0" smtClean="0"/>
              <a:t>2.Data </a:t>
            </a:r>
            <a:r>
              <a:rPr lang="en-US" b="1" dirty="0"/>
              <a:t>Processing and Integration:</a:t>
            </a:r>
          </a:p>
          <a:p>
            <a:pPr marL="285750" indent="-285750">
              <a:buFont typeface="Arial" panose="020B0604020202020204" pitchFamily="34" charset="0"/>
              <a:buChar char="•"/>
            </a:pPr>
            <a:r>
              <a:rPr lang="en-US" dirty="0"/>
              <a:t>Clean and preprocess the collected data to handle missing values, outliers, and </a:t>
            </a:r>
            <a:r>
              <a:rPr lang="en-US" dirty="0" smtClean="0"/>
              <a:t>inconsistencies.</a:t>
            </a:r>
          </a:p>
          <a:p>
            <a:pPr marL="285750" indent="-285750">
              <a:buFont typeface="Arial" panose="020B0604020202020204" pitchFamily="34" charset="0"/>
              <a:buChar char="•"/>
            </a:pPr>
            <a:r>
              <a:rPr lang="en-US" dirty="0" smtClean="0"/>
              <a:t>Integrate </a:t>
            </a:r>
            <a:r>
              <a:rPr lang="en-US" dirty="0"/>
              <a:t>data from multiple sources to create comprehensive user </a:t>
            </a:r>
            <a:r>
              <a:rPr lang="en-US" dirty="0" smtClean="0"/>
              <a:t>profiles.</a:t>
            </a:r>
          </a:p>
          <a:p>
            <a:pPr marL="285750" indent="-285750">
              <a:buFont typeface="Arial" panose="020B0604020202020204" pitchFamily="34" charset="0"/>
              <a:buChar char="•"/>
            </a:pPr>
            <a:r>
              <a:rPr lang="en-US" dirty="0" smtClean="0"/>
              <a:t>Use </a:t>
            </a:r>
            <a:r>
              <a:rPr lang="en-US" dirty="0"/>
              <a:t>data transformation techniques like normalization or feature scaling as needed</a:t>
            </a:r>
            <a:r>
              <a:rPr lang="en-US" dirty="0" smtClean="0"/>
              <a:t>.</a:t>
            </a:r>
          </a:p>
          <a:p>
            <a:r>
              <a:rPr lang="en-US" b="1" dirty="0" smtClean="0"/>
              <a:t>3.Feature </a:t>
            </a:r>
            <a:r>
              <a:rPr lang="en-US" b="1" dirty="0"/>
              <a:t>Selection and Engineering:</a:t>
            </a:r>
          </a:p>
          <a:p>
            <a:pPr marL="285750" indent="-285750">
              <a:buFont typeface="Arial" panose="020B0604020202020204" pitchFamily="34" charset="0"/>
              <a:buChar char="•"/>
            </a:pPr>
            <a:r>
              <a:rPr lang="en-US" dirty="0"/>
              <a:t>Identify relevant features for user profiling based on the defined </a:t>
            </a:r>
            <a:r>
              <a:rPr lang="en-US" dirty="0" smtClean="0"/>
              <a:t>objectives.</a:t>
            </a:r>
          </a:p>
          <a:p>
            <a:pPr marL="285750" indent="-285750">
              <a:buFont typeface="Arial" panose="020B0604020202020204" pitchFamily="34" charset="0"/>
              <a:buChar char="•"/>
            </a:pPr>
            <a:r>
              <a:rPr lang="en-US" dirty="0" smtClean="0"/>
              <a:t>Conduct </a:t>
            </a:r>
            <a:r>
              <a:rPr lang="en-US" dirty="0"/>
              <a:t>exploratory data analysis (EDA) to gain insights into the data and identify potential </a:t>
            </a:r>
            <a:r>
              <a:rPr lang="en-US" dirty="0" smtClean="0"/>
              <a:t>features.</a:t>
            </a:r>
          </a:p>
          <a:p>
            <a:pPr marL="285750" indent="-285750">
              <a:buFont typeface="Arial" panose="020B0604020202020204" pitchFamily="34" charset="0"/>
              <a:buChar char="•"/>
            </a:pPr>
            <a:r>
              <a:rPr lang="en-US" dirty="0" smtClean="0"/>
              <a:t>Engineer </a:t>
            </a:r>
            <a:r>
              <a:rPr lang="en-US" dirty="0"/>
              <a:t>new features if necessary to capture specific user behaviors or characteristics</a:t>
            </a:r>
            <a:r>
              <a:rPr lang="en-US" dirty="0" smtClean="0"/>
              <a:t>.</a:t>
            </a:r>
          </a:p>
          <a:p>
            <a:r>
              <a:rPr lang="en-US" b="1" dirty="0" smtClean="0"/>
              <a:t>4.User </a:t>
            </a:r>
            <a:r>
              <a:rPr lang="en-US" b="1" dirty="0"/>
              <a:t>Profile Creation:</a:t>
            </a:r>
          </a:p>
          <a:p>
            <a:pPr marL="285750" indent="-285750">
              <a:buFont typeface="Arial" panose="020B0604020202020204" pitchFamily="34" charset="0"/>
              <a:buChar char="•"/>
            </a:pPr>
            <a:r>
              <a:rPr lang="en-US" dirty="0"/>
              <a:t>Generate user profiles based on the output of the modeling and analysis </a:t>
            </a:r>
            <a:r>
              <a:rPr lang="en-US" dirty="0" smtClean="0"/>
              <a:t>phase.</a:t>
            </a:r>
          </a:p>
          <a:p>
            <a:pPr marL="285750" indent="-285750">
              <a:buFont typeface="Arial" panose="020B0604020202020204" pitchFamily="34" charset="0"/>
              <a:buChar char="•"/>
            </a:pPr>
            <a:r>
              <a:rPr lang="en-US" dirty="0" smtClean="0"/>
              <a:t>Define </a:t>
            </a:r>
            <a:r>
              <a:rPr lang="en-US" dirty="0"/>
              <a:t>attributes and characteristics for each user profile, such as demographics, interests, purchase history, </a:t>
            </a:r>
            <a:r>
              <a:rPr lang="en-US" dirty="0" smtClean="0"/>
              <a:t>etc.</a:t>
            </a:r>
          </a:p>
          <a:p>
            <a:pPr marL="285750" indent="-285750">
              <a:buFont typeface="Arial" panose="020B0604020202020204" pitchFamily="34" charset="0"/>
              <a:buChar char="•"/>
            </a:pPr>
            <a:r>
              <a:rPr lang="en-US" dirty="0" smtClean="0"/>
              <a:t>Ensure </a:t>
            </a:r>
            <a:r>
              <a:rPr lang="en-US" dirty="0"/>
              <a:t>that user profiles are actionable and useful for personalized marketing or product recommendations.</a:t>
            </a:r>
          </a:p>
          <a:p>
            <a:r>
              <a:rPr lang="en-US" b="1" dirty="0" smtClean="0"/>
              <a:t>5.Validation </a:t>
            </a:r>
            <a:r>
              <a:rPr lang="en-US" b="1" dirty="0"/>
              <a:t>and Iteration:</a:t>
            </a:r>
          </a:p>
          <a:p>
            <a:pPr marL="285750" indent="-285750">
              <a:buFont typeface="Arial" panose="020B0604020202020204" pitchFamily="34" charset="0"/>
              <a:buChar char="•"/>
            </a:pPr>
            <a:r>
              <a:rPr lang="en-US" dirty="0"/>
              <a:t>Validate user profiles by comparing them with ground truth data or conducting user </a:t>
            </a:r>
            <a:r>
              <a:rPr lang="en-US" dirty="0" smtClean="0"/>
              <a:t>surveys.</a:t>
            </a:r>
          </a:p>
          <a:p>
            <a:pPr marL="285750" indent="-285750">
              <a:buFont typeface="Arial" panose="020B0604020202020204" pitchFamily="34" charset="0"/>
              <a:buChar char="•"/>
            </a:pPr>
            <a:r>
              <a:rPr lang="en-US" dirty="0" smtClean="0"/>
              <a:t>Iterate </a:t>
            </a:r>
            <a:r>
              <a:rPr lang="en-US" dirty="0"/>
              <a:t>on the modeling and analysis process based on feedback and new data.</a:t>
            </a:r>
          </a:p>
          <a:p>
            <a:r>
              <a:rPr lang="en-US" b="1" dirty="0" smtClean="0"/>
              <a:t>6.Implementation </a:t>
            </a:r>
            <a:r>
              <a:rPr lang="en-US" b="1" dirty="0"/>
              <a:t>and Deployment:</a:t>
            </a:r>
          </a:p>
          <a:p>
            <a:pPr marL="285750" indent="-285750">
              <a:buFont typeface="Arial" panose="020B0604020202020204" pitchFamily="34" charset="0"/>
              <a:buChar char="•"/>
            </a:pPr>
            <a:r>
              <a:rPr lang="en-US" dirty="0"/>
              <a:t>Monitor the performance of user profiling systems and make adjustments as needed</a:t>
            </a:r>
            <a:r>
              <a:rPr lang="en-US" dirty="0" smtClean="0"/>
              <a:t>.</a:t>
            </a:r>
            <a:endParaRPr lang="en-US" dirty="0"/>
          </a:p>
          <a:p>
            <a:pPr marL="285750" indent="-285750">
              <a:buFont typeface="Arial" panose="020B0604020202020204" pitchFamily="34" charset="0"/>
              <a:buChar char="•"/>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0" y="26936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52" y="36393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381000" y="1076752"/>
            <a:ext cx="6096000" cy="5632311"/>
          </a:xfrm>
          <a:prstGeom prst="rect">
            <a:avLst/>
          </a:prstGeom>
        </p:spPr>
        <p:txBody>
          <a:bodyPr>
            <a:spAutoFit/>
          </a:bodyPr>
          <a:lstStyle/>
          <a:p>
            <a:r>
              <a:rPr lang="en-US" b="1" dirty="0">
                <a:solidFill>
                  <a:srgbClr val="0D0D0D"/>
                </a:solidFill>
                <a:latin typeface="Söhne"/>
              </a:rPr>
              <a:t>Description:</a:t>
            </a:r>
            <a:endParaRPr lang="en-US" dirty="0">
              <a:solidFill>
                <a:srgbClr val="0D0D0D"/>
              </a:solidFill>
              <a:latin typeface="Söhne"/>
            </a:endParaRPr>
          </a:p>
          <a:p>
            <a:r>
              <a:rPr lang="en-US" dirty="0">
                <a:solidFill>
                  <a:srgbClr val="0D0D0D"/>
                </a:solidFill>
                <a:latin typeface="Söhne"/>
              </a:rPr>
              <a:t>Create user profiles from diverse data sources to deliver personalized recommendations for products, content, or services. Segment users based on demographics and behavior, model user preferences, and develop a recommendation engine integrated with user profiles.</a:t>
            </a:r>
          </a:p>
          <a:p>
            <a:r>
              <a:rPr lang="en-US" b="1" dirty="0">
                <a:solidFill>
                  <a:srgbClr val="0D0D0D"/>
                </a:solidFill>
                <a:latin typeface="Söhne"/>
              </a:rPr>
              <a:t>Objectives:</a:t>
            </a:r>
            <a:endParaRPr lang="en-US" dirty="0">
              <a:solidFill>
                <a:srgbClr val="0D0D0D"/>
              </a:solidFill>
              <a:latin typeface="Söhne"/>
            </a:endParaRPr>
          </a:p>
          <a:p>
            <a:pPr>
              <a:buFont typeface="+mj-lt"/>
              <a:buAutoNum type="arabicPeriod"/>
            </a:pPr>
            <a:r>
              <a:rPr lang="en-US" dirty="0">
                <a:solidFill>
                  <a:srgbClr val="0D0D0D"/>
                </a:solidFill>
                <a:latin typeface="Söhne"/>
              </a:rPr>
              <a:t>Collect data from various sources.</a:t>
            </a:r>
          </a:p>
          <a:p>
            <a:pPr>
              <a:buFont typeface="+mj-lt"/>
              <a:buAutoNum type="arabicPeriod"/>
            </a:pPr>
            <a:r>
              <a:rPr lang="en-US" dirty="0">
                <a:solidFill>
                  <a:srgbClr val="0D0D0D"/>
                </a:solidFill>
                <a:latin typeface="Söhne"/>
              </a:rPr>
              <a:t>Segment users based on demographics and behavior.</a:t>
            </a:r>
          </a:p>
          <a:p>
            <a:pPr>
              <a:buFont typeface="+mj-lt"/>
              <a:buAutoNum type="arabicPeriod"/>
            </a:pPr>
            <a:r>
              <a:rPr lang="en-US" dirty="0">
                <a:solidFill>
                  <a:srgbClr val="0D0D0D"/>
                </a:solidFill>
                <a:latin typeface="Söhne"/>
              </a:rPr>
              <a:t>Model user preferences and interests.</a:t>
            </a:r>
          </a:p>
          <a:p>
            <a:pPr>
              <a:buFont typeface="+mj-lt"/>
              <a:buAutoNum type="arabicPeriod"/>
            </a:pPr>
            <a:r>
              <a:rPr lang="en-US" dirty="0">
                <a:solidFill>
                  <a:srgbClr val="0D0D0D"/>
                </a:solidFill>
                <a:latin typeface="Söhne"/>
              </a:rPr>
              <a:t>Deliver personalized recommendations.</a:t>
            </a:r>
          </a:p>
          <a:p>
            <a:pPr>
              <a:buFont typeface="+mj-lt"/>
              <a:buAutoNum type="arabicPeriod"/>
            </a:pPr>
            <a:r>
              <a:rPr lang="en-US" dirty="0">
                <a:solidFill>
                  <a:srgbClr val="0D0D0D"/>
                </a:solidFill>
                <a:latin typeface="Söhne"/>
              </a:rPr>
              <a:t>Validate and evaluate recommendation system.</a:t>
            </a:r>
          </a:p>
          <a:p>
            <a:r>
              <a:rPr lang="en-US" b="1" dirty="0">
                <a:solidFill>
                  <a:srgbClr val="0D0D0D"/>
                </a:solidFill>
                <a:latin typeface="Söhne"/>
              </a:rPr>
              <a:t>Deliverables:</a:t>
            </a:r>
            <a:endParaRPr lang="en-US" dirty="0">
              <a:solidFill>
                <a:srgbClr val="0D0D0D"/>
              </a:solidFill>
              <a:latin typeface="Söhne"/>
            </a:endParaRPr>
          </a:p>
          <a:p>
            <a:pPr>
              <a:buFont typeface="+mj-lt"/>
              <a:buAutoNum type="arabicPeriod"/>
            </a:pPr>
            <a:r>
              <a:rPr lang="en-US" dirty="0">
                <a:solidFill>
                  <a:srgbClr val="0D0D0D"/>
                </a:solidFill>
                <a:latin typeface="Söhne"/>
              </a:rPr>
              <a:t>Detailed user profiling system.</a:t>
            </a:r>
          </a:p>
          <a:p>
            <a:pPr>
              <a:buFont typeface="+mj-lt"/>
              <a:buAutoNum type="arabicPeriod"/>
            </a:pPr>
            <a:r>
              <a:rPr lang="en-US" dirty="0">
                <a:solidFill>
                  <a:srgbClr val="0D0D0D"/>
                </a:solidFill>
                <a:latin typeface="Söhne"/>
              </a:rPr>
              <a:t>Personalized recommendation engine.</a:t>
            </a:r>
          </a:p>
          <a:p>
            <a:pPr>
              <a:buFont typeface="+mj-lt"/>
              <a:buAutoNum type="arabicPeriod"/>
            </a:pPr>
            <a:r>
              <a:rPr lang="en-US" dirty="0">
                <a:solidFill>
                  <a:srgbClr val="0D0D0D"/>
                </a:solidFill>
                <a:latin typeface="Söhne"/>
              </a:rPr>
              <a:t>Documentation and presentation of findings.</a:t>
            </a:r>
          </a:p>
          <a:p>
            <a:r>
              <a:rPr lang="en-US" b="1" dirty="0">
                <a:solidFill>
                  <a:srgbClr val="0D0D0D"/>
                </a:solidFill>
                <a:latin typeface="Söhne"/>
              </a:rPr>
              <a:t>Benefits:</a:t>
            </a:r>
            <a:endParaRPr lang="en-US" dirty="0">
              <a:solidFill>
                <a:srgbClr val="0D0D0D"/>
              </a:solidFill>
              <a:latin typeface="Söhne"/>
            </a:endParaRPr>
          </a:p>
          <a:p>
            <a:pPr>
              <a:buFont typeface="Arial" panose="020B0604020202020204" pitchFamily="34" charset="0"/>
              <a:buChar char="•"/>
            </a:pPr>
            <a:r>
              <a:rPr lang="en-US" dirty="0">
                <a:solidFill>
                  <a:srgbClr val="0D0D0D"/>
                </a:solidFill>
                <a:latin typeface="Söhne"/>
              </a:rPr>
              <a:t>Enhanced user engagement and satisfaction.</a:t>
            </a:r>
          </a:p>
          <a:p>
            <a:pPr>
              <a:buFont typeface="Arial" panose="020B0604020202020204" pitchFamily="34" charset="0"/>
              <a:buChar char="•"/>
            </a:pPr>
            <a:r>
              <a:rPr lang="en-US" dirty="0">
                <a:solidFill>
                  <a:srgbClr val="0D0D0D"/>
                </a:solidFill>
                <a:latin typeface="Söhne"/>
              </a:rPr>
              <a:t>Increased conversion rates and revenue.</a:t>
            </a:r>
          </a:p>
          <a:p>
            <a:pPr>
              <a:buFont typeface="Arial" panose="020B0604020202020204" pitchFamily="34" charset="0"/>
              <a:buChar char="•"/>
            </a:pPr>
            <a:r>
              <a:rPr lang="en-US" dirty="0">
                <a:solidFill>
                  <a:srgbClr val="0D0D0D"/>
                </a:solidFill>
                <a:latin typeface="Söhne"/>
              </a:rPr>
              <a:t>Improved customer loyalty and retention</a:t>
            </a:r>
            <a:r>
              <a:rPr lang="en-US" dirty="0" smtClean="0">
                <a:solidFill>
                  <a:srgbClr val="0D0D0D"/>
                </a:solidFill>
                <a:latin typeface="Söhne"/>
              </a:rPr>
              <a:t>.</a:t>
            </a:r>
            <a:endParaRPr lang="en-US" dirty="0">
              <a:solidFill>
                <a:srgbClr val="0D0D0D"/>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263515" y="7032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152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1"/>
          <p:cNvSpPr/>
          <p:nvPr/>
        </p:nvSpPr>
        <p:spPr>
          <a:xfrm>
            <a:off x="304800" y="820522"/>
            <a:ext cx="6096000" cy="2862322"/>
          </a:xfrm>
          <a:prstGeom prst="rect">
            <a:avLst/>
          </a:prstGeom>
        </p:spPr>
        <p:txBody>
          <a:bodyPr>
            <a:spAutoFit/>
          </a:bodyPr>
          <a:lstStyle/>
          <a:p>
            <a:r>
              <a:rPr lang="en-US" b="1" dirty="0">
                <a:solidFill>
                  <a:srgbClr val="0D0D0D"/>
                </a:solidFill>
                <a:latin typeface="Söhne"/>
              </a:rPr>
              <a:t>Objective:</a:t>
            </a:r>
            <a:endParaRPr lang="en-US" dirty="0">
              <a:solidFill>
                <a:srgbClr val="0D0D0D"/>
              </a:solidFill>
              <a:latin typeface="Söhne"/>
            </a:endParaRPr>
          </a:p>
          <a:p>
            <a:r>
              <a:rPr lang="en-US" dirty="0">
                <a:solidFill>
                  <a:srgbClr val="0D0D0D"/>
                </a:solidFill>
                <a:latin typeface="Söhne"/>
              </a:rPr>
              <a:t>The objective of this user profiling project is to analyze and understand user behavior, preferences, and characteristics in order to create detailed user profiles. These profiles will serve as a foundation for delivering personalized experiences, recommendations, and targeted marketing strategies. By segmenting users based on their demographics, behavior patterns, and interests, the project aims to enhance user engagement, satisfaction, and loyalty.</a:t>
            </a:r>
            <a:endParaRPr lang="en-US" b="0" i="0" dirty="0">
              <a:solidFill>
                <a:srgbClr val="0D0D0D"/>
              </a:solidFill>
              <a:effectLst/>
              <a:latin typeface="Söhne"/>
            </a:endParaRPr>
          </a:p>
        </p:txBody>
      </p:sp>
      <p:sp>
        <p:nvSpPr>
          <p:cNvPr id="14" name="Rectangle 3"/>
          <p:cNvSpPr>
            <a:spLocks noChangeArrowheads="1"/>
          </p:cNvSpPr>
          <p:nvPr/>
        </p:nvSpPr>
        <p:spPr bwMode="auto">
          <a:xfrm>
            <a:off x="0" y="0"/>
            <a:ext cx="127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5"/>
          <p:cNvSpPr/>
          <p:nvPr/>
        </p:nvSpPr>
        <p:spPr>
          <a:xfrm>
            <a:off x="304800" y="3659063"/>
            <a:ext cx="6096000" cy="3139321"/>
          </a:xfrm>
          <a:prstGeom prst="rect">
            <a:avLst/>
          </a:prstGeom>
        </p:spPr>
        <p:txBody>
          <a:bodyPr>
            <a:spAutoFit/>
          </a:bodyPr>
          <a:lstStyle/>
          <a:p>
            <a:r>
              <a:rPr lang="en-US" b="1" dirty="0">
                <a:solidFill>
                  <a:srgbClr val="0D0D0D"/>
                </a:solidFill>
                <a:latin typeface="Söhne"/>
              </a:rPr>
              <a:t>Expected Outcome:</a:t>
            </a:r>
            <a:endParaRPr lang="en-US" dirty="0">
              <a:solidFill>
                <a:srgbClr val="0D0D0D"/>
              </a:solidFill>
              <a:latin typeface="Söhne"/>
            </a:endParaRPr>
          </a:p>
          <a:p>
            <a:r>
              <a:rPr lang="en-US" dirty="0">
                <a:solidFill>
                  <a:srgbClr val="0D0D0D"/>
                </a:solidFill>
                <a:latin typeface="Söhne"/>
              </a:rPr>
              <a:t>The expected outcome of this user profiling project is the creation of comprehensive and actionable user profiles that provide valuable insights into user demographics, preferences, and behaviors</a:t>
            </a:r>
            <a:r>
              <a:rPr lang="en-US" dirty="0" smtClean="0">
                <a:solidFill>
                  <a:srgbClr val="0D0D0D"/>
                </a:solidFill>
                <a:latin typeface="Söhne"/>
              </a:rPr>
              <a:t>.</a:t>
            </a:r>
            <a:r>
              <a:rPr lang="en-US" dirty="0"/>
              <a:t> These profiles will enable businesses to tailor their products, services, and marketing efforts to better meet the needs and preferences of their target audience. Ultimately, the project aims to improve user engagement, conversion rates, and customer retention by delivering personalized experiences that resonate with individual users.</a:t>
            </a:r>
            <a:endParaRPr lang="en-US" b="0" i="0" dirty="0">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57237" y="1695450"/>
            <a:ext cx="6096000" cy="2308324"/>
          </a:xfrm>
          <a:prstGeom prst="rect">
            <a:avLst/>
          </a:prstGeom>
        </p:spPr>
        <p:txBody>
          <a:bodyPr>
            <a:spAutoFit/>
          </a:bodyPr>
          <a:lstStyle/>
          <a:p>
            <a:pPr>
              <a:buFont typeface="+mj-lt"/>
              <a:buAutoNum type="arabicPeriod"/>
            </a:pPr>
            <a:r>
              <a:rPr lang="en-US" dirty="0">
                <a:solidFill>
                  <a:srgbClr val="0D0D0D"/>
                </a:solidFill>
                <a:latin typeface="Söhne"/>
              </a:rPr>
              <a:t>Marketing Teams</a:t>
            </a:r>
          </a:p>
          <a:p>
            <a:pPr>
              <a:buFont typeface="+mj-lt"/>
              <a:buAutoNum type="arabicPeriod"/>
            </a:pPr>
            <a:r>
              <a:rPr lang="en-US" dirty="0">
                <a:solidFill>
                  <a:srgbClr val="0D0D0D"/>
                </a:solidFill>
                <a:latin typeface="Söhne"/>
              </a:rPr>
              <a:t>Product Managers</a:t>
            </a:r>
          </a:p>
          <a:p>
            <a:pPr>
              <a:buFont typeface="+mj-lt"/>
              <a:buAutoNum type="arabicPeriod"/>
            </a:pPr>
            <a:r>
              <a:rPr lang="en-US" dirty="0">
                <a:solidFill>
                  <a:srgbClr val="0D0D0D"/>
                </a:solidFill>
                <a:latin typeface="Söhne"/>
              </a:rPr>
              <a:t>Sales Teams</a:t>
            </a:r>
          </a:p>
          <a:p>
            <a:pPr>
              <a:buFont typeface="+mj-lt"/>
              <a:buAutoNum type="arabicPeriod"/>
            </a:pPr>
            <a:r>
              <a:rPr lang="en-US" dirty="0">
                <a:solidFill>
                  <a:srgbClr val="0D0D0D"/>
                </a:solidFill>
                <a:latin typeface="Söhne"/>
              </a:rPr>
              <a:t>Customer Support Teams</a:t>
            </a:r>
          </a:p>
          <a:p>
            <a:pPr>
              <a:buFont typeface="+mj-lt"/>
              <a:buAutoNum type="arabicPeriod"/>
            </a:pPr>
            <a:r>
              <a:rPr lang="en-US" dirty="0">
                <a:solidFill>
                  <a:srgbClr val="0D0D0D"/>
                </a:solidFill>
                <a:latin typeface="Söhne"/>
              </a:rPr>
              <a:t>Business Analysts</a:t>
            </a:r>
          </a:p>
          <a:p>
            <a:pPr>
              <a:buFont typeface="+mj-lt"/>
              <a:buAutoNum type="arabicPeriod"/>
            </a:pPr>
            <a:r>
              <a:rPr lang="en-US" dirty="0">
                <a:solidFill>
                  <a:srgbClr val="0D0D0D"/>
                </a:solidFill>
                <a:latin typeface="Söhne"/>
              </a:rPr>
              <a:t>Executives and Decision Makers</a:t>
            </a:r>
          </a:p>
          <a:p>
            <a:pPr>
              <a:buFont typeface="+mj-lt"/>
              <a:buAutoNum type="arabicPeriod"/>
            </a:pPr>
            <a:r>
              <a:rPr lang="en-US" dirty="0">
                <a:solidFill>
                  <a:srgbClr val="0D0D0D"/>
                </a:solidFill>
                <a:latin typeface="Söhne"/>
              </a:rPr>
              <a:t>UX/UI Designers</a:t>
            </a:r>
          </a:p>
          <a:p>
            <a:pPr>
              <a:buFont typeface="+mj-lt"/>
              <a:buAutoNum type="arabicPeriod"/>
            </a:pPr>
            <a:r>
              <a:rPr lang="en-US" dirty="0">
                <a:solidFill>
                  <a:srgbClr val="0D0D0D"/>
                </a:solidFill>
                <a:latin typeface="Söhne"/>
              </a:rPr>
              <a:t>Content Creators</a:t>
            </a:r>
            <a:endParaRPr lang="en-US"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588</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Thetchinamoorthy V</vt:lpstr>
      <vt:lpstr>USER PROFILING</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Admin</dc:creator>
  <cp:lastModifiedBy>Admin</cp:lastModifiedBy>
  <cp:revision>5</cp:revision>
  <dcterms:created xsi:type="dcterms:W3CDTF">2024-03-28T10:20:55Z</dcterms:created>
  <dcterms:modified xsi:type="dcterms:W3CDTF">2024-04-01T10:48:17Z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