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hachinamoorthy/Project"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1905000"/>
            <a:ext cx="8005826" cy="509114"/>
          </a:xfrm>
          <a:prstGeom prst="rect">
            <a:avLst/>
          </a:prstGeom>
        </p:spPr>
        <p:txBody>
          <a:bodyPr vert="horz" wrap="square" lIns="0" tIns="16510" rIns="0" bIns="0" rtlCol="0">
            <a:spAutoFit/>
          </a:bodyPr>
          <a:lstStyle/>
          <a:p>
            <a:pPr marL="3213735">
              <a:lnSpc>
                <a:spcPct val="100000"/>
              </a:lnSpc>
              <a:spcBef>
                <a:spcPts val="130"/>
              </a:spcBef>
            </a:pPr>
            <a:r>
              <a:rPr lang="en-US" spc="15" dirty="0" err="1" smtClean="0"/>
              <a:t>Thetchinamoorthy</a:t>
            </a:r>
            <a:r>
              <a:rPr lang="en-US" spc="15" dirty="0" smtClean="0"/>
              <a:t> V</a:t>
            </a:r>
            <a:endParaRPr spc="15" dirty="0"/>
          </a:p>
        </p:txBody>
      </p:sp>
      <p:sp>
        <p:nvSpPr>
          <p:cNvPr id="8" name="object 8"/>
          <p:cNvSpPr txBox="1"/>
          <p:nvPr/>
        </p:nvSpPr>
        <p:spPr>
          <a:xfrm>
            <a:off x="6371272" y="2437822"/>
            <a:ext cx="3458528" cy="1528624"/>
          </a:xfrm>
          <a:prstGeom prst="rect">
            <a:avLst/>
          </a:prstGeom>
        </p:spPr>
        <p:txBody>
          <a:bodyPr vert="horz" wrap="square" lIns="0" tIns="12700" rIns="0" bIns="0" rtlCol="0">
            <a:spAutoFit/>
          </a:bodyPr>
          <a:lstStyle/>
          <a:p>
            <a:pPr marL="12700">
              <a:lnSpc>
                <a:spcPct val="100000"/>
              </a:lnSpc>
              <a:spcBef>
                <a:spcPts val="100"/>
              </a:spcBef>
            </a:pPr>
            <a:r>
              <a:rPr lang="en-US" sz="2400" b="1" spc="10" dirty="0" smtClean="0">
                <a:solidFill>
                  <a:srgbClr val="2D936B"/>
                </a:solidFill>
                <a:latin typeface="Trebuchet MS"/>
                <a:cs typeface="Trebuchet MS"/>
              </a:rPr>
              <a:t>B.TECH AI&amp;DS-III </a:t>
            </a:r>
            <a:r>
              <a:rPr lang="en-US" sz="2400" b="1" spc="10" dirty="0" smtClean="0">
                <a:solidFill>
                  <a:srgbClr val="2D936B"/>
                </a:solidFill>
                <a:latin typeface="Trebuchet MS"/>
                <a:cs typeface="Trebuchet MS"/>
              </a:rPr>
              <a:t>YEAR</a:t>
            </a:r>
          </a:p>
          <a:p>
            <a:pPr marL="12700">
              <a:lnSpc>
                <a:spcPct val="100000"/>
              </a:lnSpc>
              <a:spcBef>
                <a:spcPts val="100"/>
              </a:spcBef>
            </a:pPr>
            <a:r>
              <a:rPr lang="en-US" sz="2400" b="1" spc="10" dirty="0" smtClean="0">
                <a:solidFill>
                  <a:srgbClr val="2D936B"/>
                </a:solidFill>
                <a:latin typeface="Trebuchet MS"/>
                <a:cs typeface="Trebuchet MS"/>
              </a:rPr>
              <a:t>SINCET</a:t>
            </a:r>
          </a:p>
          <a:p>
            <a:pPr marL="12700">
              <a:lnSpc>
                <a:spcPct val="100000"/>
              </a:lnSpc>
              <a:spcBef>
                <a:spcPts val="100"/>
              </a:spcBef>
            </a:pPr>
            <a:r>
              <a:rPr lang="en-US" sz="2400" b="1" spc="10" dirty="0" smtClean="0">
                <a:solidFill>
                  <a:srgbClr val="2D936B"/>
                </a:solidFill>
                <a:latin typeface="Trebuchet MS"/>
                <a:cs typeface="Trebuchet MS"/>
              </a:rPr>
              <a:t>NM ID:au821721243055</a:t>
            </a:r>
          </a:p>
          <a:p>
            <a:pPr marL="12700">
              <a:lnSpc>
                <a:spcPct val="100000"/>
              </a:lnSpc>
              <a:spcBef>
                <a:spcPts val="100"/>
              </a:spcBef>
            </a:pP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0009" y="116692"/>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450341" cy="324448"/>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hlinkClick r:id="rId3"/>
              </a:rPr>
              <a:t>Demo</a:t>
            </a:r>
            <a:r>
              <a:rPr sz="2000" u="heavy" spc="-130" dirty="0">
                <a:solidFill>
                  <a:srgbClr val="006FC0"/>
                </a:solidFill>
                <a:uFill>
                  <a:solidFill>
                    <a:srgbClr val="006FC0"/>
                  </a:solidFill>
                </a:uFill>
                <a:latin typeface="Trebuchet MS"/>
                <a:cs typeface="Trebuchet MS"/>
                <a:hlinkClick r:id="rId3"/>
              </a:rPr>
              <a:t> </a:t>
            </a:r>
            <a:r>
              <a:rPr sz="2000" u="heavy" spc="25"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sp>
        <p:nvSpPr>
          <p:cNvPr id="10" name="Rectangle 9"/>
          <p:cNvSpPr/>
          <p:nvPr/>
        </p:nvSpPr>
        <p:spPr>
          <a:xfrm>
            <a:off x="52300" y="895202"/>
            <a:ext cx="6096000" cy="1200329"/>
          </a:xfrm>
          <a:prstGeom prst="rect">
            <a:avLst/>
          </a:prstGeom>
        </p:spPr>
        <p:txBody>
          <a:bodyPr>
            <a:spAutoFit/>
          </a:bodyPr>
          <a:lstStyle/>
          <a:p>
            <a:r>
              <a:rPr lang="en-US" dirty="0">
                <a:solidFill>
                  <a:srgbClr val="0D0D0D"/>
                </a:solidFill>
                <a:latin typeface="Söhne"/>
              </a:rPr>
              <a:t>Without actual data, it's challenging to provide specific results for user profiling. However, I can outline the potential outcomes and insights you might expect from implementing a user profiling system</a:t>
            </a:r>
            <a:r>
              <a:rPr lang="en-US" dirty="0" smtClean="0">
                <a:solidFill>
                  <a:srgbClr val="0D0D0D"/>
                </a:solidFill>
                <a:latin typeface="Söhne"/>
              </a:rPr>
              <a:t>:</a:t>
            </a:r>
          </a:p>
        </p:txBody>
      </p:sp>
      <p:sp>
        <p:nvSpPr>
          <p:cNvPr id="11" name="Rectangle 10"/>
          <p:cNvSpPr/>
          <p:nvPr/>
        </p:nvSpPr>
        <p:spPr>
          <a:xfrm>
            <a:off x="228600" y="2095531"/>
            <a:ext cx="6096000" cy="3416320"/>
          </a:xfrm>
          <a:prstGeom prst="rect">
            <a:avLst/>
          </a:prstGeom>
        </p:spPr>
        <p:txBody>
          <a:bodyPr>
            <a:spAutoFit/>
          </a:bodyPr>
          <a:lstStyle/>
          <a:p>
            <a:r>
              <a:rPr lang="en-US" b="1" dirty="0" smtClean="0">
                <a:solidFill>
                  <a:srgbClr val="0D0D0D"/>
                </a:solidFill>
                <a:latin typeface="Söhne"/>
              </a:rPr>
              <a:t>1.User </a:t>
            </a:r>
            <a:r>
              <a:rPr lang="en-US" b="1" dirty="0">
                <a:solidFill>
                  <a:srgbClr val="0D0D0D"/>
                </a:solidFill>
                <a:latin typeface="Söhne"/>
              </a:rPr>
              <a:t>Segmentation</a:t>
            </a:r>
            <a:r>
              <a:rPr lang="en-US" dirty="0">
                <a:solidFill>
                  <a:srgbClr val="0D0D0D"/>
                </a:solidFill>
                <a:latin typeface="Söhne"/>
              </a:rPr>
              <a:t>: By analyzing user data, your profiling system can identify distinct segments or groups of users with similar characteristics or </a:t>
            </a:r>
            <a:r>
              <a:rPr lang="en-US" dirty="0" smtClean="0">
                <a:solidFill>
                  <a:srgbClr val="0D0D0D"/>
                </a:solidFill>
                <a:latin typeface="Söhne"/>
              </a:rPr>
              <a:t>behaviors.</a:t>
            </a:r>
          </a:p>
          <a:p>
            <a:r>
              <a:rPr lang="en-US" b="1" dirty="0" smtClean="0"/>
              <a:t>2.Persona </a:t>
            </a:r>
            <a:r>
              <a:rPr lang="en-US" b="1" dirty="0"/>
              <a:t>Creation</a:t>
            </a:r>
            <a:r>
              <a:rPr lang="en-US" dirty="0"/>
              <a:t>: Based on the segmented user groups, your system can generate personas that represent typical users within each segment</a:t>
            </a:r>
            <a:r>
              <a:rPr lang="en-US" dirty="0" smtClean="0"/>
              <a:t>.</a:t>
            </a:r>
          </a:p>
          <a:p>
            <a:r>
              <a:rPr lang="en-US" dirty="0" smtClean="0"/>
              <a:t>3.</a:t>
            </a:r>
            <a:r>
              <a:rPr lang="en-US" b="1" dirty="0"/>
              <a:t> Fraud Detection and Security</a:t>
            </a:r>
            <a:r>
              <a:rPr lang="en-US" dirty="0"/>
              <a:t>: User profiling can also be used for fraud detection and security purposes. By monitoring user behavior for anomalies or suspicious patterns, your system can detect potential security threats, identity theft, or fraudulent activities in real-time, helping businesses mitigate risks and protect user data.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5671" y="-16152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61011" y="388753"/>
            <a:ext cx="4594225" cy="670696"/>
          </a:xfrm>
          <a:prstGeom prst="rect">
            <a:avLst/>
          </a:prstGeom>
        </p:spPr>
        <p:txBody>
          <a:bodyPr vert="horz" wrap="square" lIns="0" tIns="16510" rIns="0" bIns="0" rtlCol="0">
            <a:spAutoFit/>
          </a:bodyPr>
          <a:lstStyle/>
          <a:p>
            <a:pPr marL="12700">
              <a:lnSpc>
                <a:spcPct val="100000"/>
              </a:lnSpc>
              <a:spcBef>
                <a:spcPts val="130"/>
              </a:spcBef>
            </a:pPr>
            <a:r>
              <a:rPr lang="en-US" sz="4250" spc="5" dirty="0" smtClean="0"/>
              <a:t>USER PROFILING</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3" name="Picture 22"/>
          <p:cNvPicPr>
            <a:picLocks noChangeAspect="1"/>
          </p:cNvPicPr>
          <p:nvPr/>
        </p:nvPicPr>
        <p:blipFill>
          <a:blip r:embed="rId4"/>
          <a:stretch>
            <a:fillRect/>
          </a:stretch>
        </p:blipFill>
        <p:spPr>
          <a:xfrm>
            <a:off x="603505" y="1059449"/>
            <a:ext cx="7889785" cy="51984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430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smtClean="0"/>
              <a:t>1.</a:t>
            </a:r>
            <a:r>
              <a:rPr lang="en-US" b="1" dirty="0" smtClean="0"/>
              <a:t> Data Collection:</a:t>
            </a:r>
          </a:p>
          <a:p>
            <a:pPr marL="285750" indent="-285750">
              <a:buFont typeface="Arial" panose="020B0604020202020204" pitchFamily="34" charset="0"/>
              <a:buChar char="•"/>
            </a:pPr>
            <a:r>
              <a:rPr lang="en-US" dirty="0" smtClean="0"/>
              <a:t>Identify the sources of data: website analytics, app usage data, customer surveys, social media, etc.</a:t>
            </a:r>
          </a:p>
          <a:p>
            <a:pPr marL="285750" indent="-285750">
              <a:buFont typeface="Arial" panose="020B0604020202020204" pitchFamily="34" charset="0"/>
              <a:buChar char="•"/>
            </a:pPr>
            <a:r>
              <a:rPr lang="en-US" dirty="0" smtClean="0"/>
              <a:t>Decide on the types of data to collect: demographic information, behavior patterns, preferences, </a:t>
            </a:r>
            <a:r>
              <a:rPr lang="en-US" dirty="0" err="1" smtClean="0"/>
              <a:t>etc</a:t>
            </a:r>
            <a:endParaRPr lang="en-US" dirty="0" smtClean="0"/>
          </a:p>
          <a:p>
            <a:r>
              <a:rPr lang="en-US" b="1" dirty="0" smtClean="0"/>
              <a:t>2.Data </a:t>
            </a:r>
            <a:r>
              <a:rPr lang="en-US" b="1" dirty="0"/>
              <a:t>Processing and Integration:</a:t>
            </a:r>
          </a:p>
          <a:p>
            <a:pPr marL="285750" indent="-285750">
              <a:buFont typeface="Arial" panose="020B0604020202020204" pitchFamily="34" charset="0"/>
              <a:buChar char="•"/>
            </a:pPr>
            <a:r>
              <a:rPr lang="en-US" dirty="0"/>
              <a:t>Clean and preprocess the collected data to handle missing values, outliers, and </a:t>
            </a:r>
            <a:r>
              <a:rPr lang="en-US" dirty="0" smtClean="0"/>
              <a:t>inconsistencies.</a:t>
            </a:r>
          </a:p>
          <a:p>
            <a:pPr marL="285750" indent="-285750">
              <a:buFont typeface="Arial" panose="020B0604020202020204" pitchFamily="34" charset="0"/>
              <a:buChar char="•"/>
            </a:pPr>
            <a:r>
              <a:rPr lang="en-US" dirty="0" smtClean="0"/>
              <a:t>Integrate </a:t>
            </a:r>
            <a:r>
              <a:rPr lang="en-US" dirty="0"/>
              <a:t>data from multiple sources to create comprehensive user </a:t>
            </a:r>
            <a:r>
              <a:rPr lang="en-US" dirty="0" smtClean="0"/>
              <a:t>profiles.</a:t>
            </a:r>
          </a:p>
          <a:p>
            <a:pPr marL="285750" indent="-285750">
              <a:buFont typeface="Arial" panose="020B0604020202020204" pitchFamily="34" charset="0"/>
              <a:buChar char="•"/>
            </a:pPr>
            <a:r>
              <a:rPr lang="en-US" dirty="0" smtClean="0"/>
              <a:t>Use </a:t>
            </a:r>
            <a:r>
              <a:rPr lang="en-US" dirty="0"/>
              <a:t>data transformation techniques like normalization or feature scaling as needed</a:t>
            </a:r>
            <a:r>
              <a:rPr lang="en-US" dirty="0" smtClean="0"/>
              <a:t>.</a:t>
            </a:r>
          </a:p>
          <a:p>
            <a:r>
              <a:rPr lang="en-US" b="1" dirty="0" smtClean="0"/>
              <a:t>3.Feature </a:t>
            </a:r>
            <a:r>
              <a:rPr lang="en-US" b="1" dirty="0"/>
              <a:t>Selection and Engineering:</a:t>
            </a:r>
          </a:p>
          <a:p>
            <a:pPr marL="285750" indent="-285750">
              <a:buFont typeface="Arial" panose="020B0604020202020204" pitchFamily="34" charset="0"/>
              <a:buChar char="•"/>
            </a:pPr>
            <a:r>
              <a:rPr lang="en-US" dirty="0"/>
              <a:t>Identify relevant features for user profiling based on the defined </a:t>
            </a:r>
            <a:r>
              <a:rPr lang="en-US" dirty="0" smtClean="0"/>
              <a:t>objectives.</a:t>
            </a:r>
          </a:p>
          <a:p>
            <a:pPr marL="285750" indent="-285750">
              <a:buFont typeface="Arial" panose="020B0604020202020204" pitchFamily="34" charset="0"/>
              <a:buChar char="•"/>
            </a:pPr>
            <a:r>
              <a:rPr lang="en-US" dirty="0" smtClean="0"/>
              <a:t>Conduct </a:t>
            </a:r>
            <a:r>
              <a:rPr lang="en-US" dirty="0"/>
              <a:t>exploratory data analysis (EDA) to gain insights into the data and identify potential </a:t>
            </a:r>
            <a:r>
              <a:rPr lang="en-US" dirty="0" smtClean="0"/>
              <a:t>features.</a:t>
            </a:r>
          </a:p>
          <a:p>
            <a:pPr marL="285750" indent="-285750">
              <a:buFont typeface="Arial" panose="020B0604020202020204" pitchFamily="34" charset="0"/>
              <a:buChar char="•"/>
            </a:pPr>
            <a:r>
              <a:rPr lang="en-US" dirty="0" smtClean="0"/>
              <a:t>Engineer </a:t>
            </a:r>
            <a:r>
              <a:rPr lang="en-US" dirty="0"/>
              <a:t>new features if necessary to capture specific user behaviors or characteristics</a:t>
            </a:r>
            <a:r>
              <a:rPr lang="en-US" dirty="0" smtClean="0"/>
              <a:t>.</a:t>
            </a:r>
          </a:p>
          <a:p>
            <a:r>
              <a:rPr lang="en-US" b="1" dirty="0" smtClean="0"/>
              <a:t>4.User </a:t>
            </a:r>
            <a:r>
              <a:rPr lang="en-US" b="1" dirty="0"/>
              <a:t>Profile Creation:</a:t>
            </a:r>
          </a:p>
          <a:p>
            <a:pPr marL="285750" indent="-285750">
              <a:buFont typeface="Arial" panose="020B0604020202020204" pitchFamily="34" charset="0"/>
              <a:buChar char="•"/>
            </a:pPr>
            <a:r>
              <a:rPr lang="en-US" dirty="0"/>
              <a:t>Generate user profiles based on the output of the modeling and analysis </a:t>
            </a:r>
            <a:r>
              <a:rPr lang="en-US" dirty="0" smtClean="0"/>
              <a:t>phase.</a:t>
            </a:r>
          </a:p>
          <a:p>
            <a:pPr marL="285750" indent="-285750">
              <a:buFont typeface="Arial" panose="020B0604020202020204" pitchFamily="34" charset="0"/>
              <a:buChar char="•"/>
            </a:pPr>
            <a:r>
              <a:rPr lang="en-US" dirty="0" smtClean="0"/>
              <a:t>Define </a:t>
            </a:r>
            <a:r>
              <a:rPr lang="en-US" dirty="0"/>
              <a:t>attributes and characteristics for each user profile, such as demographics, interests, purchase history, </a:t>
            </a:r>
            <a:r>
              <a:rPr lang="en-US" dirty="0" smtClean="0"/>
              <a:t>etc.</a:t>
            </a:r>
          </a:p>
          <a:p>
            <a:pPr marL="285750" indent="-285750">
              <a:buFont typeface="Arial" panose="020B0604020202020204" pitchFamily="34" charset="0"/>
              <a:buChar char="•"/>
            </a:pPr>
            <a:r>
              <a:rPr lang="en-US" dirty="0" smtClean="0"/>
              <a:t>Ensure </a:t>
            </a:r>
            <a:r>
              <a:rPr lang="en-US" dirty="0"/>
              <a:t>that user profiles are actionable and useful for personalized marketing or product recommendations.</a:t>
            </a:r>
          </a:p>
          <a:p>
            <a:r>
              <a:rPr lang="en-US" b="1" dirty="0" smtClean="0"/>
              <a:t>5.Validation </a:t>
            </a:r>
            <a:r>
              <a:rPr lang="en-US" b="1" dirty="0"/>
              <a:t>and Iteration:</a:t>
            </a:r>
          </a:p>
          <a:p>
            <a:pPr marL="285750" indent="-285750">
              <a:buFont typeface="Arial" panose="020B0604020202020204" pitchFamily="34" charset="0"/>
              <a:buChar char="•"/>
            </a:pPr>
            <a:r>
              <a:rPr lang="en-US" dirty="0"/>
              <a:t>Validate user profiles by comparing them with ground truth data or conducting user </a:t>
            </a:r>
            <a:r>
              <a:rPr lang="en-US" dirty="0" smtClean="0"/>
              <a:t>surveys.</a:t>
            </a:r>
          </a:p>
          <a:p>
            <a:pPr marL="285750" indent="-285750">
              <a:buFont typeface="Arial" panose="020B0604020202020204" pitchFamily="34" charset="0"/>
              <a:buChar char="•"/>
            </a:pPr>
            <a:r>
              <a:rPr lang="en-US" dirty="0" smtClean="0"/>
              <a:t>Iterate </a:t>
            </a:r>
            <a:r>
              <a:rPr lang="en-US" dirty="0"/>
              <a:t>on the modeling and analysis process based on feedback and new data.</a:t>
            </a:r>
          </a:p>
          <a:p>
            <a:r>
              <a:rPr lang="en-US" b="1" dirty="0" smtClean="0"/>
              <a:t>6.Implementation </a:t>
            </a:r>
            <a:r>
              <a:rPr lang="en-US" b="1" dirty="0"/>
              <a:t>and Deployment:</a:t>
            </a:r>
          </a:p>
          <a:p>
            <a:pPr marL="285750" indent="-285750">
              <a:buFont typeface="Arial" panose="020B0604020202020204" pitchFamily="34" charset="0"/>
              <a:buChar char="•"/>
            </a:pPr>
            <a:r>
              <a:rPr lang="en-US" dirty="0"/>
              <a:t>Monitor the performance of user profiling systems and make adjustments as needed</a:t>
            </a:r>
            <a:r>
              <a:rPr lang="en-US" dirty="0" smtClean="0"/>
              <a:t>.</a:t>
            </a:r>
            <a:endParaRPr lang="en-US" dirty="0"/>
          </a:p>
          <a:p>
            <a:pPr marL="285750" indent="-285750">
              <a:buFont typeface="Arial" panose="020B0604020202020204" pitchFamily="34" charset="0"/>
              <a:buChar char="•"/>
            </a:pPr>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0" y="269367"/>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52" y="363936"/>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381000" y="1076752"/>
            <a:ext cx="6096000" cy="5632311"/>
          </a:xfrm>
          <a:prstGeom prst="rect">
            <a:avLst/>
          </a:prstGeom>
        </p:spPr>
        <p:txBody>
          <a:bodyPr>
            <a:spAutoFit/>
          </a:bodyPr>
          <a:lstStyle/>
          <a:p>
            <a:r>
              <a:rPr lang="en-US" b="1" dirty="0">
                <a:solidFill>
                  <a:srgbClr val="0D0D0D"/>
                </a:solidFill>
                <a:latin typeface="Söhne"/>
              </a:rPr>
              <a:t>Description:</a:t>
            </a:r>
            <a:endParaRPr lang="en-US" dirty="0">
              <a:solidFill>
                <a:srgbClr val="0D0D0D"/>
              </a:solidFill>
              <a:latin typeface="Söhne"/>
            </a:endParaRPr>
          </a:p>
          <a:p>
            <a:r>
              <a:rPr lang="en-US" dirty="0">
                <a:solidFill>
                  <a:srgbClr val="0D0D0D"/>
                </a:solidFill>
                <a:latin typeface="Söhne"/>
              </a:rPr>
              <a:t>Create user profiles from diverse data sources to deliver personalized recommendations for products, content, or services. Segment users based on demographics and behavior, model user preferences, and develop a recommendation engine integrated with user profiles.</a:t>
            </a:r>
          </a:p>
          <a:p>
            <a:r>
              <a:rPr lang="en-US" b="1" dirty="0">
                <a:solidFill>
                  <a:srgbClr val="0D0D0D"/>
                </a:solidFill>
                <a:latin typeface="Söhne"/>
              </a:rPr>
              <a:t>Objectives:</a:t>
            </a:r>
            <a:endParaRPr lang="en-US" dirty="0">
              <a:solidFill>
                <a:srgbClr val="0D0D0D"/>
              </a:solidFill>
              <a:latin typeface="Söhne"/>
            </a:endParaRPr>
          </a:p>
          <a:p>
            <a:pPr>
              <a:buFont typeface="+mj-lt"/>
              <a:buAutoNum type="arabicPeriod"/>
            </a:pPr>
            <a:r>
              <a:rPr lang="en-US" dirty="0">
                <a:solidFill>
                  <a:srgbClr val="0D0D0D"/>
                </a:solidFill>
                <a:latin typeface="Söhne"/>
              </a:rPr>
              <a:t>Collect data from various sources.</a:t>
            </a:r>
          </a:p>
          <a:p>
            <a:pPr>
              <a:buFont typeface="+mj-lt"/>
              <a:buAutoNum type="arabicPeriod"/>
            </a:pPr>
            <a:r>
              <a:rPr lang="en-US" dirty="0">
                <a:solidFill>
                  <a:srgbClr val="0D0D0D"/>
                </a:solidFill>
                <a:latin typeface="Söhne"/>
              </a:rPr>
              <a:t>Segment users based on demographics and behavior.</a:t>
            </a:r>
          </a:p>
          <a:p>
            <a:pPr>
              <a:buFont typeface="+mj-lt"/>
              <a:buAutoNum type="arabicPeriod"/>
            </a:pPr>
            <a:r>
              <a:rPr lang="en-US" dirty="0">
                <a:solidFill>
                  <a:srgbClr val="0D0D0D"/>
                </a:solidFill>
                <a:latin typeface="Söhne"/>
              </a:rPr>
              <a:t>Model user preferences and interests.</a:t>
            </a:r>
          </a:p>
          <a:p>
            <a:pPr>
              <a:buFont typeface="+mj-lt"/>
              <a:buAutoNum type="arabicPeriod"/>
            </a:pPr>
            <a:r>
              <a:rPr lang="en-US" dirty="0">
                <a:solidFill>
                  <a:srgbClr val="0D0D0D"/>
                </a:solidFill>
                <a:latin typeface="Söhne"/>
              </a:rPr>
              <a:t>Deliver personalized recommendations.</a:t>
            </a:r>
          </a:p>
          <a:p>
            <a:pPr>
              <a:buFont typeface="+mj-lt"/>
              <a:buAutoNum type="arabicPeriod"/>
            </a:pPr>
            <a:r>
              <a:rPr lang="en-US" dirty="0">
                <a:solidFill>
                  <a:srgbClr val="0D0D0D"/>
                </a:solidFill>
                <a:latin typeface="Söhne"/>
              </a:rPr>
              <a:t>Validate and evaluate recommendation system.</a:t>
            </a:r>
          </a:p>
          <a:p>
            <a:r>
              <a:rPr lang="en-US" b="1" dirty="0">
                <a:solidFill>
                  <a:srgbClr val="0D0D0D"/>
                </a:solidFill>
                <a:latin typeface="Söhne"/>
              </a:rPr>
              <a:t>Deliverables:</a:t>
            </a:r>
            <a:endParaRPr lang="en-US" dirty="0">
              <a:solidFill>
                <a:srgbClr val="0D0D0D"/>
              </a:solidFill>
              <a:latin typeface="Söhne"/>
            </a:endParaRPr>
          </a:p>
          <a:p>
            <a:pPr>
              <a:buFont typeface="+mj-lt"/>
              <a:buAutoNum type="arabicPeriod"/>
            </a:pPr>
            <a:r>
              <a:rPr lang="en-US" dirty="0">
                <a:solidFill>
                  <a:srgbClr val="0D0D0D"/>
                </a:solidFill>
                <a:latin typeface="Söhne"/>
              </a:rPr>
              <a:t>Detailed user profiling system.</a:t>
            </a:r>
          </a:p>
          <a:p>
            <a:pPr>
              <a:buFont typeface="+mj-lt"/>
              <a:buAutoNum type="arabicPeriod"/>
            </a:pPr>
            <a:r>
              <a:rPr lang="en-US" dirty="0">
                <a:solidFill>
                  <a:srgbClr val="0D0D0D"/>
                </a:solidFill>
                <a:latin typeface="Söhne"/>
              </a:rPr>
              <a:t>Personalized recommendation engine.</a:t>
            </a:r>
          </a:p>
          <a:p>
            <a:pPr>
              <a:buFont typeface="+mj-lt"/>
              <a:buAutoNum type="arabicPeriod"/>
            </a:pPr>
            <a:r>
              <a:rPr lang="en-US" dirty="0">
                <a:solidFill>
                  <a:srgbClr val="0D0D0D"/>
                </a:solidFill>
                <a:latin typeface="Söhne"/>
              </a:rPr>
              <a:t>Documentation and presentation of findings.</a:t>
            </a:r>
          </a:p>
          <a:p>
            <a:r>
              <a:rPr lang="en-US" b="1" dirty="0">
                <a:solidFill>
                  <a:srgbClr val="0D0D0D"/>
                </a:solidFill>
                <a:latin typeface="Söhne"/>
              </a:rPr>
              <a:t>Benefits:</a:t>
            </a:r>
            <a:endParaRPr lang="en-US" dirty="0">
              <a:solidFill>
                <a:srgbClr val="0D0D0D"/>
              </a:solidFill>
              <a:latin typeface="Söhne"/>
            </a:endParaRPr>
          </a:p>
          <a:p>
            <a:pPr>
              <a:buFont typeface="Arial" panose="020B0604020202020204" pitchFamily="34" charset="0"/>
              <a:buChar char="•"/>
            </a:pPr>
            <a:r>
              <a:rPr lang="en-US" dirty="0">
                <a:solidFill>
                  <a:srgbClr val="0D0D0D"/>
                </a:solidFill>
                <a:latin typeface="Söhne"/>
              </a:rPr>
              <a:t>Enhanced user engagement and satisfaction.</a:t>
            </a:r>
          </a:p>
          <a:p>
            <a:pPr>
              <a:buFont typeface="Arial" panose="020B0604020202020204" pitchFamily="34" charset="0"/>
              <a:buChar char="•"/>
            </a:pPr>
            <a:r>
              <a:rPr lang="en-US" dirty="0">
                <a:solidFill>
                  <a:srgbClr val="0D0D0D"/>
                </a:solidFill>
                <a:latin typeface="Söhne"/>
              </a:rPr>
              <a:t>Increased conversion rates and revenue.</a:t>
            </a:r>
          </a:p>
          <a:p>
            <a:pPr>
              <a:buFont typeface="Arial" panose="020B0604020202020204" pitchFamily="34" charset="0"/>
              <a:buChar char="•"/>
            </a:pPr>
            <a:r>
              <a:rPr lang="en-US" dirty="0">
                <a:solidFill>
                  <a:srgbClr val="0D0D0D"/>
                </a:solidFill>
                <a:latin typeface="Söhne"/>
              </a:rPr>
              <a:t>Improved customer loyalty and retention</a:t>
            </a:r>
            <a:r>
              <a:rPr lang="en-US" dirty="0" smtClean="0">
                <a:solidFill>
                  <a:srgbClr val="0D0D0D"/>
                </a:solidFill>
                <a:latin typeface="Söhne"/>
              </a:rPr>
              <a:t>.</a:t>
            </a:r>
            <a:endParaRPr lang="en-US" dirty="0">
              <a:solidFill>
                <a:srgbClr val="0D0D0D"/>
              </a:solidFill>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5263515" y="7032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0" y="1524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Rectangle 11"/>
          <p:cNvSpPr/>
          <p:nvPr/>
        </p:nvSpPr>
        <p:spPr>
          <a:xfrm>
            <a:off x="304800" y="820522"/>
            <a:ext cx="6096000" cy="2862322"/>
          </a:xfrm>
          <a:prstGeom prst="rect">
            <a:avLst/>
          </a:prstGeom>
        </p:spPr>
        <p:txBody>
          <a:bodyPr>
            <a:spAutoFit/>
          </a:bodyPr>
          <a:lstStyle/>
          <a:p>
            <a:r>
              <a:rPr lang="en-US" b="1" dirty="0">
                <a:solidFill>
                  <a:srgbClr val="0D0D0D"/>
                </a:solidFill>
                <a:latin typeface="Söhne"/>
              </a:rPr>
              <a:t>Objective:</a:t>
            </a:r>
            <a:endParaRPr lang="en-US" dirty="0">
              <a:solidFill>
                <a:srgbClr val="0D0D0D"/>
              </a:solidFill>
              <a:latin typeface="Söhne"/>
            </a:endParaRPr>
          </a:p>
          <a:p>
            <a:r>
              <a:rPr lang="en-US" dirty="0">
                <a:solidFill>
                  <a:srgbClr val="0D0D0D"/>
                </a:solidFill>
                <a:latin typeface="Söhne"/>
              </a:rPr>
              <a:t>The objective of this user profiling project is to analyze and understand user behavior, preferences, and characteristics in order to create detailed user profiles. These profiles will serve as a foundation for delivering personalized experiences, recommendations, and targeted marketing strategies. By segmenting users based on their demographics, behavior patterns, and interests, the project aims to enhance user engagement, satisfaction, and loyalty.</a:t>
            </a:r>
            <a:endParaRPr lang="en-US" b="0" i="0" dirty="0">
              <a:solidFill>
                <a:srgbClr val="0D0D0D"/>
              </a:solidFill>
              <a:effectLst/>
              <a:latin typeface="Söhne"/>
            </a:endParaRPr>
          </a:p>
        </p:txBody>
      </p:sp>
      <p:sp>
        <p:nvSpPr>
          <p:cNvPr id="14" name="Rectangle 3"/>
          <p:cNvSpPr>
            <a:spLocks noChangeArrowheads="1"/>
          </p:cNvSpPr>
          <p:nvPr/>
        </p:nvSpPr>
        <p:spPr bwMode="auto">
          <a:xfrm>
            <a:off x="0" y="0"/>
            <a:ext cx="127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15"/>
          <p:cNvSpPr/>
          <p:nvPr/>
        </p:nvSpPr>
        <p:spPr>
          <a:xfrm>
            <a:off x="304800" y="3659063"/>
            <a:ext cx="6096000" cy="3139321"/>
          </a:xfrm>
          <a:prstGeom prst="rect">
            <a:avLst/>
          </a:prstGeom>
        </p:spPr>
        <p:txBody>
          <a:bodyPr>
            <a:spAutoFit/>
          </a:bodyPr>
          <a:lstStyle/>
          <a:p>
            <a:r>
              <a:rPr lang="en-US" b="1" dirty="0">
                <a:solidFill>
                  <a:srgbClr val="0D0D0D"/>
                </a:solidFill>
                <a:latin typeface="Söhne"/>
              </a:rPr>
              <a:t>Expected Outcome:</a:t>
            </a:r>
            <a:endParaRPr lang="en-US" dirty="0">
              <a:solidFill>
                <a:srgbClr val="0D0D0D"/>
              </a:solidFill>
              <a:latin typeface="Söhne"/>
            </a:endParaRPr>
          </a:p>
          <a:p>
            <a:r>
              <a:rPr lang="en-US" dirty="0">
                <a:solidFill>
                  <a:srgbClr val="0D0D0D"/>
                </a:solidFill>
                <a:latin typeface="Söhne"/>
              </a:rPr>
              <a:t>The expected outcome of this user profiling project is the creation of comprehensive and actionable user profiles that provide valuable insights into user demographics, preferences, and behaviors</a:t>
            </a:r>
            <a:r>
              <a:rPr lang="en-US" dirty="0" smtClean="0">
                <a:solidFill>
                  <a:srgbClr val="0D0D0D"/>
                </a:solidFill>
                <a:latin typeface="Söhne"/>
              </a:rPr>
              <a:t>.</a:t>
            </a:r>
            <a:r>
              <a:rPr lang="en-US" dirty="0"/>
              <a:t> These profiles will enable businesses to tailor their products, services, and marketing efforts to better meet the needs and preferences of their target audience. Ultimately, the project aims to improve user engagement, conversion rates, and customer retention by delivering personalized experiences that resonate with individual users.</a:t>
            </a:r>
            <a:endParaRPr lang="en-US" b="0" i="0" dirty="0">
              <a:solidFill>
                <a:srgbClr val="0D0D0D"/>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757237" y="1695450"/>
            <a:ext cx="6096000" cy="2308324"/>
          </a:xfrm>
          <a:prstGeom prst="rect">
            <a:avLst/>
          </a:prstGeom>
        </p:spPr>
        <p:txBody>
          <a:bodyPr>
            <a:spAutoFit/>
          </a:bodyPr>
          <a:lstStyle/>
          <a:p>
            <a:pPr>
              <a:buFont typeface="+mj-lt"/>
              <a:buAutoNum type="arabicPeriod"/>
            </a:pPr>
            <a:r>
              <a:rPr lang="en-US" dirty="0">
                <a:solidFill>
                  <a:srgbClr val="0D0D0D"/>
                </a:solidFill>
                <a:latin typeface="Söhne"/>
              </a:rPr>
              <a:t>Marketing Teams</a:t>
            </a:r>
          </a:p>
          <a:p>
            <a:pPr>
              <a:buFont typeface="+mj-lt"/>
              <a:buAutoNum type="arabicPeriod"/>
            </a:pPr>
            <a:r>
              <a:rPr lang="en-US" dirty="0">
                <a:solidFill>
                  <a:srgbClr val="0D0D0D"/>
                </a:solidFill>
                <a:latin typeface="Söhne"/>
              </a:rPr>
              <a:t>Product Managers</a:t>
            </a:r>
          </a:p>
          <a:p>
            <a:pPr>
              <a:buFont typeface="+mj-lt"/>
              <a:buAutoNum type="arabicPeriod"/>
            </a:pPr>
            <a:r>
              <a:rPr lang="en-US" dirty="0">
                <a:solidFill>
                  <a:srgbClr val="0D0D0D"/>
                </a:solidFill>
                <a:latin typeface="Söhne"/>
              </a:rPr>
              <a:t>Sales Teams</a:t>
            </a:r>
          </a:p>
          <a:p>
            <a:pPr>
              <a:buFont typeface="+mj-lt"/>
              <a:buAutoNum type="arabicPeriod"/>
            </a:pPr>
            <a:r>
              <a:rPr lang="en-US" dirty="0">
                <a:solidFill>
                  <a:srgbClr val="0D0D0D"/>
                </a:solidFill>
                <a:latin typeface="Söhne"/>
              </a:rPr>
              <a:t>Customer Support Teams</a:t>
            </a:r>
          </a:p>
          <a:p>
            <a:pPr>
              <a:buFont typeface="+mj-lt"/>
              <a:buAutoNum type="arabicPeriod"/>
            </a:pPr>
            <a:r>
              <a:rPr lang="en-US" dirty="0">
                <a:solidFill>
                  <a:srgbClr val="0D0D0D"/>
                </a:solidFill>
                <a:latin typeface="Söhne"/>
              </a:rPr>
              <a:t>Business Analysts</a:t>
            </a:r>
          </a:p>
          <a:p>
            <a:pPr>
              <a:buFont typeface="+mj-lt"/>
              <a:buAutoNum type="arabicPeriod"/>
            </a:pPr>
            <a:r>
              <a:rPr lang="en-US" dirty="0">
                <a:solidFill>
                  <a:srgbClr val="0D0D0D"/>
                </a:solidFill>
                <a:latin typeface="Söhne"/>
              </a:rPr>
              <a:t>Executives and Decision Makers</a:t>
            </a:r>
          </a:p>
          <a:p>
            <a:pPr>
              <a:buFont typeface="+mj-lt"/>
              <a:buAutoNum type="arabicPeriod"/>
            </a:pPr>
            <a:r>
              <a:rPr lang="en-US" dirty="0">
                <a:solidFill>
                  <a:srgbClr val="0D0D0D"/>
                </a:solidFill>
                <a:latin typeface="Söhne"/>
              </a:rPr>
              <a:t>UX/UI Designers</a:t>
            </a:r>
          </a:p>
          <a:p>
            <a:pPr>
              <a:buFont typeface="+mj-lt"/>
              <a:buAutoNum type="arabicPeriod"/>
            </a:pPr>
            <a:r>
              <a:rPr lang="en-US" dirty="0">
                <a:solidFill>
                  <a:srgbClr val="0D0D0D"/>
                </a:solidFill>
                <a:latin typeface="Söhne"/>
              </a:rPr>
              <a:t>Content Creators</a:t>
            </a:r>
            <a:endParaRPr lang="en-US" b="0" i="0" dirty="0">
              <a:solidFill>
                <a:srgbClr val="0D0D0D"/>
              </a:solidFill>
              <a:effectLst/>
              <a:latin typeface="Söhne"/>
            </a:endParaRPr>
          </a:p>
        </p:txBody>
      </p:sp>
      <p:pic>
        <p:nvPicPr>
          <p:cNvPr id="10" name="Picture 9"/>
          <p:cNvPicPr>
            <a:picLocks noChangeAspect="1"/>
          </p:cNvPicPr>
          <p:nvPr/>
        </p:nvPicPr>
        <p:blipFill>
          <a:blip r:embed="rId3"/>
          <a:stretch>
            <a:fillRect/>
          </a:stretch>
        </p:blipFill>
        <p:spPr>
          <a:xfrm>
            <a:off x="4662296" y="1401293"/>
            <a:ext cx="4975514" cy="49821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0" y="2286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81000" y="722902"/>
            <a:ext cx="6096000" cy="6186309"/>
          </a:xfrm>
          <a:prstGeom prst="rect">
            <a:avLst/>
          </a:prstGeom>
        </p:spPr>
        <p:txBody>
          <a:bodyPr>
            <a:spAutoFit/>
          </a:bodyPr>
          <a:lstStyle/>
          <a:p>
            <a:pPr marL="342900" indent="-342900">
              <a:buAutoNum type="arabicPeriod"/>
            </a:pPr>
            <a:r>
              <a:rPr lang="en-US" b="1" dirty="0" smtClean="0"/>
              <a:t>Personalization</a:t>
            </a:r>
            <a:r>
              <a:rPr lang="en-US" dirty="0"/>
              <a:t>: Offer personalized experiences based on the collected data. This could include tailored recommendations, customized content, or targeted advertising</a:t>
            </a:r>
            <a:r>
              <a:rPr lang="en-US" dirty="0" smtClean="0"/>
              <a:t>.</a:t>
            </a:r>
          </a:p>
          <a:p>
            <a:pPr marL="342900" indent="-342900">
              <a:buAutoNum type="arabicPeriod"/>
            </a:pPr>
            <a:r>
              <a:rPr lang="en-US" b="1" dirty="0" smtClean="0">
                <a:solidFill>
                  <a:srgbClr val="0D0D0D"/>
                </a:solidFill>
                <a:latin typeface="Söhne"/>
              </a:rPr>
              <a:t>Data </a:t>
            </a:r>
            <a:r>
              <a:rPr lang="en-US" b="1" dirty="0">
                <a:solidFill>
                  <a:srgbClr val="0D0D0D"/>
                </a:solidFill>
                <a:latin typeface="Söhne"/>
              </a:rPr>
              <a:t>Collection and Analysis</a:t>
            </a:r>
            <a:r>
              <a:rPr lang="en-US" dirty="0">
                <a:solidFill>
                  <a:srgbClr val="0D0D0D"/>
                </a:solidFill>
                <a:latin typeface="Söhne"/>
              </a:rPr>
              <a:t>: Develop methods for collecting user data, such as demographics, behavior patterns, preferences, and interactions. Use machine learning and data analytics to process this information effectively</a:t>
            </a:r>
            <a:r>
              <a:rPr lang="en-US" dirty="0" smtClean="0">
                <a:solidFill>
                  <a:srgbClr val="0D0D0D"/>
                </a:solidFill>
                <a:latin typeface="Söhne"/>
              </a:rPr>
              <a:t>.</a:t>
            </a:r>
          </a:p>
          <a:p>
            <a:pPr marL="342900" indent="-342900">
              <a:buAutoNum type="arabicPeriod"/>
            </a:pPr>
            <a:r>
              <a:rPr lang="en-US" b="1" dirty="0"/>
              <a:t>Privacy and Security</a:t>
            </a:r>
            <a:r>
              <a:rPr lang="en-US" dirty="0"/>
              <a:t>: Ensure robust privacy measures to protect user data. Implement encryption, anonymization, and permission-based access controls to build trust with users</a:t>
            </a:r>
            <a:r>
              <a:rPr lang="en-US" dirty="0" smtClean="0"/>
              <a:t>.</a:t>
            </a:r>
          </a:p>
          <a:p>
            <a:r>
              <a:rPr lang="en-US" b="1" dirty="0" smtClean="0"/>
              <a:t>     Value </a:t>
            </a:r>
            <a:r>
              <a:rPr lang="en-US" b="1" dirty="0"/>
              <a:t>Proposition</a:t>
            </a:r>
            <a:r>
              <a:rPr lang="en-US" dirty="0" smtClean="0"/>
              <a:t>:</a:t>
            </a:r>
          </a:p>
          <a:p>
            <a:pPr algn="just"/>
            <a:r>
              <a:rPr lang="en-US" b="1" dirty="0"/>
              <a:t>Accuracy</a:t>
            </a:r>
            <a:r>
              <a:rPr lang="en-US" dirty="0"/>
              <a:t>: Highlight the accuracy and relevance of the user profiles generated by your solution. This ensures that businesses can make informed decisions based on reliable </a:t>
            </a:r>
            <a:r>
              <a:rPr lang="en-US" dirty="0" smtClean="0"/>
              <a:t>data</a:t>
            </a:r>
          </a:p>
          <a:p>
            <a:pPr algn="just"/>
            <a:r>
              <a:rPr lang="en-US" b="1" dirty="0"/>
              <a:t>Efficiency</a:t>
            </a:r>
            <a:r>
              <a:rPr lang="en-US" dirty="0"/>
              <a:t>: Emphasize the efficiency gains for businesses in understanding their customers better. By automating the profiling process, your solution saves time and resources</a:t>
            </a:r>
            <a:r>
              <a:rPr lang="en-US" dirty="0" smtClean="0"/>
              <a:t>.</a:t>
            </a:r>
            <a:endParaRPr lang="en-US" dirty="0"/>
          </a:p>
          <a:p>
            <a:pPr algn="just"/>
            <a:r>
              <a:rPr lang="en-US" b="1" dirty="0" err="1" smtClean="0"/>
              <a:t>FeedbackLoop</a:t>
            </a:r>
            <a:r>
              <a:rPr lang="en-US" dirty="0"/>
              <a:t>: </a:t>
            </a:r>
            <a:r>
              <a:rPr lang="en-US" dirty="0" smtClean="0"/>
              <a:t>Establish a </a:t>
            </a:r>
            <a:r>
              <a:rPr lang="en-US" dirty="0"/>
              <a:t>feedback mechanism to continuously improve your profiling algorithms and </a:t>
            </a:r>
            <a:r>
              <a:rPr lang="en-US" dirty="0" smtClean="0"/>
              <a:t>enhance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0" y="3810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p:cNvSpPr/>
          <p:nvPr/>
        </p:nvSpPr>
        <p:spPr>
          <a:xfrm>
            <a:off x="533400" y="1059180"/>
            <a:ext cx="6096000" cy="5909310"/>
          </a:xfrm>
          <a:prstGeom prst="rect">
            <a:avLst/>
          </a:prstGeom>
        </p:spPr>
        <p:txBody>
          <a:bodyPr>
            <a:spAutoFit/>
          </a:bodyPr>
          <a:lstStyle/>
          <a:p>
            <a:r>
              <a:rPr lang="en-US" b="1" dirty="0" smtClean="0">
                <a:solidFill>
                  <a:srgbClr val="0D0D0D"/>
                </a:solidFill>
                <a:latin typeface="Söhne"/>
              </a:rPr>
              <a:t>1.AI-Driven </a:t>
            </a:r>
            <a:r>
              <a:rPr lang="en-US" b="1" dirty="0">
                <a:solidFill>
                  <a:srgbClr val="0D0D0D"/>
                </a:solidFill>
                <a:latin typeface="Söhne"/>
              </a:rPr>
              <a:t>Predictive Analytics</a:t>
            </a:r>
            <a:r>
              <a:rPr lang="en-US" dirty="0">
                <a:solidFill>
                  <a:srgbClr val="0D0D0D"/>
                </a:solidFill>
                <a:latin typeface="Söhne"/>
              </a:rPr>
              <a:t>: Implement advanced AI algorithms that not only analyze past user behavior but also predict future actions and preferences with remarkable accuracy. This proactive approach enables businesses to anticipate user needs and stay ahead of the competition</a:t>
            </a:r>
            <a:r>
              <a:rPr lang="en-US" dirty="0" smtClean="0">
                <a:solidFill>
                  <a:srgbClr val="0D0D0D"/>
                </a:solidFill>
                <a:latin typeface="Söhne"/>
              </a:rPr>
              <a:t>.</a:t>
            </a:r>
          </a:p>
          <a:p>
            <a:r>
              <a:rPr lang="en-US" b="1" dirty="0" smtClean="0"/>
              <a:t>2.Augmented </a:t>
            </a:r>
            <a:r>
              <a:rPr lang="en-US" b="1" dirty="0"/>
              <a:t>Reality (AR) User Profiling</a:t>
            </a:r>
            <a:r>
              <a:rPr lang="en-US" dirty="0"/>
              <a:t>: Integrate AR technology to create immersive user profiling experiences. Allow businesses to visualize user data in real-world contexts, gaining deeper insights and enhancing decision-making processes</a:t>
            </a:r>
            <a:r>
              <a:rPr lang="en-US" dirty="0" smtClean="0"/>
              <a:t>.</a:t>
            </a:r>
          </a:p>
          <a:p>
            <a:r>
              <a:rPr lang="en-US" b="1" dirty="0" smtClean="0"/>
              <a:t>3.Virtual </a:t>
            </a:r>
            <a:r>
              <a:rPr lang="en-US" b="1" dirty="0"/>
              <a:t>Assistant Integration</a:t>
            </a:r>
            <a:r>
              <a:rPr lang="en-US" dirty="0"/>
              <a:t>: Integrate your user profiling solution with popular virtual assistant platforms like Siri, Alexa, or Google Assistant. Empower businesses to leverage conversational AI for personalized interactions with users, creating seamless and intuitive experiences</a:t>
            </a:r>
            <a:r>
              <a:rPr lang="en-US" dirty="0" smtClean="0"/>
              <a:t>.</a:t>
            </a:r>
          </a:p>
          <a:p>
            <a:r>
              <a:rPr lang="en-US" b="1" dirty="0" smtClean="0"/>
              <a:t>4.Biometric </a:t>
            </a:r>
            <a:r>
              <a:rPr lang="en-US" b="1" dirty="0"/>
              <a:t>Authentication and Profiling</a:t>
            </a:r>
            <a:r>
              <a:rPr lang="en-US" dirty="0"/>
              <a:t>: Integrate biometric authentication methods such as fingerprint or facial recognition to enhance user profiling accuracy and security. Enable seamless authentication experiences across devices while capturing valuable biometric data for profiling purposes.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48896" y="22167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Rectangle 9"/>
          <p:cNvSpPr/>
          <p:nvPr/>
        </p:nvSpPr>
        <p:spPr>
          <a:xfrm>
            <a:off x="304800" y="979860"/>
            <a:ext cx="6096000" cy="5909310"/>
          </a:xfrm>
          <a:prstGeom prst="rect">
            <a:avLst/>
          </a:prstGeom>
        </p:spPr>
        <p:txBody>
          <a:bodyPr>
            <a:spAutoFit/>
          </a:bodyPr>
          <a:lstStyle/>
          <a:p>
            <a:r>
              <a:rPr lang="en-US" b="1" dirty="0" smtClean="0">
                <a:solidFill>
                  <a:srgbClr val="0D0D0D"/>
                </a:solidFill>
                <a:latin typeface="Söhne"/>
              </a:rPr>
              <a:t>1.Data </a:t>
            </a:r>
            <a:r>
              <a:rPr lang="en-US" b="1" dirty="0">
                <a:solidFill>
                  <a:srgbClr val="0D0D0D"/>
                </a:solidFill>
                <a:latin typeface="Söhne"/>
              </a:rPr>
              <a:t>Collection and Understanding</a:t>
            </a:r>
            <a:r>
              <a:rPr lang="en-US" dirty="0">
                <a:solidFill>
                  <a:srgbClr val="0D0D0D"/>
                </a:solidFill>
                <a:latin typeface="Söhne"/>
              </a:rPr>
              <a:t>:</a:t>
            </a:r>
          </a:p>
          <a:p>
            <a:r>
              <a:rPr lang="en-US" dirty="0">
                <a:solidFill>
                  <a:srgbClr val="0D0D0D"/>
                </a:solidFill>
                <a:latin typeface="Söhne"/>
              </a:rPr>
              <a:t>Gather diverse data types including demographic information, browsing history, purchase behavior, social media activity, and any other relevant user interactions</a:t>
            </a:r>
            <a:r>
              <a:rPr lang="en-US" dirty="0" smtClean="0">
                <a:solidFill>
                  <a:srgbClr val="0D0D0D"/>
                </a:solidFill>
                <a:latin typeface="Söhne"/>
              </a:rPr>
              <a:t>.</a:t>
            </a:r>
          </a:p>
          <a:p>
            <a:r>
              <a:rPr lang="en-US" b="1" dirty="0" smtClean="0"/>
              <a:t>2.Model </a:t>
            </a:r>
            <a:r>
              <a:rPr lang="en-US" b="1" dirty="0"/>
              <a:t>Selection</a:t>
            </a:r>
            <a:r>
              <a:rPr lang="en-US" dirty="0"/>
              <a:t>:</a:t>
            </a:r>
          </a:p>
          <a:p>
            <a:r>
              <a:rPr lang="en-US" dirty="0"/>
              <a:t>Choose appropriate modeling techniques based on the nature of the problem and available data</a:t>
            </a:r>
            <a:r>
              <a:rPr lang="en-US" dirty="0" smtClean="0"/>
              <a:t>:</a:t>
            </a:r>
          </a:p>
          <a:p>
            <a:pPr algn="ctr"/>
            <a:r>
              <a:rPr lang="en-US" sz="1400" b="1" dirty="0"/>
              <a:t>Classification Models</a:t>
            </a:r>
            <a:r>
              <a:rPr lang="en-US" sz="1400" dirty="0"/>
              <a:t>: For predicting user attributes or segmenting users into different categories (e.g., age groups, interests).</a:t>
            </a:r>
          </a:p>
          <a:p>
            <a:pPr algn="ctr"/>
            <a:r>
              <a:rPr lang="en-US" sz="1400" b="1" dirty="0"/>
              <a:t>Clustering Algorithms</a:t>
            </a:r>
            <a:r>
              <a:rPr lang="en-US" sz="1400" dirty="0"/>
              <a:t>: For grouping users based on similarities in their profiles or behavior patterns.</a:t>
            </a:r>
          </a:p>
          <a:p>
            <a:pPr algn="ctr"/>
            <a:r>
              <a:rPr lang="en-US" sz="1400" b="1" dirty="0"/>
              <a:t>Recommendation Systems</a:t>
            </a:r>
            <a:r>
              <a:rPr lang="en-US" sz="1400" dirty="0"/>
              <a:t>: For suggesting personalized content, products, or actions based on user preferences.</a:t>
            </a:r>
          </a:p>
          <a:p>
            <a:pPr algn="ctr"/>
            <a:r>
              <a:rPr lang="en-US" sz="1400" b="1" dirty="0"/>
              <a:t>Sequential Models</a:t>
            </a:r>
            <a:r>
              <a:rPr lang="en-US" sz="1400" dirty="0"/>
              <a:t>: For capturing temporal dependencies in user interactions and predicting future behavior sequences.</a:t>
            </a:r>
          </a:p>
          <a:p>
            <a:pPr algn="ctr"/>
            <a:r>
              <a:rPr lang="en-US" sz="1400" b="1" dirty="0"/>
              <a:t>Anomaly Detection Models</a:t>
            </a:r>
            <a:r>
              <a:rPr lang="en-US" sz="1400" dirty="0"/>
              <a:t>: For identifying unusual or anomalous user activities that may indicate security threats or fraudulent behavior</a:t>
            </a:r>
            <a:r>
              <a:rPr lang="en-US" dirty="0" smtClean="0"/>
              <a:t>.</a:t>
            </a:r>
          </a:p>
          <a:p>
            <a:pPr algn="ctr"/>
            <a:endParaRPr lang="en-US" dirty="0"/>
          </a:p>
          <a:p>
            <a:r>
              <a:rPr lang="en-US" b="1" dirty="0" smtClean="0"/>
              <a:t>3.Model </a:t>
            </a:r>
            <a:r>
              <a:rPr lang="en-US" b="1" dirty="0"/>
              <a:t>Deployment and Integration</a:t>
            </a:r>
            <a:r>
              <a:rPr lang="en-US" dirty="0"/>
              <a:t>:</a:t>
            </a:r>
          </a:p>
          <a:p>
            <a:r>
              <a:rPr lang="en-US" dirty="0"/>
              <a:t>Deploy trained models into production environments using scalable and efficient infrastructure.</a:t>
            </a:r>
          </a:p>
          <a:p>
            <a:endParaRPr lang="en-US" dirty="0"/>
          </a:p>
          <a:p>
            <a:pPr>
              <a:buFont typeface="Arial" panose="020B0604020202020204" pitchFamily="34" charset="0"/>
              <a:buChar char="•"/>
            </a:pPr>
            <a:endParaRPr lang="en-US" b="0" i="0" dirty="0">
              <a:solidFill>
                <a:srgbClr val="0D0D0D"/>
              </a:solidFill>
              <a:effectLst/>
              <a:latin typeface="Söhn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TotalTime>
  <Words>1186</Words>
  <Application>Microsoft Office PowerPoint</Application>
  <PresentationFormat>Widescreen</PresentationFormat>
  <Paragraphs>100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Thetchinamoorthy V</vt:lpstr>
      <vt:lpstr>USER PROFILING</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c:title>
  <dc:creator>Admin</dc:creator>
  <cp:lastModifiedBy>Admin</cp:lastModifiedBy>
  <cp:revision>9</cp:revision>
  <dcterms:created xsi:type="dcterms:W3CDTF">2024-03-28T10:20:55Z</dcterms:created>
  <dcterms:modified xsi:type="dcterms:W3CDTF">2024-04-02T09:36:26Z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