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A72A-A2B6-812F-CE20-85F949C1C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63B4D7-EEB4-01CC-755D-7C797EAD4B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69E982-1961-E762-BA55-ADC9657825B9}"/>
              </a:ext>
            </a:extLst>
          </p:cNvPr>
          <p:cNvSpPr>
            <a:spLocks noGrp="1"/>
          </p:cNvSpPr>
          <p:nvPr>
            <p:ph type="dt" sz="half" idx="10"/>
          </p:nvPr>
        </p:nvSpPr>
        <p:spPr/>
        <p:txBody>
          <a:bodyPr/>
          <a:lstStyle/>
          <a:p>
            <a:fld id="{EBF4768F-B4DA-4653-82E4-44A9E1973340}" type="datetimeFigureOut">
              <a:rPr lang="en-US" smtClean="0"/>
              <a:t>1/13/2025</a:t>
            </a:fld>
            <a:endParaRPr lang="en-US"/>
          </a:p>
        </p:txBody>
      </p:sp>
      <p:sp>
        <p:nvSpPr>
          <p:cNvPr id="5" name="Footer Placeholder 4">
            <a:extLst>
              <a:ext uri="{FF2B5EF4-FFF2-40B4-BE49-F238E27FC236}">
                <a16:creationId xmlns:a16="http://schemas.microsoft.com/office/drawing/2014/main" id="{BE52F89D-FC4C-9F75-6A00-2C1B72996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63814-1D05-5F53-8AB5-2C62A40274D1}"/>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3835798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BC15-B3B2-AF2D-4A99-3C21356731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A544E3-7F53-B71D-9976-A85A941451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505A2B-EB28-F806-87A2-F3BC53D2CEF3}"/>
              </a:ext>
            </a:extLst>
          </p:cNvPr>
          <p:cNvSpPr>
            <a:spLocks noGrp="1"/>
          </p:cNvSpPr>
          <p:nvPr>
            <p:ph type="dt" sz="half" idx="10"/>
          </p:nvPr>
        </p:nvSpPr>
        <p:spPr/>
        <p:txBody>
          <a:bodyPr/>
          <a:lstStyle/>
          <a:p>
            <a:fld id="{EBF4768F-B4DA-4653-82E4-44A9E1973340}" type="datetimeFigureOut">
              <a:rPr lang="en-US" smtClean="0"/>
              <a:t>1/13/2025</a:t>
            </a:fld>
            <a:endParaRPr lang="en-US"/>
          </a:p>
        </p:txBody>
      </p:sp>
      <p:sp>
        <p:nvSpPr>
          <p:cNvPr id="5" name="Footer Placeholder 4">
            <a:extLst>
              <a:ext uri="{FF2B5EF4-FFF2-40B4-BE49-F238E27FC236}">
                <a16:creationId xmlns:a16="http://schemas.microsoft.com/office/drawing/2014/main" id="{53693E71-9F7D-A91D-4DB8-93004E389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139DD4-8739-7B7E-A67D-9145802D1543}"/>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2080227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21E00-8DED-BCCD-3FE3-580C8D43FD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47075-4EFE-06F3-6CB6-8BB0BECE37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063CD-DE88-7A88-4AF0-39A840A62851}"/>
              </a:ext>
            </a:extLst>
          </p:cNvPr>
          <p:cNvSpPr>
            <a:spLocks noGrp="1"/>
          </p:cNvSpPr>
          <p:nvPr>
            <p:ph type="dt" sz="half" idx="10"/>
          </p:nvPr>
        </p:nvSpPr>
        <p:spPr/>
        <p:txBody>
          <a:bodyPr/>
          <a:lstStyle/>
          <a:p>
            <a:fld id="{EBF4768F-B4DA-4653-82E4-44A9E1973340}" type="datetimeFigureOut">
              <a:rPr lang="en-US" smtClean="0"/>
              <a:t>1/13/2025</a:t>
            </a:fld>
            <a:endParaRPr lang="en-US"/>
          </a:p>
        </p:txBody>
      </p:sp>
      <p:sp>
        <p:nvSpPr>
          <p:cNvPr id="5" name="Footer Placeholder 4">
            <a:extLst>
              <a:ext uri="{FF2B5EF4-FFF2-40B4-BE49-F238E27FC236}">
                <a16:creationId xmlns:a16="http://schemas.microsoft.com/office/drawing/2014/main" id="{0BA3686B-E63F-C0FD-71E4-0E2C935BD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E1E619-06B7-545A-A321-695435931613}"/>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29240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EA73-B889-37C3-4114-617578CD8D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F98A2-1E42-C5A5-2439-E9B103AE70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D4A67A-0D30-F545-FFF4-892266327EC7}"/>
              </a:ext>
            </a:extLst>
          </p:cNvPr>
          <p:cNvSpPr>
            <a:spLocks noGrp="1"/>
          </p:cNvSpPr>
          <p:nvPr>
            <p:ph type="dt" sz="half" idx="10"/>
          </p:nvPr>
        </p:nvSpPr>
        <p:spPr/>
        <p:txBody>
          <a:bodyPr/>
          <a:lstStyle/>
          <a:p>
            <a:fld id="{EBF4768F-B4DA-4653-82E4-44A9E1973340}" type="datetimeFigureOut">
              <a:rPr lang="en-US" smtClean="0"/>
              <a:t>1/13/2025</a:t>
            </a:fld>
            <a:endParaRPr lang="en-US"/>
          </a:p>
        </p:txBody>
      </p:sp>
      <p:sp>
        <p:nvSpPr>
          <p:cNvPr id="5" name="Footer Placeholder 4">
            <a:extLst>
              <a:ext uri="{FF2B5EF4-FFF2-40B4-BE49-F238E27FC236}">
                <a16:creationId xmlns:a16="http://schemas.microsoft.com/office/drawing/2014/main" id="{01F2314F-48C3-E7F6-A070-59B9168ED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163D2-27DF-E47C-525D-402E1FAC5BD7}"/>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180326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7D4B-9B5E-CD6F-2E14-73294D4776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698495-B04D-5445-03CA-BA25DF61EC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338CC-31FD-C9A1-2451-08D2F67A103C}"/>
              </a:ext>
            </a:extLst>
          </p:cNvPr>
          <p:cNvSpPr>
            <a:spLocks noGrp="1"/>
          </p:cNvSpPr>
          <p:nvPr>
            <p:ph type="dt" sz="half" idx="10"/>
          </p:nvPr>
        </p:nvSpPr>
        <p:spPr/>
        <p:txBody>
          <a:bodyPr/>
          <a:lstStyle/>
          <a:p>
            <a:fld id="{EBF4768F-B4DA-4653-82E4-44A9E1973340}" type="datetimeFigureOut">
              <a:rPr lang="en-US" smtClean="0"/>
              <a:t>1/13/2025</a:t>
            </a:fld>
            <a:endParaRPr lang="en-US"/>
          </a:p>
        </p:txBody>
      </p:sp>
      <p:sp>
        <p:nvSpPr>
          <p:cNvPr id="5" name="Footer Placeholder 4">
            <a:extLst>
              <a:ext uri="{FF2B5EF4-FFF2-40B4-BE49-F238E27FC236}">
                <a16:creationId xmlns:a16="http://schemas.microsoft.com/office/drawing/2014/main" id="{8E231AB9-1682-7115-F54C-A4DA65F60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70304-21B6-DDAD-C3EB-426E62C189FF}"/>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319098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8F17F-9462-9893-87AE-7D410997F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D975BC-AD73-E3D7-F01C-B7FA475AAC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8201F1-EDCA-88E9-6795-A4E7479C33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FA17AA-A30B-7331-B9A5-21A77BCB0B3C}"/>
              </a:ext>
            </a:extLst>
          </p:cNvPr>
          <p:cNvSpPr>
            <a:spLocks noGrp="1"/>
          </p:cNvSpPr>
          <p:nvPr>
            <p:ph type="dt" sz="half" idx="10"/>
          </p:nvPr>
        </p:nvSpPr>
        <p:spPr/>
        <p:txBody>
          <a:bodyPr/>
          <a:lstStyle/>
          <a:p>
            <a:fld id="{EBF4768F-B4DA-4653-82E4-44A9E1973340}" type="datetimeFigureOut">
              <a:rPr lang="en-US" smtClean="0"/>
              <a:t>1/13/2025</a:t>
            </a:fld>
            <a:endParaRPr lang="en-US"/>
          </a:p>
        </p:txBody>
      </p:sp>
      <p:sp>
        <p:nvSpPr>
          <p:cNvPr id="6" name="Footer Placeholder 5">
            <a:extLst>
              <a:ext uri="{FF2B5EF4-FFF2-40B4-BE49-F238E27FC236}">
                <a16:creationId xmlns:a16="http://schemas.microsoft.com/office/drawing/2014/main" id="{97F70771-ACEA-9652-CD1B-265F4B6F0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2309BA-7080-CA4D-B14B-2BAC288B5A4C}"/>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332423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961BA-8C52-4A6F-EB11-7629649E5F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E531F7-DAC4-C1F1-6343-B2E5A2B24A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54AF57-F5F1-67A0-4457-F8079EB671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5C1774-C02A-0AEF-D8D2-E65D2F3CB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FCDEBC-9BC0-E140-D1FC-45AEE2F3C5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A2612E-43D3-3736-C140-59AEDBDFD9FB}"/>
              </a:ext>
            </a:extLst>
          </p:cNvPr>
          <p:cNvSpPr>
            <a:spLocks noGrp="1"/>
          </p:cNvSpPr>
          <p:nvPr>
            <p:ph type="dt" sz="half" idx="10"/>
          </p:nvPr>
        </p:nvSpPr>
        <p:spPr/>
        <p:txBody>
          <a:bodyPr/>
          <a:lstStyle/>
          <a:p>
            <a:fld id="{EBF4768F-B4DA-4653-82E4-44A9E1973340}" type="datetimeFigureOut">
              <a:rPr lang="en-US" smtClean="0"/>
              <a:t>1/13/2025</a:t>
            </a:fld>
            <a:endParaRPr lang="en-US"/>
          </a:p>
        </p:txBody>
      </p:sp>
      <p:sp>
        <p:nvSpPr>
          <p:cNvPr id="8" name="Footer Placeholder 7">
            <a:extLst>
              <a:ext uri="{FF2B5EF4-FFF2-40B4-BE49-F238E27FC236}">
                <a16:creationId xmlns:a16="http://schemas.microsoft.com/office/drawing/2014/main" id="{55937745-042D-3C89-9625-F773D0F8CA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01D7E7-9614-393B-ADD3-5E0A4B04AB2F}"/>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1977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8C45-2312-194E-47A5-76592CC1BD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19570C-09BC-7296-6525-C295A4B2FF8D}"/>
              </a:ext>
            </a:extLst>
          </p:cNvPr>
          <p:cNvSpPr>
            <a:spLocks noGrp="1"/>
          </p:cNvSpPr>
          <p:nvPr>
            <p:ph type="dt" sz="half" idx="10"/>
          </p:nvPr>
        </p:nvSpPr>
        <p:spPr/>
        <p:txBody>
          <a:bodyPr/>
          <a:lstStyle/>
          <a:p>
            <a:fld id="{EBF4768F-B4DA-4653-82E4-44A9E1973340}" type="datetimeFigureOut">
              <a:rPr lang="en-US" smtClean="0"/>
              <a:t>1/13/2025</a:t>
            </a:fld>
            <a:endParaRPr lang="en-US"/>
          </a:p>
        </p:txBody>
      </p:sp>
      <p:sp>
        <p:nvSpPr>
          <p:cNvPr id="4" name="Footer Placeholder 3">
            <a:extLst>
              <a:ext uri="{FF2B5EF4-FFF2-40B4-BE49-F238E27FC236}">
                <a16:creationId xmlns:a16="http://schemas.microsoft.com/office/drawing/2014/main" id="{1BDF428F-C988-071A-F6F4-B577D964E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6C0AB7-5494-66EC-6E43-8E3C06069AC5}"/>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82663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985440-658A-4F6E-655F-881432291928}"/>
              </a:ext>
            </a:extLst>
          </p:cNvPr>
          <p:cNvSpPr>
            <a:spLocks noGrp="1"/>
          </p:cNvSpPr>
          <p:nvPr>
            <p:ph type="dt" sz="half" idx="10"/>
          </p:nvPr>
        </p:nvSpPr>
        <p:spPr/>
        <p:txBody>
          <a:bodyPr/>
          <a:lstStyle/>
          <a:p>
            <a:fld id="{EBF4768F-B4DA-4653-82E4-44A9E1973340}" type="datetimeFigureOut">
              <a:rPr lang="en-US" smtClean="0"/>
              <a:t>1/13/2025</a:t>
            </a:fld>
            <a:endParaRPr lang="en-US"/>
          </a:p>
        </p:txBody>
      </p:sp>
      <p:sp>
        <p:nvSpPr>
          <p:cNvPr id="3" name="Footer Placeholder 2">
            <a:extLst>
              <a:ext uri="{FF2B5EF4-FFF2-40B4-BE49-F238E27FC236}">
                <a16:creationId xmlns:a16="http://schemas.microsoft.com/office/drawing/2014/main" id="{B45A4736-1B75-CE01-B640-AA5B1A06AA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F2B3CC-7AD8-E924-69C5-29FED6646182}"/>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380179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B884-E320-96A8-749D-F5FC3B332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364D8C-AE9D-D371-7AD3-96FB1D9133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8F5CE-C433-451A-EFAF-148EF822C9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8E198C-9A12-793C-8638-D560AA969B44}"/>
              </a:ext>
            </a:extLst>
          </p:cNvPr>
          <p:cNvSpPr>
            <a:spLocks noGrp="1"/>
          </p:cNvSpPr>
          <p:nvPr>
            <p:ph type="dt" sz="half" idx="10"/>
          </p:nvPr>
        </p:nvSpPr>
        <p:spPr/>
        <p:txBody>
          <a:bodyPr/>
          <a:lstStyle/>
          <a:p>
            <a:fld id="{EBF4768F-B4DA-4653-82E4-44A9E1973340}" type="datetimeFigureOut">
              <a:rPr lang="en-US" smtClean="0"/>
              <a:t>1/13/2025</a:t>
            </a:fld>
            <a:endParaRPr lang="en-US"/>
          </a:p>
        </p:txBody>
      </p:sp>
      <p:sp>
        <p:nvSpPr>
          <p:cNvPr id="6" name="Footer Placeholder 5">
            <a:extLst>
              <a:ext uri="{FF2B5EF4-FFF2-40B4-BE49-F238E27FC236}">
                <a16:creationId xmlns:a16="http://schemas.microsoft.com/office/drawing/2014/main" id="{1E494D8B-7DB0-CD20-1B10-8E8DF3179A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5077F-C424-E183-7F7A-AE9C6E03F0C1}"/>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3393619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F382-EA68-ED76-E77E-E36BC15F8F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7B3373-E21D-151F-B3C0-B68CFC6EC4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DD6582-6642-93BF-C4A5-0D1711DC90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003BA-3A47-0B0F-B0A9-29CF107811BA}"/>
              </a:ext>
            </a:extLst>
          </p:cNvPr>
          <p:cNvSpPr>
            <a:spLocks noGrp="1"/>
          </p:cNvSpPr>
          <p:nvPr>
            <p:ph type="dt" sz="half" idx="10"/>
          </p:nvPr>
        </p:nvSpPr>
        <p:spPr/>
        <p:txBody>
          <a:bodyPr/>
          <a:lstStyle/>
          <a:p>
            <a:fld id="{EBF4768F-B4DA-4653-82E4-44A9E1973340}" type="datetimeFigureOut">
              <a:rPr lang="en-US" smtClean="0"/>
              <a:t>1/13/2025</a:t>
            </a:fld>
            <a:endParaRPr lang="en-US"/>
          </a:p>
        </p:txBody>
      </p:sp>
      <p:sp>
        <p:nvSpPr>
          <p:cNvPr id="6" name="Footer Placeholder 5">
            <a:extLst>
              <a:ext uri="{FF2B5EF4-FFF2-40B4-BE49-F238E27FC236}">
                <a16:creationId xmlns:a16="http://schemas.microsoft.com/office/drawing/2014/main" id="{D95852F3-D434-245D-D485-64BCEC4898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55CCF-569E-3B6F-DE14-1CE18C963429}"/>
              </a:ext>
            </a:extLst>
          </p:cNvPr>
          <p:cNvSpPr>
            <a:spLocks noGrp="1"/>
          </p:cNvSpPr>
          <p:nvPr>
            <p:ph type="sldNum" sz="quarter" idx="12"/>
          </p:nvPr>
        </p:nvSpPr>
        <p:spPr/>
        <p:txBody>
          <a:bodyPr/>
          <a:lstStyle/>
          <a:p>
            <a:fld id="{265DDCAB-92C4-4B5B-BC0F-A47B0DC09BEA}" type="slidenum">
              <a:rPr lang="en-US" smtClean="0"/>
              <a:t>‹#›</a:t>
            </a:fld>
            <a:endParaRPr lang="en-US"/>
          </a:p>
        </p:txBody>
      </p:sp>
    </p:spTree>
    <p:extLst>
      <p:ext uri="{BB962C8B-B14F-4D97-AF65-F5344CB8AC3E}">
        <p14:creationId xmlns:p14="http://schemas.microsoft.com/office/powerpoint/2010/main" val="211493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26BCAD-CDDA-7001-BD9B-8D73EAB3B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27E4FC-4974-819A-4EFA-F3CB53E77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02845-1D1A-0785-4B99-1DD15E79C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F4768F-B4DA-4653-82E4-44A9E1973340}" type="datetimeFigureOut">
              <a:rPr lang="en-US" smtClean="0"/>
              <a:t>1/13/2025</a:t>
            </a:fld>
            <a:endParaRPr lang="en-US"/>
          </a:p>
        </p:txBody>
      </p:sp>
      <p:sp>
        <p:nvSpPr>
          <p:cNvPr id="5" name="Footer Placeholder 4">
            <a:extLst>
              <a:ext uri="{FF2B5EF4-FFF2-40B4-BE49-F238E27FC236}">
                <a16:creationId xmlns:a16="http://schemas.microsoft.com/office/drawing/2014/main" id="{A5E147DE-05AE-AF00-3184-023180D6E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F551CA7-E6DB-8413-509C-1C87AEFBD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DDCAB-92C4-4B5B-BC0F-A47B0DC09BEA}" type="slidenum">
              <a:rPr lang="en-US" smtClean="0"/>
              <a:t>‹#›</a:t>
            </a:fld>
            <a:endParaRPr lang="en-US"/>
          </a:p>
        </p:txBody>
      </p:sp>
    </p:spTree>
    <p:extLst>
      <p:ext uri="{BB962C8B-B14F-4D97-AF65-F5344CB8AC3E}">
        <p14:creationId xmlns:p14="http://schemas.microsoft.com/office/powerpoint/2010/main" val="2523305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F963-F89C-4868-381A-BEFF1845D681}"/>
              </a:ext>
            </a:extLst>
          </p:cNvPr>
          <p:cNvSpPr>
            <a:spLocks noGrp="1"/>
          </p:cNvSpPr>
          <p:nvPr>
            <p:ph type="title"/>
          </p:nvPr>
        </p:nvSpPr>
        <p:spPr>
          <a:xfrm>
            <a:off x="3342968" y="550607"/>
            <a:ext cx="7334864" cy="1651818"/>
          </a:xfrm>
        </p:spPr>
        <p:txBody>
          <a:bodyPr>
            <a:normAutofit/>
          </a:bodyPr>
          <a:lstStyle/>
          <a:p>
            <a:pPr algn="ctr"/>
            <a:r>
              <a:rPr lang="vi-VN" sz="3600" dirty="0">
                <a:solidFill>
                  <a:schemeClr val="tx2">
                    <a:lumMod val="75000"/>
                    <a:lumOff val="25000"/>
                  </a:schemeClr>
                </a:solidFill>
              </a:rPr>
              <a:t>   </a:t>
            </a:r>
            <a:r>
              <a:rPr lang="vi-VN" sz="3200" dirty="0">
                <a:solidFill>
                  <a:schemeClr val="tx2">
                    <a:lumMod val="50000"/>
                    <a:lumOff val="50000"/>
                  </a:schemeClr>
                </a:solidFill>
              </a:rPr>
              <a:t>TRƯỜNG ĐẠI HỌC TRÀ VINH</a:t>
            </a:r>
            <a:br>
              <a:rPr lang="vi-VN" sz="3600" dirty="0">
                <a:solidFill>
                  <a:schemeClr val="tx2">
                    <a:lumMod val="75000"/>
                    <a:lumOff val="25000"/>
                  </a:schemeClr>
                </a:solidFill>
              </a:rPr>
            </a:br>
            <a:r>
              <a:rPr lang="vi-VN" sz="3600" dirty="0">
                <a:solidFill>
                  <a:schemeClr val="tx2">
                    <a:lumMod val="75000"/>
                    <a:lumOff val="25000"/>
                  </a:schemeClr>
                </a:solidFill>
              </a:rPr>
              <a:t>    </a:t>
            </a:r>
            <a:r>
              <a:rPr lang="vi-VN" sz="3200" dirty="0">
                <a:solidFill>
                  <a:schemeClr val="tx2">
                    <a:lumMod val="75000"/>
                    <a:lumOff val="25000"/>
                  </a:schemeClr>
                </a:solidFill>
              </a:rPr>
              <a:t>KHOA KĨ THUẬT VÀ CÔNG NGHỆ</a:t>
            </a:r>
            <a:br>
              <a:rPr lang="en-US" sz="3600" dirty="0">
                <a:solidFill>
                  <a:schemeClr val="tx2">
                    <a:lumMod val="75000"/>
                    <a:lumOff val="25000"/>
                  </a:schemeClr>
                </a:solidFill>
              </a:rPr>
            </a:br>
            <a:endParaRPr lang="en-US" sz="3600" dirty="0"/>
          </a:p>
        </p:txBody>
      </p:sp>
      <p:pic>
        <p:nvPicPr>
          <p:cNvPr id="7" name="Content Placeholder 6" descr="A blue and white logo&#10;&#10;Description automatically generated">
            <a:extLst>
              <a:ext uri="{FF2B5EF4-FFF2-40B4-BE49-F238E27FC236}">
                <a16:creationId xmlns:a16="http://schemas.microsoft.com/office/drawing/2014/main" id="{62128EA4-A0C7-2579-11BB-03C69570EA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888" y="530942"/>
            <a:ext cx="1548581" cy="1325563"/>
          </a:xfrm>
        </p:spPr>
      </p:pic>
      <p:sp>
        <p:nvSpPr>
          <p:cNvPr id="5" name="Rectangle 4">
            <a:extLst>
              <a:ext uri="{FF2B5EF4-FFF2-40B4-BE49-F238E27FC236}">
                <a16:creationId xmlns:a16="http://schemas.microsoft.com/office/drawing/2014/main" id="{CF02F0A3-53FE-B299-9E43-6C7F5944F15B}"/>
              </a:ext>
            </a:extLst>
          </p:cNvPr>
          <p:cNvSpPr/>
          <p:nvPr/>
        </p:nvSpPr>
        <p:spPr>
          <a:xfrm>
            <a:off x="838200" y="365125"/>
            <a:ext cx="10515600" cy="5811838"/>
          </a:xfrm>
          <a:prstGeom prst="rect">
            <a:avLst/>
          </a:prstGeom>
          <a:noFill/>
          <a:ln w="190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le 9">
            <a:extLst>
              <a:ext uri="{FF2B5EF4-FFF2-40B4-BE49-F238E27FC236}">
                <a16:creationId xmlns:a16="http://schemas.microsoft.com/office/drawing/2014/main" id="{E5A02C3D-4C4B-77DE-B08A-FDD3FED12918}"/>
              </a:ext>
            </a:extLst>
          </p:cNvPr>
          <p:cNvGraphicFramePr>
            <a:graphicFrameLocks noGrp="1"/>
          </p:cNvGraphicFramePr>
          <p:nvPr>
            <p:extLst>
              <p:ext uri="{D42A27DB-BD31-4B8C-83A1-F6EECF244321}">
                <p14:modId xmlns:p14="http://schemas.microsoft.com/office/powerpoint/2010/main" val="3617962521"/>
              </p:ext>
            </p:extLst>
          </p:nvPr>
        </p:nvGraphicFramePr>
        <p:xfrm>
          <a:off x="3342968" y="1946787"/>
          <a:ext cx="7334864" cy="737419"/>
        </p:xfrm>
        <a:graphic>
          <a:graphicData uri="http://schemas.openxmlformats.org/drawingml/2006/table">
            <a:tbl>
              <a:tblPr firstRow="1" bandRow="1">
                <a:tableStyleId>{5C22544A-7EE6-4342-B048-85BDC9FD1C3A}</a:tableStyleId>
              </a:tblPr>
              <a:tblGrid>
                <a:gridCol w="7334864">
                  <a:extLst>
                    <a:ext uri="{9D8B030D-6E8A-4147-A177-3AD203B41FA5}">
                      <a16:colId xmlns:a16="http://schemas.microsoft.com/office/drawing/2014/main" val="3064769547"/>
                    </a:ext>
                  </a:extLst>
                </a:gridCol>
              </a:tblGrid>
              <a:tr h="737419">
                <a:tc>
                  <a:txBody>
                    <a:bodyPr/>
                    <a:lstStyle/>
                    <a:p>
                      <a:pPr algn="ctr"/>
                      <a:r>
                        <a:rPr lang="vi-VN" sz="2400" dirty="0">
                          <a:solidFill>
                            <a:srgbClr val="FF0000"/>
                          </a:solidFill>
                        </a:rPr>
                        <a:t>Đồ Án Cơ Sở Nghành</a:t>
                      </a:r>
                      <a:endParaRPr lang="en-US" sz="2400" dirty="0">
                        <a:solidFill>
                          <a:srgbClr val="FF0000"/>
                        </a:solidFill>
                      </a:endParaRPr>
                    </a:p>
                  </a:txBody>
                  <a:tcPr>
                    <a:noFill/>
                  </a:tcPr>
                </a:tc>
                <a:extLst>
                  <a:ext uri="{0D108BD9-81ED-4DB2-BD59-A6C34878D82A}">
                    <a16:rowId xmlns:a16="http://schemas.microsoft.com/office/drawing/2014/main" val="899278233"/>
                  </a:ext>
                </a:extLst>
              </a:tr>
            </a:tbl>
          </a:graphicData>
        </a:graphic>
      </p:graphicFrame>
      <p:graphicFrame>
        <p:nvGraphicFramePr>
          <p:cNvPr id="11" name="Table 10">
            <a:extLst>
              <a:ext uri="{FF2B5EF4-FFF2-40B4-BE49-F238E27FC236}">
                <a16:creationId xmlns:a16="http://schemas.microsoft.com/office/drawing/2014/main" id="{56E2AC5A-96D8-232D-0266-0E9296749088}"/>
              </a:ext>
            </a:extLst>
          </p:cNvPr>
          <p:cNvGraphicFramePr>
            <a:graphicFrameLocks noGrp="1"/>
          </p:cNvGraphicFramePr>
          <p:nvPr>
            <p:extLst>
              <p:ext uri="{D42A27DB-BD31-4B8C-83A1-F6EECF244321}">
                <p14:modId xmlns:p14="http://schemas.microsoft.com/office/powerpoint/2010/main" val="1099017011"/>
              </p:ext>
            </p:extLst>
          </p:nvPr>
        </p:nvGraphicFramePr>
        <p:xfrm>
          <a:off x="924232" y="2684206"/>
          <a:ext cx="10323870" cy="1396180"/>
        </p:xfrm>
        <a:graphic>
          <a:graphicData uri="http://schemas.openxmlformats.org/drawingml/2006/table">
            <a:tbl>
              <a:tblPr firstRow="1" bandRow="1">
                <a:tableStyleId>{5C22544A-7EE6-4342-B048-85BDC9FD1C3A}</a:tableStyleId>
              </a:tblPr>
              <a:tblGrid>
                <a:gridCol w="10323870">
                  <a:extLst>
                    <a:ext uri="{9D8B030D-6E8A-4147-A177-3AD203B41FA5}">
                      <a16:colId xmlns:a16="http://schemas.microsoft.com/office/drawing/2014/main" val="3741446507"/>
                    </a:ext>
                  </a:extLst>
                </a:gridCol>
              </a:tblGrid>
              <a:tr h="1396180">
                <a:tc>
                  <a:txBody>
                    <a:bodyPr/>
                    <a:lstStyle/>
                    <a:p>
                      <a:pPr algn="ctr"/>
                      <a:r>
                        <a:rPr lang="vi-VN" sz="3600" dirty="0">
                          <a:solidFill>
                            <a:srgbClr val="FF0000"/>
                          </a:solidFill>
                        </a:rPr>
                        <a:t>Xây Dựng Website Giới Thiệu Các Di Tích Lịch Sử Trên Địa Bàn Tỉnh Trà Vinh</a:t>
                      </a:r>
                      <a:endParaRPr lang="en-US" sz="3600" dirty="0">
                        <a:solidFill>
                          <a:srgbClr val="FF0000"/>
                        </a:solidFill>
                      </a:endParaRPr>
                    </a:p>
                  </a:txBody>
                  <a:tcPr>
                    <a:solidFill>
                      <a:schemeClr val="bg1"/>
                    </a:solidFill>
                  </a:tcPr>
                </a:tc>
                <a:extLst>
                  <a:ext uri="{0D108BD9-81ED-4DB2-BD59-A6C34878D82A}">
                    <a16:rowId xmlns:a16="http://schemas.microsoft.com/office/drawing/2014/main" val="963225908"/>
                  </a:ext>
                </a:extLst>
              </a:tr>
            </a:tbl>
          </a:graphicData>
        </a:graphic>
      </p:graphicFrame>
      <p:graphicFrame>
        <p:nvGraphicFramePr>
          <p:cNvPr id="12" name="Table 11">
            <a:extLst>
              <a:ext uri="{FF2B5EF4-FFF2-40B4-BE49-F238E27FC236}">
                <a16:creationId xmlns:a16="http://schemas.microsoft.com/office/drawing/2014/main" id="{D2A68F92-0F5F-4751-AB11-997E9613028F}"/>
              </a:ext>
            </a:extLst>
          </p:cNvPr>
          <p:cNvGraphicFramePr>
            <a:graphicFrameLocks noGrp="1"/>
          </p:cNvGraphicFramePr>
          <p:nvPr>
            <p:extLst>
              <p:ext uri="{D42A27DB-BD31-4B8C-83A1-F6EECF244321}">
                <p14:modId xmlns:p14="http://schemas.microsoft.com/office/powerpoint/2010/main" val="881111552"/>
              </p:ext>
            </p:extLst>
          </p:nvPr>
        </p:nvGraphicFramePr>
        <p:xfrm>
          <a:off x="3667432" y="4080386"/>
          <a:ext cx="2831691" cy="1759974"/>
        </p:xfrm>
        <a:graphic>
          <a:graphicData uri="http://schemas.openxmlformats.org/drawingml/2006/table">
            <a:tbl>
              <a:tblPr firstRow="1" bandRow="1">
                <a:tableStyleId>{5C22544A-7EE6-4342-B048-85BDC9FD1C3A}</a:tableStyleId>
              </a:tblPr>
              <a:tblGrid>
                <a:gridCol w="2831691">
                  <a:extLst>
                    <a:ext uri="{9D8B030D-6E8A-4147-A177-3AD203B41FA5}">
                      <a16:colId xmlns:a16="http://schemas.microsoft.com/office/drawing/2014/main" val="985222658"/>
                    </a:ext>
                  </a:extLst>
                </a:gridCol>
              </a:tblGrid>
              <a:tr h="1759974">
                <a:tc>
                  <a:txBody>
                    <a:bodyPr/>
                    <a:lstStyle/>
                    <a:p>
                      <a:r>
                        <a:rPr lang="vi-VN" dirty="0">
                          <a:solidFill>
                            <a:schemeClr val="bg2">
                              <a:lumMod val="10000"/>
                            </a:schemeClr>
                          </a:solidFill>
                        </a:rPr>
                        <a:t>Giảng Viên Hướng Dẫn:</a:t>
                      </a:r>
                    </a:p>
                    <a:p>
                      <a:endParaRPr lang="vi-VN" dirty="0">
                        <a:solidFill>
                          <a:schemeClr val="bg2">
                            <a:lumMod val="10000"/>
                          </a:schemeClr>
                        </a:solidFill>
                      </a:endParaRPr>
                    </a:p>
                    <a:p>
                      <a:r>
                        <a:rPr lang="vi-VN" dirty="0">
                          <a:solidFill>
                            <a:schemeClr val="bg2">
                              <a:lumMod val="10000"/>
                            </a:schemeClr>
                          </a:solidFill>
                        </a:rPr>
                        <a:t>ThS. Võ Thành C</a:t>
                      </a:r>
                      <a:endParaRPr lang="en-US" dirty="0">
                        <a:solidFill>
                          <a:schemeClr val="bg2">
                            <a:lumMod val="10000"/>
                          </a:schemeClr>
                        </a:solidFill>
                      </a:endParaRPr>
                    </a:p>
                  </a:txBody>
                  <a:tcPr>
                    <a:noFill/>
                  </a:tcPr>
                </a:tc>
                <a:extLst>
                  <a:ext uri="{0D108BD9-81ED-4DB2-BD59-A6C34878D82A}">
                    <a16:rowId xmlns:a16="http://schemas.microsoft.com/office/drawing/2014/main" val="4142351639"/>
                  </a:ext>
                </a:extLst>
              </a:tr>
            </a:tbl>
          </a:graphicData>
        </a:graphic>
      </p:graphicFrame>
      <p:graphicFrame>
        <p:nvGraphicFramePr>
          <p:cNvPr id="13" name="Table 12">
            <a:extLst>
              <a:ext uri="{FF2B5EF4-FFF2-40B4-BE49-F238E27FC236}">
                <a16:creationId xmlns:a16="http://schemas.microsoft.com/office/drawing/2014/main" id="{38C10A1B-3A78-0BC9-46B3-4E56BC0E81B2}"/>
              </a:ext>
            </a:extLst>
          </p:cNvPr>
          <p:cNvGraphicFramePr>
            <a:graphicFrameLocks noGrp="1"/>
          </p:cNvGraphicFramePr>
          <p:nvPr>
            <p:extLst>
              <p:ext uri="{D42A27DB-BD31-4B8C-83A1-F6EECF244321}">
                <p14:modId xmlns:p14="http://schemas.microsoft.com/office/powerpoint/2010/main" val="608498452"/>
              </p:ext>
            </p:extLst>
          </p:nvPr>
        </p:nvGraphicFramePr>
        <p:xfrm>
          <a:off x="7328308" y="4080385"/>
          <a:ext cx="2831691" cy="1759974"/>
        </p:xfrm>
        <a:graphic>
          <a:graphicData uri="http://schemas.openxmlformats.org/drawingml/2006/table">
            <a:tbl>
              <a:tblPr firstRow="1" bandRow="1">
                <a:tableStyleId>{5C22544A-7EE6-4342-B048-85BDC9FD1C3A}</a:tableStyleId>
              </a:tblPr>
              <a:tblGrid>
                <a:gridCol w="2831691">
                  <a:extLst>
                    <a:ext uri="{9D8B030D-6E8A-4147-A177-3AD203B41FA5}">
                      <a16:colId xmlns:a16="http://schemas.microsoft.com/office/drawing/2014/main" val="2133376033"/>
                    </a:ext>
                  </a:extLst>
                </a:gridCol>
              </a:tblGrid>
              <a:tr h="1759974">
                <a:tc>
                  <a:txBody>
                    <a:bodyPr/>
                    <a:lstStyle/>
                    <a:p>
                      <a:r>
                        <a:rPr lang="vi-VN" dirty="0">
                          <a:solidFill>
                            <a:schemeClr val="bg2">
                              <a:lumMod val="10000"/>
                            </a:schemeClr>
                          </a:solidFill>
                        </a:rPr>
                        <a:t>Sinh Viên Thực Hiện:</a:t>
                      </a:r>
                    </a:p>
                    <a:p>
                      <a:r>
                        <a:rPr lang="vi-VN" dirty="0">
                          <a:solidFill>
                            <a:schemeClr val="bg2">
                              <a:lumMod val="10000"/>
                            </a:schemeClr>
                          </a:solidFill>
                        </a:rPr>
                        <a:t>Họ Và Tên: Thạch Nhựt Minh</a:t>
                      </a:r>
                    </a:p>
                    <a:p>
                      <a:r>
                        <a:rPr lang="vi-VN" dirty="0">
                          <a:solidFill>
                            <a:schemeClr val="bg2">
                              <a:lumMod val="10000"/>
                            </a:schemeClr>
                          </a:solidFill>
                        </a:rPr>
                        <a:t>MSSV: 110122115</a:t>
                      </a:r>
                    </a:p>
                    <a:p>
                      <a:r>
                        <a:rPr lang="vi-VN" dirty="0">
                          <a:solidFill>
                            <a:schemeClr val="bg2">
                              <a:lumMod val="10000"/>
                            </a:schemeClr>
                          </a:solidFill>
                        </a:rPr>
                        <a:t>Lớp: DA22TTB</a:t>
                      </a:r>
                      <a:endParaRPr lang="en-US" dirty="0">
                        <a:solidFill>
                          <a:schemeClr val="bg2">
                            <a:lumMod val="10000"/>
                          </a:schemeClr>
                        </a:solidFill>
                      </a:endParaRPr>
                    </a:p>
                  </a:txBody>
                  <a:tcPr>
                    <a:noFill/>
                  </a:tcPr>
                </a:tc>
                <a:extLst>
                  <a:ext uri="{0D108BD9-81ED-4DB2-BD59-A6C34878D82A}">
                    <a16:rowId xmlns:a16="http://schemas.microsoft.com/office/drawing/2014/main" val="1791665553"/>
                  </a:ext>
                </a:extLst>
              </a:tr>
            </a:tbl>
          </a:graphicData>
        </a:graphic>
      </p:graphicFrame>
    </p:spTree>
    <p:extLst>
      <p:ext uri="{BB962C8B-B14F-4D97-AF65-F5344CB8AC3E}">
        <p14:creationId xmlns:p14="http://schemas.microsoft.com/office/powerpoint/2010/main" val="1091122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A2193-10E1-3B17-D2F1-FD19DE8CC1FD}"/>
              </a:ext>
            </a:extLst>
          </p:cNvPr>
          <p:cNvSpPr>
            <a:spLocks noGrp="1"/>
          </p:cNvSpPr>
          <p:nvPr>
            <p:ph type="title"/>
          </p:nvPr>
        </p:nvSpPr>
        <p:spPr>
          <a:xfrm>
            <a:off x="838200" y="511277"/>
            <a:ext cx="1973826" cy="5665686"/>
          </a:xfrm>
        </p:spPr>
        <p:txBody>
          <a:bodyPr/>
          <a:lstStyle/>
          <a:p>
            <a:pPr marL="571500" indent="-571500">
              <a:buFont typeface="Wingdings" panose="05000000000000000000" pitchFamily="2" charset="2"/>
              <a:buChar char="v"/>
            </a:pPr>
            <a:r>
              <a:rPr lang="vi-VN" dirty="0">
                <a:solidFill>
                  <a:srgbClr val="FF0000"/>
                </a:solidFill>
              </a:rPr>
              <a:t>Về trang liên hệ.</a:t>
            </a:r>
            <a:endParaRPr lang="en-US" dirty="0">
              <a:solidFill>
                <a:srgbClr val="FF0000"/>
              </a:solidFill>
            </a:endParaRPr>
          </a:p>
        </p:txBody>
      </p:sp>
      <p:sp>
        <p:nvSpPr>
          <p:cNvPr id="3" name="Content Placeholder 2">
            <a:extLst>
              <a:ext uri="{FF2B5EF4-FFF2-40B4-BE49-F238E27FC236}">
                <a16:creationId xmlns:a16="http://schemas.microsoft.com/office/drawing/2014/main" id="{6BC6F12E-E7E1-C106-7975-ADCF121BCDAE}"/>
              </a:ext>
            </a:extLst>
          </p:cNvPr>
          <p:cNvSpPr>
            <a:spLocks noGrp="1"/>
          </p:cNvSpPr>
          <p:nvPr>
            <p:ph idx="1"/>
          </p:nvPr>
        </p:nvSpPr>
        <p:spPr>
          <a:xfrm>
            <a:off x="2812027" y="511277"/>
            <a:ext cx="8541773" cy="5665686"/>
          </a:xfrm>
        </p:spPr>
        <p:txBody>
          <a:bodyPr/>
          <a:lstStyle/>
          <a:p>
            <a:r>
              <a:rPr lang="vi-VN" dirty="0"/>
              <a:t>Liên hệ đã đưa ra thông tin về cách liên hệ đến admin người tạo ra trang web.</a:t>
            </a:r>
          </a:p>
          <a:p>
            <a:pPr marL="0" indent="0">
              <a:buNone/>
            </a:pPr>
            <a:endParaRPr lang="en-US" dirty="0"/>
          </a:p>
        </p:txBody>
      </p:sp>
      <p:pic>
        <p:nvPicPr>
          <p:cNvPr id="5" name="Picture 4">
            <a:extLst>
              <a:ext uri="{FF2B5EF4-FFF2-40B4-BE49-F238E27FC236}">
                <a16:creationId xmlns:a16="http://schemas.microsoft.com/office/drawing/2014/main" id="{E73C1AD9-DBDD-5217-AB9B-8017BA40D750}"/>
              </a:ext>
            </a:extLst>
          </p:cNvPr>
          <p:cNvPicPr>
            <a:picLocks noChangeAspect="1"/>
          </p:cNvPicPr>
          <p:nvPr/>
        </p:nvPicPr>
        <p:blipFill>
          <a:blip r:embed="rId2"/>
          <a:stretch>
            <a:fillRect/>
          </a:stretch>
        </p:blipFill>
        <p:spPr>
          <a:xfrm>
            <a:off x="3098521" y="1431832"/>
            <a:ext cx="2648734" cy="4398696"/>
          </a:xfrm>
          <a:prstGeom prst="rect">
            <a:avLst/>
          </a:prstGeom>
        </p:spPr>
      </p:pic>
      <p:graphicFrame>
        <p:nvGraphicFramePr>
          <p:cNvPr id="6" name="Table 5">
            <a:extLst>
              <a:ext uri="{FF2B5EF4-FFF2-40B4-BE49-F238E27FC236}">
                <a16:creationId xmlns:a16="http://schemas.microsoft.com/office/drawing/2014/main" id="{52D47687-C0DA-5CFE-0961-A0B25E088D5E}"/>
              </a:ext>
            </a:extLst>
          </p:cNvPr>
          <p:cNvGraphicFramePr>
            <a:graphicFrameLocks noGrp="1"/>
          </p:cNvGraphicFramePr>
          <p:nvPr>
            <p:extLst>
              <p:ext uri="{D42A27DB-BD31-4B8C-83A1-F6EECF244321}">
                <p14:modId xmlns:p14="http://schemas.microsoft.com/office/powerpoint/2010/main" val="3176984946"/>
              </p:ext>
            </p:extLst>
          </p:nvPr>
        </p:nvGraphicFramePr>
        <p:xfrm>
          <a:off x="5747256" y="1431832"/>
          <a:ext cx="4832254" cy="4398696"/>
        </p:xfrm>
        <a:graphic>
          <a:graphicData uri="http://schemas.openxmlformats.org/drawingml/2006/table">
            <a:tbl>
              <a:tblPr firstRow="1" bandRow="1">
                <a:tableStyleId>{5C22544A-7EE6-4342-B048-85BDC9FD1C3A}</a:tableStyleId>
              </a:tblPr>
              <a:tblGrid>
                <a:gridCol w="4832254">
                  <a:extLst>
                    <a:ext uri="{9D8B030D-6E8A-4147-A177-3AD203B41FA5}">
                      <a16:colId xmlns:a16="http://schemas.microsoft.com/office/drawing/2014/main" val="2679755447"/>
                    </a:ext>
                  </a:extLst>
                </a:gridCol>
              </a:tblGrid>
              <a:tr h="4398696">
                <a:tc>
                  <a:txBody>
                    <a:bodyPr/>
                    <a:lstStyle/>
                    <a:p>
                      <a:pPr marL="285750" indent="-285750">
                        <a:buFont typeface="Wingdings" panose="05000000000000000000" pitchFamily="2" charset="2"/>
                        <a:buChar char="v"/>
                      </a:pPr>
                      <a:r>
                        <a:rPr lang="vi-VN" dirty="0">
                          <a:solidFill>
                            <a:schemeClr val="tx1"/>
                          </a:solidFill>
                        </a:rPr>
                        <a:t>Chức năng chính trong trang này là chức năng gửi tin nhắn phản hồi của du khác, mọi góp ý phản hồi đều được ghi nhận lại.</a:t>
                      </a:r>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Wingdings" panose="05000000000000000000" pitchFamily="2" charset="2"/>
                        <a:buChar char="v"/>
                      </a:pPr>
                      <a:endParaRPr lang="vi-VN" dirty="0"/>
                    </a:p>
                    <a:p>
                      <a:pPr marL="285750" indent="-285750">
                        <a:buFont typeface="Arial" panose="020B0604020202020204" pitchFamily="34" charset="0"/>
                        <a:buChar char="•"/>
                      </a:pPr>
                      <a:r>
                        <a:rPr lang="vi-VN" dirty="0">
                          <a:solidFill>
                            <a:schemeClr val="tx1"/>
                          </a:solidFill>
                        </a:rPr>
                        <a:t>Các phản hồi của người đọc về trang web sẽ được ghi nhận lại để cãi thiện.</a:t>
                      </a:r>
                      <a:endParaRPr lang="en-US" dirty="0">
                        <a:solidFill>
                          <a:schemeClr val="tx1"/>
                        </a:solidFill>
                      </a:endParaRPr>
                    </a:p>
                  </a:txBody>
                  <a:tcPr>
                    <a:noFill/>
                  </a:tcPr>
                </a:tc>
                <a:extLst>
                  <a:ext uri="{0D108BD9-81ED-4DB2-BD59-A6C34878D82A}">
                    <a16:rowId xmlns:a16="http://schemas.microsoft.com/office/drawing/2014/main" val="277963379"/>
                  </a:ext>
                </a:extLst>
              </a:tr>
            </a:tbl>
          </a:graphicData>
        </a:graphic>
      </p:graphicFrame>
      <p:pic>
        <p:nvPicPr>
          <p:cNvPr id="8" name="Picture 7">
            <a:extLst>
              <a:ext uri="{FF2B5EF4-FFF2-40B4-BE49-F238E27FC236}">
                <a16:creationId xmlns:a16="http://schemas.microsoft.com/office/drawing/2014/main" id="{03695B80-E42B-EF12-C776-E1EB25E5EAFF}"/>
              </a:ext>
            </a:extLst>
          </p:cNvPr>
          <p:cNvPicPr>
            <a:picLocks noChangeAspect="1"/>
          </p:cNvPicPr>
          <p:nvPr/>
        </p:nvPicPr>
        <p:blipFill>
          <a:blip r:embed="rId3"/>
          <a:stretch>
            <a:fillRect/>
          </a:stretch>
        </p:blipFill>
        <p:spPr>
          <a:xfrm>
            <a:off x="5747255" y="2598794"/>
            <a:ext cx="4832254" cy="2012535"/>
          </a:xfrm>
          <a:prstGeom prst="rect">
            <a:avLst/>
          </a:prstGeom>
        </p:spPr>
      </p:pic>
      <p:pic>
        <p:nvPicPr>
          <p:cNvPr id="7" name="Picture 6">
            <a:extLst>
              <a:ext uri="{FF2B5EF4-FFF2-40B4-BE49-F238E27FC236}">
                <a16:creationId xmlns:a16="http://schemas.microsoft.com/office/drawing/2014/main" id="{E3CEBBE8-7E30-3F52-757A-E4FC61F4F5D7}"/>
              </a:ext>
            </a:extLst>
          </p:cNvPr>
          <p:cNvPicPr>
            <a:picLocks noChangeAspect="1"/>
          </p:cNvPicPr>
          <p:nvPr/>
        </p:nvPicPr>
        <p:blipFill>
          <a:blip r:embed="rId4"/>
          <a:stretch>
            <a:fillRect/>
          </a:stretch>
        </p:blipFill>
        <p:spPr>
          <a:xfrm>
            <a:off x="5747254" y="3588774"/>
            <a:ext cx="902511" cy="1022555"/>
          </a:xfrm>
          <a:prstGeom prst="rect">
            <a:avLst/>
          </a:prstGeom>
        </p:spPr>
      </p:pic>
    </p:spTree>
    <p:extLst>
      <p:ext uri="{BB962C8B-B14F-4D97-AF65-F5344CB8AC3E}">
        <p14:creationId xmlns:p14="http://schemas.microsoft.com/office/powerpoint/2010/main" val="796407206"/>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97C4-EB95-7C03-60A8-1F99C98BD8C6}"/>
              </a:ext>
            </a:extLst>
          </p:cNvPr>
          <p:cNvSpPr>
            <a:spLocks noGrp="1"/>
          </p:cNvSpPr>
          <p:nvPr>
            <p:ph type="title"/>
          </p:nvPr>
        </p:nvSpPr>
        <p:spPr/>
        <p:txBody>
          <a:bodyPr/>
          <a:lstStyle/>
          <a:p>
            <a:pPr marL="571500" indent="-571500">
              <a:buFont typeface="Wingdings" panose="05000000000000000000" pitchFamily="2" charset="2"/>
              <a:buChar char="v"/>
            </a:pPr>
            <a:r>
              <a:rPr lang="vi-VN" dirty="0">
                <a:solidFill>
                  <a:srgbClr val="FF0000"/>
                </a:solidFill>
              </a:rPr>
              <a:t>Footer là phần cuối cùng của trang web</a:t>
            </a:r>
            <a:br>
              <a:rPr lang="vi-VN" dirty="0">
                <a:solidFill>
                  <a:srgbClr val="FF0000"/>
                </a:solidFill>
              </a:rPr>
            </a:br>
            <a:endParaRPr lang="en-US" dirty="0">
              <a:solidFill>
                <a:srgbClr val="FF0000"/>
              </a:solidFill>
            </a:endParaRPr>
          </a:p>
        </p:txBody>
      </p:sp>
      <p:graphicFrame>
        <p:nvGraphicFramePr>
          <p:cNvPr id="3" name="Table 2">
            <a:extLst>
              <a:ext uri="{FF2B5EF4-FFF2-40B4-BE49-F238E27FC236}">
                <a16:creationId xmlns:a16="http://schemas.microsoft.com/office/drawing/2014/main" id="{524798BB-39CB-1FBF-6741-4B2FC81969BC}"/>
              </a:ext>
            </a:extLst>
          </p:cNvPr>
          <p:cNvGraphicFramePr>
            <a:graphicFrameLocks noGrp="1"/>
          </p:cNvGraphicFramePr>
          <p:nvPr>
            <p:extLst>
              <p:ext uri="{D42A27DB-BD31-4B8C-83A1-F6EECF244321}">
                <p14:modId xmlns:p14="http://schemas.microsoft.com/office/powerpoint/2010/main" val="559873029"/>
              </p:ext>
            </p:extLst>
          </p:nvPr>
        </p:nvGraphicFramePr>
        <p:xfrm>
          <a:off x="1232809" y="4336026"/>
          <a:ext cx="9726382" cy="1130708"/>
        </p:xfrm>
        <a:graphic>
          <a:graphicData uri="http://schemas.openxmlformats.org/drawingml/2006/table">
            <a:tbl>
              <a:tblPr firstRow="1" bandRow="1">
                <a:tableStyleId>{5C22544A-7EE6-4342-B048-85BDC9FD1C3A}</a:tableStyleId>
              </a:tblPr>
              <a:tblGrid>
                <a:gridCol w="9726382">
                  <a:extLst>
                    <a:ext uri="{9D8B030D-6E8A-4147-A177-3AD203B41FA5}">
                      <a16:colId xmlns:a16="http://schemas.microsoft.com/office/drawing/2014/main" val="641891578"/>
                    </a:ext>
                  </a:extLst>
                </a:gridCol>
              </a:tblGrid>
              <a:tr h="11307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solidFill>
                            <a:schemeClr val="tx1"/>
                          </a:solidFill>
                        </a:rPr>
                        <a:t>Đối với phần Footer có các thông tin địa chỉ và liên hệ, và tạo thêm chức năng truy cập.</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solidFill>
                            <a:schemeClr val="tx1"/>
                          </a:solidFill>
                        </a:rPr>
                        <a:t>Footer cung cấp tên đề tài báo cáo Cơ Sở Nghành đang làm của tôi.</a:t>
                      </a:r>
                      <a:endParaRPr lang="en-US" dirty="0">
                        <a:solidFill>
                          <a:schemeClr val="tx1"/>
                        </a:solidFill>
                      </a:endParaRPr>
                    </a:p>
                    <a:p>
                      <a:endParaRPr lang="en-US" dirty="0"/>
                    </a:p>
                  </a:txBody>
                  <a:tcPr>
                    <a:noFill/>
                  </a:tcPr>
                </a:tc>
                <a:extLst>
                  <a:ext uri="{0D108BD9-81ED-4DB2-BD59-A6C34878D82A}">
                    <a16:rowId xmlns:a16="http://schemas.microsoft.com/office/drawing/2014/main" val="2065553542"/>
                  </a:ext>
                </a:extLst>
              </a:tr>
            </a:tbl>
          </a:graphicData>
        </a:graphic>
      </p:graphicFrame>
      <p:pic>
        <p:nvPicPr>
          <p:cNvPr id="12" name="Content Placeholder 11">
            <a:extLst>
              <a:ext uri="{FF2B5EF4-FFF2-40B4-BE49-F238E27FC236}">
                <a16:creationId xmlns:a16="http://schemas.microsoft.com/office/drawing/2014/main" id="{F920E122-835B-2613-5482-87EFDB558375}"/>
              </a:ext>
            </a:extLst>
          </p:cNvPr>
          <p:cNvPicPr>
            <a:picLocks noGrp="1" noChangeAspect="1"/>
          </p:cNvPicPr>
          <p:nvPr>
            <p:ph idx="1"/>
          </p:nvPr>
        </p:nvPicPr>
        <p:blipFill>
          <a:blip r:embed="rId2"/>
          <a:stretch>
            <a:fillRect/>
          </a:stretch>
        </p:blipFill>
        <p:spPr>
          <a:xfrm>
            <a:off x="1232809" y="1573161"/>
            <a:ext cx="9726382" cy="2762865"/>
          </a:xfrm>
        </p:spPr>
      </p:pic>
    </p:spTree>
    <p:extLst>
      <p:ext uri="{BB962C8B-B14F-4D97-AF65-F5344CB8AC3E}">
        <p14:creationId xmlns:p14="http://schemas.microsoft.com/office/powerpoint/2010/main" val="4246578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4232058-9D9B-F98B-9BAD-60E880720E67}"/>
              </a:ext>
            </a:extLst>
          </p:cNvPr>
          <p:cNvGraphicFramePr>
            <a:graphicFrameLocks noGrp="1"/>
          </p:cNvGraphicFramePr>
          <p:nvPr>
            <p:ph idx="1"/>
            <p:extLst>
              <p:ext uri="{D42A27DB-BD31-4B8C-83A1-F6EECF244321}">
                <p14:modId xmlns:p14="http://schemas.microsoft.com/office/powerpoint/2010/main" val="658552551"/>
              </p:ext>
            </p:extLst>
          </p:nvPr>
        </p:nvGraphicFramePr>
        <p:xfrm>
          <a:off x="838200" y="2674374"/>
          <a:ext cx="10515600" cy="174031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1359187029"/>
                    </a:ext>
                  </a:extLst>
                </a:gridCol>
              </a:tblGrid>
              <a:tr h="1740310">
                <a:tc>
                  <a:txBody>
                    <a:bodyPr/>
                    <a:lstStyle/>
                    <a:p>
                      <a:pPr algn="ctr"/>
                      <a:r>
                        <a:rPr lang="vi-VN" sz="2400" dirty="0">
                          <a:solidFill>
                            <a:schemeClr val="tx1"/>
                          </a:solidFill>
                        </a:rPr>
                        <a:t>Cảm Ơn Quý Thầy Cô Đã Lắng Nghe Phần Trình Bày Của Em.</a:t>
                      </a:r>
                    </a:p>
                    <a:p>
                      <a:pPr algn="ctr"/>
                      <a:r>
                        <a:rPr lang="vi-VN" sz="2400" dirty="0">
                          <a:solidFill>
                            <a:schemeClr val="tx1"/>
                          </a:solidFill>
                        </a:rPr>
                        <a:t>Em Chúc Quý Thầy Cô Thật Nhiều Sức Khỏe.</a:t>
                      </a:r>
                    </a:p>
                    <a:p>
                      <a:pPr algn="ctr"/>
                      <a:r>
                        <a:rPr lang="vi-VN" sz="2400" dirty="0">
                          <a:solidFill>
                            <a:schemeClr val="tx1"/>
                          </a:solidFill>
                        </a:rPr>
                        <a:t>Trân Trong!</a:t>
                      </a:r>
                      <a:endParaRPr lang="en-US" sz="2400" dirty="0">
                        <a:solidFill>
                          <a:schemeClr val="tx1"/>
                        </a:solidFill>
                      </a:endParaRPr>
                    </a:p>
                  </a:txBody>
                  <a:tcPr>
                    <a:noFill/>
                  </a:tcPr>
                </a:tc>
                <a:extLst>
                  <a:ext uri="{0D108BD9-81ED-4DB2-BD59-A6C34878D82A}">
                    <a16:rowId xmlns:a16="http://schemas.microsoft.com/office/drawing/2014/main" val="768696071"/>
                  </a:ext>
                </a:extLst>
              </a:tr>
            </a:tbl>
          </a:graphicData>
        </a:graphic>
      </p:graphicFrame>
      <p:sp>
        <p:nvSpPr>
          <p:cNvPr id="4" name="Rectangle 3">
            <a:extLst>
              <a:ext uri="{FF2B5EF4-FFF2-40B4-BE49-F238E27FC236}">
                <a16:creationId xmlns:a16="http://schemas.microsoft.com/office/drawing/2014/main" id="{1BECA6E2-BB89-7F58-67A8-877ECEFBF71C}"/>
              </a:ext>
            </a:extLst>
          </p:cNvPr>
          <p:cNvSpPr/>
          <p:nvPr/>
        </p:nvSpPr>
        <p:spPr>
          <a:xfrm>
            <a:off x="855406" y="403123"/>
            <a:ext cx="10520517" cy="5732206"/>
          </a:xfrm>
          <a:prstGeom prst="rect">
            <a:avLst/>
          </a:prstGeom>
          <a:noFill/>
          <a:ln w="1238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43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DAE57-6C98-6911-0BA7-F10D34334835}"/>
              </a:ext>
            </a:extLst>
          </p:cNvPr>
          <p:cNvSpPr>
            <a:spLocks noGrp="1"/>
          </p:cNvSpPr>
          <p:nvPr>
            <p:ph type="ctrTitle"/>
          </p:nvPr>
        </p:nvSpPr>
        <p:spPr>
          <a:xfrm>
            <a:off x="1524000" y="403123"/>
            <a:ext cx="9144000" cy="1356851"/>
          </a:xfrm>
        </p:spPr>
        <p:txBody>
          <a:bodyPr>
            <a:noAutofit/>
          </a:bodyPr>
          <a:lstStyle/>
          <a:p>
            <a:r>
              <a:rPr lang="vi-VN" sz="4000" dirty="0">
                <a:solidFill>
                  <a:srgbClr val="FF0000"/>
                </a:solidFill>
              </a:rPr>
              <a:t>XÂY DỰNG WEBSITE GIỚI THIỆU DI TÍCH TRÊN ĐỊA BÀN TRÀ VINH</a:t>
            </a:r>
            <a:endParaRPr lang="en-US" sz="4000" dirty="0">
              <a:solidFill>
                <a:srgbClr val="FF0000"/>
              </a:solidFill>
            </a:endParaRPr>
          </a:p>
        </p:txBody>
      </p:sp>
      <p:sp>
        <p:nvSpPr>
          <p:cNvPr id="3" name="Subtitle 2">
            <a:extLst>
              <a:ext uri="{FF2B5EF4-FFF2-40B4-BE49-F238E27FC236}">
                <a16:creationId xmlns:a16="http://schemas.microsoft.com/office/drawing/2014/main" id="{311BFEDC-4B8D-FF10-9E75-762E12C2C848}"/>
              </a:ext>
            </a:extLst>
          </p:cNvPr>
          <p:cNvSpPr>
            <a:spLocks noGrp="1"/>
          </p:cNvSpPr>
          <p:nvPr>
            <p:ph type="subTitle" idx="1"/>
          </p:nvPr>
        </p:nvSpPr>
        <p:spPr>
          <a:xfrm>
            <a:off x="1524000" y="1858296"/>
            <a:ext cx="9399639" cy="4699819"/>
          </a:xfrm>
        </p:spPr>
        <p:txBody>
          <a:bodyPr/>
          <a:lstStyle/>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vi-VN" dirty="0"/>
          </a:p>
        </p:txBody>
      </p:sp>
      <p:pic>
        <p:nvPicPr>
          <p:cNvPr id="5" name="Picture 4">
            <a:extLst>
              <a:ext uri="{FF2B5EF4-FFF2-40B4-BE49-F238E27FC236}">
                <a16:creationId xmlns:a16="http://schemas.microsoft.com/office/drawing/2014/main" id="{7E70AE69-0547-1B7C-CA93-DB38C89C6533}"/>
              </a:ext>
            </a:extLst>
          </p:cNvPr>
          <p:cNvPicPr>
            <a:picLocks noChangeAspect="1"/>
          </p:cNvPicPr>
          <p:nvPr/>
        </p:nvPicPr>
        <p:blipFill>
          <a:blip r:embed="rId2"/>
          <a:stretch>
            <a:fillRect/>
          </a:stretch>
        </p:blipFill>
        <p:spPr>
          <a:xfrm>
            <a:off x="1466289" y="1759974"/>
            <a:ext cx="9271819" cy="385424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graphicFrame>
        <p:nvGraphicFramePr>
          <p:cNvPr id="4" name="Table 3">
            <a:extLst>
              <a:ext uri="{FF2B5EF4-FFF2-40B4-BE49-F238E27FC236}">
                <a16:creationId xmlns:a16="http://schemas.microsoft.com/office/drawing/2014/main" id="{EF068406-1794-A746-470A-60D7C444E3F5}"/>
              </a:ext>
            </a:extLst>
          </p:cNvPr>
          <p:cNvGraphicFramePr>
            <a:graphicFrameLocks noGrp="1"/>
          </p:cNvGraphicFramePr>
          <p:nvPr>
            <p:extLst>
              <p:ext uri="{D42A27DB-BD31-4B8C-83A1-F6EECF244321}">
                <p14:modId xmlns:p14="http://schemas.microsoft.com/office/powerpoint/2010/main" val="921961178"/>
              </p:ext>
            </p:extLst>
          </p:nvPr>
        </p:nvGraphicFramePr>
        <p:xfrm>
          <a:off x="8662219" y="2458065"/>
          <a:ext cx="2075888" cy="3156153"/>
        </p:xfrm>
        <a:graphic>
          <a:graphicData uri="http://schemas.openxmlformats.org/drawingml/2006/table">
            <a:tbl>
              <a:tblPr firstRow="1" bandRow="1">
                <a:tableStyleId>{5C22544A-7EE6-4342-B048-85BDC9FD1C3A}</a:tableStyleId>
              </a:tblPr>
              <a:tblGrid>
                <a:gridCol w="2075888">
                  <a:extLst>
                    <a:ext uri="{9D8B030D-6E8A-4147-A177-3AD203B41FA5}">
                      <a16:colId xmlns:a16="http://schemas.microsoft.com/office/drawing/2014/main" val="11159229"/>
                    </a:ext>
                  </a:extLst>
                </a:gridCol>
              </a:tblGrid>
              <a:tr h="3156153">
                <a:tc>
                  <a:txBody>
                    <a:bodyPr/>
                    <a:lstStyle/>
                    <a:p>
                      <a:r>
                        <a:rPr lang="vi-VN" dirty="0">
                          <a:solidFill>
                            <a:schemeClr val="tx1"/>
                          </a:solidFill>
                        </a:rPr>
                        <a:t>Đây là menu chính của trang  web.</a:t>
                      </a:r>
                      <a:endParaRPr lang="en-US" dirty="0">
                        <a:solidFill>
                          <a:schemeClr val="tx1"/>
                        </a:solidFill>
                      </a:endParaRPr>
                    </a:p>
                  </a:txBody>
                  <a:tcPr>
                    <a:noFill/>
                  </a:tcPr>
                </a:tc>
                <a:extLst>
                  <a:ext uri="{0D108BD9-81ED-4DB2-BD59-A6C34878D82A}">
                    <a16:rowId xmlns:a16="http://schemas.microsoft.com/office/drawing/2014/main" val="3036277137"/>
                  </a:ext>
                </a:extLst>
              </a:tr>
            </a:tbl>
          </a:graphicData>
        </a:graphic>
      </p:graphicFrame>
    </p:spTree>
    <p:extLst>
      <p:ext uri="{BB962C8B-B14F-4D97-AF65-F5344CB8AC3E}">
        <p14:creationId xmlns:p14="http://schemas.microsoft.com/office/powerpoint/2010/main" val="1922029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9F1FFA9-D672-408C-9220-ADEEC6ABD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F9E8CB-6BD6-BA47-ABFC-BE9546F83631}"/>
              </a:ext>
            </a:extLst>
          </p:cNvPr>
          <p:cNvSpPr>
            <a:spLocks noGrp="1"/>
          </p:cNvSpPr>
          <p:nvPr>
            <p:ph idx="1"/>
          </p:nvPr>
        </p:nvSpPr>
        <p:spPr>
          <a:xfrm>
            <a:off x="838201" y="2054943"/>
            <a:ext cx="3816096" cy="4122020"/>
          </a:xfrm>
        </p:spPr>
        <p:txBody>
          <a:bodyPr>
            <a:normAutofit lnSpcReduction="10000"/>
          </a:bodyPr>
          <a:lstStyle/>
          <a:p>
            <a:pPr>
              <a:buFont typeface="Wingdings" panose="05000000000000000000" pitchFamily="2" charset="2"/>
              <a:buChar char="v"/>
            </a:pPr>
            <a:r>
              <a:rPr lang="vi-VN" sz="1600" dirty="0"/>
              <a:t>Dưới đây là sile nói về các chức năng chính của Trang Chủ:</a:t>
            </a:r>
          </a:p>
          <a:p>
            <a:r>
              <a:rPr lang="vi-VN" sz="1600" dirty="0"/>
              <a:t>Các chức năng về các nút xem:youtube, facebook,intargram .</a:t>
            </a:r>
          </a:p>
          <a:p>
            <a:endParaRPr lang="vi-VN" sz="1100" dirty="0"/>
          </a:p>
          <a:p>
            <a:endParaRPr lang="vi-VN" sz="1100" dirty="0"/>
          </a:p>
          <a:p>
            <a:endParaRPr lang="vi-VN" sz="1100" dirty="0"/>
          </a:p>
          <a:p>
            <a:endParaRPr lang="vi-VN" sz="1100" dirty="0"/>
          </a:p>
          <a:p>
            <a:r>
              <a:rPr lang="vi-VN" sz="1600" dirty="0"/>
              <a:t>Trang Chủ còn chứa các khám phá </a:t>
            </a:r>
            <a:r>
              <a:rPr lang="vi-VN" sz="1600" dirty="0">
                <a:sym typeface="Wingdings" panose="05000000000000000000" pitchFamily="2" charset="2"/>
              </a:rPr>
              <a:t></a:t>
            </a:r>
            <a:endParaRPr lang="vi-VN" sz="1600" dirty="0"/>
          </a:p>
          <a:p>
            <a:r>
              <a:rPr lang="vi-VN" sz="1600" dirty="0"/>
              <a:t>Khi người dùng click vào các mũi tên thông tin sẽ xuất hiện phù hợp với tựa đề.</a:t>
            </a:r>
          </a:p>
          <a:p>
            <a:r>
              <a:rPr lang="vi-VN" sz="1600" dirty="0"/>
              <a:t>Danh mục hình ảnh sẽ hiện ra các sile hình liên tục với ba loại hình.</a:t>
            </a:r>
          </a:p>
        </p:txBody>
      </p:sp>
      <p:pic>
        <p:nvPicPr>
          <p:cNvPr id="16" name="Picture 15">
            <a:extLst>
              <a:ext uri="{FF2B5EF4-FFF2-40B4-BE49-F238E27FC236}">
                <a16:creationId xmlns:a16="http://schemas.microsoft.com/office/drawing/2014/main" id="{BF62E650-9E25-82FE-8A29-5DC2FD06CF96}"/>
              </a:ext>
            </a:extLst>
          </p:cNvPr>
          <p:cNvPicPr>
            <a:picLocks noChangeAspect="1"/>
          </p:cNvPicPr>
          <p:nvPr/>
        </p:nvPicPr>
        <p:blipFill>
          <a:blip r:embed="rId2"/>
          <a:srcRect r="10641" b="2"/>
          <a:stretch/>
        </p:blipFill>
        <p:spPr>
          <a:xfrm>
            <a:off x="4726729" y="4050890"/>
            <a:ext cx="7462224" cy="28071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B8590D39-A7B4-6AD9-C67A-0ACB29C7C063}"/>
              </a:ext>
            </a:extLst>
          </p:cNvPr>
          <p:cNvPicPr>
            <a:picLocks noChangeAspect="1"/>
          </p:cNvPicPr>
          <p:nvPr/>
        </p:nvPicPr>
        <p:blipFill>
          <a:blip r:embed="rId3"/>
          <a:stretch>
            <a:fillRect/>
          </a:stretch>
        </p:blipFill>
        <p:spPr>
          <a:xfrm>
            <a:off x="1858344" y="3334451"/>
            <a:ext cx="1457528" cy="5499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graphicFrame>
        <p:nvGraphicFramePr>
          <p:cNvPr id="5" name="Table 4">
            <a:extLst>
              <a:ext uri="{FF2B5EF4-FFF2-40B4-BE49-F238E27FC236}">
                <a16:creationId xmlns:a16="http://schemas.microsoft.com/office/drawing/2014/main" id="{5D3FB484-E118-3E03-38EF-D8FB93FAFEAA}"/>
              </a:ext>
            </a:extLst>
          </p:cNvPr>
          <p:cNvGraphicFramePr>
            <a:graphicFrameLocks noGrp="1"/>
          </p:cNvGraphicFramePr>
          <p:nvPr>
            <p:extLst>
              <p:ext uri="{D42A27DB-BD31-4B8C-83A1-F6EECF244321}">
                <p14:modId xmlns:p14="http://schemas.microsoft.com/office/powerpoint/2010/main" val="1051264117"/>
              </p:ext>
            </p:extLst>
          </p:nvPr>
        </p:nvGraphicFramePr>
        <p:xfrm>
          <a:off x="993107" y="176981"/>
          <a:ext cx="3661190" cy="1769369"/>
        </p:xfrm>
        <a:graphic>
          <a:graphicData uri="http://schemas.openxmlformats.org/drawingml/2006/table">
            <a:tbl>
              <a:tblPr firstRow="1" bandRow="1">
                <a:tableStyleId>{5C22544A-7EE6-4342-B048-85BDC9FD1C3A}</a:tableStyleId>
              </a:tblPr>
              <a:tblGrid>
                <a:gridCol w="3661190">
                  <a:extLst>
                    <a:ext uri="{9D8B030D-6E8A-4147-A177-3AD203B41FA5}">
                      <a16:colId xmlns:a16="http://schemas.microsoft.com/office/drawing/2014/main" val="3474843419"/>
                    </a:ext>
                  </a:extLst>
                </a:gridCol>
              </a:tblGrid>
              <a:tr h="1769369">
                <a:tc>
                  <a:txBody>
                    <a:bodyPr/>
                    <a:lstStyle/>
                    <a:p>
                      <a:r>
                        <a:rPr lang="vi-VN" dirty="0"/>
                        <a:t>Trang chủ còn cho người dùng theo dõi giờ và lịch.</a:t>
                      </a:r>
                      <a:endParaRPr lang="en-US" dirty="0"/>
                    </a:p>
                  </a:txBody>
                  <a:tcPr/>
                </a:tc>
                <a:extLst>
                  <a:ext uri="{0D108BD9-81ED-4DB2-BD59-A6C34878D82A}">
                    <a16:rowId xmlns:a16="http://schemas.microsoft.com/office/drawing/2014/main" val="1246628113"/>
                  </a:ext>
                </a:extLst>
              </a:tr>
            </a:tbl>
          </a:graphicData>
        </a:graphic>
      </p:graphicFrame>
      <p:pic>
        <p:nvPicPr>
          <p:cNvPr id="7" name="Picture 6">
            <a:extLst>
              <a:ext uri="{FF2B5EF4-FFF2-40B4-BE49-F238E27FC236}">
                <a16:creationId xmlns:a16="http://schemas.microsoft.com/office/drawing/2014/main" id="{6D369233-AB0F-CDA1-B466-6A997B56F4A1}"/>
              </a:ext>
            </a:extLst>
          </p:cNvPr>
          <p:cNvPicPr>
            <a:picLocks noChangeAspect="1"/>
          </p:cNvPicPr>
          <p:nvPr/>
        </p:nvPicPr>
        <p:blipFill>
          <a:blip r:embed="rId4"/>
          <a:stretch>
            <a:fillRect/>
          </a:stretch>
        </p:blipFill>
        <p:spPr>
          <a:xfrm>
            <a:off x="993105" y="936559"/>
            <a:ext cx="3661189" cy="1009791"/>
          </a:xfrm>
          <a:prstGeom prst="rect">
            <a:avLst/>
          </a:prstGeom>
        </p:spPr>
      </p:pic>
      <p:pic>
        <p:nvPicPr>
          <p:cNvPr id="2" name="Picture 1">
            <a:extLst>
              <a:ext uri="{FF2B5EF4-FFF2-40B4-BE49-F238E27FC236}">
                <a16:creationId xmlns:a16="http://schemas.microsoft.com/office/drawing/2014/main" id="{6B72B9BD-4FA2-EE2E-2042-9A6AB8CA7C23}"/>
              </a:ext>
            </a:extLst>
          </p:cNvPr>
          <p:cNvPicPr>
            <a:picLocks noChangeAspect="1"/>
          </p:cNvPicPr>
          <p:nvPr/>
        </p:nvPicPr>
        <p:blipFill>
          <a:blip r:embed="rId5"/>
          <a:stretch>
            <a:fillRect/>
          </a:stretch>
        </p:blipFill>
        <p:spPr>
          <a:xfrm>
            <a:off x="4726729" y="8330"/>
            <a:ext cx="7394169" cy="387604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90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1" name="Group 10">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Picture 4">
            <a:extLst>
              <a:ext uri="{FF2B5EF4-FFF2-40B4-BE49-F238E27FC236}">
                <a16:creationId xmlns:a16="http://schemas.microsoft.com/office/drawing/2014/main" id="{BFD65755-34D7-DC9B-6B53-8C79071B9FE2}"/>
              </a:ext>
            </a:extLst>
          </p:cNvPr>
          <p:cNvPicPr>
            <a:picLocks noChangeAspect="1"/>
          </p:cNvPicPr>
          <p:nvPr/>
        </p:nvPicPr>
        <p:blipFill>
          <a:blip r:embed="rId3"/>
          <a:stretch>
            <a:fillRect/>
          </a:stretch>
        </p:blipFill>
        <p:spPr>
          <a:xfrm>
            <a:off x="6270170" y="1371788"/>
            <a:ext cx="5921286" cy="5486209"/>
          </a:xfrm>
          <a:prstGeom prst="rect">
            <a:avLst/>
          </a:prstGeom>
        </p:spPr>
      </p:pic>
      <p:graphicFrame>
        <p:nvGraphicFramePr>
          <p:cNvPr id="6" name="Table 5">
            <a:extLst>
              <a:ext uri="{FF2B5EF4-FFF2-40B4-BE49-F238E27FC236}">
                <a16:creationId xmlns:a16="http://schemas.microsoft.com/office/drawing/2014/main" id="{2CF2E9E6-5680-302D-1AEC-F394FA5C8ABD}"/>
              </a:ext>
            </a:extLst>
          </p:cNvPr>
          <p:cNvGraphicFramePr>
            <a:graphicFrameLocks noGrp="1"/>
          </p:cNvGraphicFramePr>
          <p:nvPr>
            <p:extLst>
              <p:ext uri="{D42A27DB-BD31-4B8C-83A1-F6EECF244321}">
                <p14:modId xmlns:p14="http://schemas.microsoft.com/office/powerpoint/2010/main" val="2741201643"/>
              </p:ext>
            </p:extLst>
          </p:nvPr>
        </p:nvGraphicFramePr>
        <p:xfrm>
          <a:off x="6270170" y="150726"/>
          <a:ext cx="5921830" cy="1166798"/>
        </p:xfrm>
        <a:graphic>
          <a:graphicData uri="http://schemas.openxmlformats.org/drawingml/2006/table">
            <a:tbl>
              <a:tblPr firstRow="1" bandRow="1">
                <a:tableStyleId>{5C22544A-7EE6-4342-B048-85BDC9FD1C3A}</a:tableStyleId>
              </a:tblPr>
              <a:tblGrid>
                <a:gridCol w="5921830">
                  <a:extLst>
                    <a:ext uri="{9D8B030D-6E8A-4147-A177-3AD203B41FA5}">
                      <a16:colId xmlns:a16="http://schemas.microsoft.com/office/drawing/2014/main" val="1967101718"/>
                    </a:ext>
                  </a:extLst>
                </a:gridCol>
              </a:tblGrid>
              <a:tr h="1166798">
                <a:tc>
                  <a:txBody>
                    <a:bodyPr/>
                    <a:lstStyle/>
                    <a:p>
                      <a:pPr marL="285750" indent="-285750">
                        <a:buFont typeface="Wingdings" panose="05000000000000000000" pitchFamily="2" charset="2"/>
                        <a:buChar char="v"/>
                      </a:pPr>
                      <a:r>
                        <a:rPr lang="vi-VN" b="0" dirty="0"/>
                        <a:t>Bên trong trang chủ có video nói về khái quát về Di Tích Tỉnh Trà Vinh. Kèm với đó là lời cảm ơn trân trọng nhất với những người đã ghé vào xem website.</a:t>
                      </a:r>
                      <a:endParaRPr lang="en-US" b="0" dirty="0"/>
                    </a:p>
                  </a:txBody>
                  <a:tcPr>
                    <a:noFill/>
                  </a:tcPr>
                </a:tc>
                <a:extLst>
                  <a:ext uri="{0D108BD9-81ED-4DB2-BD59-A6C34878D82A}">
                    <a16:rowId xmlns:a16="http://schemas.microsoft.com/office/drawing/2014/main" val="1851292992"/>
                  </a:ext>
                </a:extLst>
              </a:tr>
            </a:tbl>
          </a:graphicData>
        </a:graphic>
      </p:graphicFrame>
      <p:graphicFrame>
        <p:nvGraphicFramePr>
          <p:cNvPr id="17" name="Table 16">
            <a:extLst>
              <a:ext uri="{FF2B5EF4-FFF2-40B4-BE49-F238E27FC236}">
                <a16:creationId xmlns:a16="http://schemas.microsoft.com/office/drawing/2014/main" id="{ABA131D6-FE6C-1D88-AC7E-58C9649ED665}"/>
              </a:ext>
            </a:extLst>
          </p:cNvPr>
          <p:cNvGraphicFramePr>
            <a:graphicFrameLocks noGrp="1"/>
          </p:cNvGraphicFramePr>
          <p:nvPr>
            <p:extLst>
              <p:ext uri="{D42A27DB-BD31-4B8C-83A1-F6EECF244321}">
                <p14:modId xmlns:p14="http://schemas.microsoft.com/office/powerpoint/2010/main" val="1468418600"/>
              </p:ext>
            </p:extLst>
          </p:nvPr>
        </p:nvGraphicFramePr>
        <p:xfrm>
          <a:off x="3619235" y="150723"/>
          <a:ext cx="2660696" cy="6552455"/>
        </p:xfrm>
        <a:graphic>
          <a:graphicData uri="http://schemas.openxmlformats.org/drawingml/2006/table">
            <a:tbl>
              <a:tblPr firstRow="1" bandRow="1">
                <a:tableStyleId>{5C22544A-7EE6-4342-B048-85BDC9FD1C3A}</a:tableStyleId>
              </a:tblPr>
              <a:tblGrid>
                <a:gridCol w="2660696">
                  <a:extLst>
                    <a:ext uri="{9D8B030D-6E8A-4147-A177-3AD203B41FA5}">
                      <a16:colId xmlns:a16="http://schemas.microsoft.com/office/drawing/2014/main" val="3982377649"/>
                    </a:ext>
                  </a:extLst>
                </a:gridCol>
              </a:tblGrid>
              <a:tr h="6552455">
                <a:tc>
                  <a:txBody>
                    <a:bodyPr/>
                    <a:lstStyle/>
                    <a:p>
                      <a:pPr marL="285750" indent="-285750">
                        <a:buFont typeface="Wingdings" panose="05000000000000000000" pitchFamily="2" charset="2"/>
                        <a:buChar char="v"/>
                      </a:pPr>
                      <a:r>
                        <a:rPr lang="vi-VN" dirty="0"/>
                        <a:t>Đối với chức năng tiếp cận thông tin giúp cho du khách biết  được các thông tin hữu ích về sử phát triển của Tỉnh Trà Vinh.</a:t>
                      </a:r>
                    </a:p>
                    <a:p>
                      <a:pPr marL="285750" indent="-285750">
                        <a:buFont typeface="Wingdings" panose="05000000000000000000" pitchFamily="2" charset="2"/>
                        <a:buChar char="v"/>
                      </a:pPr>
                      <a:r>
                        <a:rPr lang="vi-VN" dirty="0"/>
                        <a:t>Biết được tăng trưởng GDP của Tỉnh Trà Vinh qua năm 2024, biết được các dự án đầu tư.</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vi-VN" dirty="0"/>
                        <a:t>Quan trọng hơn giúp du khách biết về các hướng phát huy và giữ gìn nét bản sắc dân tộc của Trà Vinh.</a:t>
                      </a:r>
                      <a:endParaRPr lang="en-US" dirty="0"/>
                    </a:p>
                    <a:p>
                      <a:pPr marL="0" indent="0">
                        <a:buFont typeface="Wingdings" panose="05000000000000000000" pitchFamily="2" charset="2"/>
                        <a:buNone/>
                      </a:pPr>
                      <a:endParaRPr lang="vi-VN" dirty="0"/>
                    </a:p>
                  </a:txBody>
                  <a:tcPr>
                    <a:noFill/>
                  </a:tcPr>
                </a:tc>
                <a:extLst>
                  <a:ext uri="{0D108BD9-81ED-4DB2-BD59-A6C34878D82A}">
                    <a16:rowId xmlns:a16="http://schemas.microsoft.com/office/drawing/2014/main" val="1795830358"/>
                  </a:ext>
                </a:extLst>
              </a:tr>
            </a:tbl>
          </a:graphicData>
        </a:graphic>
      </p:graphicFrame>
      <p:pic>
        <p:nvPicPr>
          <p:cNvPr id="19" name="Picture 18">
            <a:extLst>
              <a:ext uri="{FF2B5EF4-FFF2-40B4-BE49-F238E27FC236}">
                <a16:creationId xmlns:a16="http://schemas.microsoft.com/office/drawing/2014/main" id="{E8742BCE-35A2-5006-DD92-58F0AFC5F140}"/>
              </a:ext>
            </a:extLst>
          </p:cNvPr>
          <p:cNvPicPr>
            <a:picLocks noChangeAspect="1"/>
          </p:cNvPicPr>
          <p:nvPr/>
        </p:nvPicPr>
        <p:blipFill>
          <a:blip r:embed="rId4"/>
          <a:stretch>
            <a:fillRect/>
          </a:stretch>
        </p:blipFill>
        <p:spPr>
          <a:xfrm>
            <a:off x="140388" y="154817"/>
            <a:ext cx="3408509" cy="6548361"/>
          </a:xfrm>
          <a:prstGeom prst="rect">
            <a:avLst/>
          </a:prstGeom>
        </p:spPr>
      </p:pic>
    </p:spTree>
    <p:extLst>
      <p:ext uri="{BB962C8B-B14F-4D97-AF65-F5344CB8AC3E}">
        <p14:creationId xmlns:p14="http://schemas.microsoft.com/office/powerpoint/2010/main" val="147155614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7BBD7D6-E577-0DDB-02C1-A1ABDAEF8C27}"/>
              </a:ext>
            </a:extLst>
          </p:cNvPr>
          <p:cNvPicPr>
            <a:picLocks noChangeAspect="1"/>
          </p:cNvPicPr>
          <p:nvPr/>
        </p:nvPicPr>
        <p:blipFill>
          <a:blip r:embed="rId2"/>
          <a:srcRect l="1654" r="2" b="2"/>
          <a:stretch/>
        </p:blipFill>
        <p:spPr>
          <a:xfrm>
            <a:off x="4109774" y="10"/>
            <a:ext cx="8089121"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E880AB-8F07-F9D0-6AE8-6493FC6327D8}"/>
              </a:ext>
            </a:extLst>
          </p:cNvPr>
          <p:cNvSpPr>
            <a:spLocks noGrp="1"/>
          </p:cNvSpPr>
          <p:nvPr>
            <p:ph type="title"/>
          </p:nvPr>
        </p:nvSpPr>
        <p:spPr>
          <a:xfrm>
            <a:off x="838200" y="472273"/>
            <a:ext cx="3382108" cy="1792764"/>
          </a:xfrm>
        </p:spPr>
        <p:txBody>
          <a:bodyPr>
            <a:normAutofit fontScale="90000"/>
          </a:bodyPr>
          <a:lstStyle/>
          <a:p>
            <a:pPr marL="342900" indent="-342900">
              <a:buFont typeface="Wingdings" panose="05000000000000000000" pitchFamily="2" charset="2"/>
              <a:buChar char="v"/>
            </a:pPr>
            <a:r>
              <a:rPr lang="vi-VN" sz="2000" dirty="0"/>
              <a:t>Ngoài trang chủ trình bày sơ lược về Tỉnh Trà Vinh trong trang Giới Thiệu Sẽ Trình bày chi tiết về sự phát triển và hình thành Tỉnh trà vinhh.Có video giới thiệu rõ hơn về di tích nổi tiếng</a:t>
            </a:r>
            <a:endParaRPr lang="en-US" sz="2000" dirty="0"/>
          </a:p>
        </p:txBody>
      </p:sp>
      <p:pic>
        <p:nvPicPr>
          <p:cNvPr id="7" name="Content Placeholder 6">
            <a:extLst>
              <a:ext uri="{FF2B5EF4-FFF2-40B4-BE49-F238E27FC236}">
                <a16:creationId xmlns:a16="http://schemas.microsoft.com/office/drawing/2014/main" id="{F44D380C-7A11-91EE-6CA0-9529AA9E4EFB}"/>
              </a:ext>
            </a:extLst>
          </p:cNvPr>
          <p:cNvPicPr>
            <a:picLocks noGrp="1" noChangeAspect="1"/>
          </p:cNvPicPr>
          <p:nvPr>
            <p:ph idx="1"/>
          </p:nvPr>
        </p:nvPicPr>
        <p:blipFill>
          <a:blip r:embed="rId3"/>
          <a:stretch>
            <a:fillRect/>
          </a:stretch>
        </p:blipFill>
        <p:spPr>
          <a:xfrm>
            <a:off x="838200" y="2412556"/>
            <a:ext cx="3271576" cy="1278567"/>
          </a:xfrm>
        </p:spPr>
      </p:pic>
      <p:graphicFrame>
        <p:nvGraphicFramePr>
          <p:cNvPr id="8" name="Table 7">
            <a:extLst>
              <a:ext uri="{FF2B5EF4-FFF2-40B4-BE49-F238E27FC236}">
                <a16:creationId xmlns:a16="http://schemas.microsoft.com/office/drawing/2014/main" id="{C3A93D50-93D4-27DA-16D1-0B6D70ED3A3B}"/>
              </a:ext>
            </a:extLst>
          </p:cNvPr>
          <p:cNvGraphicFramePr>
            <a:graphicFrameLocks noGrp="1"/>
          </p:cNvGraphicFramePr>
          <p:nvPr>
            <p:extLst>
              <p:ext uri="{D42A27DB-BD31-4B8C-83A1-F6EECF244321}">
                <p14:modId xmlns:p14="http://schemas.microsoft.com/office/powerpoint/2010/main" val="3812230278"/>
              </p:ext>
            </p:extLst>
          </p:nvPr>
        </p:nvGraphicFramePr>
        <p:xfrm>
          <a:off x="838199" y="3665595"/>
          <a:ext cx="3271576" cy="2922018"/>
        </p:xfrm>
        <a:graphic>
          <a:graphicData uri="http://schemas.openxmlformats.org/drawingml/2006/table">
            <a:tbl>
              <a:tblPr firstRow="1" bandRow="1">
                <a:tableStyleId>{5C22544A-7EE6-4342-B048-85BDC9FD1C3A}</a:tableStyleId>
              </a:tblPr>
              <a:tblGrid>
                <a:gridCol w="3271576">
                  <a:extLst>
                    <a:ext uri="{9D8B030D-6E8A-4147-A177-3AD203B41FA5}">
                      <a16:colId xmlns:a16="http://schemas.microsoft.com/office/drawing/2014/main" val="2458859225"/>
                    </a:ext>
                  </a:extLst>
                </a:gridCol>
              </a:tblGrid>
              <a:tr h="2922018">
                <a:tc>
                  <a:txBody>
                    <a:bodyPr/>
                    <a:lstStyle/>
                    <a:p>
                      <a:pPr marL="285750" indent="-285750">
                        <a:buFont typeface="Wingdings" panose="05000000000000000000" pitchFamily="2" charset="2"/>
                        <a:buChar char="v"/>
                      </a:pPr>
                      <a:r>
                        <a:rPr lang="vi-VN" dirty="0">
                          <a:solidFill>
                            <a:schemeClr val="tx1"/>
                          </a:solidFill>
                        </a:rPr>
                        <a:t>Chức năng chính trong trang  web Giới Thiệu là Tổng Hợp có bao nhiêu di tích thuộc cấp tỉnh và cấp quốc gia, điểm nổi bậc về lịch sử. Khi ta click vào nút xem chi tiết web sẽ đưa người đọc đến giao diện di tích.</a:t>
                      </a:r>
                      <a:endParaRPr lang="en-US" dirty="0">
                        <a:solidFill>
                          <a:schemeClr val="tx1"/>
                        </a:solidFill>
                      </a:endParaRPr>
                    </a:p>
                  </a:txBody>
                  <a:tcPr>
                    <a:noFill/>
                  </a:tcPr>
                </a:tc>
                <a:extLst>
                  <a:ext uri="{0D108BD9-81ED-4DB2-BD59-A6C34878D82A}">
                    <a16:rowId xmlns:a16="http://schemas.microsoft.com/office/drawing/2014/main" val="882952650"/>
                  </a:ext>
                </a:extLst>
              </a:tr>
            </a:tbl>
          </a:graphicData>
        </a:graphic>
      </p:graphicFrame>
    </p:spTree>
    <p:extLst>
      <p:ext uri="{BB962C8B-B14F-4D97-AF65-F5344CB8AC3E}">
        <p14:creationId xmlns:p14="http://schemas.microsoft.com/office/powerpoint/2010/main" val="4055142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EE63-CDC3-3A1A-DE2B-D85D03F27FB0}"/>
              </a:ext>
            </a:extLst>
          </p:cNvPr>
          <p:cNvSpPr>
            <a:spLocks noGrp="1"/>
          </p:cNvSpPr>
          <p:nvPr>
            <p:ph type="title"/>
          </p:nvPr>
        </p:nvSpPr>
        <p:spPr>
          <a:xfrm>
            <a:off x="838200" y="365125"/>
            <a:ext cx="10515600" cy="932733"/>
          </a:xfrm>
        </p:spPr>
        <p:txBody>
          <a:bodyPr>
            <a:normAutofit/>
          </a:bodyPr>
          <a:lstStyle/>
          <a:p>
            <a:pPr marL="571500" indent="-571500">
              <a:buFont typeface="Wingdings" panose="05000000000000000000" pitchFamily="2" charset="2"/>
              <a:buChar char="v"/>
            </a:pPr>
            <a:r>
              <a:rPr lang="vi-VN" sz="3000" dirty="0">
                <a:solidFill>
                  <a:srgbClr val="FF0000"/>
                </a:solidFill>
              </a:rPr>
              <a:t>Chức năng chính về trang web di tích cấp Quốc Gia và cấp Tỉnh</a:t>
            </a:r>
            <a:endParaRPr lang="en-US" sz="3000" dirty="0">
              <a:solidFill>
                <a:srgbClr val="FF0000"/>
              </a:solidFill>
            </a:endParaRPr>
          </a:p>
        </p:txBody>
      </p:sp>
      <p:sp>
        <p:nvSpPr>
          <p:cNvPr id="3" name="Content Placeholder 2">
            <a:extLst>
              <a:ext uri="{FF2B5EF4-FFF2-40B4-BE49-F238E27FC236}">
                <a16:creationId xmlns:a16="http://schemas.microsoft.com/office/drawing/2014/main" id="{0A45DB47-4E7F-36DD-3138-C7CB49D9056A}"/>
              </a:ext>
            </a:extLst>
          </p:cNvPr>
          <p:cNvSpPr>
            <a:spLocks noGrp="1"/>
          </p:cNvSpPr>
          <p:nvPr>
            <p:ph idx="1"/>
          </p:nvPr>
        </p:nvSpPr>
        <p:spPr>
          <a:xfrm>
            <a:off x="838201" y="1386348"/>
            <a:ext cx="3293811" cy="5230761"/>
          </a:xfrm>
        </p:spPr>
        <p:txBody>
          <a:bodyPr>
            <a:normAutofit/>
          </a:bodyPr>
          <a:lstStyle/>
          <a:p>
            <a:r>
              <a:rPr lang="vi-VN" sz="2000" dirty="0"/>
              <a:t>Chức năng tìm kiếm</a:t>
            </a:r>
          </a:p>
          <a:p>
            <a:endParaRPr lang="vi-VN" sz="2000" dirty="0"/>
          </a:p>
          <a:p>
            <a:endParaRPr lang="vi-VN" sz="2000" dirty="0"/>
          </a:p>
          <a:p>
            <a:endParaRPr lang="vi-VN" sz="2000" dirty="0"/>
          </a:p>
          <a:p>
            <a:endParaRPr lang="vi-VN" sz="2000" dirty="0"/>
          </a:p>
          <a:p>
            <a:endParaRPr lang="vi-VN" sz="2000" dirty="0"/>
          </a:p>
          <a:p>
            <a:endParaRPr lang="vi-VN" sz="2000" dirty="0"/>
          </a:p>
          <a:p>
            <a:endParaRPr lang="vi-VN" sz="2000" dirty="0"/>
          </a:p>
          <a:p>
            <a:endParaRPr lang="vi-VN" sz="2000" dirty="0"/>
          </a:p>
          <a:p>
            <a:endParaRPr lang="vi-VN" sz="2000" dirty="0"/>
          </a:p>
          <a:p>
            <a:r>
              <a:rPr lang="vi-VN" sz="2000" dirty="0"/>
              <a:t>Tìm kiếm giúp du khách dễ dàng tìm kiếm. Tìm kiếm theo tên theo địa điểm.</a:t>
            </a:r>
          </a:p>
          <a:p>
            <a:pPr marL="0" indent="0">
              <a:buNone/>
            </a:pPr>
            <a:endParaRPr lang="en-US" dirty="0"/>
          </a:p>
        </p:txBody>
      </p:sp>
      <p:pic>
        <p:nvPicPr>
          <p:cNvPr id="7" name="Picture 6">
            <a:extLst>
              <a:ext uri="{FF2B5EF4-FFF2-40B4-BE49-F238E27FC236}">
                <a16:creationId xmlns:a16="http://schemas.microsoft.com/office/drawing/2014/main" id="{2F8B6E85-9B69-3C06-3F95-66AE1D62092F}"/>
              </a:ext>
            </a:extLst>
          </p:cNvPr>
          <p:cNvPicPr>
            <a:picLocks noChangeAspect="1"/>
          </p:cNvPicPr>
          <p:nvPr/>
        </p:nvPicPr>
        <p:blipFill>
          <a:blip r:embed="rId2"/>
          <a:stretch>
            <a:fillRect/>
          </a:stretch>
        </p:blipFill>
        <p:spPr>
          <a:xfrm>
            <a:off x="838200" y="1796365"/>
            <a:ext cx="3016045" cy="304758"/>
          </a:xfrm>
          <a:prstGeom prst="rect">
            <a:avLst/>
          </a:prstGeom>
        </p:spPr>
      </p:pic>
      <p:pic>
        <p:nvPicPr>
          <p:cNvPr id="9" name="Picture 8">
            <a:extLst>
              <a:ext uri="{FF2B5EF4-FFF2-40B4-BE49-F238E27FC236}">
                <a16:creationId xmlns:a16="http://schemas.microsoft.com/office/drawing/2014/main" id="{E97F0130-BA1C-B957-543D-143A69B67C42}"/>
              </a:ext>
            </a:extLst>
          </p:cNvPr>
          <p:cNvPicPr>
            <a:picLocks noChangeAspect="1"/>
          </p:cNvPicPr>
          <p:nvPr/>
        </p:nvPicPr>
        <p:blipFill>
          <a:blip r:embed="rId3"/>
          <a:stretch>
            <a:fillRect/>
          </a:stretch>
        </p:blipFill>
        <p:spPr>
          <a:xfrm>
            <a:off x="838200" y="2189613"/>
            <a:ext cx="3016045" cy="2624253"/>
          </a:xfrm>
          <a:prstGeom prst="rect">
            <a:avLst/>
          </a:prstGeom>
        </p:spPr>
      </p:pic>
      <p:graphicFrame>
        <p:nvGraphicFramePr>
          <p:cNvPr id="10" name="Table 9">
            <a:extLst>
              <a:ext uri="{FF2B5EF4-FFF2-40B4-BE49-F238E27FC236}">
                <a16:creationId xmlns:a16="http://schemas.microsoft.com/office/drawing/2014/main" id="{833A62D0-B3ED-9E0B-FC0D-C9C1B559C5C2}"/>
              </a:ext>
            </a:extLst>
          </p:cNvPr>
          <p:cNvGraphicFramePr>
            <a:graphicFrameLocks noGrp="1"/>
          </p:cNvGraphicFramePr>
          <p:nvPr>
            <p:extLst>
              <p:ext uri="{D42A27DB-BD31-4B8C-83A1-F6EECF244321}">
                <p14:modId xmlns:p14="http://schemas.microsoft.com/office/powerpoint/2010/main" val="2729969474"/>
              </p:ext>
            </p:extLst>
          </p:nvPr>
        </p:nvGraphicFramePr>
        <p:xfrm>
          <a:off x="4326192" y="1386348"/>
          <a:ext cx="3333137" cy="4975122"/>
        </p:xfrm>
        <a:graphic>
          <a:graphicData uri="http://schemas.openxmlformats.org/drawingml/2006/table">
            <a:tbl>
              <a:tblPr firstRow="1" bandRow="1">
                <a:tableStyleId>{5C22544A-7EE6-4342-B048-85BDC9FD1C3A}</a:tableStyleId>
              </a:tblPr>
              <a:tblGrid>
                <a:gridCol w="3333137">
                  <a:extLst>
                    <a:ext uri="{9D8B030D-6E8A-4147-A177-3AD203B41FA5}">
                      <a16:colId xmlns:a16="http://schemas.microsoft.com/office/drawing/2014/main" val="289492610"/>
                    </a:ext>
                  </a:extLst>
                </a:gridCol>
              </a:tblGrid>
              <a:tr h="4975122">
                <a:tc>
                  <a:txBody>
                    <a:bodyPr/>
                    <a:lstStyle/>
                    <a:p>
                      <a:endParaRPr lang="en-US" dirty="0"/>
                    </a:p>
                  </a:txBody>
                  <a:tcPr/>
                </a:tc>
                <a:extLst>
                  <a:ext uri="{0D108BD9-81ED-4DB2-BD59-A6C34878D82A}">
                    <a16:rowId xmlns:a16="http://schemas.microsoft.com/office/drawing/2014/main" val="3126526859"/>
                  </a:ext>
                </a:extLst>
              </a:tr>
            </a:tbl>
          </a:graphicData>
        </a:graphic>
      </p:graphicFrame>
      <p:pic>
        <p:nvPicPr>
          <p:cNvPr id="12" name="Picture 11">
            <a:extLst>
              <a:ext uri="{FF2B5EF4-FFF2-40B4-BE49-F238E27FC236}">
                <a16:creationId xmlns:a16="http://schemas.microsoft.com/office/drawing/2014/main" id="{B7CA8050-2C7C-7D89-0473-21FEB8CD7A00}"/>
              </a:ext>
            </a:extLst>
          </p:cNvPr>
          <p:cNvPicPr>
            <a:picLocks noChangeAspect="1"/>
          </p:cNvPicPr>
          <p:nvPr/>
        </p:nvPicPr>
        <p:blipFill>
          <a:blip r:embed="rId4"/>
          <a:stretch>
            <a:fillRect/>
          </a:stretch>
        </p:blipFill>
        <p:spPr>
          <a:xfrm>
            <a:off x="4092685" y="3885685"/>
            <a:ext cx="3527317" cy="2529196"/>
          </a:xfrm>
          <a:prstGeom prst="rect">
            <a:avLst/>
          </a:prstGeom>
        </p:spPr>
      </p:pic>
      <p:graphicFrame>
        <p:nvGraphicFramePr>
          <p:cNvPr id="13" name="Table 12">
            <a:extLst>
              <a:ext uri="{FF2B5EF4-FFF2-40B4-BE49-F238E27FC236}">
                <a16:creationId xmlns:a16="http://schemas.microsoft.com/office/drawing/2014/main" id="{5D98D89F-022C-D2A0-DD7C-EEF65B78BE0B}"/>
              </a:ext>
            </a:extLst>
          </p:cNvPr>
          <p:cNvGraphicFramePr>
            <a:graphicFrameLocks noGrp="1"/>
          </p:cNvGraphicFramePr>
          <p:nvPr>
            <p:extLst>
              <p:ext uri="{D42A27DB-BD31-4B8C-83A1-F6EECF244321}">
                <p14:modId xmlns:p14="http://schemas.microsoft.com/office/powerpoint/2010/main" val="3874462093"/>
              </p:ext>
            </p:extLst>
          </p:nvPr>
        </p:nvGraphicFramePr>
        <p:xfrm>
          <a:off x="7698657" y="831491"/>
          <a:ext cx="4166417" cy="5561780"/>
        </p:xfrm>
        <a:graphic>
          <a:graphicData uri="http://schemas.openxmlformats.org/drawingml/2006/table">
            <a:tbl>
              <a:tblPr firstRow="1" bandRow="1">
                <a:tableStyleId>{5C22544A-7EE6-4342-B048-85BDC9FD1C3A}</a:tableStyleId>
              </a:tblPr>
              <a:tblGrid>
                <a:gridCol w="4166417">
                  <a:extLst>
                    <a:ext uri="{9D8B030D-6E8A-4147-A177-3AD203B41FA5}">
                      <a16:colId xmlns:a16="http://schemas.microsoft.com/office/drawing/2014/main" val="3119168749"/>
                    </a:ext>
                  </a:extLst>
                </a:gridCol>
              </a:tblGrid>
              <a:tr h="5561780">
                <a:tc>
                  <a:txBody>
                    <a:bodyPr/>
                    <a:lstStyle/>
                    <a:p>
                      <a:pPr marL="285750" indent="-285750">
                        <a:buFont typeface="Arial" panose="020B0604020202020204" pitchFamily="34" charset="0"/>
                        <a:buChar char="•"/>
                      </a:pPr>
                      <a:r>
                        <a:rPr lang="vi-VN" sz="1600" dirty="0">
                          <a:solidFill>
                            <a:schemeClr val="tx1"/>
                          </a:solidFill>
                        </a:rPr>
                        <a:t>Giới thiệu sơ lượt về nét riêng của di tích. Các di tích cong có nút xem chi tiết, trong đây sẽ nói rõ hơn và còn có chức năng chỉ đường và đặc lịch tham quan. Chỉ đường giúp cho người dùng biết rõ các di chuyển. Và chức năng đặt lịch tham quan gúp cho người dùng đặc lịch tham quan đến di tích, đối với chức năng này cả 2 trang Quốc Gia và cấp Tỉnh đã hoàn thành việc lưu trữ để admin vào xem.</a:t>
                      </a:r>
                    </a:p>
                    <a:p>
                      <a:pPr marL="0" indent="0">
                        <a:buFont typeface="Arial" panose="020B0604020202020204" pitchFamily="34" charset="0"/>
                        <a:buNone/>
                      </a:pPr>
                      <a:endParaRPr lang="en-US" dirty="0"/>
                    </a:p>
                  </a:txBody>
                  <a:tcPr>
                    <a:noFill/>
                  </a:tcPr>
                </a:tc>
                <a:extLst>
                  <a:ext uri="{0D108BD9-81ED-4DB2-BD59-A6C34878D82A}">
                    <a16:rowId xmlns:a16="http://schemas.microsoft.com/office/drawing/2014/main" val="235270683"/>
                  </a:ext>
                </a:extLst>
              </a:tr>
            </a:tbl>
          </a:graphicData>
        </a:graphic>
      </p:graphicFrame>
      <p:pic>
        <p:nvPicPr>
          <p:cNvPr id="15" name="Picture 14">
            <a:extLst>
              <a:ext uri="{FF2B5EF4-FFF2-40B4-BE49-F238E27FC236}">
                <a16:creationId xmlns:a16="http://schemas.microsoft.com/office/drawing/2014/main" id="{DD9219A8-DA70-D5E7-E7A7-ED5FB0962587}"/>
              </a:ext>
            </a:extLst>
          </p:cNvPr>
          <p:cNvPicPr>
            <a:picLocks noChangeAspect="1"/>
          </p:cNvPicPr>
          <p:nvPr/>
        </p:nvPicPr>
        <p:blipFill>
          <a:blip r:embed="rId5"/>
          <a:stretch>
            <a:fillRect/>
          </a:stretch>
        </p:blipFill>
        <p:spPr>
          <a:xfrm>
            <a:off x="7725693" y="3637935"/>
            <a:ext cx="4166417" cy="2755337"/>
          </a:xfrm>
          <a:prstGeom prst="rect">
            <a:avLst/>
          </a:prstGeom>
        </p:spPr>
      </p:pic>
      <p:pic>
        <p:nvPicPr>
          <p:cNvPr id="5" name="Picture 4">
            <a:extLst>
              <a:ext uri="{FF2B5EF4-FFF2-40B4-BE49-F238E27FC236}">
                <a16:creationId xmlns:a16="http://schemas.microsoft.com/office/drawing/2014/main" id="{12206EF9-BBC2-6EDB-30AC-C4B70A59730E}"/>
              </a:ext>
            </a:extLst>
          </p:cNvPr>
          <p:cNvPicPr>
            <a:picLocks noChangeAspect="1"/>
          </p:cNvPicPr>
          <p:nvPr/>
        </p:nvPicPr>
        <p:blipFill>
          <a:blip r:embed="rId6"/>
          <a:stretch>
            <a:fillRect/>
          </a:stretch>
        </p:blipFill>
        <p:spPr>
          <a:xfrm>
            <a:off x="4132013" y="1386348"/>
            <a:ext cx="3487990" cy="2576052"/>
          </a:xfrm>
          <a:prstGeom prst="rect">
            <a:avLst/>
          </a:prstGeom>
        </p:spPr>
      </p:pic>
    </p:spTree>
    <p:extLst>
      <p:ext uri="{BB962C8B-B14F-4D97-AF65-F5344CB8AC3E}">
        <p14:creationId xmlns:p14="http://schemas.microsoft.com/office/powerpoint/2010/main" val="31979291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7FFF-6674-6774-508A-F251AC551D24}"/>
              </a:ext>
            </a:extLst>
          </p:cNvPr>
          <p:cNvSpPr>
            <a:spLocks noGrp="1"/>
          </p:cNvSpPr>
          <p:nvPr>
            <p:ph type="title"/>
          </p:nvPr>
        </p:nvSpPr>
        <p:spPr>
          <a:xfrm>
            <a:off x="838200" y="173422"/>
            <a:ext cx="10025826" cy="1292772"/>
          </a:xfrm>
        </p:spPr>
        <p:txBody>
          <a:bodyPr>
            <a:noAutofit/>
          </a:bodyPr>
          <a:lstStyle/>
          <a:p>
            <a:pPr marL="571500" indent="-571500">
              <a:buFont typeface="Wingdings" panose="05000000000000000000" pitchFamily="2" charset="2"/>
              <a:buChar char="v"/>
            </a:pPr>
            <a:r>
              <a:rPr lang="vi-VN" sz="3200" dirty="0"/>
              <a:t>Trang di tích cấp Quốc Gia còn nói về Giá trị di sản văn hóa, phân loại di tích,phân bố địa lý và nói về thông tin chung</a:t>
            </a:r>
            <a:endParaRPr lang="en-US" sz="3200" dirty="0"/>
          </a:p>
        </p:txBody>
      </p:sp>
      <p:pic>
        <p:nvPicPr>
          <p:cNvPr id="5" name="Content Placeholder 4">
            <a:extLst>
              <a:ext uri="{FF2B5EF4-FFF2-40B4-BE49-F238E27FC236}">
                <a16:creationId xmlns:a16="http://schemas.microsoft.com/office/drawing/2014/main" id="{CB8E670A-2FD9-E1F5-C58D-76E9B1BFBB4C}"/>
              </a:ext>
            </a:extLst>
          </p:cNvPr>
          <p:cNvPicPr>
            <a:picLocks noGrp="1" noChangeAspect="1"/>
          </p:cNvPicPr>
          <p:nvPr>
            <p:ph idx="1"/>
          </p:nvPr>
        </p:nvPicPr>
        <p:blipFill>
          <a:blip r:embed="rId2"/>
          <a:stretch>
            <a:fillRect/>
          </a:stretch>
        </p:blipFill>
        <p:spPr>
          <a:xfrm>
            <a:off x="858557" y="4502187"/>
            <a:ext cx="1432360" cy="1849450"/>
          </a:xfrm>
        </p:spPr>
      </p:pic>
      <p:pic>
        <p:nvPicPr>
          <p:cNvPr id="7" name="Picture 6">
            <a:extLst>
              <a:ext uri="{FF2B5EF4-FFF2-40B4-BE49-F238E27FC236}">
                <a16:creationId xmlns:a16="http://schemas.microsoft.com/office/drawing/2014/main" id="{82A4F0BC-1ACA-6C2D-6BBC-27D767BA8AC7}"/>
              </a:ext>
            </a:extLst>
          </p:cNvPr>
          <p:cNvPicPr>
            <a:picLocks noChangeAspect="1"/>
          </p:cNvPicPr>
          <p:nvPr/>
        </p:nvPicPr>
        <p:blipFill>
          <a:blip r:embed="rId3"/>
          <a:stretch>
            <a:fillRect/>
          </a:stretch>
        </p:blipFill>
        <p:spPr>
          <a:xfrm>
            <a:off x="2290917" y="4502180"/>
            <a:ext cx="1409005" cy="1849450"/>
          </a:xfrm>
          <a:prstGeom prst="rect">
            <a:avLst/>
          </a:prstGeom>
        </p:spPr>
      </p:pic>
      <p:pic>
        <p:nvPicPr>
          <p:cNvPr id="9" name="Picture 8">
            <a:extLst>
              <a:ext uri="{FF2B5EF4-FFF2-40B4-BE49-F238E27FC236}">
                <a16:creationId xmlns:a16="http://schemas.microsoft.com/office/drawing/2014/main" id="{1CDB3257-D05C-2992-F655-985300C4B590}"/>
              </a:ext>
            </a:extLst>
          </p:cNvPr>
          <p:cNvPicPr>
            <a:picLocks noChangeAspect="1"/>
          </p:cNvPicPr>
          <p:nvPr/>
        </p:nvPicPr>
        <p:blipFill>
          <a:blip r:embed="rId4"/>
          <a:stretch>
            <a:fillRect/>
          </a:stretch>
        </p:blipFill>
        <p:spPr>
          <a:xfrm>
            <a:off x="3838495" y="3103838"/>
            <a:ext cx="2669000" cy="2113934"/>
          </a:xfrm>
          <a:prstGeom prst="rect">
            <a:avLst/>
          </a:prstGeom>
        </p:spPr>
      </p:pic>
      <p:pic>
        <p:nvPicPr>
          <p:cNvPr id="11" name="Picture 10">
            <a:extLst>
              <a:ext uri="{FF2B5EF4-FFF2-40B4-BE49-F238E27FC236}">
                <a16:creationId xmlns:a16="http://schemas.microsoft.com/office/drawing/2014/main" id="{1BA800C9-8480-FED1-B83F-D812458806A0}"/>
              </a:ext>
            </a:extLst>
          </p:cNvPr>
          <p:cNvPicPr>
            <a:picLocks noChangeAspect="1"/>
          </p:cNvPicPr>
          <p:nvPr/>
        </p:nvPicPr>
        <p:blipFill>
          <a:blip r:embed="rId5"/>
          <a:stretch>
            <a:fillRect/>
          </a:stretch>
        </p:blipFill>
        <p:spPr>
          <a:xfrm>
            <a:off x="832053" y="2458064"/>
            <a:ext cx="2894373" cy="2044116"/>
          </a:xfrm>
          <a:prstGeom prst="rect">
            <a:avLst/>
          </a:prstGeom>
        </p:spPr>
      </p:pic>
      <p:graphicFrame>
        <p:nvGraphicFramePr>
          <p:cNvPr id="12" name="Table 11">
            <a:extLst>
              <a:ext uri="{FF2B5EF4-FFF2-40B4-BE49-F238E27FC236}">
                <a16:creationId xmlns:a16="http://schemas.microsoft.com/office/drawing/2014/main" id="{FCD4EE0A-3B7E-6DA3-626A-3375DCDEA495}"/>
              </a:ext>
            </a:extLst>
          </p:cNvPr>
          <p:cNvGraphicFramePr>
            <a:graphicFrameLocks noGrp="1"/>
          </p:cNvGraphicFramePr>
          <p:nvPr>
            <p:extLst>
              <p:ext uri="{D42A27DB-BD31-4B8C-83A1-F6EECF244321}">
                <p14:modId xmlns:p14="http://schemas.microsoft.com/office/powerpoint/2010/main" val="3250523064"/>
              </p:ext>
            </p:extLst>
          </p:nvPr>
        </p:nvGraphicFramePr>
        <p:xfrm>
          <a:off x="6811761" y="1553496"/>
          <a:ext cx="2499387" cy="2458065"/>
        </p:xfrm>
        <a:graphic>
          <a:graphicData uri="http://schemas.openxmlformats.org/drawingml/2006/table">
            <a:tbl>
              <a:tblPr firstRow="1" bandRow="1">
                <a:tableStyleId>{5C22544A-7EE6-4342-B048-85BDC9FD1C3A}</a:tableStyleId>
              </a:tblPr>
              <a:tblGrid>
                <a:gridCol w="2499387">
                  <a:extLst>
                    <a:ext uri="{9D8B030D-6E8A-4147-A177-3AD203B41FA5}">
                      <a16:colId xmlns:a16="http://schemas.microsoft.com/office/drawing/2014/main" val="1171168673"/>
                    </a:ext>
                  </a:extLst>
                </a:gridCol>
              </a:tblGrid>
              <a:tr h="2458065">
                <a:tc>
                  <a:txBody>
                    <a:bodyPr/>
                    <a:lstStyle/>
                    <a:p>
                      <a:pPr marL="285750" indent="-285750">
                        <a:buFont typeface="Arial" panose="020B0604020202020204" pitchFamily="34" charset="0"/>
                        <a:buChar char="•"/>
                      </a:pPr>
                      <a:r>
                        <a:rPr lang="vi-VN" dirty="0">
                          <a:solidFill>
                            <a:schemeClr val="tx1"/>
                          </a:solidFill>
                        </a:rPr>
                        <a:t>Trong trang di tích cấp Tỉnh còn có thêm chức năng phản hồi du khách</a:t>
                      </a:r>
                      <a:endParaRPr lang="en-US" dirty="0">
                        <a:solidFill>
                          <a:schemeClr val="tx1"/>
                        </a:solidFill>
                      </a:endParaRPr>
                    </a:p>
                  </a:txBody>
                  <a:tcPr>
                    <a:noFill/>
                  </a:tcPr>
                </a:tc>
                <a:extLst>
                  <a:ext uri="{0D108BD9-81ED-4DB2-BD59-A6C34878D82A}">
                    <a16:rowId xmlns:a16="http://schemas.microsoft.com/office/drawing/2014/main" val="3507860046"/>
                  </a:ext>
                </a:extLst>
              </a:tr>
            </a:tbl>
          </a:graphicData>
        </a:graphic>
      </p:graphicFrame>
      <p:pic>
        <p:nvPicPr>
          <p:cNvPr id="4" name="Picture 3">
            <a:extLst>
              <a:ext uri="{FF2B5EF4-FFF2-40B4-BE49-F238E27FC236}">
                <a16:creationId xmlns:a16="http://schemas.microsoft.com/office/drawing/2014/main" id="{D41D1EFA-ED86-62C5-53AF-BD4D523120CA}"/>
              </a:ext>
            </a:extLst>
          </p:cNvPr>
          <p:cNvPicPr>
            <a:picLocks noChangeAspect="1"/>
          </p:cNvPicPr>
          <p:nvPr/>
        </p:nvPicPr>
        <p:blipFill>
          <a:blip r:embed="rId6"/>
          <a:stretch>
            <a:fillRect/>
          </a:stretch>
        </p:blipFill>
        <p:spPr>
          <a:xfrm>
            <a:off x="6823285" y="2458064"/>
            <a:ext cx="2487863" cy="1641310"/>
          </a:xfrm>
          <a:prstGeom prst="rect">
            <a:avLst/>
          </a:prstGeom>
        </p:spPr>
      </p:pic>
      <p:graphicFrame>
        <p:nvGraphicFramePr>
          <p:cNvPr id="6" name="Table 5">
            <a:extLst>
              <a:ext uri="{FF2B5EF4-FFF2-40B4-BE49-F238E27FC236}">
                <a16:creationId xmlns:a16="http://schemas.microsoft.com/office/drawing/2014/main" id="{191058A1-0FCF-44D3-08D2-ED1C5AF08FDA}"/>
              </a:ext>
            </a:extLst>
          </p:cNvPr>
          <p:cNvGraphicFramePr>
            <a:graphicFrameLocks noGrp="1"/>
          </p:cNvGraphicFramePr>
          <p:nvPr>
            <p:extLst>
              <p:ext uri="{D42A27DB-BD31-4B8C-83A1-F6EECF244321}">
                <p14:modId xmlns:p14="http://schemas.microsoft.com/office/powerpoint/2010/main" val="2399891722"/>
              </p:ext>
            </p:extLst>
          </p:nvPr>
        </p:nvGraphicFramePr>
        <p:xfrm>
          <a:off x="832053" y="1553496"/>
          <a:ext cx="2894373" cy="640080"/>
        </p:xfrm>
        <a:graphic>
          <a:graphicData uri="http://schemas.openxmlformats.org/drawingml/2006/table">
            <a:tbl>
              <a:tblPr firstRow="1" bandRow="1">
                <a:tableStyleId>{5C22544A-7EE6-4342-B048-85BDC9FD1C3A}</a:tableStyleId>
              </a:tblPr>
              <a:tblGrid>
                <a:gridCol w="2894373">
                  <a:extLst>
                    <a:ext uri="{9D8B030D-6E8A-4147-A177-3AD203B41FA5}">
                      <a16:colId xmlns:a16="http://schemas.microsoft.com/office/drawing/2014/main" val="4161779992"/>
                    </a:ext>
                  </a:extLst>
                </a:gridCol>
              </a:tblGrid>
              <a:tr h="580104">
                <a:tc>
                  <a:txBody>
                    <a:bodyPr/>
                    <a:lstStyle/>
                    <a:p>
                      <a:pPr marL="285750" indent="-285750" algn="ctr">
                        <a:buFont typeface="Wingdings" panose="05000000000000000000" pitchFamily="2" charset="2"/>
                        <a:buChar char="v"/>
                      </a:pPr>
                      <a:r>
                        <a:rPr lang="vi-VN" dirty="0"/>
                        <a:t>Thông tin chung về di tích Quốc Gia.</a:t>
                      </a:r>
                      <a:endParaRPr lang="en-US" dirty="0"/>
                    </a:p>
                  </a:txBody>
                  <a:tcPr/>
                </a:tc>
                <a:extLst>
                  <a:ext uri="{0D108BD9-81ED-4DB2-BD59-A6C34878D82A}">
                    <a16:rowId xmlns:a16="http://schemas.microsoft.com/office/drawing/2014/main" val="1054856533"/>
                  </a:ext>
                </a:extLst>
              </a:tr>
            </a:tbl>
          </a:graphicData>
        </a:graphic>
      </p:graphicFrame>
      <p:graphicFrame>
        <p:nvGraphicFramePr>
          <p:cNvPr id="8" name="Table 7">
            <a:extLst>
              <a:ext uri="{FF2B5EF4-FFF2-40B4-BE49-F238E27FC236}">
                <a16:creationId xmlns:a16="http://schemas.microsoft.com/office/drawing/2014/main" id="{912321BA-B3DB-4DDE-9A23-7C4A9C393AEB}"/>
              </a:ext>
            </a:extLst>
          </p:cNvPr>
          <p:cNvGraphicFramePr>
            <a:graphicFrameLocks noGrp="1"/>
          </p:cNvGraphicFramePr>
          <p:nvPr>
            <p:extLst>
              <p:ext uri="{D42A27DB-BD31-4B8C-83A1-F6EECF244321}">
                <p14:modId xmlns:p14="http://schemas.microsoft.com/office/powerpoint/2010/main" val="1409438310"/>
              </p:ext>
            </p:extLst>
          </p:nvPr>
        </p:nvGraphicFramePr>
        <p:xfrm>
          <a:off x="3776286" y="1553496"/>
          <a:ext cx="2680524" cy="1463040"/>
        </p:xfrm>
        <a:graphic>
          <a:graphicData uri="http://schemas.openxmlformats.org/drawingml/2006/table">
            <a:tbl>
              <a:tblPr firstRow="1" bandRow="1">
                <a:tableStyleId>{5C22544A-7EE6-4342-B048-85BDC9FD1C3A}</a:tableStyleId>
              </a:tblPr>
              <a:tblGrid>
                <a:gridCol w="2680524">
                  <a:extLst>
                    <a:ext uri="{9D8B030D-6E8A-4147-A177-3AD203B41FA5}">
                      <a16:colId xmlns:a16="http://schemas.microsoft.com/office/drawing/2014/main" val="3072211348"/>
                    </a:ext>
                  </a:extLst>
                </a:gridCol>
              </a:tblGrid>
              <a:tr h="1292772">
                <a:tc>
                  <a:txBody>
                    <a:bodyPr/>
                    <a:lstStyle/>
                    <a:p>
                      <a:r>
                        <a:rPr lang="vi-VN" dirty="0">
                          <a:solidFill>
                            <a:schemeClr val="tx1"/>
                          </a:solidFill>
                          <a:sym typeface="Wingdings" panose="05000000000000000000" pitchFamily="2" charset="2"/>
                        </a:rPr>
                        <a:t>Các thông tin giúp cho du khách biết rõ các di tích về các di tích thuộc cấp quốc gia.</a:t>
                      </a:r>
                      <a:endParaRPr lang="en-US" dirty="0">
                        <a:solidFill>
                          <a:schemeClr val="tx1"/>
                        </a:solidFill>
                      </a:endParaRPr>
                    </a:p>
                  </a:txBody>
                  <a:tcPr>
                    <a:noFill/>
                  </a:tcPr>
                </a:tc>
                <a:extLst>
                  <a:ext uri="{0D108BD9-81ED-4DB2-BD59-A6C34878D82A}">
                    <a16:rowId xmlns:a16="http://schemas.microsoft.com/office/drawing/2014/main" val="687063856"/>
                  </a:ext>
                </a:extLst>
              </a:tr>
            </a:tbl>
          </a:graphicData>
        </a:graphic>
      </p:graphicFrame>
      <p:pic>
        <p:nvPicPr>
          <p:cNvPr id="13" name="Picture 12">
            <a:extLst>
              <a:ext uri="{FF2B5EF4-FFF2-40B4-BE49-F238E27FC236}">
                <a16:creationId xmlns:a16="http://schemas.microsoft.com/office/drawing/2014/main" id="{ADC7C261-09E0-2394-48FE-5412B0059ED9}"/>
              </a:ext>
            </a:extLst>
          </p:cNvPr>
          <p:cNvPicPr>
            <a:picLocks noChangeAspect="1"/>
          </p:cNvPicPr>
          <p:nvPr/>
        </p:nvPicPr>
        <p:blipFill>
          <a:blip r:embed="rId7"/>
          <a:stretch>
            <a:fillRect/>
          </a:stretch>
        </p:blipFill>
        <p:spPr>
          <a:xfrm>
            <a:off x="6831884" y="4165480"/>
            <a:ext cx="2499388" cy="2278048"/>
          </a:xfrm>
          <a:prstGeom prst="rect">
            <a:avLst/>
          </a:prstGeom>
        </p:spPr>
      </p:pic>
      <p:pic>
        <p:nvPicPr>
          <p:cNvPr id="16" name="Picture 15">
            <a:extLst>
              <a:ext uri="{FF2B5EF4-FFF2-40B4-BE49-F238E27FC236}">
                <a16:creationId xmlns:a16="http://schemas.microsoft.com/office/drawing/2014/main" id="{B3487195-FA4E-789E-F9B8-E6C9B7103B32}"/>
              </a:ext>
            </a:extLst>
          </p:cNvPr>
          <p:cNvPicPr>
            <a:picLocks noChangeAspect="1"/>
          </p:cNvPicPr>
          <p:nvPr/>
        </p:nvPicPr>
        <p:blipFill>
          <a:blip r:embed="rId8"/>
          <a:stretch>
            <a:fillRect/>
          </a:stretch>
        </p:blipFill>
        <p:spPr>
          <a:xfrm>
            <a:off x="9298861" y="1451398"/>
            <a:ext cx="2893139" cy="2659955"/>
          </a:xfrm>
          <a:prstGeom prst="rect">
            <a:avLst/>
          </a:prstGeom>
        </p:spPr>
      </p:pic>
      <p:pic>
        <p:nvPicPr>
          <p:cNvPr id="18" name="Picture 17">
            <a:extLst>
              <a:ext uri="{FF2B5EF4-FFF2-40B4-BE49-F238E27FC236}">
                <a16:creationId xmlns:a16="http://schemas.microsoft.com/office/drawing/2014/main" id="{F46B5FEB-6CAC-9344-7714-AC969CE14B15}"/>
              </a:ext>
            </a:extLst>
          </p:cNvPr>
          <p:cNvPicPr>
            <a:picLocks noChangeAspect="1"/>
          </p:cNvPicPr>
          <p:nvPr/>
        </p:nvPicPr>
        <p:blipFill>
          <a:blip r:embed="rId9"/>
          <a:stretch>
            <a:fillRect/>
          </a:stretch>
        </p:blipFill>
        <p:spPr>
          <a:xfrm>
            <a:off x="9311148" y="4286912"/>
            <a:ext cx="2893139" cy="2156615"/>
          </a:xfrm>
          <a:prstGeom prst="rect">
            <a:avLst/>
          </a:prstGeom>
        </p:spPr>
      </p:pic>
    </p:spTree>
    <p:extLst>
      <p:ext uri="{BB962C8B-B14F-4D97-AF65-F5344CB8AC3E}">
        <p14:creationId xmlns:p14="http://schemas.microsoft.com/office/powerpoint/2010/main" val="327953344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CA0D-DB89-F604-D7A7-5E616ADE2B98}"/>
              </a:ext>
            </a:extLst>
          </p:cNvPr>
          <p:cNvSpPr>
            <a:spLocks noGrp="1"/>
          </p:cNvSpPr>
          <p:nvPr>
            <p:ph type="title"/>
          </p:nvPr>
        </p:nvSpPr>
        <p:spPr>
          <a:xfrm>
            <a:off x="838200" y="365125"/>
            <a:ext cx="7853516" cy="1325563"/>
          </a:xfrm>
        </p:spPr>
        <p:txBody>
          <a:bodyPr/>
          <a:lstStyle/>
          <a:p>
            <a:pPr marL="571500" indent="-571500">
              <a:buFont typeface="Wingdings" panose="05000000000000000000" pitchFamily="2" charset="2"/>
              <a:buChar char="v"/>
            </a:pPr>
            <a:r>
              <a:rPr lang="vi-VN" dirty="0">
                <a:solidFill>
                  <a:srgbClr val="FF0000"/>
                </a:solidFill>
              </a:rPr>
              <a:t>Chức năng chính trong du lịch </a:t>
            </a:r>
            <a:endParaRPr lang="en-US" dirty="0">
              <a:solidFill>
                <a:srgbClr val="FF0000"/>
              </a:solidFill>
            </a:endParaRPr>
          </a:p>
        </p:txBody>
      </p:sp>
      <p:pic>
        <p:nvPicPr>
          <p:cNvPr id="5" name="Content Placeholder 4">
            <a:extLst>
              <a:ext uri="{FF2B5EF4-FFF2-40B4-BE49-F238E27FC236}">
                <a16:creationId xmlns:a16="http://schemas.microsoft.com/office/drawing/2014/main" id="{B0438E87-E5D8-692E-E513-87B007D24693}"/>
              </a:ext>
            </a:extLst>
          </p:cNvPr>
          <p:cNvPicPr>
            <a:picLocks noGrp="1" noChangeAspect="1"/>
          </p:cNvPicPr>
          <p:nvPr>
            <p:ph idx="1"/>
          </p:nvPr>
        </p:nvPicPr>
        <p:blipFill>
          <a:blip r:embed="rId2"/>
          <a:stretch>
            <a:fillRect/>
          </a:stretch>
        </p:blipFill>
        <p:spPr>
          <a:xfrm>
            <a:off x="838201" y="1690687"/>
            <a:ext cx="3114368" cy="3323765"/>
          </a:xfrm>
        </p:spPr>
      </p:pic>
      <p:graphicFrame>
        <p:nvGraphicFramePr>
          <p:cNvPr id="6" name="Table 5">
            <a:extLst>
              <a:ext uri="{FF2B5EF4-FFF2-40B4-BE49-F238E27FC236}">
                <a16:creationId xmlns:a16="http://schemas.microsoft.com/office/drawing/2014/main" id="{D66FAE87-CED3-4E0A-4E60-6C9C83ECF9D9}"/>
              </a:ext>
            </a:extLst>
          </p:cNvPr>
          <p:cNvGraphicFramePr>
            <a:graphicFrameLocks noGrp="1"/>
          </p:cNvGraphicFramePr>
          <p:nvPr>
            <p:extLst>
              <p:ext uri="{D42A27DB-BD31-4B8C-83A1-F6EECF244321}">
                <p14:modId xmlns:p14="http://schemas.microsoft.com/office/powerpoint/2010/main" val="1080718848"/>
              </p:ext>
            </p:extLst>
          </p:nvPr>
        </p:nvGraphicFramePr>
        <p:xfrm>
          <a:off x="838201" y="5156199"/>
          <a:ext cx="3114368" cy="1514525"/>
        </p:xfrm>
        <a:graphic>
          <a:graphicData uri="http://schemas.openxmlformats.org/drawingml/2006/table">
            <a:tbl>
              <a:tblPr firstRow="1" bandRow="1">
                <a:tableStyleId>{5C22544A-7EE6-4342-B048-85BDC9FD1C3A}</a:tableStyleId>
              </a:tblPr>
              <a:tblGrid>
                <a:gridCol w="3114368">
                  <a:extLst>
                    <a:ext uri="{9D8B030D-6E8A-4147-A177-3AD203B41FA5}">
                      <a16:colId xmlns:a16="http://schemas.microsoft.com/office/drawing/2014/main" val="3198925893"/>
                    </a:ext>
                  </a:extLst>
                </a:gridCol>
              </a:tblGrid>
              <a:tr h="1514525">
                <a:tc>
                  <a:txBody>
                    <a:bodyPr/>
                    <a:lstStyle/>
                    <a:p>
                      <a:pPr marL="285750" indent="-285750">
                        <a:buFont typeface="Arial" panose="020B0604020202020204" pitchFamily="34" charset="0"/>
                        <a:buChar char="•"/>
                      </a:pPr>
                      <a:r>
                        <a:rPr lang="vi-VN" sz="1400" dirty="0">
                          <a:solidFill>
                            <a:schemeClr val="tx1"/>
                          </a:solidFill>
                        </a:rPr>
                        <a:t>Trang Du lịch có tạo thêm chức năng về các đặt tour Văn Hóa Khmer, tour sinh thái cồn hồ, và đặt xe du lịch. Các chức năng này đã hoàn thành lưu trữ để Admin xem lại.</a:t>
                      </a:r>
                      <a:endParaRPr lang="en-US" sz="1400" dirty="0">
                        <a:solidFill>
                          <a:schemeClr val="tx1"/>
                        </a:solidFill>
                      </a:endParaRPr>
                    </a:p>
                  </a:txBody>
                  <a:tcPr>
                    <a:noFill/>
                  </a:tcPr>
                </a:tc>
                <a:extLst>
                  <a:ext uri="{0D108BD9-81ED-4DB2-BD59-A6C34878D82A}">
                    <a16:rowId xmlns:a16="http://schemas.microsoft.com/office/drawing/2014/main" val="20992364"/>
                  </a:ext>
                </a:extLst>
              </a:tr>
            </a:tbl>
          </a:graphicData>
        </a:graphic>
      </p:graphicFrame>
      <p:pic>
        <p:nvPicPr>
          <p:cNvPr id="10" name="Picture 9">
            <a:extLst>
              <a:ext uri="{FF2B5EF4-FFF2-40B4-BE49-F238E27FC236}">
                <a16:creationId xmlns:a16="http://schemas.microsoft.com/office/drawing/2014/main" id="{B192FC38-A693-2D43-2079-EA81E47A3B3C}"/>
              </a:ext>
            </a:extLst>
          </p:cNvPr>
          <p:cNvPicPr>
            <a:picLocks noChangeAspect="1"/>
          </p:cNvPicPr>
          <p:nvPr/>
        </p:nvPicPr>
        <p:blipFill>
          <a:blip r:embed="rId3"/>
          <a:stretch>
            <a:fillRect/>
          </a:stretch>
        </p:blipFill>
        <p:spPr>
          <a:xfrm>
            <a:off x="8603226" y="805886"/>
            <a:ext cx="3421626" cy="743054"/>
          </a:xfrm>
          <a:prstGeom prst="rect">
            <a:avLst/>
          </a:prstGeom>
        </p:spPr>
      </p:pic>
      <p:pic>
        <p:nvPicPr>
          <p:cNvPr id="12" name="Picture 11">
            <a:extLst>
              <a:ext uri="{FF2B5EF4-FFF2-40B4-BE49-F238E27FC236}">
                <a16:creationId xmlns:a16="http://schemas.microsoft.com/office/drawing/2014/main" id="{62CD36DC-4560-2B10-36AE-2D6CE582EA2A}"/>
              </a:ext>
            </a:extLst>
          </p:cNvPr>
          <p:cNvPicPr>
            <a:picLocks noChangeAspect="1"/>
          </p:cNvPicPr>
          <p:nvPr/>
        </p:nvPicPr>
        <p:blipFill>
          <a:blip r:embed="rId4"/>
          <a:stretch>
            <a:fillRect/>
          </a:stretch>
        </p:blipFill>
        <p:spPr>
          <a:xfrm>
            <a:off x="8540596" y="1690687"/>
            <a:ext cx="1753777" cy="4980039"/>
          </a:xfrm>
          <a:prstGeom prst="rect">
            <a:avLst/>
          </a:prstGeom>
        </p:spPr>
      </p:pic>
      <p:pic>
        <p:nvPicPr>
          <p:cNvPr id="14" name="Picture 13">
            <a:extLst>
              <a:ext uri="{FF2B5EF4-FFF2-40B4-BE49-F238E27FC236}">
                <a16:creationId xmlns:a16="http://schemas.microsoft.com/office/drawing/2014/main" id="{94521CC1-05E1-13A6-CB6E-9566BE9B0DCE}"/>
              </a:ext>
            </a:extLst>
          </p:cNvPr>
          <p:cNvPicPr>
            <a:picLocks noChangeAspect="1"/>
          </p:cNvPicPr>
          <p:nvPr/>
        </p:nvPicPr>
        <p:blipFill>
          <a:blip r:embed="rId5"/>
          <a:stretch>
            <a:fillRect/>
          </a:stretch>
        </p:blipFill>
        <p:spPr>
          <a:xfrm>
            <a:off x="10294374" y="1696782"/>
            <a:ext cx="1897626" cy="4973943"/>
          </a:xfrm>
          <a:prstGeom prst="rect">
            <a:avLst/>
          </a:prstGeom>
        </p:spPr>
      </p:pic>
      <p:graphicFrame>
        <p:nvGraphicFramePr>
          <p:cNvPr id="15" name="Table 14">
            <a:extLst>
              <a:ext uri="{FF2B5EF4-FFF2-40B4-BE49-F238E27FC236}">
                <a16:creationId xmlns:a16="http://schemas.microsoft.com/office/drawing/2014/main" id="{5F65E65F-1A5A-5C31-090A-5BE85057781E}"/>
              </a:ext>
            </a:extLst>
          </p:cNvPr>
          <p:cNvGraphicFramePr>
            <a:graphicFrameLocks noGrp="1"/>
          </p:cNvGraphicFramePr>
          <p:nvPr>
            <p:extLst>
              <p:ext uri="{D42A27DB-BD31-4B8C-83A1-F6EECF244321}">
                <p14:modId xmlns:p14="http://schemas.microsoft.com/office/powerpoint/2010/main" val="2653712159"/>
              </p:ext>
            </p:extLst>
          </p:nvPr>
        </p:nvGraphicFramePr>
        <p:xfrm>
          <a:off x="6642969" y="1690687"/>
          <a:ext cx="1897626" cy="4980038"/>
        </p:xfrm>
        <a:graphic>
          <a:graphicData uri="http://schemas.openxmlformats.org/drawingml/2006/table">
            <a:tbl>
              <a:tblPr firstRow="1" bandRow="1">
                <a:tableStyleId>{5C22544A-7EE6-4342-B048-85BDC9FD1C3A}</a:tableStyleId>
              </a:tblPr>
              <a:tblGrid>
                <a:gridCol w="1897626">
                  <a:extLst>
                    <a:ext uri="{9D8B030D-6E8A-4147-A177-3AD203B41FA5}">
                      <a16:colId xmlns:a16="http://schemas.microsoft.com/office/drawing/2014/main" val="1078760075"/>
                    </a:ext>
                  </a:extLst>
                </a:gridCol>
              </a:tblGrid>
              <a:tr h="4980038">
                <a:tc>
                  <a:txBody>
                    <a:bodyPr/>
                    <a:lstStyle/>
                    <a:p>
                      <a:pPr marL="285750" indent="-285750">
                        <a:buFont typeface="Arial" panose="020B0604020202020204" pitchFamily="34" charset="0"/>
                        <a:buChar char="•"/>
                      </a:pPr>
                      <a:r>
                        <a:rPr lang="vi-VN" dirty="0">
                          <a:solidFill>
                            <a:schemeClr val="tx1"/>
                          </a:solidFill>
                        </a:rPr>
                        <a:t>Thông tin du lịch hữu ích: nói chi tiết về thời điểm du lịch lý tưởng, phương tiện di chuyển, lưu trú và ẩm thực, lễ hội, mua sắm và quà lưu niệm, an toàn và sức khỏe. </a:t>
                      </a:r>
                      <a:endParaRPr lang="en-US" dirty="0">
                        <a:solidFill>
                          <a:schemeClr val="tx1"/>
                        </a:solidFill>
                      </a:endParaRPr>
                    </a:p>
                  </a:txBody>
                  <a:tcPr>
                    <a:noFill/>
                  </a:tcPr>
                </a:tc>
                <a:extLst>
                  <a:ext uri="{0D108BD9-81ED-4DB2-BD59-A6C34878D82A}">
                    <a16:rowId xmlns:a16="http://schemas.microsoft.com/office/drawing/2014/main" val="533065871"/>
                  </a:ext>
                </a:extLst>
              </a:tr>
            </a:tbl>
          </a:graphicData>
        </a:graphic>
      </p:graphicFrame>
      <p:pic>
        <p:nvPicPr>
          <p:cNvPr id="4" name="Picture 3">
            <a:extLst>
              <a:ext uri="{FF2B5EF4-FFF2-40B4-BE49-F238E27FC236}">
                <a16:creationId xmlns:a16="http://schemas.microsoft.com/office/drawing/2014/main" id="{D49E9440-72CD-D46E-FC2D-80DAF2893469}"/>
              </a:ext>
            </a:extLst>
          </p:cNvPr>
          <p:cNvPicPr>
            <a:picLocks noChangeAspect="1"/>
          </p:cNvPicPr>
          <p:nvPr/>
        </p:nvPicPr>
        <p:blipFill>
          <a:blip r:embed="rId6"/>
          <a:stretch>
            <a:fillRect/>
          </a:stretch>
        </p:blipFill>
        <p:spPr>
          <a:xfrm>
            <a:off x="4162155" y="1690687"/>
            <a:ext cx="2395961" cy="4980037"/>
          </a:xfrm>
          <a:prstGeom prst="rect">
            <a:avLst/>
          </a:prstGeom>
        </p:spPr>
      </p:pic>
      <p:pic>
        <p:nvPicPr>
          <p:cNvPr id="8" name="Picture 7">
            <a:extLst>
              <a:ext uri="{FF2B5EF4-FFF2-40B4-BE49-F238E27FC236}">
                <a16:creationId xmlns:a16="http://schemas.microsoft.com/office/drawing/2014/main" id="{ABA7DB48-4BB6-8E2A-05EE-16D45660A55D}"/>
              </a:ext>
            </a:extLst>
          </p:cNvPr>
          <p:cNvPicPr>
            <a:picLocks noChangeAspect="1"/>
          </p:cNvPicPr>
          <p:nvPr/>
        </p:nvPicPr>
        <p:blipFill>
          <a:blip r:embed="rId7"/>
          <a:stretch>
            <a:fillRect/>
          </a:stretch>
        </p:blipFill>
        <p:spPr>
          <a:xfrm>
            <a:off x="4185446" y="5830529"/>
            <a:ext cx="1576258" cy="745714"/>
          </a:xfrm>
          <a:prstGeom prst="rect">
            <a:avLst/>
          </a:prstGeom>
        </p:spPr>
      </p:pic>
      <p:pic>
        <p:nvPicPr>
          <p:cNvPr id="16" name="Picture 15">
            <a:extLst>
              <a:ext uri="{FF2B5EF4-FFF2-40B4-BE49-F238E27FC236}">
                <a16:creationId xmlns:a16="http://schemas.microsoft.com/office/drawing/2014/main" id="{189CD7B1-9469-CCC6-9EB3-E8E585181545}"/>
              </a:ext>
            </a:extLst>
          </p:cNvPr>
          <p:cNvPicPr>
            <a:picLocks noChangeAspect="1"/>
          </p:cNvPicPr>
          <p:nvPr/>
        </p:nvPicPr>
        <p:blipFill>
          <a:blip r:embed="rId8"/>
          <a:stretch>
            <a:fillRect/>
          </a:stretch>
        </p:blipFill>
        <p:spPr>
          <a:xfrm>
            <a:off x="1641987" y="4227871"/>
            <a:ext cx="805596" cy="786581"/>
          </a:xfrm>
          <a:prstGeom prst="rect">
            <a:avLst/>
          </a:prstGeom>
        </p:spPr>
      </p:pic>
    </p:spTree>
    <p:extLst>
      <p:ext uri="{BB962C8B-B14F-4D97-AF65-F5344CB8AC3E}">
        <p14:creationId xmlns:p14="http://schemas.microsoft.com/office/powerpoint/2010/main" val="30981643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56462-8F50-B5B6-5AA0-B2AE4E0B54F3}"/>
              </a:ext>
            </a:extLst>
          </p:cNvPr>
          <p:cNvSpPr>
            <a:spLocks noGrp="1"/>
          </p:cNvSpPr>
          <p:nvPr>
            <p:ph type="title"/>
          </p:nvPr>
        </p:nvSpPr>
        <p:spPr>
          <a:xfrm>
            <a:off x="838200" y="530941"/>
            <a:ext cx="1963993" cy="5646021"/>
          </a:xfrm>
        </p:spPr>
        <p:txBody>
          <a:bodyPr>
            <a:normAutofit/>
          </a:bodyPr>
          <a:lstStyle/>
          <a:p>
            <a:pPr marL="571500" indent="-571500">
              <a:buFont typeface="Wingdings" panose="05000000000000000000" pitchFamily="2" charset="2"/>
              <a:buChar char="v"/>
            </a:pPr>
            <a:r>
              <a:rPr lang="vi-VN" dirty="0">
                <a:solidFill>
                  <a:srgbClr val="FF0000"/>
                </a:solidFill>
              </a:rPr>
              <a:t>Chức năng trang lịch sử:</a:t>
            </a:r>
            <a:endParaRPr lang="en-US" dirty="0">
              <a:solidFill>
                <a:srgbClr val="FF0000"/>
              </a:solidFill>
            </a:endParaRPr>
          </a:p>
        </p:txBody>
      </p:sp>
      <p:sp>
        <p:nvSpPr>
          <p:cNvPr id="3" name="Content Placeholder 2">
            <a:extLst>
              <a:ext uri="{FF2B5EF4-FFF2-40B4-BE49-F238E27FC236}">
                <a16:creationId xmlns:a16="http://schemas.microsoft.com/office/drawing/2014/main" id="{2AD480CF-9760-1387-BF4D-716B2AE617EC}"/>
              </a:ext>
            </a:extLst>
          </p:cNvPr>
          <p:cNvSpPr>
            <a:spLocks noGrp="1"/>
          </p:cNvSpPr>
          <p:nvPr>
            <p:ph idx="1"/>
          </p:nvPr>
        </p:nvSpPr>
        <p:spPr>
          <a:xfrm>
            <a:off x="2802194" y="530942"/>
            <a:ext cx="8551605" cy="5646021"/>
          </a:xfrm>
        </p:spPr>
        <p:txBody>
          <a:bodyPr/>
          <a:lstStyle/>
          <a:p>
            <a:r>
              <a:rPr lang="vi-VN" dirty="0"/>
              <a:t>Lịch sử là trang nói chi tiết về lịch sự phát triểndi tích qua các thời kỳ.</a:t>
            </a:r>
            <a:endParaRPr lang="en-US" dirty="0"/>
          </a:p>
        </p:txBody>
      </p:sp>
      <p:pic>
        <p:nvPicPr>
          <p:cNvPr id="5" name="Picture 4">
            <a:extLst>
              <a:ext uri="{FF2B5EF4-FFF2-40B4-BE49-F238E27FC236}">
                <a16:creationId xmlns:a16="http://schemas.microsoft.com/office/drawing/2014/main" id="{DA73E95D-2B31-1CA8-A65B-507F1633C3F0}"/>
              </a:ext>
            </a:extLst>
          </p:cNvPr>
          <p:cNvPicPr>
            <a:picLocks noChangeAspect="1"/>
          </p:cNvPicPr>
          <p:nvPr/>
        </p:nvPicPr>
        <p:blipFill>
          <a:blip r:embed="rId2"/>
          <a:stretch>
            <a:fillRect/>
          </a:stretch>
        </p:blipFill>
        <p:spPr>
          <a:xfrm>
            <a:off x="2802193" y="1455174"/>
            <a:ext cx="3293806" cy="2772696"/>
          </a:xfrm>
          <a:prstGeom prst="rect">
            <a:avLst/>
          </a:prstGeom>
        </p:spPr>
      </p:pic>
      <p:graphicFrame>
        <p:nvGraphicFramePr>
          <p:cNvPr id="6" name="Table 5">
            <a:extLst>
              <a:ext uri="{FF2B5EF4-FFF2-40B4-BE49-F238E27FC236}">
                <a16:creationId xmlns:a16="http://schemas.microsoft.com/office/drawing/2014/main" id="{80B2A23B-37F6-6648-176D-A8F2724A4D58}"/>
              </a:ext>
            </a:extLst>
          </p:cNvPr>
          <p:cNvGraphicFramePr>
            <a:graphicFrameLocks noGrp="1"/>
          </p:cNvGraphicFramePr>
          <p:nvPr>
            <p:extLst>
              <p:ext uri="{D42A27DB-BD31-4B8C-83A1-F6EECF244321}">
                <p14:modId xmlns:p14="http://schemas.microsoft.com/office/powerpoint/2010/main" val="1486481014"/>
              </p:ext>
            </p:extLst>
          </p:nvPr>
        </p:nvGraphicFramePr>
        <p:xfrm>
          <a:off x="6272980" y="1455174"/>
          <a:ext cx="4257368" cy="2772696"/>
        </p:xfrm>
        <a:graphic>
          <a:graphicData uri="http://schemas.openxmlformats.org/drawingml/2006/table">
            <a:tbl>
              <a:tblPr firstRow="1" bandRow="1">
                <a:tableStyleId>{5C22544A-7EE6-4342-B048-85BDC9FD1C3A}</a:tableStyleId>
              </a:tblPr>
              <a:tblGrid>
                <a:gridCol w="4257368">
                  <a:extLst>
                    <a:ext uri="{9D8B030D-6E8A-4147-A177-3AD203B41FA5}">
                      <a16:colId xmlns:a16="http://schemas.microsoft.com/office/drawing/2014/main" val="2176489454"/>
                    </a:ext>
                  </a:extLst>
                </a:gridCol>
              </a:tblGrid>
              <a:tr h="2772696">
                <a:tc>
                  <a:txBody>
                    <a:bodyPr/>
                    <a:lstStyle/>
                    <a:p>
                      <a:r>
                        <a:rPr lang="vi-VN" dirty="0">
                          <a:solidFill>
                            <a:schemeClr val="tx1"/>
                          </a:solidFill>
                        </a:rPr>
                        <a:t>+ Trong trang còn liên kết với các đường link nói về các thời kỳ (cổ đại đến tk17)(tk17-18)(1867-1954)(1945 đến nay)  khi click vào các nút trang web sẽ đưa người đọc đén trang web khác giới thiệu chi tiết về chúng. Khi click vào danh mục di tích và văn hóa đặc sắc cũng hiện lên trang web khác giới thiệu các di tích.</a:t>
                      </a:r>
                      <a:endParaRPr lang="en-US" dirty="0">
                        <a:solidFill>
                          <a:schemeClr val="tx1"/>
                        </a:solidFill>
                      </a:endParaRPr>
                    </a:p>
                  </a:txBody>
                  <a:tcPr>
                    <a:noFill/>
                  </a:tcPr>
                </a:tc>
                <a:extLst>
                  <a:ext uri="{0D108BD9-81ED-4DB2-BD59-A6C34878D82A}">
                    <a16:rowId xmlns:a16="http://schemas.microsoft.com/office/drawing/2014/main" val="1329292013"/>
                  </a:ext>
                </a:extLst>
              </a:tr>
            </a:tbl>
          </a:graphicData>
        </a:graphic>
      </p:graphicFrame>
      <p:graphicFrame>
        <p:nvGraphicFramePr>
          <p:cNvPr id="4" name="Table 3">
            <a:extLst>
              <a:ext uri="{FF2B5EF4-FFF2-40B4-BE49-F238E27FC236}">
                <a16:creationId xmlns:a16="http://schemas.microsoft.com/office/drawing/2014/main" id="{E5E96993-B4F3-61DA-5400-7341977254D9}"/>
              </a:ext>
            </a:extLst>
          </p:cNvPr>
          <p:cNvGraphicFramePr>
            <a:graphicFrameLocks noGrp="1"/>
          </p:cNvGraphicFramePr>
          <p:nvPr>
            <p:extLst>
              <p:ext uri="{D42A27DB-BD31-4B8C-83A1-F6EECF244321}">
                <p14:modId xmlns:p14="http://schemas.microsoft.com/office/powerpoint/2010/main" val="3264750068"/>
              </p:ext>
            </p:extLst>
          </p:nvPr>
        </p:nvGraphicFramePr>
        <p:xfrm>
          <a:off x="2802192" y="4227870"/>
          <a:ext cx="7728156" cy="2099188"/>
        </p:xfrm>
        <a:graphic>
          <a:graphicData uri="http://schemas.openxmlformats.org/drawingml/2006/table">
            <a:tbl>
              <a:tblPr firstRow="1" bandRow="1">
                <a:tableStyleId>{5C22544A-7EE6-4342-B048-85BDC9FD1C3A}</a:tableStyleId>
              </a:tblPr>
              <a:tblGrid>
                <a:gridCol w="7728156">
                  <a:extLst>
                    <a:ext uri="{9D8B030D-6E8A-4147-A177-3AD203B41FA5}">
                      <a16:colId xmlns:a16="http://schemas.microsoft.com/office/drawing/2014/main" val="1483779531"/>
                    </a:ext>
                  </a:extLst>
                </a:gridCol>
              </a:tblGrid>
              <a:tr h="2099188">
                <a:tc>
                  <a:txBody>
                    <a:bodyPr/>
                    <a:lstStyle/>
                    <a:p>
                      <a:pPr marL="285750" indent="-285750">
                        <a:buFont typeface="Arial" panose="020B0604020202020204" pitchFamily="34" charset="0"/>
                        <a:buChar char="•"/>
                      </a:pPr>
                      <a:r>
                        <a:rPr lang="vi-VN" dirty="0">
                          <a:solidFill>
                            <a:schemeClr val="tx1"/>
                          </a:solidFill>
                        </a:rPr>
                        <a:t>Trang này nói về các nội dung chính của Lịch qua các thời kỳ. Và nói về các nét đặc sắc của  các di tích và nét văn hóa.</a:t>
                      </a:r>
                      <a:endParaRPr lang="en-US" dirty="0">
                        <a:solidFill>
                          <a:schemeClr val="tx1"/>
                        </a:solidFill>
                      </a:endParaRPr>
                    </a:p>
                  </a:txBody>
                  <a:tcPr>
                    <a:noFill/>
                  </a:tcPr>
                </a:tc>
                <a:extLst>
                  <a:ext uri="{0D108BD9-81ED-4DB2-BD59-A6C34878D82A}">
                    <a16:rowId xmlns:a16="http://schemas.microsoft.com/office/drawing/2014/main" val="3266970626"/>
                  </a:ext>
                </a:extLst>
              </a:tr>
            </a:tbl>
          </a:graphicData>
        </a:graphic>
      </p:graphicFrame>
    </p:spTree>
    <p:extLst>
      <p:ext uri="{BB962C8B-B14F-4D97-AF65-F5344CB8AC3E}">
        <p14:creationId xmlns:p14="http://schemas.microsoft.com/office/powerpoint/2010/main" val="1220658333"/>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274</TotalTime>
  <Words>945</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Wingdings</vt:lpstr>
      <vt:lpstr>Office Theme</vt:lpstr>
      <vt:lpstr>   TRƯỜNG ĐẠI HỌC TRÀ VINH     KHOA KĨ THUẬT VÀ CÔNG NGHỆ </vt:lpstr>
      <vt:lpstr>XÂY DỰNG WEBSITE GIỚI THIỆU DI TÍCH TRÊN ĐỊA BÀN TRÀ VINH</vt:lpstr>
      <vt:lpstr>PowerPoint Presentation</vt:lpstr>
      <vt:lpstr>PowerPoint Presentation</vt:lpstr>
      <vt:lpstr>Ngoài trang chủ trình bày sơ lược về Tỉnh Trà Vinh trong trang Giới Thiệu Sẽ Trình bày chi tiết về sự phát triển và hình thành Tỉnh trà vinhh.Có video giới thiệu rõ hơn về di tích nổi tiếng</vt:lpstr>
      <vt:lpstr>Chức năng chính về trang web di tích cấp Quốc Gia và cấp Tỉnh</vt:lpstr>
      <vt:lpstr>Trang di tích cấp Quốc Gia còn nói về Giá trị di sản văn hóa, phân loại di tích,phân bố địa lý và nói về thông tin chung</vt:lpstr>
      <vt:lpstr>Chức năng chính trong du lịch </vt:lpstr>
      <vt:lpstr>Chức năng trang lịch sử:</vt:lpstr>
      <vt:lpstr>Về trang liên hệ.</vt:lpstr>
      <vt:lpstr>Footer là phần cuối cùng của trang web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Thach Nhut Minh</dc:creator>
  <cp:lastModifiedBy>Thach Nhut Minh</cp:lastModifiedBy>
  <cp:revision>7</cp:revision>
  <dcterms:created xsi:type="dcterms:W3CDTF">2025-01-03T06:53:39Z</dcterms:created>
  <dcterms:modified xsi:type="dcterms:W3CDTF">2025-01-13T07:53:39Z</dcterms:modified>
</cp:coreProperties>
</file>