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70" r:id="rId6"/>
    <p:sldId id="258" r:id="rId7"/>
    <p:sldId id="257" r:id="rId8"/>
    <p:sldId id="259" r:id="rId9"/>
    <p:sldId id="260" r:id="rId10"/>
    <p:sldId id="261" r:id="rId11"/>
    <p:sldId id="262" r:id="rId12"/>
    <p:sldId id="264" r:id="rId13"/>
    <p:sldId id="268" r:id="rId14"/>
    <p:sldId id="26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>
        <p:scale>
          <a:sx n="106" d="100"/>
          <a:sy n="106" d="100"/>
        </p:scale>
        <p:origin x="6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4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2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9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54BB56-7A59-41CF-83A1-B548FECF2E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67B616-1A54-446F-A2AD-F639067697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3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057" y="866043"/>
            <a:ext cx="10058400" cy="3566160"/>
          </a:xfrm>
        </p:spPr>
        <p:txBody>
          <a:bodyPr>
            <a:normAutofit/>
          </a:bodyPr>
          <a:lstStyle/>
          <a:p>
            <a:r>
              <a:rPr lang="en-US" sz="13000" b="1" dirty="0" smtClean="0"/>
              <a:t>FE Solver</a:t>
            </a:r>
            <a:endParaRPr lang="en-US" sz="13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01" t="14035" r="29922" b="5607"/>
          <a:stretch/>
        </p:blipFill>
        <p:spPr>
          <a:xfrm>
            <a:off x="6985685" y="1018384"/>
            <a:ext cx="5420499" cy="481913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ME522 Spring 2017</a:t>
            </a:r>
          </a:p>
          <a:p>
            <a:r>
              <a:rPr lang="en-US" dirty="0" smtClean="0"/>
              <a:t>Thaddeus Hughes, Dan Engstrom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Patch test 3, thin-walled pressure vessel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34263" y="3470945"/>
                <a:ext cx="4098943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0.0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263" y="3470945"/>
                <a:ext cx="4098943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992490" y="4465127"/>
            <a:ext cx="5782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Analytic solution taken from: Norton Machine Design: An Integrated Approach (3</a:t>
            </a:r>
            <a:r>
              <a:rPr lang="en-US" sz="1200" i="1" baseline="30000" dirty="0" smtClean="0"/>
              <a:t>rd</a:t>
            </a:r>
            <a:r>
              <a:rPr lang="en-US" sz="1200" i="1" dirty="0" smtClean="0"/>
              <a:t> Edition)</a:t>
            </a:r>
            <a:endParaRPr lang="en-US" sz="1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078368" y="2826222"/>
            <a:ext cx="361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Thin-walled assumption, hoop stress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2" y="1325563"/>
            <a:ext cx="5581650" cy="49244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39585" y="2121645"/>
            <a:ext cx="8313" cy="507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45230" y="2145049"/>
            <a:ext cx="82260" cy="506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86053" y="2313970"/>
            <a:ext cx="211603" cy="495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32858" y="2588916"/>
            <a:ext cx="246162" cy="4441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59578" y="2942705"/>
            <a:ext cx="318460" cy="3906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178038" y="3333403"/>
            <a:ext cx="426720" cy="340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474720" y="3785871"/>
            <a:ext cx="448692" cy="237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757255" y="4272762"/>
            <a:ext cx="448692" cy="192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848598" y="4739881"/>
            <a:ext cx="498959" cy="130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81601" y="5735779"/>
            <a:ext cx="515584" cy="5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923412" y="5250582"/>
            <a:ext cx="549030" cy="52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75590" y="316893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 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0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2" y="374073"/>
            <a:ext cx="514644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62" y="3552295"/>
            <a:ext cx="5146445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524" y="3552295"/>
            <a:ext cx="514644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523" y="374073"/>
            <a:ext cx="51464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Patch test 4, cantilever beam, applied moment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7" y="1841923"/>
            <a:ext cx="4236135" cy="3334567"/>
          </a:xfrm>
          <a:prstGeom prst="rect">
            <a:avLst/>
          </a:prstGeom>
        </p:spPr>
      </p:pic>
      <p:sp>
        <p:nvSpPr>
          <p:cNvPr id="5" name="Circular Arrow 4"/>
          <p:cNvSpPr/>
          <p:nvPr/>
        </p:nvSpPr>
        <p:spPr>
          <a:xfrm rot="16200000" flipV="1">
            <a:off x="2281265" y="4125214"/>
            <a:ext cx="545868" cy="667789"/>
          </a:xfrm>
          <a:prstGeom prst="circular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5227" y="4732043"/>
            <a:ext cx="95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 Nm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08567" y="4044675"/>
                <a:ext cx="6619702" cy="687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1.5625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=0.00016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67" y="4044675"/>
                <a:ext cx="6619702" cy="687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13602" y="2988186"/>
                <a:ext cx="520963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.15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=1.5625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02" y="2988186"/>
                <a:ext cx="5209631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859355" y="2346510"/>
            <a:ext cx="3918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Euler-Bernoulli Beam Theory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3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75" y="521229"/>
            <a:ext cx="514644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36" y="521229"/>
            <a:ext cx="5146445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5" y="3569229"/>
            <a:ext cx="514644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835" y="3569229"/>
            <a:ext cx="51464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4535"/>
            <a:ext cx="10515600" cy="1325563"/>
          </a:xfrm>
        </p:spPr>
        <p:txBody>
          <a:bodyPr/>
          <a:lstStyle/>
          <a:p>
            <a:r>
              <a:rPr lang="en-US" dirty="0" smtClean="0"/>
              <a:t>Pretty pictures - bracket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33" y="1053244"/>
            <a:ext cx="5146445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3" y="3939607"/>
            <a:ext cx="514644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71" y="3939607"/>
            <a:ext cx="514644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870" y="1053244"/>
            <a:ext cx="51464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5217"/>
            <a:ext cx="10515600" cy="1325563"/>
          </a:xfrm>
        </p:spPr>
        <p:txBody>
          <a:bodyPr/>
          <a:lstStyle/>
          <a:p>
            <a:r>
              <a:rPr lang="en-US" dirty="0" smtClean="0"/>
              <a:t>Pretty pictures - gearbox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8" y="1088494"/>
            <a:ext cx="514644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41" y="1088494"/>
            <a:ext cx="514644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8" y="3997949"/>
            <a:ext cx="5146445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141" y="3997949"/>
            <a:ext cx="51464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Capabilities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Plane stress / plane strain</a:t>
            </a:r>
          </a:p>
          <a:p>
            <a:r>
              <a:rPr lang="en-US" dirty="0" smtClean="0"/>
              <a:t>Point loads, edge loads, pressures, torques</a:t>
            </a:r>
          </a:p>
          <a:p>
            <a:r>
              <a:rPr lang="en-US" dirty="0" smtClean="0"/>
              <a:t>Constraining edges or points</a:t>
            </a:r>
          </a:p>
          <a:p>
            <a:r>
              <a:rPr lang="en-US" dirty="0" smtClean="0"/>
              <a:t>Outputs : x-, y-, and total displacement, x-, y-, shear and von Mises stress, x-, y-, and shear strain</a:t>
            </a:r>
          </a:p>
          <a:p>
            <a:r>
              <a:rPr lang="en-US" dirty="0" smtClean="0"/>
              <a:t>Mesh refinement based on general mesh size</a:t>
            </a:r>
          </a:p>
          <a:p>
            <a:r>
              <a:rPr lang="en-US" dirty="0" smtClean="0"/>
              <a:t>Linear materials: can modify modulus of elasticity, Poisson’s ratio, thickness</a:t>
            </a:r>
          </a:p>
          <a:p>
            <a:r>
              <a:rPr lang="en-US" dirty="0" smtClean="0"/>
              <a:t>Penalty method for applied displacements (stability issues) </a:t>
            </a:r>
          </a:p>
        </p:txBody>
      </p:sp>
    </p:spTree>
    <p:extLst>
      <p:ext uri="{BB962C8B-B14F-4D97-AF65-F5344CB8AC3E}">
        <p14:creationId xmlns:p14="http://schemas.microsoft.com/office/powerpoint/2010/main" val="15857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DXFs, Meshing, and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286" y="1747837"/>
            <a:ext cx="10515600" cy="5110163"/>
          </a:xfrm>
        </p:spPr>
        <p:txBody>
          <a:bodyPr>
            <a:normAutofit/>
          </a:bodyPr>
          <a:lstStyle/>
          <a:p>
            <a:r>
              <a:rPr lang="en-US" dirty="0" smtClean="0"/>
              <a:t>Lines, Circles, and Arcs parsed from .</a:t>
            </a:r>
            <a:r>
              <a:rPr lang="en-US" dirty="0" err="1" smtClean="0"/>
              <a:t>dxf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“Decomposed Geometry” created</a:t>
            </a:r>
          </a:p>
          <a:p>
            <a:r>
              <a:rPr lang="en-US" dirty="0" smtClean="0"/>
              <a:t>MATLAB’s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initmesh</a:t>
            </a:r>
            <a:r>
              <a:rPr lang="en-US" dirty="0" smtClean="0"/>
              <a:t> from PDE toolbox is used to create mesh with one-parameter size control</a:t>
            </a:r>
          </a:p>
          <a:p>
            <a:pPr lvl="1"/>
            <a:r>
              <a:rPr lang="en-US" dirty="0" smtClean="0"/>
              <a:t>Tolerance </a:t>
            </a:r>
            <a:r>
              <a:rPr lang="en-US" dirty="0" err="1" smtClean="0"/>
              <a:t>stackup</a:t>
            </a:r>
            <a:r>
              <a:rPr lang="en-US" dirty="0" smtClean="0"/>
              <a:t>; PDE toolbox thinks some arcs aren’t connected</a:t>
            </a:r>
          </a:p>
          <a:p>
            <a:pPr lvl="1"/>
            <a:r>
              <a:rPr lang="en-US" dirty="0" smtClean="0"/>
              <a:t>Creates p, e, and t matrices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refinemesh</a:t>
            </a:r>
            <a:r>
              <a:rPr lang="en-US" dirty="0" smtClean="0"/>
              <a:t> may be able to refine mesh for specific triangles afterwards (not implemented)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igglemesh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can help make better meshes (not implemented)</a:t>
            </a:r>
            <a:endParaRPr lang="en-US" dirty="0"/>
          </a:p>
          <a:p>
            <a:r>
              <a:rPr lang="en-US" dirty="0" smtClean="0"/>
              <a:t>Gaussian Quadrature is used to create stiffness matrices (no symbolic toolbox whatsoever in entire project)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647" y="1820561"/>
            <a:ext cx="10539153" cy="458847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Loads input via text box in the form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E1 E2 P1 P2 ; LOAD_TYPE ; ARGUMENT1 ARGUMENT2</a:t>
            </a:r>
          </a:p>
          <a:p>
            <a:r>
              <a:rPr lang="en-US" dirty="0"/>
              <a:t>Point forces</a:t>
            </a:r>
          </a:p>
          <a:p>
            <a:pPr lvl="1"/>
            <a:r>
              <a:rPr lang="en-US" dirty="0"/>
              <a:t>Find applicable point and apply load to it in a </a:t>
            </a:r>
            <a:r>
              <a:rPr lang="en-US" dirty="0" err="1"/>
              <a:t>df</a:t>
            </a:r>
            <a:r>
              <a:rPr lang="en-US" dirty="0"/>
              <a:t> vector </a:t>
            </a:r>
          </a:p>
          <a:p>
            <a:r>
              <a:rPr lang="en-US" dirty="0"/>
              <a:t>Edge forces</a:t>
            </a:r>
          </a:p>
          <a:p>
            <a:pPr lvl="1"/>
            <a:r>
              <a:rPr lang="en-US" dirty="0"/>
              <a:t> Find applicable element edges and compute total length of them</a:t>
            </a:r>
          </a:p>
          <a:p>
            <a:pPr lvl="1"/>
            <a:r>
              <a:rPr lang="en-US" dirty="0"/>
              <a:t>Divide desired load by total length calculated</a:t>
            </a:r>
          </a:p>
          <a:p>
            <a:pPr lvl="1"/>
            <a:r>
              <a:rPr lang="en-US" dirty="0"/>
              <a:t>Distribute load to elements comprising edge in a </a:t>
            </a:r>
            <a:r>
              <a:rPr lang="en-US" dirty="0" err="1"/>
              <a:t>df</a:t>
            </a:r>
            <a:r>
              <a:rPr lang="en-US" dirty="0"/>
              <a:t> vector, scaling by edge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Torques</a:t>
            </a:r>
          </a:p>
          <a:p>
            <a:pPr lvl="1"/>
            <a:r>
              <a:rPr lang="en-US" dirty="0" smtClean="0"/>
              <a:t>Find applicable element edges</a:t>
            </a:r>
          </a:p>
          <a:p>
            <a:pPr lvl="1"/>
            <a:r>
              <a:rPr lang="en-US" dirty="0" smtClean="0"/>
              <a:t>Determine centroid of edges</a:t>
            </a:r>
          </a:p>
          <a:p>
            <a:pPr lvl="1"/>
            <a:r>
              <a:rPr lang="en-US" dirty="0" smtClean="0"/>
              <a:t>Find moment of inertia of edges</a:t>
            </a:r>
          </a:p>
          <a:p>
            <a:pPr lvl="1"/>
            <a:r>
              <a:rPr lang="en-US" dirty="0" smtClean="0"/>
              <a:t>Divide torque by moment of inertia</a:t>
            </a:r>
          </a:p>
          <a:p>
            <a:pPr lvl="1"/>
            <a:r>
              <a:rPr lang="en-US" dirty="0" smtClean="0"/>
              <a:t>Distribute load to elements, scaling by edge length and distance from centroid and placing load perpendicular to effective lever arm</a:t>
            </a:r>
          </a:p>
          <a:p>
            <a:r>
              <a:rPr lang="en-US" dirty="0" smtClean="0"/>
              <a:t>Pressures</a:t>
            </a:r>
          </a:p>
          <a:p>
            <a:pPr lvl="1"/>
            <a:r>
              <a:rPr lang="en-US" dirty="0" smtClean="0"/>
              <a:t>Find applicable element edges</a:t>
            </a:r>
          </a:p>
          <a:p>
            <a:pPr lvl="1"/>
            <a:r>
              <a:rPr lang="en-US" dirty="0" smtClean="0"/>
              <a:t>Iterate through all elements, apply force normal to element face (half to one node, half to other node) with magnitude of Pressure*</a:t>
            </a:r>
            <a:r>
              <a:rPr lang="en-US" dirty="0" err="1" smtClean="0"/>
              <a:t>SideLength</a:t>
            </a:r>
            <a:r>
              <a:rPr lang="en-US" dirty="0" smtClean="0"/>
              <a:t>*Thickness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 err="1" smtClean="0"/>
              <a:t>df</a:t>
            </a:r>
            <a:r>
              <a:rPr lang="en-US" dirty="0" smtClean="0"/>
              <a:t> vector to f vector (initially zeros)</a:t>
            </a:r>
          </a:p>
        </p:txBody>
      </p:sp>
    </p:spTree>
    <p:extLst>
      <p:ext uri="{BB962C8B-B14F-4D97-AF65-F5344CB8AC3E}">
        <p14:creationId xmlns:p14="http://schemas.microsoft.com/office/powerpoint/2010/main" val="6628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647" y="1325563"/>
            <a:ext cx="10539153" cy="4851400"/>
          </a:xfrm>
        </p:spPr>
        <p:txBody>
          <a:bodyPr>
            <a:normAutofit/>
          </a:bodyPr>
          <a:lstStyle/>
          <a:p>
            <a:r>
              <a:rPr lang="en-US" dirty="0" smtClean="0"/>
              <a:t>Constraints input via text box in same fashion</a:t>
            </a:r>
          </a:p>
          <a:p>
            <a:r>
              <a:rPr lang="en-US" dirty="0" smtClean="0"/>
              <a:t>Point/edge “strikes”</a:t>
            </a:r>
            <a:endParaRPr lang="en-US" dirty="0"/>
          </a:p>
          <a:p>
            <a:pPr lvl="1"/>
            <a:r>
              <a:rPr lang="en-US" dirty="0" smtClean="0"/>
              <a:t>Elimination method; Find </a:t>
            </a:r>
            <a:r>
              <a:rPr lang="en-US" dirty="0"/>
              <a:t>applicable </a:t>
            </a:r>
            <a:r>
              <a:rPr lang="en-US" dirty="0" smtClean="0"/>
              <a:t>point(s) and add row/column numbers to “strikes” vector</a:t>
            </a:r>
            <a:endParaRPr lang="en-US" dirty="0"/>
          </a:p>
          <a:p>
            <a:r>
              <a:rPr lang="en-US" dirty="0" smtClean="0"/>
              <a:t>Point/edge penalty</a:t>
            </a:r>
            <a:endParaRPr lang="en-US" dirty="0"/>
          </a:p>
          <a:p>
            <a:pPr lvl="1"/>
            <a:r>
              <a:rPr lang="en-US" dirty="0" smtClean="0"/>
              <a:t>Penalty method; find applicable point(s)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max(max(abs(K)))*</a:t>
            </a:r>
            <a:r>
              <a:rPr lang="en-US" dirty="0" smtClean="0"/>
              <a:t>10^6</a:t>
            </a:r>
            <a:r>
              <a:rPr lang="en-US" dirty="0"/>
              <a:t> </a:t>
            </a:r>
            <a:r>
              <a:rPr lang="en-US" dirty="0" smtClean="0"/>
              <a:t>to each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dK</a:t>
            </a:r>
            <a:r>
              <a:rPr lang="en-US" dirty="0" smtClean="0"/>
              <a:t> matrix to K</a:t>
            </a:r>
          </a:p>
          <a:p>
            <a:r>
              <a:rPr lang="en-US" dirty="0" smtClean="0"/>
              <a:t>Remove rows and columns of “strikes” vector</a:t>
            </a:r>
          </a:p>
        </p:txBody>
      </p:sp>
    </p:spTree>
    <p:extLst>
      <p:ext uri="{BB962C8B-B14F-4D97-AF65-F5344CB8AC3E}">
        <p14:creationId xmlns:p14="http://schemas.microsoft.com/office/powerpoint/2010/main" val="3863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25"/>
            <a:ext cx="10515600" cy="1325563"/>
          </a:xfrm>
        </p:spPr>
        <p:txBody>
          <a:bodyPr/>
          <a:lstStyle/>
          <a:p>
            <a:r>
              <a:rPr lang="en-US" dirty="0" smtClean="0"/>
              <a:t>Patch test 1, element in tension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81051" y="2508069"/>
            <a:ext cx="2542903" cy="24558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1554479" y="2360023"/>
            <a:ext cx="357052" cy="29609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8022" y="4711338"/>
            <a:ext cx="269966" cy="2525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87635" y="2142309"/>
            <a:ext cx="10363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81051" y="2139180"/>
            <a:ext cx="901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99610" y="2508069"/>
            <a:ext cx="130629" cy="24558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73829" y="1954735"/>
            <a:ext cx="757646" cy="36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43897" y="4097384"/>
            <a:ext cx="4354" cy="866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43897" y="2508069"/>
            <a:ext cx="0" cy="992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56662" y="3614670"/>
            <a:ext cx="757646" cy="36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1m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23954" y="2873829"/>
            <a:ext cx="4354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23954" y="2508069"/>
            <a:ext cx="4354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423954" y="3291839"/>
            <a:ext cx="43542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50079" y="3636442"/>
            <a:ext cx="4093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450079" y="4010298"/>
            <a:ext cx="4093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50079" y="4354899"/>
            <a:ext cx="4093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50079" y="4963886"/>
            <a:ext cx="4093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50079" y="4703242"/>
            <a:ext cx="4093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50673" y="2508069"/>
            <a:ext cx="0" cy="2455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3623" y="5000709"/>
            <a:ext cx="95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 N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653285" y="2340703"/>
            <a:ext cx="130629" cy="3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555182" y="2340703"/>
            <a:ext cx="1634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85101" y="1912926"/>
            <a:ext cx="105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0.001m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382476" y="3468158"/>
                <a:ext cx="3594766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(0.001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476" y="3468158"/>
                <a:ext cx="3594766" cy="661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7859657" y="2773624"/>
            <a:ext cx="264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Stress in x-direction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46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12" y="3666057"/>
            <a:ext cx="5146445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12" y="463039"/>
            <a:ext cx="5146445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636" y="463039"/>
            <a:ext cx="5146445" cy="274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635" y="3666057"/>
            <a:ext cx="51464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Patch test 2, cantilever beam, concentrated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72350" y="3994747"/>
                <a:ext cx="6046912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𝐸𝐼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3(200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)(1.5625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.001067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50" y="3994747"/>
                <a:ext cx="6046912" cy="697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90991" y="2929135"/>
                <a:ext cx="520963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.15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.05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=1.5625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91" y="2929135"/>
                <a:ext cx="5209631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7" y="2031014"/>
            <a:ext cx="4236135" cy="3334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0196" y="2145364"/>
            <a:ext cx="3918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Euler-Bernoulli Beam Theory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04560" y="5088582"/>
            <a:ext cx="5782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Analytic solution taken from: Norton Machine Design: An Integrated Approach (3</a:t>
            </a:r>
            <a:r>
              <a:rPr lang="en-US" sz="1200" i="1" baseline="30000" dirty="0" smtClean="0"/>
              <a:t>rd</a:t>
            </a:r>
            <a:r>
              <a:rPr lang="en-US" sz="1200" i="1" dirty="0" smtClean="0"/>
              <a:t> Edition)</a:t>
            </a:r>
            <a:endParaRPr lang="en-US" sz="1200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95154" y="3994747"/>
            <a:ext cx="0" cy="629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5154" y="3762481"/>
            <a:ext cx="95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 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12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7" y="388995"/>
            <a:ext cx="5146445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01" y="388995"/>
            <a:ext cx="5146445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7" y="3693766"/>
            <a:ext cx="5146445" cy="274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800" y="3693766"/>
            <a:ext cx="51464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</TotalTime>
  <Words>495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Courier New</vt:lpstr>
      <vt:lpstr>Retrospect</vt:lpstr>
      <vt:lpstr>FE Solver</vt:lpstr>
      <vt:lpstr>Capabilities </vt:lpstr>
      <vt:lpstr>DXFs, Meshing, and Stiffness</vt:lpstr>
      <vt:lpstr>Loading</vt:lpstr>
      <vt:lpstr>Constraints</vt:lpstr>
      <vt:lpstr>Patch test 1, element in tension</vt:lpstr>
      <vt:lpstr>PowerPoint Presentation</vt:lpstr>
      <vt:lpstr>Patch test 2, cantilever beam, concentrated load</vt:lpstr>
      <vt:lpstr>PowerPoint Presentation</vt:lpstr>
      <vt:lpstr>Patch test 3, thin-walled pressure vessel</vt:lpstr>
      <vt:lpstr>PowerPoint Presentation</vt:lpstr>
      <vt:lpstr>Patch test 4, cantilever beam, applied moment</vt:lpstr>
      <vt:lpstr>PowerPoint Presentation</vt:lpstr>
      <vt:lpstr>Pretty pictures - bracket</vt:lpstr>
      <vt:lpstr>Pretty pictures - gearbox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Engstrom</dc:creator>
  <cp:lastModifiedBy>Daniel Engstrom</cp:lastModifiedBy>
  <cp:revision>30</cp:revision>
  <dcterms:created xsi:type="dcterms:W3CDTF">2017-05-15T23:24:51Z</dcterms:created>
  <dcterms:modified xsi:type="dcterms:W3CDTF">2017-05-18T03:07:52Z</dcterms:modified>
</cp:coreProperties>
</file>