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3" r:id="rId6"/>
    <p:sldId id="261" r:id="rId7"/>
    <p:sldId id="266" r:id="rId8"/>
    <p:sldId id="269" r:id="rId9"/>
    <p:sldId id="285" r:id="rId10"/>
    <p:sldId id="284" r:id="rId11"/>
    <p:sldId id="278" r:id="rId12"/>
    <p:sldId id="287" r:id="rId13"/>
    <p:sldId id="282"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8" d="100"/>
          <a:sy n="78" d="100"/>
        </p:scale>
        <p:origin x="96"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C79FC62-B406-4662-9FEA-5161F2EED716}" type="datetimeFigureOut">
              <a:rPr lang="en-AU" smtClean="0"/>
              <a:t>26/02/2022</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7863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9FC62-B406-4662-9FEA-5161F2EED716}" type="datetimeFigureOut">
              <a:rPr lang="en-AU" smtClean="0"/>
              <a:t>26/02/2022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340715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79FC62-B406-4662-9FEA-5161F2EED716}" type="datetimeFigureOut">
              <a:rPr lang="en-AU" smtClean="0"/>
              <a:t>26/02/2022</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17744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79FC62-B406-4662-9FEA-5161F2EED716}" type="datetimeFigureOut">
              <a:rPr lang="en-AU" smtClean="0"/>
              <a:t>26/02/2022</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1098024D-48A1-4308-AD68-C9FA25920CC0}"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733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C79FC62-B406-4662-9FEA-5161F2EED716}" type="datetimeFigureOut">
              <a:rPr lang="en-AU" smtClean="0"/>
              <a:t>26/02/2022</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2762455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79FC62-B406-4662-9FEA-5161F2EED716}" type="datetimeFigureOut">
              <a:rPr lang="en-AU" smtClean="0"/>
              <a:t>26/02/2022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1553418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79FC62-B406-4662-9FEA-5161F2EED716}" type="datetimeFigureOut">
              <a:rPr lang="en-AU" smtClean="0"/>
              <a:t>26/02/2022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3849264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9FC62-B406-4662-9FEA-5161F2EED716}" type="datetimeFigureOut">
              <a:rPr lang="en-AU" smtClean="0"/>
              <a:t>26/02/2022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1582624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C79FC62-B406-4662-9FEA-5161F2EED716}" type="datetimeFigureOut">
              <a:rPr lang="en-AU" smtClean="0"/>
              <a:t>26/02/2022</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178172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9FC62-B406-4662-9FEA-5161F2EED716}" type="datetimeFigureOut">
              <a:rPr lang="en-AU" smtClean="0"/>
              <a:t>26/02/2022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301591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C79FC62-B406-4662-9FEA-5161F2EED716}" type="datetimeFigureOut">
              <a:rPr lang="en-AU" smtClean="0"/>
              <a:t>26/02/2022</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20918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9FC62-B406-4662-9FEA-5161F2EED716}" type="datetimeFigureOut">
              <a:rPr lang="en-AU" smtClean="0"/>
              <a:t>26/02/2022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3935697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9FC62-B406-4662-9FEA-5161F2EED716}" type="datetimeFigureOut">
              <a:rPr lang="en-AU" smtClean="0"/>
              <a:t>26/02/2022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390327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9FC62-B406-4662-9FEA-5161F2EED716}" type="datetimeFigureOut">
              <a:rPr lang="en-AU" smtClean="0"/>
              <a:t>26/02/2022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291782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9FC62-B406-4662-9FEA-5161F2EED716}" type="datetimeFigureOut">
              <a:rPr lang="en-AU" smtClean="0"/>
              <a:t>26/02/2022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231939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9FC62-B406-4662-9FEA-5161F2EED716}" type="datetimeFigureOut">
              <a:rPr lang="en-AU" smtClean="0"/>
              <a:t>26/02/2022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300412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79FC62-B406-4662-9FEA-5161F2EED716}" type="datetimeFigureOut">
              <a:rPr lang="en-AU" smtClean="0"/>
              <a:t>26/02/2022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098024D-48A1-4308-AD68-C9FA25920CC0}" type="slidenum">
              <a:rPr lang="en-AU" smtClean="0"/>
              <a:t>‹#›</a:t>
            </a:fld>
            <a:endParaRPr lang="en-AU"/>
          </a:p>
        </p:txBody>
      </p:sp>
    </p:spTree>
    <p:extLst>
      <p:ext uri="{BB962C8B-B14F-4D97-AF65-F5344CB8AC3E}">
        <p14:creationId xmlns:p14="http://schemas.microsoft.com/office/powerpoint/2010/main" val="359816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79FC62-B406-4662-9FEA-5161F2EED716}" type="datetimeFigureOut">
              <a:rPr lang="en-AU" smtClean="0"/>
              <a:t>26/02/2022</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98024D-48A1-4308-AD68-C9FA25920CC0}" type="slidenum">
              <a:rPr lang="en-AU" smtClean="0"/>
              <a:t>‹#›</a:t>
            </a:fld>
            <a:endParaRPr lang="en-AU"/>
          </a:p>
        </p:txBody>
      </p:sp>
    </p:spTree>
    <p:extLst>
      <p:ext uri="{BB962C8B-B14F-4D97-AF65-F5344CB8AC3E}">
        <p14:creationId xmlns:p14="http://schemas.microsoft.com/office/powerpoint/2010/main" val="32879631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8912-FB4A-4EDC-AF64-3D8D804438C2}"/>
              </a:ext>
            </a:extLst>
          </p:cNvPr>
          <p:cNvSpPr>
            <a:spLocks noGrp="1"/>
          </p:cNvSpPr>
          <p:nvPr>
            <p:ph type="ctrTitle"/>
          </p:nvPr>
        </p:nvSpPr>
        <p:spPr/>
        <p:txBody>
          <a:bodyPr>
            <a:normAutofit fontScale="90000"/>
          </a:bodyPr>
          <a:lstStyle/>
          <a:p>
            <a:pPr algn="ctr"/>
            <a:r>
              <a:rPr lang="en-GB" sz="4800" dirty="0"/>
              <a:t>Practical data science with python:</a:t>
            </a:r>
            <a:br>
              <a:rPr lang="en-GB" sz="4800" dirty="0"/>
            </a:br>
            <a:r>
              <a:rPr lang="en-GB" sz="4800" dirty="0"/>
              <a:t>Assessment 3</a:t>
            </a:r>
            <a:endParaRPr lang="en-AU" sz="4800" dirty="0"/>
          </a:p>
        </p:txBody>
      </p:sp>
      <p:sp>
        <p:nvSpPr>
          <p:cNvPr id="3" name="Subtitle 2">
            <a:extLst>
              <a:ext uri="{FF2B5EF4-FFF2-40B4-BE49-F238E27FC236}">
                <a16:creationId xmlns:a16="http://schemas.microsoft.com/office/drawing/2014/main" id="{7B415812-93CA-406C-B888-8CDBEF6F8CC3}"/>
              </a:ext>
            </a:extLst>
          </p:cNvPr>
          <p:cNvSpPr>
            <a:spLocks noGrp="1"/>
          </p:cNvSpPr>
          <p:nvPr>
            <p:ph type="subTitle" idx="1"/>
          </p:nvPr>
        </p:nvSpPr>
        <p:spPr/>
        <p:txBody>
          <a:bodyPr/>
          <a:lstStyle/>
          <a:p>
            <a:r>
              <a:rPr lang="en-GB" dirty="0"/>
              <a:t>By Thaddeus Lee</a:t>
            </a:r>
            <a:endParaRPr lang="en-AU" dirty="0"/>
          </a:p>
        </p:txBody>
      </p:sp>
    </p:spTree>
    <p:extLst>
      <p:ext uri="{BB962C8B-B14F-4D97-AF65-F5344CB8AC3E}">
        <p14:creationId xmlns:p14="http://schemas.microsoft.com/office/powerpoint/2010/main" val="229356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2123-766B-4166-85CB-6A9A540B3D7C}"/>
              </a:ext>
            </a:extLst>
          </p:cNvPr>
          <p:cNvSpPr>
            <a:spLocks noGrp="1"/>
          </p:cNvSpPr>
          <p:nvPr>
            <p:ph type="title"/>
          </p:nvPr>
        </p:nvSpPr>
        <p:spPr/>
        <p:txBody>
          <a:bodyPr/>
          <a:lstStyle/>
          <a:p>
            <a:r>
              <a:rPr lang="en-GB" dirty="0"/>
              <a:t>Data Modelling</a:t>
            </a:r>
            <a:endParaRPr lang="en-AU" dirty="0"/>
          </a:p>
        </p:txBody>
      </p:sp>
      <p:sp>
        <p:nvSpPr>
          <p:cNvPr id="3" name="Content Placeholder 2">
            <a:extLst>
              <a:ext uri="{FF2B5EF4-FFF2-40B4-BE49-F238E27FC236}">
                <a16:creationId xmlns:a16="http://schemas.microsoft.com/office/drawing/2014/main" id="{42875E33-5414-4C2A-BD5C-4072323DB166}"/>
              </a:ext>
            </a:extLst>
          </p:cNvPr>
          <p:cNvSpPr>
            <a:spLocks noGrp="1"/>
          </p:cNvSpPr>
          <p:nvPr>
            <p:ph idx="1"/>
          </p:nvPr>
        </p:nvSpPr>
        <p:spPr/>
        <p:txBody>
          <a:bodyPr/>
          <a:lstStyle/>
          <a:p>
            <a:r>
              <a:rPr lang="en-GB" sz="1800" b="1" u="sng" dirty="0"/>
              <a:t>Process:</a:t>
            </a:r>
          </a:p>
          <a:p>
            <a:r>
              <a:rPr lang="en-GB" sz="1600" dirty="0"/>
              <a:t>Create a Train Test Split (80% Train, 20% Test)</a:t>
            </a:r>
          </a:p>
          <a:p>
            <a:r>
              <a:rPr lang="en-GB" sz="1600" dirty="0"/>
              <a:t>Use Grid Search, a hyperparameter tuning technique that searches for optimum hyperparameters through a predefined subset of a learning algorithm's hyperparameter space. Improving accuracy. </a:t>
            </a:r>
          </a:p>
          <a:p>
            <a:pPr lvl="1"/>
            <a:r>
              <a:rPr lang="en-GB" sz="1400" dirty="0"/>
              <a:t>KNN – </a:t>
            </a:r>
            <a:r>
              <a:rPr lang="en-GB" sz="1400" dirty="0" err="1"/>
              <a:t>n_neighbors</a:t>
            </a:r>
            <a:r>
              <a:rPr lang="en-GB" sz="1400" dirty="0"/>
              <a:t>, p</a:t>
            </a:r>
          </a:p>
          <a:p>
            <a:pPr lvl="1"/>
            <a:r>
              <a:rPr lang="en-GB" sz="1400" dirty="0"/>
              <a:t>Decision Trees – </a:t>
            </a:r>
            <a:r>
              <a:rPr lang="en-GB" sz="1400" dirty="0" err="1"/>
              <a:t>min_samples_split</a:t>
            </a:r>
            <a:r>
              <a:rPr lang="en-GB" sz="1400" dirty="0"/>
              <a:t>, </a:t>
            </a:r>
            <a:r>
              <a:rPr lang="en-GB" sz="1400" dirty="0" err="1"/>
              <a:t>min_samples_leaf</a:t>
            </a:r>
            <a:r>
              <a:rPr lang="en-GB" sz="1400" dirty="0"/>
              <a:t> and </a:t>
            </a:r>
            <a:r>
              <a:rPr lang="en-GB" sz="1400" dirty="0" err="1"/>
              <a:t>max_depth</a:t>
            </a:r>
            <a:endParaRPr lang="en-GB" sz="1400" dirty="0"/>
          </a:p>
          <a:p>
            <a:r>
              <a:rPr lang="en-GB" sz="1600" dirty="0"/>
              <a:t>Use Synthetic Minority Oversampling Technique (SMOTE). An oversampling technique which generates synthetic samples of a minority class (in our case, Spam) to create a balanced data set. This improves accuracy for predicting the minority class (spams).</a:t>
            </a:r>
          </a:p>
          <a:p>
            <a:r>
              <a:rPr lang="en-GB" sz="1600" dirty="0"/>
              <a:t>Run test data set through KNN and Decision Trees models  each with imbalanced and balanced data.</a:t>
            </a:r>
            <a:endParaRPr lang="en-AU" dirty="0"/>
          </a:p>
        </p:txBody>
      </p:sp>
    </p:spTree>
    <p:extLst>
      <p:ext uri="{BB962C8B-B14F-4D97-AF65-F5344CB8AC3E}">
        <p14:creationId xmlns:p14="http://schemas.microsoft.com/office/powerpoint/2010/main" val="1612876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421FB-ACD7-4B30-B41C-500A554EBE6D}"/>
              </a:ext>
            </a:extLst>
          </p:cNvPr>
          <p:cNvSpPr>
            <a:spLocks noGrp="1"/>
          </p:cNvSpPr>
          <p:nvPr>
            <p:ph type="title"/>
          </p:nvPr>
        </p:nvSpPr>
        <p:spPr>
          <a:xfrm>
            <a:off x="2895600" y="411480"/>
            <a:ext cx="8610600" cy="823912"/>
          </a:xfrm>
        </p:spPr>
        <p:txBody>
          <a:bodyPr>
            <a:normAutofit/>
          </a:bodyPr>
          <a:lstStyle/>
          <a:p>
            <a:r>
              <a:rPr lang="en-GB" dirty="0"/>
              <a:t>Results/ Conclusions</a:t>
            </a:r>
            <a:endParaRPr lang="en-AU" dirty="0"/>
          </a:p>
        </p:txBody>
      </p:sp>
      <p:sp>
        <p:nvSpPr>
          <p:cNvPr id="2" name="Text Placeholder 1">
            <a:extLst>
              <a:ext uri="{FF2B5EF4-FFF2-40B4-BE49-F238E27FC236}">
                <a16:creationId xmlns:a16="http://schemas.microsoft.com/office/drawing/2014/main" id="{46EF8341-3554-43AE-8CED-0EAC0312F5D5}"/>
              </a:ext>
            </a:extLst>
          </p:cNvPr>
          <p:cNvSpPr>
            <a:spLocks noGrp="1"/>
          </p:cNvSpPr>
          <p:nvPr>
            <p:ph type="body" idx="1"/>
          </p:nvPr>
        </p:nvSpPr>
        <p:spPr>
          <a:xfrm>
            <a:off x="768988" y="1463040"/>
            <a:ext cx="5079991" cy="1544674"/>
          </a:xfrm>
        </p:spPr>
        <p:txBody>
          <a:bodyPr>
            <a:normAutofit lnSpcReduction="10000"/>
          </a:bodyPr>
          <a:lstStyle/>
          <a:p>
            <a:pPr>
              <a:spcBef>
                <a:spcPts val="0"/>
              </a:spcBef>
            </a:pPr>
            <a:r>
              <a:rPr lang="en-GB" sz="2000" u="sng" dirty="0"/>
              <a:t>KNN</a:t>
            </a:r>
          </a:p>
          <a:p>
            <a:pPr algn="just">
              <a:spcBef>
                <a:spcPts val="0"/>
              </a:spcBef>
            </a:pPr>
            <a:r>
              <a:rPr lang="en-GB" sz="1400" dirty="0"/>
              <a:t>P = 2</a:t>
            </a:r>
          </a:p>
          <a:p>
            <a:pPr algn="just">
              <a:spcBef>
                <a:spcPts val="0"/>
              </a:spcBef>
            </a:pPr>
            <a:r>
              <a:rPr lang="en-GB" sz="1400" dirty="0" err="1"/>
              <a:t>n_neighbors</a:t>
            </a:r>
            <a:r>
              <a:rPr lang="en-GB" sz="1400" dirty="0"/>
              <a:t> = 1</a:t>
            </a:r>
          </a:p>
          <a:p>
            <a:pPr algn="just">
              <a:spcBef>
                <a:spcPts val="0"/>
              </a:spcBef>
            </a:pPr>
            <a:endParaRPr lang="en-GB" sz="1400" dirty="0"/>
          </a:p>
          <a:p>
            <a:pPr algn="just">
              <a:spcBef>
                <a:spcPts val="0"/>
              </a:spcBef>
            </a:pPr>
            <a:r>
              <a:rPr lang="en-GB" sz="1400" dirty="0"/>
              <a:t>True Negative = 933</a:t>
            </a:r>
          </a:p>
          <a:p>
            <a:pPr algn="just">
              <a:spcBef>
                <a:spcPts val="0"/>
              </a:spcBef>
            </a:pPr>
            <a:r>
              <a:rPr lang="en-GB" sz="1400" dirty="0"/>
              <a:t>False Positive = 44</a:t>
            </a:r>
          </a:p>
          <a:p>
            <a:pPr algn="just">
              <a:spcBef>
                <a:spcPts val="0"/>
              </a:spcBef>
            </a:pPr>
            <a:r>
              <a:rPr lang="en-GB" sz="1400" dirty="0"/>
              <a:t>True Negative = 92</a:t>
            </a:r>
          </a:p>
          <a:p>
            <a:pPr algn="just">
              <a:spcBef>
                <a:spcPts val="0"/>
              </a:spcBef>
            </a:pPr>
            <a:r>
              <a:rPr lang="en-GB" sz="1400" dirty="0"/>
              <a:t>False Negative = 2</a:t>
            </a:r>
          </a:p>
        </p:txBody>
      </p:sp>
      <p:pic>
        <p:nvPicPr>
          <p:cNvPr id="7" name="Content Placeholder 6" descr="Chart, treemap chart&#10;&#10;Description automatically generated">
            <a:extLst>
              <a:ext uri="{FF2B5EF4-FFF2-40B4-BE49-F238E27FC236}">
                <a16:creationId xmlns:a16="http://schemas.microsoft.com/office/drawing/2014/main" id="{0B699E70-FD2F-4AE5-81BE-FEE47B42AB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28749" y="3283498"/>
            <a:ext cx="3760471" cy="2889625"/>
          </a:xfrm>
        </p:spPr>
      </p:pic>
      <p:sp>
        <p:nvSpPr>
          <p:cNvPr id="3" name="Text Placeholder 2">
            <a:extLst>
              <a:ext uri="{FF2B5EF4-FFF2-40B4-BE49-F238E27FC236}">
                <a16:creationId xmlns:a16="http://schemas.microsoft.com/office/drawing/2014/main" id="{B61025E6-4216-43ED-9823-7B7CF5F8489B}"/>
              </a:ext>
            </a:extLst>
          </p:cNvPr>
          <p:cNvSpPr>
            <a:spLocks noGrp="1"/>
          </p:cNvSpPr>
          <p:nvPr>
            <p:ph type="body" sz="quarter" idx="3"/>
          </p:nvPr>
        </p:nvSpPr>
        <p:spPr>
          <a:xfrm>
            <a:off x="6400800" y="1463040"/>
            <a:ext cx="5105400" cy="1544674"/>
          </a:xfrm>
        </p:spPr>
        <p:txBody>
          <a:bodyPr>
            <a:normAutofit lnSpcReduction="10000"/>
          </a:bodyPr>
          <a:lstStyle/>
          <a:p>
            <a:r>
              <a:rPr lang="en-GB" sz="2000" u="sng" dirty="0"/>
              <a:t>KNN (SMOTE)</a:t>
            </a:r>
          </a:p>
          <a:p>
            <a:pPr>
              <a:spcBef>
                <a:spcPts val="0"/>
              </a:spcBef>
            </a:pPr>
            <a:r>
              <a:rPr lang="en-GB" sz="1400" dirty="0"/>
              <a:t>P = 2</a:t>
            </a:r>
          </a:p>
          <a:p>
            <a:pPr>
              <a:spcBef>
                <a:spcPts val="0"/>
              </a:spcBef>
            </a:pPr>
            <a:r>
              <a:rPr lang="en-GB" sz="1400" dirty="0" err="1"/>
              <a:t>n_neighbors</a:t>
            </a:r>
            <a:r>
              <a:rPr lang="en-GB" sz="1400" dirty="0"/>
              <a:t> = 1</a:t>
            </a:r>
          </a:p>
          <a:p>
            <a:pPr>
              <a:spcBef>
                <a:spcPts val="0"/>
              </a:spcBef>
            </a:pPr>
            <a:endParaRPr lang="en-GB" sz="1400" dirty="0"/>
          </a:p>
          <a:p>
            <a:pPr algn="just">
              <a:spcBef>
                <a:spcPts val="0"/>
              </a:spcBef>
            </a:pPr>
            <a:r>
              <a:rPr lang="en-GB" sz="1400" dirty="0"/>
              <a:t>True Negative = 896</a:t>
            </a:r>
          </a:p>
          <a:p>
            <a:pPr algn="just">
              <a:spcBef>
                <a:spcPts val="0"/>
              </a:spcBef>
            </a:pPr>
            <a:r>
              <a:rPr lang="en-GB" sz="1400" dirty="0"/>
              <a:t>False Positive = 17</a:t>
            </a:r>
          </a:p>
          <a:p>
            <a:pPr algn="just">
              <a:spcBef>
                <a:spcPts val="0"/>
              </a:spcBef>
            </a:pPr>
            <a:r>
              <a:rPr lang="en-GB" sz="1400" dirty="0"/>
              <a:t>True Negative = 119</a:t>
            </a:r>
          </a:p>
          <a:p>
            <a:pPr algn="just">
              <a:spcBef>
                <a:spcPts val="0"/>
              </a:spcBef>
            </a:pPr>
            <a:r>
              <a:rPr lang="en-GB" sz="1400" dirty="0"/>
              <a:t>False Negative = 39</a:t>
            </a:r>
            <a:endParaRPr lang="en-AU" sz="1400" dirty="0"/>
          </a:p>
        </p:txBody>
      </p:sp>
      <p:pic>
        <p:nvPicPr>
          <p:cNvPr id="10" name="Content Placeholder 9" descr="Chart&#10;&#10;Description automatically generated">
            <a:extLst>
              <a:ext uri="{FF2B5EF4-FFF2-40B4-BE49-F238E27FC236}">
                <a16:creationId xmlns:a16="http://schemas.microsoft.com/office/drawing/2014/main" id="{D0104935-808E-4D30-9E2B-098CB9410F8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95633" y="3283498"/>
            <a:ext cx="3477749" cy="2886935"/>
          </a:xfrm>
        </p:spPr>
      </p:pic>
    </p:spTree>
    <p:extLst>
      <p:ext uri="{BB962C8B-B14F-4D97-AF65-F5344CB8AC3E}">
        <p14:creationId xmlns:p14="http://schemas.microsoft.com/office/powerpoint/2010/main" val="144960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CB2-FE8E-4DDB-B9E2-E6DC38A5D390}"/>
              </a:ext>
            </a:extLst>
          </p:cNvPr>
          <p:cNvSpPr>
            <a:spLocks noGrp="1"/>
          </p:cNvSpPr>
          <p:nvPr>
            <p:ph type="title"/>
          </p:nvPr>
        </p:nvSpPr>
        <p:spPr>
          <a:xfrm>
            <a:off x="2895600" y="365760"/>
            <a:ext cx="8610600" cy="823912"/>
          </a:xfrm>
        </p:spPr>
        <p:txBody>
          <a:bodyPr/>
          <a:lstStyle/>
          <a:p>
            <a:r>
              <a:rPr lang="en-GB" dirty="0"/>
              <a:t>Results/ Conclusions</a:t>
            </a:r>
            <a:endParaRPr lang="en-AU" dirty="0"/>
          </a:p>
        </p:txBody>
      </p:sp>
      <p:sp>
        <p:nvSpPr>
          <p:cNvPr id="3" name="Text Placeholder 2">
            <a:extLst>
              <a:ext uri="{FF2B5EF4-FFF2-40B4-BE49-F238E27FC236}">
                <a16:creationId xmlns:a16="http://schemas.microsoft.com/office/drawing/2014/main" id="{D50A7B64-85DE-445C-9C06-FF137AA7DD26}"/>
              </a:ext>
            </a:extLst>
          </p:cNvPr>
          <p:cNvSpPr>
            <a:spLocks noGrp="1"/>
          </p:cNvSpPr>
          <p:nvPr>
            <p:ph type="body" idx="1"/>
          </p:nvPr>
        </p:nvSpPr>
        <p:spPr>
          <a:xfrm>
            <a:off x="914409" y="1348740"/>
            <a:ext cx="5079991" cy="1658974"/>
          </a:xfrm>
        </p:spPr>
        <p:txBody>
          <a:bodyPr>
            <a:normAutofit lnSpcReduction="10000"/>
          </a:bodyPr>
          <a:lstStyle/>
          <a:p>
            <a:r>
              <a:rPr lang="en-GB" sz="1600" u="sng" dirty="0"/>
              <a:t>Decision Tree</a:t>
            </a:r>
          </a:p>
          <a:p>
            <a:pPr>
              <a:spcBef>
                <a:spcPts val="0"/>
              </a:spcBef>
            </a:pPr>
            <a:r>
              <a:rPr lang="en-GB" sz="1400" dirty="0"/>
              <a:t>Max Depth = 20</a:t>
            </a:r>
          </a:p>
          <a:p>
            <a:pPr>
              <a:spcBef>
                <a:spcPts val="0"/>
              </a:spcBef>
            </a:pPr>
            <a:r>
              <a:rPr lang="en-GB" sz="1400" dirty="0"/>
              <a:t>Min samples leaf = 5</a:t>
            </a:r>
          </a:p>
          <a:p>
            <a:pPr>
              <a:spcBef>
                <a:spcPts val="0"/>
              </a:spcBef>
            </a:pPr>
            <a:r>
              <a:rPr lang="en-GB" sz="1400" dirty="0"/>
              <a:t>Criterion = Gini</a:t>
            </a:r>
          </a:p>
          <a:p>
            <a:pPr>
              <a:spcBef>
                <a:spcPts val="0"/>
              </a:spcBef>
            </a:pPr>
            <a:endParaRPr lang="en-GB" sz="1400" dirty="0"/>
          </a:p>
          <a:p>
            <a:pPr algn="just">
              <a:spcBef>
                <a:spcPts val="0"/>
              </a:spcBef>
            </a:pPr>
            <a:r>
              <a:rPr lang="en-GB" sz="1400" dirty="0"/>
              <a:t>True Negative = 922</a:t>
            </a:r>
          </a:p>
          <a:p>
            <a:pPr algn="just">
              <a:spcBef>
                <a:spcPts val="0"/>
              </a:spcBef>
            </a:pPr>
            <a:r>
              <a:rPr lang="en-GB" sz="1400" dirty="0"/>
              <a:t>False Positive = 27</a:t>
            </a:r>
          </a:p>
          <a:p>
            <a:pPr algn="just">
              <a:spcBef>
                <a:spcPts val="0"/>
              </a:spcBef>
            </a:pPr>
            <a:r>
              <a:rPr lang="en-GB" sz="1400" dirty="0"/>
              <a:t>True Negative = 109</a:t>
            </a:r>
          </a:p>
          <a:p>
            <a:pPr algn="just">
              <a:spcBef>
                <a:spcPts val="0"/>
              </a:spcBef>
            </a:pPr>
            <a:r>
              <a:rPr lang="en-GB" sz="1400" dirty="0"/>
              <a:t>False Negative = 13</a:t>
            </a:r>
            <a:endParaRPr lang="en-AU" sz="1400" dirty="0"/>
          </a:p>
        </p:txBody>
      </p:sp>
      <p:pic>
        <p:nvPicPr>
          <p:cNvPr id="8" name="Content Placeholder 7" descr="Chart, treemap chart&#10;&#10;Description automatically generated">
            <a:extLst>
              <a:ext uri="{FF2B5EF4-FFF2-40B4-BE49-F238E27FC236}">
                <a16:creationId xmlns:a16="http://schemas.microsoft.com/office/drawing/2014/main" id="{22CFE6C9-8A88-4C73-ABBC-6BDD64CE44F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86995" y="3132664"/>
            <a:ext cx="3918856" cy="3047999"/>
          </a:xfrm>
        </p:spPr>
      </p:pic>
      <p:sp>
        <p:nvSpPr>
          <p:cNvPr id="5" name="Text Placeholder 4">
            <a:extLst>
              <a:ext uri="{FF2B5EF4-FFF2-40B4-BE49-F238E27FC236}">
                <a16:creationId xmlns:a16="http://schemas.microsoft.com/office/drawing/2014/main" id="{1216FEAA-5762-4148-8661-511D25F7B3E2}"/>
              </a:ext>
            </a:extLst>
          </p:cNvPr>
          <p:cNvSpPr>
            <a:spLocks noGrp="1"/>
          </p:cNvSpPr>
          <p:nvPr>
            <p:ph type="body" sz="quarter" idx="3"/>
          </p:nvPr>
        </p:nvSpPr>
        <p:spPr>
          <a:xfrm>
            <a:off x="6400800" y="1189672"/>
            <a:ext cx="5105400" cy="1818042"/>
          </a:xfrm>
        </p:spPr>
        <p:txBody>
          <a:bodyPr>
            <a:normAutofit lnSpcReduction="10000"/>
          </a:bodyPr>
          <a:lstStyle/>
          <a:p>
            <a:r>
              <a:rPr lang="en-GB" sz="1600" u="sng" dirty="0"/>
              <a:t>Decision Tree (SMOTE)</a:t>
            </a:r>
          </a:p>
          <a:p>
            <a:pPr>
              <a:spcBef>
                <a:spcPts val="0"/>
              </a:spcBef>
            </a:pPr>
            <a:r>
              <a:rPr lang="en-AU" sz="1400" dirty="0"/>
              <a:t>Max Depth = 20</a:t>
            </a:r>
          </a:p>
          <a:p>
            <a:pPr>
              <a:spcBef>
                <a:spcPts val="0"/>
              </a:spcBef>
            </a:pPr>
            <a:r>
              <a:rPr lang="en-AU" sz="1400" dirty="0"/>
              <a:t>Min Leaf = 5</a:t>
            </a:r>
          </a:p>
          <a:p>
            <a:pPr>
              <a:spcBef>
                <a:spcPts val="0"/>
              </a:spcBef>
            </a:pPr>
            <a:r>
              <a:rPr lang="en-AU" sz="1400" dirty="0"/>
              <a:t>Criterion = Gini</a:t>
            </a:r>
          </a:p>
          <a:p>
            <a:pPr>
              <a:spcBef>
                <a:spcPts val="0"/>
              </a:spcBef>
            </a:pPr>
            <a:endParaRPr lang="en-AU" sz="1400" dirty="0"/>
          </a:p>
          <a:p>
            <a:pPr algn="just">
              <a:spcBef>
                <a:spcPts val="0"/>
              </a:spcBef>
            </a:pPr>
            <a:r>
              <a:rPr lang="en-GB" sz="1400" dirty="0"/>
              <a:t>True Negative = 915</a:t>
            </a:r>
          </a:p>
          <a:p>
            <a:pPr algn="just">
              <a:spcBef>
                <a:spcPts val="0"/>
              </a:spcBef>
            </a:pPr>
            <a:r>
              <a:rPr lang="en-GB" sz="1400" dirty="0"/>
              <a:t>False Positive = 45</a:t>
            </a:r>
          </a:p>
          <a:p>
            <a:pPr algn="just">
              <a:spcBef>
                <a:spcPts val="0"/>
              </a:spcBef>
            </a:pPr>
            <a:r>
              <a:rPr lang="en-GB" sz="1400" dirty="0"/>
              <a:t>True Negative = 91</a:t>
            </a:r>
          </a:p>
          <a:p>
            <a:pPr algn="just">
              <a:spcBef>
                <a:spcPts val="0"/>
              </a:spcBef>
            </a:pPr>
            <a:r>
              <a:rPr lang="en-GB" sz="1400" dirty="0"/>
              <a:t>False Negative = 20</a:t>
            </a:r>
            <a:endParaRPr lang="en-AU" sz="1400" dirty="0"/>
          </a:p>
        </p:txBody>
      </p:sp>
      <p:pic>
        <p:nvPicPr>
          <p:cNvPr id="10" name="Content Placeholder 9" descr="Chart, treemap chart&#10;&#10;Description automatically generated">
            <a:extLst>
              <a:ext uri="{FF2B5EF4-FFF2-40B4-BE49-F238E27FC236}">
                <a16:creationId xmlns:a16="http://schemas.microsoft.com/office/drawing/2014/main" id="{7523E4F9-AEEF-49DB-9197-0EC95378183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07943" y="3132664"/>
            <a:ext cx="3810000" cy="3047999"/>
          </a:xfrm>
        </p:spPr>
      </p:pic>
    </p:spTree>
    <p:extLst>
      <p:ext uri="{BB962C8B-B14F-4D97-AF65-F5344CB8AC3E}">
        <p14:creationId xmlns:p14="http://schemas.microsoft.com/office/powerpoint/2010/main" val="50729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43E6-B587-471F-AF59-72669071FD6A}"/>
              </a:ext>
            </a:extLst>
          </p:cNvPr>
          <p:cNvSpPr>
            <a:spLocks noGrp="1"/>
          </p:cNvSpPr>
          <p:nvPr>
            <p:ph type="title"/>
          </p:nvPr>
        </p:nvSpPr>
        <p:spPr>
          <a:xfrm>
            <a:off x="832554" y="178643"/>
            <a:ext cx="10822034" cy="593855"/>
          </a:xfrm>
        </p:spPr>
        <p:txBody>
          <a:bodyPr/>
          <a:lstStyle/>
          <a:p>
            <a:r>
              <a:rPr lang="en-GB" dirty="0"/>
              <a:t>Conclusions/ Recommendations</a:t>
            </a:r>
            <a:endParaRPr lang="en-AU" dirty="0"/>
          </a:p>
        </p:txBody>
      </p:sp>
      <p:pic>
        <p:nvPicPr>
          <p:cNvPr id="7" name="Picture Placeholder 6" descr="Table&#10;&#10;Description automatically generated">
            <a:extLst>
              <a:ext uri="{FF2B5EF4-FFF2-40B4-BE49-F238E27FC236}">
                <a16:creationId xmlns:a16="http://schemas.microsoft.com/office/drawing/2014/main" id="{51CD4EFE-070A-431E-8626-66E5DAEBA72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65" r="1565"/>
          <a:stretch>
            <a:fillRect/>
          </a:stretch>
        </p:blipFill>
        <p:spPr>
          <a:xfrm>
            <a:off x="2526030" y="772498"/>
            <a:ext cx="6208468" cy="1995416"/>
          </a:xfrm>
        </p:spPr>
      </p:pic>
      <p:sp>
        <p:nvSpPr>
          <p:cNvPr id="5" name="Text Placeholder 4">
            <a:extLst>
              <a:ext uri="{FF2B5EF4-FFF2-40B4-BE49-F238E27FC236}">
                <a16:creationId xmlns:a16="http://schemas.microsoft.com/office/drawing/2014/main" id="{EFFEFDEE-9099-421F-A675-384D31835DE1}"/>
              </a:ext>
            </a:extLst>
          </p:cNvPr>
          <p:cNvSpPr>
            <a:spLocks noGrp="1"/>
          </p:cNvSpPr>
          <p:nvPr>
            <p:ph type="body" sz="half" idx="2"/>
          </p:nvPr>
        </p:nvSpPr>
        <p:spPr>
          <a:xfrm>
            <a:off x="172996" y="2928551"/>
            <a:ext cx="11837772" cy="3662220"/>
          </a:xfrm>
        </p:spPr>
        <p:txBody>
          <a:bodyPr>
            <a:normAutofit/>
          </a:bodyPr>
          <a:lstStyle/>
          <a:p>
            <a:pPr marL="285750" indent="-285750">
              <a:buFont typeface="Arial" panose="020B0604020202020204" pitchFamily="34" charset="0"/>
              <a:buChar char="•"/>
            </a:pPr>
            <a:r>
              <a:rPr lang="en-GB" sz="1400" dirty="0"/>
              <a:t>Important evaluation of models produced for this project are prediction time – as people can receive a lot of texts and they need to be classified quickly!</a:t>
            </a:r>
          </a:p>
          <a:p>
            <a:pPr marL="285750" indent="-285750">
              <a:buFont typeface="Arial" panose="020B0604020202020204" pitchFamily="34" charset="0"/>
              <a:buChar char="•"/>
            </a:pPr>
            <a:r>
              <a:rPr lang="en-GB" sz="1400" dirty="0"/>
              <a:t>Decision Trees has fastest prediction time per text, followed by DT(SMOTE), KNN and KNN(SMOTE)</a:t>
            </a:r>
          </a:p>
          <a:p>
            <a:pPr marL="285750" indent="-285750">
              <a:buFont typeface="Arial" panose="020B0604020202020204" pitchFamily="34" charset="0"/>
              <a:buChar char="•"/>
            </a:pPr>
            <a:r>
              <a:rPr lang="en-GB" sz="1400" dirty="0"/>
              <a:t>DT is quicker for prediction as it builds model using training set, whereas KNN does not, instead KNN compares new observations with instances it sees in training.  This means that at prediction time, KNN takes longer  and is computationally more expensive than DT.</a:t>
            </a:r>
          </a:p>
          <a:p>
            <a:pPr marL="285750" indent="-285750">
              <a:buFont typeface="Arial" panose="020B0604020202020204" pitchFamily="34" charset="0"/>
              <a:buChar char="•"/>
            </a:pPr>
            <a:r>
              <a:rPr lang="en-GB" sz="1400" dirty="0"/>
              <a:t>Scenarios where limited computational resources and efficient prediction times are a factor, can make DT the preferable model.</a:t>
            </a:r>
          </a:p>
          <a:p>
            <a:pPr marL="285750" indent="-285750">
              <a:buFont typeface="Arial" panose="020B0604020202020204" pitchFamily="34" charset="0"/>
              <a:buChar char="•"/>
            </a:pPr>
            <a:r>
              <a:rPr lang="en-GB" sz="1400" dirty="0"/>
              <a:t>Due to data set being imbalanced, ‘balanced accuracy’ is best measure for evaluating models on accuracy:</a:t>
            </a:r>
          </a:p>
          <a:p>
            <a:r>
              <a:rPr lang="en-GB" sz="1400" dirty="0">
                <a:solidFill>
                  <a:srgbClr val="FF0000"/>
                </a:solidFill>
              </a:rPr>
              <a:t>((correctly predicted spams/spams in test set) + (correctly predicted hams/hams in test set))/number of classes = balanced accuracy</a:t>
            </a:r>
          </a:p>
          <a:p>
            <a:pPr marL="285750" indent="-285750">
              <a:buFont typeface="Arial" panose="020B0604020202020204" pitchFamily="34" charset="0"/>
              <a:buChar char="•"/>
            </a:pPr>
            <a:r>
              <a:rPr lang="en-GB" sz="1400" dirty="0"/>
              <a:t>KNN SMOTE is most accurate 91.66%, followed by DT 89.38%, then DT(SMOTE)82.39%, and KNN 83.72%.</a:t>
            </a:r>
          </a:p>
          <a:p>
            <a:pPr marL="285750" indent="-285750">
              <a:buFont typeface="Arial" panose="020B0604020202020204" pitchFamily="34" charset="0"/>
              <a:buChar char="•"/>
            </a:pPr>
            <a:r>
              <a:rPr lang="en-GB" sz="1400" dirty="0"/>
              <a:t>Given that Connect 5G Connect intends for this solution to be in the form of an app that is downloaded and handles the </a:t>
            </a:r>
            <a:r>
              <a:rPr lang="en-GB" sz="1400" dirty="0" err="1"/>
              <a:t>sms</a:t>
            </a:r>
            <a:r>
              <a:rPr lang="en-GB" sz="1400" dirty="0"/>
              <a:t> classifying locally on the handset, resources available for computing and battery are a factor, they might want to consider DT which provides fastest prediction time. It can significantly reduce incoming spam messages from coming through, even if it comes at expense balanced accuracy when compared to KNN(SMOTE).</a:t>
            </a:r>
            <a:endParaRPr lang="en-AU" sz="1400" dirty="0"/>
          </a:p>
        </p:txBody>
      </p:sp>
    </p:spTree>
    <p:extLst>
      <p:ext uri="{BB962C8B-B14F-4D97-AF65-F5344CB8AC3E}">
        <p14:creationId xmlns:p14="http://schemas.microsoft.com/office/powerpoint/2010/main" val="2621973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719C-86C4-46D5-B39F-F7D2923BD8C2}"/>
              </a:ext>
            </a:extLst>
          </p:cNvPr>
          <p:cNvSpPr>
            <a:spLocks noGrp="1"/>
          </p:cNvSpPr>
          <p:nvPr>
            <p:ph type="title"/>
          </p:nvPr>
        </p:nvSpPr>
        <p:spPr/>
        <p:txBody>
          <a:bodyPr/>
          <a:lstStyle/>
          <a:p>
            <a:r>
              <a:rPr lang="en-GB" dirty="0"/>
              <a:t>References</a:t>
            </a:r>
            <a:endParaRPr lang="en-AU" dirty="0"/>
          </a:p>
        </p:txBody>
      </p:sp>
      <p:sp>
        <p:nvSpPr>
          <p:cNvPr id="3" name="Content Placeholder 2">
            <a:extLst>
              <a:ext uri="{FF2B5EF4-FFF2-40B4-BE49-F238E27FC236}">
                <a16:creationId xmlns:a16="http://schemas.microsoft.com/office/drawing/2014/main" id="{2FFB310A-E619-4069-85F6-6354A170FE9D}"/>
              </a:ext>
            </a:extLst>
          </p:cNvPr>
          <p:cNvSpPr>
            <a:spLocks noGrp="1"/>
          </p:cNvSpPr>
          <p:nvPr>
            <p:ph idx="1"/>
          </p:nvPr>
        </p:nvSpPr>
        <p:spPr>
          <a:xfrm>
            <a:off x="685800" y="1569308"/>
            <a:ext cx="10820400" cy="4649377"/>
          </a:xfrm>
        </p:spPr>
        <p:txBody>
          <a:bodyPr>
            <a:normAutofit fontScale="47500" lnSpcReduction="20000"/>
          </a:bodyPr>
          <a:lstStyle/>
          <a:p>
            <a:pPr marL="0" indent="0">
              <a:buNone/>
            </a:pPr>
            <a:endParaRPr lang="en-AU" dirty="0"/>
          </a:p>
          <a:p>
            <a:pPr marL="0" indent="0">
              <a:buNone/>
            </a:pPr>
            <a:r>
              <a:rPr lang="en-GB" sz="2900" dirty="0"/>
              <a:t>Stack Overflow</a:t>
            </a:r>
          </a:p>
          <a:p>
            <a:pPr marL="0" indent="0">
              <a:buNone/>
            </a:pPr>
            <a:r>
              <a:rPr lang="en-GB" sz="2900" dirty="0" err="1"/>
              <a:t>Chamodya</a:t>
            </a:r>
            <a:r>
              <a:rPr lang="en-GB" sz="2900" dirty="0"/>
              <a:t>, Y 2020, How to use word tokenize in data frame</a:t>
            </a:r>
          </a:p>
          <a:p>
            <a:pPr marL="0" indent="0">
              <a:buNone/>
            </a:pPr>
            <a:r>
              <a:rPr lang="en-GB" sz="2900" dirty="0"/>
              <a:t>&lt;https://stackoverflow.com/questions/33098040/how-to-use-word-tokenize-in-data-frame reference/&gt;</a:t>
            </a:r>
          </a:p>
          <a:p>
            <a:pPr marL="0" indent="0">
              <a:buNone/>
            </a:pPr>
            <a:endParaRPr lang="en-GB" sz="2900" dirty="0"/>
          </a:p>
          <a:p>
            <a:pPr marL="0" indent="0">
              <a:buNone/>
            </a:pPr>
            <a:r>
              <a:rPr lang="en-GB" sz="2900" dirty="0"/>
              <a:t>Stack Overflow</a:t>
            </a:r>
          </a:p>
          <a:p>
            <a:pPr marL="0" indent="0">
              <a:buNone/>
            </a:pPr>
            <a:r>
              <a:rPr lang="en-GB" sz="2900" dirty="0" err="1"/>
              <a:t>Climbs_lika_spyder</a:t>
            </a:r>
            <a:r>
              <a:rPr lang="en-GB" sz="2900" dirty="0"/>
              <a:t> 2020, Python remove stop words from pandas </a:t>
            </a:r>
            <a:r>
              <a:rPr lang="en-GB" sz="2900" dirty="0" err="1"/>
              <a:t>dataframe</a:t>
            </a:r>
            <a:endParaRPr lang="en-GB" sz="2900" dirty="0"/>
          </a:p>
          <a:p>
            <a:pPr marL="0" indent="0">
              <a:buNone/>
            </a:pPr>
            <a:r>
              <a:rPr lang="en-GB" sz="2900" dirty="0"/>
              <a:t>&lt;https://stackoverflow.com/questions/29523254/python-remove-stop-words-from-pandas-dataframe/&gt;</a:t>
            </a:r>
          </a:p>
          <a:p>
            <a:pPr marL="0" indent="0">
              <a:buNone/>
            </a:pPr>
            <a:endParaRPr lang="en-GB" sz="2900" dirty="0"/>
          </a:p>
          <a:p>
            <a:pPr marL="0" indent="0">
              <a:buNone/>
            </a:pPr>
            <a:r>
              <a:rPr lang="en-GB" sz="2900" dirty="0"/>
              <a:t>Quora</a:t>
            </a:r>
          </a:p>
          <a:p>
            <a:pPr marL="0" indent="0">
              <a:buNone/>
            </a:pPr>
            <a:r>
              <a:rPr lang="en-GB" sz="2900" dirty="0" err="1"/>
              <a:t>Routray</a:t>
            </a:r>
            <a:r>
              <a:rPr lang="en-GB" sz="2900" dirty="0"/>
              <a:t>, C 2018, How can I do machine learning </a:t>
            </a:r>
            <a:r>
              <a:rPr lang="en-GB" sz="2900" dirty="0" err="1"/>
              <a:t>usingikit</a:t>
            </a:r>
            <a:r>
              <a:rPr lang="en-GB" sz="2900" dirty="0"/>
              <a:t>-learn for a CSV file that has many text columns</a:t>
            </a:r>
          </a:p>
          <a:p>
            <a:pPr marL="0" indent="0">
              <a:buNone/>
            </a:pPr>
            <a:r>
              <a:rPr lang="en-GB" sz="2900" dirty="0"/>
              <a:t>&lt;https://www.quora.com/How-can-I-do-machine-learning-using-scikit-learn-for-a-CSV-file-that-has-many-text-columns/&gt;</a:t>
            </a:r>
          </a:p>
          <a:p>
            <a:pPr marL="0" indent="0">
              <a:buNone/>
            </a:pPr>
            <a:endParaRPr lang="en-GB" sz="2900" dirty="0"/>
          </a:p>
          <a:p>
            <a:pPr marL="0" indent="0">
              <a:buNone/>
            </a:pPr>
            <a:r>
              <a:rPr lang="en-GB" sz="2900" dirty="0"/>
              <a:t>Stack Overflow</a:t>
            </a:r>
          </a:p>
          <a:p>
            <a:pPr marL="0" indent="0">
              <a:buNone/>
            </a:pPr>
            <a:r>
              <a:rPr lang="en-GB" sz="2900" dirty="0"/>
              <a:t>Beasley, J 2015, Count most frequent 100 words from sentences in </a:t>
            </a:r>
            <a:r>
              <a:rPr lang="en-GB" sz="2900" dirty="0" err="1"/>
              <a:t>Dataframe</a:t>
            </a:r>
            <a:r>
              <a:rPr lang="en-GB" sz="2900" dirty="0"/>
              <a:t> Pandas</a:t>
            </a:r>
          </a:p>
          <a:p>
            <a:pPr marL="0" indent="0">
              <a:buNone/>
            </a:pPr>
            <a:r>
              <a:rPr lang="en-GB" sz="2900" dirty="0"/>
              <a:t>&lt;https://stackoverflow.com/questions/29903025/count-most-frequent-100-words-from-sentences-in-dataframe-pandas&gt;</a:t>
            </a:r>
          </a:p>
          <a:p>
            <a:endParaRPr lang="en-AU" dirty="0"/>
          </a:p>
        </p:txBody>
      </p:sp>
    </p:spTree>
    <p:extLst>
      <p:ext uri="{BB962C8B-B14F-4D97-AF65-F5344CB8AC3E}">
        <p14:creationId xmlns:p14="http://schemas.microsoft.com/office/powerpoint/2010/main" val="327978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7754-D656-46AB-A554-849EBD45BFA7}"/>
              </a:ext>
            </a:extLst>
          </p:cNvPr>
          <p:cNvSpPr>
            <a:spLocks noGrp="1"/>
          </p:cNvSpPr>
          <p:nvPr>
            <p:ph type="title"/>
          </p:nvPr>
        </p:nvSpPr>
        <p:spPr/>
        <p:txBody>
          <a:bodyPr/>
          <a:lstStyle/>
          <a:p>
            <a:r>
              <a:rPr lang="en-GB" dirty="0"/>
              <a:t>introduction</a:t>
            </a:r>
            <a:endParaRPr lang="en-AU" dirty="0"/>
          </a:p>
        </p:txBody>
      </p:sp>
      <p:sp>
        <p:nvSpPr>
          <p:cNvPr id="3" name="Content Placeholder 2">
            <a:extLst>
              <a:ext uri="{FF2B5EF4-FFF2-40B4-BE49-F238E27FC236}">
                <a16:creationId xmlns:a16="http://schemas.microsoft.com/office/drawing/2014/main" id="{DEE20A4C-F9EA-49B4-B119-10972DD05406}"/>
              </a:ext>
            </a:extLst>
          </p:cNvPr>
          <p:cNvSpPr>
            <a:spLocks noGrp="1"/>
          </p:cNvSpPr>
          <p:nvPr>
            <p:ph idx="1"/>
          </p:nvPr>
        </p:nvSpPr>
        <p:spPr/>
        <p:txBody>
          <a:bodyPr/>
          <a:lstStyle/>
          <a:p>
            <a:r>
              <a:rPr lang="en-GB" dirty="0"/>
              <a:t>Project Background</a:t>
            </a:r>
          </a:p>
          <a:p>
            <a:r>
              <a:rPr lang="en-AU" dirty="0"/>
              <a:t>Procedure</a:t>
            </a:r>
          </a:p>
          <a:p>
            <a:pPr lvl="1"/>
            <a:r>
              <a:rPr lang="en-AU" dirty="0"/>
              <a:t>Data preparation</a:t>
            </a:r>
          </a:p>
          <a:p>
            <a:pPr lvl="1"/>
            <a:r>
              <a:rPr lang="en-AU" dirty="0"/>
              <a:t>Data Exploration</a:t>
            </a:r>
          </a:p>
          <a:p>
            <a:r>
              <a:rPr lang="en-AU" dirty="0"/>
              <a:t>Data Modelling</a:t>
            </a:r>
          </a:p>
          <a:p>
            <a:pPr lvl="1"/>
            <a:r>
              <a:rPr lang="en-AU" dirty="0"/>
              <a:t>Conclusion of results</a:t>
            </a:r>
          </a:p>
          <a:p>
            <a:pPr lvl="1"/>
            <a:r>
              <a:rPr lang="en-AU" dirty="0"/>
              <a:t>Model recommendations</a:t>
            </a:r>
          </a:p>
          <a:p>
            <a:pPr lvl="1"/>
            <a:endParaRPr lang="en-AU" dirty="0"/>
          </a:p>
          <a:p>
            <a:endParaRPr lang="en-AU" dirty="0"/>
          </a:p>
        </p:txBody>
      </p:sp>
    </p:spTree>
    <p:extLst>
      <p:ext uri="{BB962C8B-B14F-4D97-AF65-F5344CB8AC3E}">
        <p14:creationId xmlns:p14="http://schemas.microsoft.com/office/powerpoint/2010/main" val="225405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BB8A-3051-4BEF-ABEE-9CE5744D4EC8}"/>
              </a:ext>
            </a:extLst>
          </p:cNvPr>
          <p:cNvSpPr>
            <a:spLocks noGrp="1"/>
          </p:cNvSpPr>
          <p:nvPr>
            <p:ph type="title"/>
          </p:nvPr>
        </p:nvSpPr>
        <p:spPr/>
        <p:txBody>
          <a:bodyPr/>
          <a:lstStyle/>
          <a:p>
            <a:r>
              <a:rPr lang="en-GB" dirty="0"/>
              <a:t>Project Background</a:t>
            </a:r>
            <a:endParaRPr lang="en-AU" dirty="0"/>
          </a:p>
        </p:txBody>
      </p:sp>
      <p:sp>
        <p:nvSpPr>
          <p:cNvPr id="3" name="Content Placeholder 2">
            <a:extLst>
              <a:ext uri="{FF2B5EF4-FFF2-40B4-BE49-F238E27FC236}">
                <a16:creationId xmlns:a16="http://schemas.microsoft.com/office/drawing/2014/main" id="{EA3630EF-B3C5-42D2-800D-A3BCD95319C7}"/>
              </a:ext>
            </a:extLst>
          </p:cNvPr>
          <p:cNvSpPr>
            <a:spLocks noGrp="1"/>
          </p:cNvSpPr>
          <p:nvPr>
            <p:ph idx="1"/>
          </p:nvPr>
        </p:nvSpPr>
        <p:spPr/>
        <p:txBody>
          <a:bodyPr>
            <a:normAutofit lnSpcReduction="10000"/>
          </a:bodyPr>
          <a:lstStyle/>
          <a:p>
            <a:pPr marL="0" indent="0">
              <a:buNone/>
            </a:pPr>
            <a:r>
              <a:rPr lang="en-GB" b="1" u="sng" dirty="0"/>
              <a:t>Issue:</a:t>
            </a:r>
          </a:p>
          <a:p>
            <a:r>
              <a:rPr lang="en-GB" dirty="0"/>
              <a:t>Connect 5G’s growing network and customer base has been met with increase of spam texts across their network.</a:t>
            </a:r>
          </a:p>
          <a:p>
            <a:r>
              <a:rPr lang="en-GB" dirty="0"/>
              <a:t>Given the premium Connect 5G charge for their services, customers believe Connect 5G is responsible for producing a solution and the company is at risk to losing customers to competing service providers.</a:t>
            </a:r>
          </a:p>
          <a:p>
            <a:pPr marL="0" indent="0">
              <a:buNone/>
            </a:pPr>
            <a:r>
              <a:rPr lang="en-GB" b="1" u="sng" dirty="0"/>
              <a:t>Response:</a:t>
            </a:r>
          </a:p>
          <a:p>
            <a:r>
              <a:rPr lang="en-GB" dirty="0"/>
              <a:t>Connect 5G has tried to resolve the issue by blacklisting specific mobile numbers.</a:t>
            </a:r>
          </a:p>
          <a:p>
            <a:r>
              <a:rPr lang="en-GB" dirty="0"/>
              <a:t>However, spammers continuously create new numbers, making this approach unsuccessful.</a:t>
            </a:r>
            <a:endParaRPr lang="en-AU" dirty="0"/>
          </a:p>
          <a:p>
            <a:endParaRPr lang="en-GB" dirty="0"/>
          </a:p>
          <a:p>
            <a:endParaRPr lang="en-AU" dirty="0"/>
          </a:p>
        </p:txBody>
      </p:sp>
    </p:spTree>
    <p:extLst>
      <p:ext uri="{BB962C8B-B14F-4D97-AF65-F5344CB8AC3E}">
        <p14:creationId xmlns:p14="http://schemas.microsoft.com/office/powerpoint/2010/main" val="151134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A58C-A331-48BD-B87D-E5CE372C71A7}"/>
              </a:ext>
            </a:extLst>
          </p:cNvPr>
          <p:cNvSpPr>
            <a:spLocks noGrp="1"/>
          </p:cNvSpPr>
          <p:nvPr>
            <p:ph type="title"/>
          </p:nvPr>
        </p:nvSpPr>
        <p:spPr/>
        <p:txBody>
          <a:bodyPr/>
          <a:lstStyle/>
          <a:p>
            <a:r>
              <a:rPr lang="en-GB" dirty="0"/>
              <a:t>Project background</a:t>
            </a:r>
            <a:endParaRPr lang="en-AU" dirty="0"/>
          </a:p>
        </p:txBody>
      </p:sp>
      <p:sp>
        <p:nvSpPr>
          <p:cNvPr id="3" name="Content Placeholder 2">
            <a:extLst>
              <a:ext uri="{FF2B5EF4-FFF2-40B4-BE49-F238E27FC236}">
                <a16:creationId xmlns:a16="http://schemas.microsoft.com/office/drawing/2014/main" id="{9305D924-7448-44AF-AD5C-D1A1928AEB1B}"/>
              </a:ext>
            </a:extLst>
          </p:cNvPr>
          <p:cNvSpPr>
            <a:spLocks noGrp="1"/>
          </p:cNvSpPr>
          <p:nvPr>
            <p:ph idx="1"/>
          </p:nvPr>
        </p:nvSpPr>
        <p:spPr/>
        <p:txBody>
          <a:bodyPr/>
          <a:lstStyle/>
          <a:p>
            <a:pPr marL="0" indent="0">
              <a:buNone/>
            </a:pPr>
            <a:r>
              <a:rPr lang="en-GB" b="1" u="sng" dirty="0"/>
              <a:t>Response:</a:t>
            </a:r>
          </a:p>
          <a:p>
            <a:r>
              <a:rPr lang="en-GB" dirty="0"/>
              <a:t>Connect 5G  aim to develop a service for its customer base, that will classify incoming messages as either ham(not spam) and spam messages based on their content. </a:t>
            </a:r>
          </a:p>
          <a:p>
            <a:r>
              <a:rPr lang="en-GB" dirty="0"/>
              <a:t>Texts identified as spam are then moved to a separate folder for spam </a:t>
            </a:r>
            <a:r>
              <a:rPr lang="en-GB" dirty="0" err="1"/>
              <a:t>messaages</a:t>
            </a:r>
            <a:r>
              <a:rPr lang="en-GB" dirty="0"/>
              <a:t> without notifying the customer thereby improving the customer experience.</a:t>
            </a:r>
          </a:p>
          <a:p>
            <a:r>
              <a:rPr lang="en-GB" dirty="0"/>
              <a:t>Our firm, Revolution Consulting has been tapped for its expertise in data science to apply a machine learning algorithm that we will train and test.</a:t>
            </a:r>
            <a:endParaRPr lang="en-AU" dirty="0"/>
          </a:p>
        </p:txBody>
      </p:sp>
    </p:spTree>
    <p:extLst>
      <p:ext uri="{BB962C8B-B14F-4D97-AF65-F5344CB8AC3E}">
        <p14:creationId xmlns:p14="http://schemas.microsoft.com/office/powerpoint/2010/main" val="188947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59B1-A323-4E4B-895F-72657266A229}"/>
              </a:ext>
            </a:extLst>
          </p:cNvPr>
          <p:cNvSpPr>
            <a:spLocks noGrp="1"/>
          </p:cNvSpPr>
          <p:nvPr>
            <p:ph type="title"/>
          </p:nvPr>
        </p:nvSpPr>
        <p:spPr/>
        <p:txBody>
          <a:bodyPr/>
          <a:lstStyle/>
          <a:p>
            <a:r>
              <a:rPr lang="en-GB" dirty="0"/>
              <a:t>Objective / Questions</a:t>
            </a:r>
            <a:endParaRPr lang="en-AU" dirty="0"/>
          </a:p>
        </p:txBody>
      </p:sp>
      <p:sp>
        <p:nvSpPr>
          <p:cNvPr id="3" name="Content Placeholder 2">
            <a:extLst>
              <a:ext uri="{FF2B5EF4-FFF2-40B4-BE49-F238E27FC236}">
                <a16:creationId xmlns:a16="http://schemas.microsoft.com/office/drawing/2014/main" id="{7C71F337-6E24-450C-8D2D-62C45F93ACB7}"/>
              </a:ext>
            </a:extLst>
          </p:cNvPr>
          <p:cNvSpPr>
            <a:spLocks noGrp="1"/>
          </p:cNvSpPr>
          <p:nvPr>
            <p:ph idx="1"/>
          </p:nvPr>
        </p:nvSpPr>
        <p:spPr/>
        <p:txBody>
          <a:bodyPr/>
          <a:lstStyle/>
          <a:p>
            <a:pPr marL="0" indent="0">
              <a:buNone/>
            </a:pPr>
            <a:r>
              <a:rPr lang="en-GB" b="1" u="sng" dirty="0"/>
              <a:t>Objective:</a:t>
            </a:r>
          </a:p>
          <a:p>
            <a:r>
              <a:rPr lang="en-GB" dirty="0"/>
              <a:t>From data collected by Connect 5G, develop a modelling solution that will detect incoming SMS texts and classify them as either spam or not spam (Ham)</a:t>
            </a:r>
          </a:p>
          <a:p>
            <a:pPr marL="0" indent="0">
              <a:buNone/>
            </a:pPr>
            <a:r>
              <a:rPr lang="en-GB" b="1" u="sng" dirty="0"/>
              <a:t>Guiding questions: </a:t>
            </a:r>
          </a:p>
          <a:p>
            <a:r>
              <a:rPr lang="en-GB" dirty="0"/>
              <a:t>Is the given dataset balanced or not? • How did you go about creating features from the data? </a:t>
            </a:r>
          </a:p>
          <a:p>
            <a:r>
              <a:rPr lang="en-GB" dirty="0"/>
              <a:t>How did you go about conducting the evaluation? </a:t>
            </a:r>
          </a:p>
          <a:p>
            <a:r>
              <a:rPr lang="en-GB" dirty="0"/>
              <a:t>How do both machine learning models compare in terms of their performance to the dataset</a:t>
            </a:r>
          </a:p>
          <a:p>
            <a:endParaRPr lang="en-AU" dirty="0"/>
          </a:p>
        </p:txBody>
      </p:sp>
    </p:spTree>
    <p:extLst>
      <p:ext uri="{BB962C8B-B14F-4D97-AF65-F5344CB8AC3E}">
        <p14:creationId xmlns:p14="http://schemas.microsoft.com/office/powerpoint/2010/main" val="187277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976C-5C09-451D-BDD8-D6D0A26F9C0B}"/>
              </a:ext>
            </a:extLst>
          </p:cNvPr>
          <p:cNvSpPr>
            <a:spLocks noGrp="1"/>
          </p:cNvSpPr>
          <p:nvPr>
            <p:ph type="title"/>
          </p:nvPr>
        </p:nvSpPr>
        <p:spPr/>
        <p:txBody>
          <a:bodyPr/>
          <a:lstStyle/>
          <a:p>
            <a:r>
              <a:rPr lang="en-GB" dirty="0"/>
              <a:t>Procedure</a:t>
            </a:r>
            <a:endParaRPr lang="en-AU" dirty="0"/>
          </a:p>
        </p:txBody>
      </p:sp>
      <p:sp>
        <p:nvSpPr>
          <p:cNvPr id="3" name="Content Placeholder 2">
            <a:extLst>
              <a:ext uri="{FF2B5EF4-FFF2-40B4-BE49-F238E27FC236}">
                <a16:creationId xmlns:a16="http://schemas.microsoft.com/office/drawing/2014/main" id="{06BA2588-7968-49BA-B8F9-24C2BDDA02C0}"/>
              </a:ext>
            </a:extLst>
          </p:cNvPr>
          <p:cNvSpPr>
            <a:spLocks noGrp="1"/>
          </p:cNvSpPr>
          <p:nvPr>
            <p:ph idx="1"/>
          </p:nvPr>
        </p:nvSpPr>
        <p:spPr/>
        <p:txBody>
          <a:bodyPr>
            <a:normAutofit fontScale="92500" lnSpcReduction="20000"/>
          </a:bodyPr>
          <a:lstStyle/>
          <a:p>
            <a:pPr marL="0" indent="0">
              <a:buNone/>
            </a:pPr>
            <a:r>
              <a:rPr lang="en-GB" sz="1800" b="1" u="sng" dirty="0"/>
              <a:t>Data Preparation: - Feature creation</a:t>
            </a:r>
          </a:p>
          <a:p>
            <a:pPr marL="0" indent="0">
              <a:buNone/>
            </a:pPr>
            <a:r>
              <a:rPr lang="en-GB" sz="1600" dirty="0"/>
              <a:t>To prepare our data for modelling, we need to turn our SMS messages (textual data) into numerical features. We achieve this through Count Vectorizer, an algorithm that tokenises a text document by words and counts how many times each word appears to create a feature vector.</a:t>
            </a:r>
          </a:p>
          <a:p>
            <a:pPr marL="0" indent="0">
              <a:buNone/>
            </a:pPr>
            <a:endParaRPr lang="en-GB" sz="1600" u="sng" dirty="0"/>
          </a:p>
          <a:p>
            <a:pPr marL="0" indent="0">
              <a:buNone/>
            </a:pPr>
            <a:r>
              <a:rPr lang="en-GB" sz="1600" u="sng" dirty="0"/>
              <a:t>Conversion to lower-case:</a:t>
            </a:r>
          </a:p>
          <a:p>
            <a:pPr marL="0" indent="0">
              <a:buNone/>
            </a:pPr>
            <a:r>
              <a:rPr lang="en-GB" sz="1600" dirty="0"/>
              <a:t>All letters of each word are converted to lower-case</a:t>
            </a:r>
          </a:p>
          <a:p>
            <a:pPr marL="0" indent="0">
              <a:buNone/>
            </a:pPr>
            <a:endParaRPr lang="en-GB" sz="1600" u="sng" dirty="0"/>
          </a:p>
          <a:p>
            <a:pPr marL="0" indent="0">
              <a:buNone/>
            </a:pPr>
            <a:r>
              <a:rPr lang="en-GB" sz="1600" u="sng" dirty="0"/>
              <a:t>Data Preparation – Tokenisation:</a:t>
            </a:r>
          </a:p>
          <a:p>
            <a:pPr marL="0" indent="0">
              <a:buNone/>
            </a:pPr>
            <a:r>
              <a:rPr lang="en-GB" sz="1400" dirty="0"/>
              <a:t>For each data set (ham and spam), we breakdown the sentences and phrases in the text messages into smaller components – words – through tokenisation. </a:t>
            </a:r>
          </a:p>
          <a:p>
            <a:pPr marL="0" indent="0">
              <a:buNone/>
            </a:pPr>
            <a:endParaRPr lang="en-GB" sz="1600" u="sng" dirty="0"/>
          </a:p>
          <a:p>
            <a:pPr marL="0" indent="0">
              <a:buNone/>
            </a:pPr>
            <a:r>
              <a:rPr lang="en-GB" sz="1600" u="sng" dirty="0"/>
              <a:t>Data Preparation – Stop Words</a:t>
            </a:r>
          </a:p>
          <a:p>
            <a:pPr marL="0" indent="0">
              <a:buNone/>
            </a:pPr>
            <a:r>
              <a:rPr lang="en-GB" sz="1500" dirty="0"/>
              <a:t>Removes uninformative words from the text.</a:t>
            </a:r>
          </a:p>
          <a:p>
            <a:pPr marL="0" indent="0">
              <a:buNone/>
            </a:pPr>
            <a:r>
              <a:rPr lang="en-GB" sz="1400" dirty="0"/>
              <a:t>E.g. '</a:t>
            </a:r>
            <a:r>
              <a:rPr lang="en-GB" sz="1400" dirty="0" err="1"/>
              <a:t>i</a:t>
            </a:r>
            <a:r>
              <a:rPr lang="en-GB" sz="1400" dirty="0"/>
              <a:t>', 'me', 'my', 'myself', 'we', 'our', 'ours', 'ourselves', 'you', "you're"</a:t>
            </a:r>
          </a:p>
          <a:p>
            <a:pPr marL="0" indent="0">
              <a:buNone/>
            </a:pPr>
            <a:endParaRPr lang="en-GB" u="sng" dirty="0"/>
          </a:p>
        </p:txBody>
      </p:sp>
    </p:spTree>
    <p:extLst>
      <p:ext uri="{BB962C8B-B14F-4D97-AF65-F5344CB8AC3E}">
        <p14:creationId xmlns:p14="http://schemas.microsoft.com/office/powerpoint/2010/main" val="23848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093D-D8D8-496F-99A0-85DD105117D5}"/>
              </a:ext>
            </a:extLst>
          </p:cNvPr>
          <p:cNvSpPr>
            <a:spLocks noGrp="1"/>
          </p:cNvSpPr>
          <p:nvPr>
            <p:ph type="title"/>
          </p:nvPr>
        </p:nvSpPr>
        <p:spPr>
          <a:xfrm>
            <a:off x="2895600" y="238339"/>
            <a:ext cx="8610600" cy="675138"/>
          </a:xfrm>
        </p:spPr>
        <p:txBody>
          <a:bodyPr/>
          <a:lstStyle/>
          <a:p>
            <a:r>
              <a:rPr lang="en-GB" dirty="0"/>
              <a:t>Procedure</a:t>
            </a:r>
            <a:endParaRPr lang="en-AU" dirty="0"/>
          </a:p>
        </p:txBody>
      </p:sp>
      <p:sp>
        <p:nvSpPr>
          <p:cNvPr id="3" name="Content Placeholder 2">
            <a:extLst>
              <a:ext uri="{FF2B5EF4-FFF2-40B4-BE49-F238E27FC236}">
                <a16:creationId xmlns:a16="http://schemas.microsoft.com/office/drawing/2014/main" id="{0BF9A216-F3CD-486F-A5E1-5CC617D35AE4}"/>
              </a:ext>
            </a:extLst>
          </p:cNvPr>
          <p:cNvSpPr>
            <a:spLocks noGrp="1"/>
          </p:cNvSpPr>
          <p:nvPr>
            <p:ph idx="1"/>
          </p:nvPr>
        </p:nvSpPr>
        <p:spPr>
          <a:xfrm>
            <a:off x="685800" y="913477"/>
            <a:ext cx="10820400" cy="5305209"/>
          </a:xfrm>
        </p:spPr>
        <p:txBody>
          <a:bodyPr>
            <a:normAutofit/>
          </a:bodyPr>
          <a:lstStyle/>
          <a:p>
            <a:pPr marL="0" indent="0">
              <a:buNone/>
            </a:pPr>
            <a:r>
              <a:rPr lang="en-GB" sz="1600" b="1" u="sng" dirty="0"/>
              <a:t>Data Exploration:</a:t>
            </a:r>
          </a:p>
          <a:p>
            <a:r>
              <a:rPr lang="en-GB" sz="1600" dirty="0"/>
              <a:t>Is our data set balanced?</a:t>
            </a:r>
          </a:p>
          <a:p>
            <a:pPr marL="0" indent="0">
              <a:buNone/>
            </a:pPr>
            <a:r>
              <a:rPr lang="en-AU" sz="1600" dirty="0" err="1"/>
              <a:t>len</a:t>
            </a:r>
            <a:r>
              <a:rPr lang="en-AU" sz="1600" dirty="0"/>
              <a:t>(</a:t>
            </a:r>
            <a:r>
              <a:rPr lang="en-AU" sz="1600" dirty="0" err="1"/>
              <a:t>sms_spam_prep</a:t>
            </a:r>
            <a:r>
              <a:rPr lang="en-AU" sz="1600" dirty="0"/>
              <a:t>)/</a:t>
            </a:r>
            <a:r>
              <a:rPr lang="en-AU" sz="1600" dirty="0" err="1"/>
              <a:t>len</a:t>
            </a:r>
            <a:r>
              <a:rPr lang="en-AU" sz="1600" dirty="0"/>
              <a:t>(</a:t>
            </a:r>
            <a:r>
              <a:rPr lang="en-AU" sz="1600" dirty="0" err="1"/>
              <a:t>sms_spam_prep+sms_ham_prep</a:t>
            </a:r>
            <a:r>
              <a:rPr lang="en-AU" sz="1600" dirty="0"/>
              <a:t>)</a:t>
            </a:r>
            <a:endParaRPr lang="en-GB" sz="1600" dirty="0"/>
          </a:p>
          <a:p>
            <a:r>
              <a:rPr lang="en-GB" sz="1600" dirty="0"/>
              <a:t>Spam messages account for 13.1564% - so imbalanced data set.</a:t>
            </a:r>
          </a:p>
          <a:p>
            <a:pPr lvl="1"/>
            <a:r>
              <a:rPr lang="en-GB" sz="1400" dirty="0"/>
              <a:t>Ham = 4647</a:t>
            </a:r>
          </a:p>
          <a:p>
            <a:pPr lvl="1"/>
            <a:r>
              <a:rPr lang="en-GB" sz="1400" dirty="0"/>
              <a:t>Spam = 704</a:t>
            </a:r>
          </a:p>
          <a:p>
            <a:endParaRPr lang="en-GB" sz="1600" dirty="0"/>
          </a:p>
          <a:p>
            <a:pPr marL="0" indent="0">
              <a:buNone/>
            </a:pPr>
            <a:r>
              <a:rPr lang="en-GB" sz="1400" b="1" u="sng" dirty="0"/>
              <a:t>Most common words in spam and ham:</a:t>
            </a:r>
          </a:p>
          <a:p>
            <a:pPr marL="0" indent="0">
              <a:buNone/>
            </a:pPr>
            <a:r>
              <a:rPr lang="en-GB" sz="1400" dirty="0"/>
              <a:t>https://stackoverflow.com/questions/29903025/count-most-frequent-100-words-from-sentences-in-dataframe-pandas</a:t>
            </a:r>
          </a:p>
          <a:p>
            <a:pPr marL="0" indent="0">
              <a:buNone/>
            </a:pPr>
            <a:endParaRPr lang="en-GB" sz="2300" b="1" u="sng" dirty="0"/>
          </a:p>
        </p:txBody>
      </p:sp>
      <p:pic>
        <p:nvPicPr>
          <p:cNvPr id="6" name="Picture 5" descr="Text, letter&#10;&#10;Description automatically generated">
            <a:extLst>
              <a:ext uri="{FF2B5EF4-FFF2-40B4-BE49-F238E27FC236}">
                <a16:creationId xmlns:a16="http://schemas.microsoft.com/office/drawing/2014/main" id="{A64CC722-3B68-4FD4-AA8A-035438077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649" y="4015945"/>
            <a:ext cx="9708702" cy="1508381"/>
          </a:xfrm>
          <a:prstGeom prst="rect">
            <a:avLst/>
          </a:prstGeom>
        </p:spPr>
      </p:pic>
    </p:spTree>
    <p:extLst>
      <p:ext uri="{BB962C8B-B14F-4D97-AF65-F5344CB8AC3E}">
        <p14:creationId xmlns:p14="http://schemas.microsoft.com/office/powerpoint/2010/main" val="78204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CAC7-9118-4387-9A8E-D23ACEBEBCE2}"/>
              </a:ext>
            </a:extLst>
          </p:cNvPr>
          <p:cNvSpPr>
            <a:spLocks noGrp="1"/>
          </p:cNvSpPr>
          <p:nvPr>
            <p:ph type="title"/>
          </p:nvPr>
        </p:nvSpPr>
        <p:spPr>
          <a:xfrm>
            <a:off x="914409" y="422910"/>
            <a:ext cx="8610600" cy="731520"/>
          </a:xfrm>
        </p:spPr>
        <p:txBody>
          <a:bodyPr/>
          <a:lstStyle/>
          <a:p>
            <a:r>
              <a:rPr lang="en-GB" dirty="0"/>
              <a:t>Data Modelling</a:t>
            </a:r>
            <a:endParaRPr lang="en-AU" dirty="0"/>
          </a:p>
        </p:txBody>
      </p:sp>
      <p:sp>
        <p:nvSpPr>
          <p:cNvPr id="3" name="Text Placeholder 2">
            <a:extLst>
              <a:ext uri="{FF2B5EF4-FFF2-40B4-BE49-F238E27FC236}">
                <a16:creationId xmlns:a16="http://schemas.microsoft.com/office/drawing/2014/main" id="{E905D5D2-DC00-431A-B6DC-1EAC47D6C68B}"/>
              </a:ext>
            </a:extLst>
          </p:cNvPr>
          <p:cNvSpPr>
            <a:spLocks noGrp="1"/>
          </p:cNvSpPr>
          <p:nvPr>
            <p:ph type="body" idx="1"/>
          </p:nvPr>
        </p:nvSpPr>
        <p:spPr>
          <a:xfrm>
            <a:off x="914409" y="1154430"/>
            <a:ext cx="5079991" cy="491490"/>
          </a:xfrm>
        </p:spPr>
        <p:txBody>
          <a:bodyPr/>
          <a:lstStyle/>
          <a:p>
            <a:r>
              <a:rPr lang="en-GB" dirty="0"/>
              <a:t>K Nearest Neighbours (KNN)</a:t>
            </a:r>
            <a:endParaRPr lang="en-AU" dirty="0"/>
          </a:p>
        </p:txBody>
      </p:sp>
      <p:sp>
        <p:nvSpPr>
          <p:cNvPr id="4" name="Content Placeholder 3">
            <a:extLst>
              <a:ext uri="{FF2B5EF4-FFF2-40B4-BE49-F238E27FC236}">
                <a16:creationId xmlns:a16="http://schemas.microsoft.com/office/drawing/2014/main" id="{55EF1B53-EE7C-4BC0-BD45-A53B4203CC42}"/>
              </a:ext>
            </a:extLst>
          </p:cNvPr>
          <p:cNvSpPr>
            <a:spLocks noGrp="1"/>
          </p:cNvSpPr>
          <p:nvPr>
            <p:ph sz="half" idx="2"/>
          </p:nvPr>
        </p:nvSpPr>
        <p:spPr>
          <a:xfrm>
            <a:off x="685800" y="1645920"/>
            <a:ext cx="5311775" cy="4572765"/>
          </a:xfrm>
        </p:spPr>
        <p:txBody>
          <a:bodyPr>
            <a:normAutofit lnSpcReduction="10000"/>
          </a:bodyPr>
          <a:lstStyle/>
          <a:p>
            <a:r>
              <a:rPr lang="en-GB" sz="1500" dirty="0"/>
              <a:t>KNN is used for both classification and regression problems.</a:t>
            </a:r>
          </a:p>
          <a:p>
            <a:r>
              <a:rPr lang="en-GB" sz="1500" dirty="0"/>
              <a:t>Based on feature similarity approach.</a:t>
            </a:r>
          </a:p>
          <a:p>
            <a:r>
              <a:rPr lang="en-GB" sz="1500" dirty="0"/>
              <a:t>Takes two points and returns distance between those points. </a:t>
            </a:r>
          </a:p>
          <a:p>
            <a:r>
              <a:rPr lang="en-GB" sz="1500" dirty="0"/>
              <a:t>Assumes that two points with a smaller distance between them are more similar than two points with a larger distance between them.</a:t>
            </a:r>
          </a:p>
          <a:p>
            <a:r>
              <a:rPr lang="en-GB" sz="1500" dirty="0"/>
              <a:t>This process will return an unordered array, where each entry in the array holds the distance between p and one of the n data points in the model's database. So, the returned array will be of size n.</a:t>
            </a:r>
          </a:p>
          <a:p>
            <a:r>
              <a:rPr lang="en-GB" sz="1500" dirty="0"/>
              <a:t>K is an arbitrary value between 3-11, that tells the model how many most similar points to p it should consider when classifying p.</a:t>
            </a:r>
            <a:endParaRPr lang="en-AU" sz="1500" dirty="0"/>
          </a:p>
        </p:txBody>
      </p:sp>
      <p:sp>
        <p:nvSpPr>
          <p:cNvPr id="5" name="Text Placeholder 4">
            <a:extLst>
              <a:ext uri="{FF2B5EF4-FFF2-40B4-BE49-F238E27FC236}">
                <a16:creationId xmlns:a16="http://schemas.microsoft.com/office/drawing/2014/main" id="{78453B14-A5B0-4943-B3B3-217331D75AEC}"/>
              </a:ext>
            </a:extLst>
          </p:cNvPr>
          <p:cNvSpPr>
            <a:spLocks noGrp="1"/>
          </p:cNvSpPr>
          <p:nvPr>
            <p:ph type="body" sz="quarter" idx="3"/>
          </p:nvPr>
        </p:nvSpPr>
        <p:spPr>
          <a:xfrm>
            <a:off x="6400800" y="1154430"/>
            <a:ext cx="5105400" cy="491490"/>
          </a:xfrm>
        </p:spPr>
        <p:txBody>
          <a:bodyPr/>
          <a:lstStyle/>
          <a:p>
            <a:r>
              <a:rPr lang="en-GB" dirty="0"/>
              <a:t>Decision Trees</a:t>
            </a:r>
            <a:endParaRPr lang="en-AU" dirty="0"/>
          </a:p>
        </p:txBody>
      </p:sp>
      <p:sp>
        <p:nvSpPr>
          <p:cNvPr id="6" name="Content Placeholder 5">
            <a:extLst>
              <a:ext uri="{FF2B5EF4-FFF2-40B4-BE49-F238E27FC236}">
                <a16:creationId xmlns:a16="http://schemas.microsoft.com/office/drawing/2014/main" id="{93064146-C3A8-468D-93BD-58B8A0C5990E}"/>
              </a:ext>
            </a:extLst>
          </p:cNvPr>
          <p:cNvSpPr>
            <a:spLocks noGrp="1"/>
          </p:cNvSpPr>
          <p:nvPr>
            <p:ph sz="quarter" idx="4"/>
          </p:nvPr>
        </p:nvSpPr>
        <p:spPr>
          <a:xfrm>
            <a:off x="6172200" y="1645920"/>
            <a:ext cx="5334000" cy="4572765"/>
          </a:xfrm>
        </p:spPr>
        <p:txBody>
          <a:bodyPr>
            <a:normAutofit lnSpcReduction="10000"/>
          </a:bodyPr>
          <a:lstStyle/>
          <a:p>
            <a:r>
              <a:rPr lang="en-GB" sz="1500" dirty="0"/>
              <a:t>Supervised learning algorithm used for classification and regression techniques.</a:t>
            </a:r>
          </a:p>
          <a:p>
            <a:r>
              <a:rPr lang="en-GB" sz="1500" dirty="0"/>
              <a:t>Decision Trees breaks the samples or population into two or more equivalent groups which depends on the most significant splitter( or differentiator) in input variables.</a:t>
            </a:r>
          </a:p>
          <a:p>
            <a:r>
              <a:rPr lang="en-GB" sz="1500" dirty="0"/>
              <a:t>A decision tree is presented as a structure of a flowchart. It demonstrates one approach of how we make decisions whose logic is similar to "if-this-then-that". In a decision tree</a:t>
            </a:r>
          </a:p>
          <a:p>
            <a:pPr marL="0" indent="0">
              <a:buNone/>
            </a:pPr>
            <a:r>
              <a:rPr lang="en-GB" sz="1500" dirty="0"/>
              <a:t>In a decision tree,</a:t>
            </a:r>
          </a:p>
          <a:p>
            <a:r>
              <a:rPr lang="en-GB" sz="1500" dirty="0"/>
              <a:t>each non-leaf/internal node represents a "test" on an attribute or feature, questions asked are binary questions which can have answers like True/False, Yes/No,</a:t>
            </a:r>
          </a:p>
          <a:p>
            <a:r>
              <a:rPr lang="en-GB" sz="1500" dirty="0"/>
              <a:t>each branch represents the outcome of the test, and</a:t>
            </a:r>
          </a:p>
          <a:p>
            <a:r>
              <a:rPr lang="en-GB" sz="1500" dirty="0"/>
              <a:t>each leaf node represents a class label (decision taken after computing all attributes).</a:t>
            </a:r>
          </a:p>
          <a:p>
            <a:endParaRPr lang="en-AU" sz="1600" dirty="0"/>
          </a:p>
        </p:txBody>
      </p:sp>
    </p:spTree>
    <p:extLst>
      <p:ext uri="{BB962C8B-B14F-4D97-AF65-F5344CB8AC3E}">
        <p14:creationId xmlns:p14="http://schemas.microsoft.com/office/powerpoint/2010/main" val="107258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A8B5-B204-4E86-8D58-A21CF6958DF7}"/>
              </a:ext>
            </a:extLst>
          </p:cNvPr>
          <p:cNvSpPr>
            <a:spLocks noGrp="1"/>
          </p:cNvSpPr>
          <p:nvPr>
            <p:ph type="title"/>
          </p:nvPr>
        </p:nvSpPr>
        <p:spPr>
          <a:xfrm>
            <a:off x="2895600" y="285750"/>
            <a:ext cx="8610600" cy="823912"/>
          </a:xfrm>
        </p:spPr>
        <p:txBody>
          <a:bodyPr>
            <a:normAutofit/>
          </a:bodyPr>
          <a:lstStyle/>
          <a:p>
            <a:r>
              <a:rPr lang="en-GB" dirty="0"/>
              <a:t>Data Modelling</a:t>
            </a:r>
            <a:endParaRPr lang="en-AU" dirty="0"/>
          </a:p>
        </p:txBody>
      </p:sp>
      <p:sp>
        <p:nvSpPr>
          <p:cNvPr id="4" name="Text Placeholder 3">
            <a:extLst>
              <a:ext uri="{FF2B5EF4-FFF2-40B4-BE49-F238E27FC236}">
                <a16:creationId xmlns:a16="http://schemas.microsoft.com/office/drawing/2014/main" id="{8E54F752-D693-45F7-A3DA-954E276F405F}"/>
              </a:ext>
            </a:extLst>
          </p:cNvPr>
          <p:cNvSpPr>
            <a:spLocks noGrp="1"/>
          </p:cNvSpPr>
          <p:nvPr>
            <p:ph type="body" idx="1"/>
          </p:nvPr>
        </p:nvSpPr>
        <p:spPr>
          <a:xfrm>
            <a:off x="685800" y="1109662"/>
            <a:ext cx="5079991" cy="823912"/>
          </a:xfrm>
        </p:spPr>
        <p:txBody>
          <a:bodyPr/>
          <a:lstStyle/>
          <a:p>
            <a:r>
              <a:rPr lang="en-GB" dirty="0"/>
              <a:t>KNN Parameters</a:t>
            </a:r>
            <a:endParaRPr lang="en-AU" dirty="0"/>
          </a:p>
        </p:txBody>
      </p:sp>
      <p:sp>
        <p:nvSpPr>
          <p:cNvPr id="5" name="Content Placeholder 4">
            <a:extLst>
              <a:ext uri="{FF2B5EF4-FFF2-40B4-BE49-F238E27FC236}">
                <a16:creationId xmlns:a16="http://schemas.microsoft.com/office/drawing/2014/main" id="{E46ED614-7C58-4880-9170-D49B4342CEF9}"/>
              </a:ext>
            </a:extLst>
          </p:cNvPr>
          <p:cNvSpPr>
            <a:spLocks noGrp="1"/>
          </p:cNvSpPr>
          <p:nvPr>
            <p:ph sz="half" idx="2"/>
          </p:nvPr>
        </p:nvSpPr>
        <p:spPr>
          <a:xfrm>
            <a:off x="685800" y="1933574"/>
            <a:ext cx="5311775" cy="4285111"/>
          </a:xfrm>
        </p:spPr>
        <p:txBody>
          <a:bodyPr>
            <a:normAutofit/>
          </a:bodyPr>
          <a:lstStyle/>
          <a:p>
            <a:r>
              <a:rPr lang="en-GB" sz="1400" dirty="0" err="1"/>
              <a:t>n_neighbours</a:t>
            </a:r>
            <a:r>
              <a:rPr lang="en-GB" sz="1400" dirty="0"/>
              <a:t>: </a:t>
            </a:r>
            <a:r>
              <a:rPr lang="en-GB" sz="1400" dirty="0" err="1"/>
              <a:t>n_neighbors</a:t>
            </a:r>
            <a:r>
              <a:rPr lang="en-GB" sz="1400" dirty="0"/>
              <a:t>: int, optional (default = 5) This is the number of neighbours to use. The optimal choice of value is highly data-dependent. Generally, a larger value suppresses the effects of noise but makes the classification boundaries less distinct.</a:t>
            </a:r>
          </a:p>
          <a:p>
            <a:r>
              <a:rPr lang="en-AU" sz="1400" dirty="0"/>
              <a:t>Weights: can be ‘uniform’ – All points in each neighbourhood are equal. ‘Distance’ – where closer neighbours of a query point will have greater influence than those further away.</a:t>
            </a:r>
          </a:p>
          <a:p>
            <a:r>
              <a:rPr lang="en-AU" sz="1400" dirty="0"/>
              <a:t>Metric: </a:t>
            </a:r>
            <a:r>
              <a:rPr lang="en-GB" sz="1400" dirty="0"/>
              <a:t>string or </a:t>
            </a:r>
            <a:r>
              <a:rPr lang="en-GB" sz="1400" dirty="0" err="1"/>
              <a:t>DistanceMetric</a:t>
            </a:r>
            <a:r>
              <a:rPr lang="en-GB" sz="1400" dirty="0"/>
              <a:t> object (default = ‘</a:t>
            </a:r>
            <a:r>
              <a:rPr lang="en-GB" sz="1400" dirty="0" err="1"/>
              <a:t>minkowski</a:t>
            </a:r>
            <a:r>
              <a:rPr lang="en-GB" sz="1400" dirty="0"/>
              <a:t>’) The distance metric. The default metric is </a:t>
            </a:r>
            <a:r>
              <a:rPr lang="en-GB" sz="1400" dirty="0" err="1"/>
              <a:t>Minkowski</a:t>
            </a:r>
            <a:r>
              <a:rPr lang="en-GB" sz="1400" dirty="0"/>
              <a:t>, and with p=2 is equivalent to the standard Euclidean metric.</a:t>
            </a:r>
          </a:p>
          <a:p>
            <a:r>
              <a:rPr lang="en-GB" sz="1400" dirty="0"/>
              <a:t>P: integer, optional (default = 2) Power parameter for the </a:t>
            </a:r>
            <a:r>
              <a:rPr lang="en-GB" sz="1400" dirty="0" err="1"/>
              <a:t>Minkowski</a:t>
            </a:r>
            <a:r>
              <a:rPr lang="en-GB" sz="1400" dirty="0"/>
              <a:t> metric. When p = 1, this is equivalent to using </a:t>
            </a:r>
            <a:r>
              <a:rPr lang="en-GB" sz="1400" dirty="0" err="1"/>
              <a:t>manhattan_distance</a:t>
            </a:r>
            <a:r>
              <a:rPr lang="en-GB" sz="1400" dirty="0"/>
              <a:t> (l1), and </a:t>
            </a:r>
            <a:r>
              <a:rPr lang="en-GB" sz="1400" dirty="0" err="1"/>
              <a:t>euclidean_distance</a:t>
            </a:r>
            <a:r>
              <a:rPr lang="en-GB" sz="1400" dirty="0"/>
              <a:t> (l2) for p = 2.</a:t>
            </a:r>
            <a:endParaRPr lang="en-AU" sz="1400" dirty="0"/>
          </a:p>
        </p:txBody>
      </p:sp>
      <p:sp>
        <p:nvSpPr>
          <p:cNvPr id="6" name="Text Placeholder 5">
            <a:extLst>
              <a:ext uri="{FF2B5EF4-FFF2-40B4-BE49-F238E27FC236}">
                <a16:creationId xmlns:a16="http://schemas.microsoft.com/office/drawing/2014/main" id="{921A2284-D423-400A-9CD3-28DA7A1A5D96}"/>
              </a:ext>
            </a:extLst>
          </p:cNvPr>
          <p:cNvSpPr>
            <a:spLocks noGrp="1"/>
          </p:cNvSpPr>
          <p:nvPr>
            <p:ph type="body" sz="quarter" idx="3"/>
          </p:nvPr>
        </p:nvSpPr>
        <p:spPr>
          <a:xfrm>
            <a:off x="6172200" y="1109662"/>
            <a:ext cx="5105400" cy="823912"/>
          </a:xfrm>
        </p:spPr>
        <p:txBody>
          <a:bodyPr/>
          <a:lstStyle/>
          <a:p>
            <a:r>
              <a:rPr lang="en-GB" dirty="0"/>
              <a:t>Decision Trees Parameters</a:t>
            </a:r>
            <a:endParaRPr lang="en-AU" dirty="0"/>
          </a:p>
        </p:txBody>
      </p:sp>
      <p:sp>
        <p:nvSpPr>
          <p:cNvPr id="7" name="Content Placeholder 6">
            <a:extLst>
              <a:ext uri="{FF2B5EF4-FFF2-40B4-BE49-F238E27FC236}">
                <a16:creationId xmlns:a16="http://schemas.microsoft.com/office/drawing/2014/main" id="{D6247546-D550-41B9-95B7-21AECBD5CC60}"/>
              </a:ext>
            </a:extLst>
          </p:cNvPr>
          <p:cNvSpPr>
            <a:spLocks noGrp="1"/>
          </p:cNvSpPr>
          <p:nvPr>
            <p:ph sz="quarter" idx="4"/>
          </p:nvPr>
        </p:nvSpPr>
        <p:spPr>
          <a:xfrm>
            <a:off x="6172200" y="1933574"/>
            <a:ext cx="5334000" cy="4285111"/>
          </a:xfrm>
        </p:spPr>
        <p:txBody>
          <a:bodyPr>
            <a:normAutofit/>
          </a:bodyPr>
          <a:lstStyle/>
          <a:p>
            <a:r>
              <a:rPr lang="en-GB" sz="1400" dirty="0"/>
              <a:t>Min samples – node split: Defines minimum samples or observations required in a node to be considered for splitting.</a:t>
            </a:r>
          </a:p>
          <a:p>
            <a:r>
              <a:rPr lang="en-GB" sz="1400" dirty="0"/>
              <a:t>Min samples – leaf split: Defines the minimum samples required in a leaf</a:t>
            </a:r>
          </a:p>
          <a:p>
            <a:r>
              <a:rPr lang="en-GB" sz="1400" dirty="0"/>
              <a:t>Max depth: Controls overfitting. A higher depth will allow model to learn relations very </a:t>
            </a:r>
            <a:r>
              <a:rPr lang="en-GB" sz="1400" dirty="0" err="1"/>
              <a:t>specifid</a:t>
            </a:r>
            <a:r>
              <a:rPr lang="en-GB" sz="1400" dirty="0"/>
              <a:t> to a particular sample.</a:t>
            </a:r>
          </a:p>
          <a:p>
            <a:r>
              <a:rPr lang="en-GB" sz="1400" dirty="0"/>
              <a:t>Max number – Terminal nodes: Sets the maximum number of terminal nodes in a decision tree. Can be used in place of max depth.</a:t>
            </a:r>
          </a:p>
          <a:p>
            <a:r>
              <a:rPr lang="en-GB" sz="1400" dirty="0"/>
              <a:t>Max features: Number of features to consider while searching for best split.</a:t>
            </a:r>
          </a:p>
          <a:p>
            <a:r>
              <a:rPr lang="en-GB" sz="1400" dirty="0"/>
              <a:t>Gini index: Provides a measurement for the scale of possibility of a specific variable being mistakenly organised into groups when it is randomly selected. The closer the index is to 1, the higher the homogeneity.</a:t>
            </a:r>
            <a:endParaRPr lang="en-AU" sz="1400" dirty="0"/>
          </a:p>
        </p:txBody>
      </p:sp>
    </p:spTree>
    <p:extLst>
      <p:ext uri="{BB962C8B-B14F-4D97-AF65-F5344CB8AC3E}">
        <p14:creationId xmlns:p14="http://schemas.microsoft.com/office/powerpoint/2010/main" val="4133834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849</TotalTime>
  <Words>1708</Words>
  <Application>Microsoft Office PowerPoint</Application>
  <PresentationFormat>Widescreen</PresentationFormat>
  <Paragraphs>151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Practical data science with python: Assessment 3</vt:lpstr>
      <vt:lpstr>introduction</vt:lpstr>
      <vt:lpstr>Project Background</vt:lpstr>
      <vt:lpstr>Project background</vt:lpstr>
      <vt:lpstr>Objective / Questions</vt:lpstr>
      <vt:lpstr>Procedure</vt:lpstr>
      <vt:lpstr>Procedure</vt:lpstr>
      <vt:lpstr>Data Modelling</vt:lpstr>
      <vt:lpstr>Data Modelling</vt:lpstr>
      <vt:lpstr>Data Modelling</vt:lpstr>
      <vt:lpstr>Results/ Conclusions</vt:lpstr>
      <vt:lpstr>Results/ Conclusions</vt:lpstr>
      <vt:lpstr>Conclusions/ 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data science with python: Assessment 3</dc:title>
  <dc:creator>Patrick Lee</dc:creator>
  <cp:lastModifiedBy>Patrick Lee</cp:lastModifiedBy>
  <cp:revision>82</cp:revision>
  <dcterms:created xsi:type="dcterms:W3CDTF">2022-02-20T03:48:52Z</dcterms:created>
  <dcterms:modified xsi:type="dcterms:W3CDTF">2022-02-26T03:34:17Z</dcterms:modified>
</cp:coreProperties>
</file>