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handoutMasterIdLst>
    <p:handoutMasterId r:id="rId48"/>
  </p:handoutMasterIdLst>
  <p:sldIdLst>
    <p:sldId id="256" r:id="rId2"/>
    <p:sldId id="311" r:id="rId3"/>
    <p:sldId id="258" r:id="rId4"/>
    <p:sldId id="259" r:id="rId5"/>
    <p:sldId id="260" r:id="rId6"/>
    <p:sldId id="266" r:id="rId7"/>
    <p:sldId id="303" r:id="rId8"/>
    <p:sldId id="304" r:id="rId9"/>
    <p:sldId id="262" r:id="rId10"/>
    <p:sldId id="302" r:id="rId11"/>
    <p:sldId id="305" r:id="rId12"/>
    <p:sldId id="306" r:id="rId13"/>
    <p:sldId id="268" r:id="rId14"/>
    <p:sldId id="338" r:id="rId15"/>
    <p:sldId id="269" r:id="rId16"/>
    <p:sldId id="270" r:id="rId17"/>
    <p:sldId id="271" r:id="rId18"/>
    <p:sldId id="272" r:id="rId19"/>
    <p:sldId id="257" r:id="rId20"/>
    <p:sldId id="312" r:id="rId21"/>
    <p:sldId id="313" r:id="rId22"/>
    <p:sldId id="316" r:id="rId23"/>
    <p:sldId id="315" r:id="rId24"/>
    <p:sldId id="277" r:id="rId25"/>
    <p:sldId id="319" r:id="rId26"/>
    <p:sldId id="320" r:id="rId27"/>
    <p:sldId id="261" r:id="rId28"/>
    <p:sldId id="321" r:id="rId29"/>
    <p:sldId id="337" r:id="rId30"/>
    <p:sldId id="322" r:id="rId31"/>
    <p:sldId id="323" r:id="rId32"/>
    <p:sldId id="324" r:id="rId33"/>
    <p:sldId id="325" r:id="rId34"/>
    <p:sldId id="326" r:id="rId35"/>
    <p:sldId id="327" r:id="rId36"/>
    <p:sldId id="328" r:id="rId37"/>
    <p:sldId id="291" r:id="rId38"/>
    <p:sldId id="292" r:id="rId39"/>
    <p:sldId id="293" r:id="rId40"/>
    <p:sldId id="294" r:id="rId41"/>
    <p:sldId id="329" r:id="rId42"/>
    <p:sldId id="333" r:id="rId43"/>
    <p:sldId id="335" r:id="rId44"/>
    <p:sldId id="336" r:id="rId45"/>
    <p:sldId id="317" r:id="rId46"/>
  </p:sldIdLst>
  <p:sldSz cx="9144000" cy="5143500" type="screen16x9"/>
  <p:notesSz cx="6858000" cy="9144000"/>
  <p:embeddedFontLst>
    <p:embeddedFont>
      <p:font typeface="Bebas Neue" panose="020B0604020202020204" charset="0"/>
      <p:regular r:id="rId49"/>
    </p:embeddedFont>
    <p:embeddedFont>
      <p:font typeface="Lato" panose="020F0502020204030203" pitchFamily="34" charset="0"/>
      <p:regular r:id="rId50"/>
      <p:bold r:id="rId51"/>
      <p:italic r:id="rId52"/>
      <p:boldItalic r:id="rId53"/>
    </p:embeddedFont>
    <p:embeddedFont>
      <p:font typeface="Sora SemiBold" panose="020B0604020202020204" charset="0"/>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799B01-314C-49CC-DB20-C95367B9D319}" name="Cristina Gutiérrez Jiménez" initials="CG" userId="S::cgutierrez@freepikco.onmicrosoft.com::9b066b6f-0938-49e6-9aab-2bba891a0f35" providerId="AD"/>
  <p188:author id="{07507977-5039-A8F7-4EA5-74658BDCF63F}" name="jmolinos@intranet.freepikcompany.com" initials="j" userId="S-1-5-21-179105700-2695781124-4246538168-241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7EF1"/>
    <a:srgbClr val="000000"/>
    <a:srgbClr val="2C2A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712" autoAdjust="0"/>
  </p:normalViewPr>
  <p:slideViewPr>
    <p:cSldViewPr snapToGrid="0" showGuides="1">
      <p:cViewPr varScale="1">
        <p:scale>
          <a:sx n="106" d="100"/>
          <a:sy n="106" d="100"/>
        </p:scale>
        <p:origin x="80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font" Target="fonts/font3.fntdata"/><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7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E31DFB-DBB3-AA60-7A6C-2A4A2F7F6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6D0449E5-1312-2FA6-E29F-1F0F0D3CA9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96FE1-22E7-4AE4-8C76-B00C76814543}" type="datetimeFigureOut">
              <a:rPr lang="es-ES" smtClean="0"/>
              <a:t>15/05/2024</a:t>
            </a:fld>
            <a:endParaRPr lang="es-ES"/>
          </a:p>
        </p:txBody>
      </p:sp>
      <p:sp>
        <p:nvSpPr>
          <p:cNvPr id="4" name="Footer Placeholder 3">
            <a:extLst>
              <a:ext uri="{FF2B5EF4-FFF2-40B4-BE49-F238E27FC236}">
                <a16:creationId xmlns:a16="http://schemas.microsoft.com/office/drawing/2014/main" id="{CBED1F64-243D-6721-A717-7011DEE740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3C0932CC-B4C6-2646-5100-DF9301D2DF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CFACC9-2CF6-473D-A817-FB7A15822308}" type="slidenum">
              <a:rPr lang="es-ES" smtClean="0"/>
              <a:t>‹#›</a:t>
            </a:fld>
            <a:endParaRPr lang="es-ES"/>
          </a:p>
        </p:txBody>
      </p:sp>
    </p:spTree>
    <p:extLst>
      <p:ext uri="{BB962C8B-B14F-4D97-AF65-F5344CB8AC3E}">
        <p14:creationId xmlns:p14="http://schemas.microsoft.com/office/powerpoint/2010/main" val="255439795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297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77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7141433ecd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g27141433ec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877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948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7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615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959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056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519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67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576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923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816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351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14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905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533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5" name="Google Shape;51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8" name="Google Shape;52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7" name="Google Shape;53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0" name="Google Shape;5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101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770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073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8540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21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679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95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24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4572000" y="1703437"/>
            <a:ext cx="3848100" cy="112076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9000"/>
              <a:buFont typeface="Bebas Neue"/>
              <a:buNone/>
              <a:defRPr sz="4800">
                <a:solidFill>
                  <a:schemeClr val="bg2"/>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4572000" y="2893255"/>
            <a:ext cx="3848100" cy="351388"/>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600"/>
              <a:buNone/>
              <a:defRPr sz="1600">
                <a:solidFill>
                  <a:schemeClr val="bg2"/>
                </a:solidFill>
                <a:latin typeface="Lato" panose="020F0502020204030203"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bg>
      <p:bgPr>
        <a:solidFill>
          <a:schemeClr val="bg2"/>
        </a:solidFill>
        <a:effectLst/>
      </p:bgPr>
    </p:bg>
    <p:spTree>
      <p:nvGrpSpPr>
        <p:cNvPr id="1" name="Shape 17"/>
        <p:cNvGrpSpPr/>
        <p:nvPr/>
      </p:nvGrpSpPr>
      <p:grpSpPr>
        <a:xfrm>
          <a:off x="0" y="0"/>
          <a:ext cx="0" cy="0"/>
          <a:chOff x="0" y="0"/>
          <a:chExt cx="0" cy="0"/>
        </a:xfrm>
      </p:grpSpPr>
      <p:sp>
        <p:nvSpPr>
          <p:cNvPr id="21" name="Google Shape;21;p17"/>
          <p:cNvSpPr txBox="1">
            <a:spLocks noGrp="1"/>
          </p:cNvSpPr>
          <p:nvPr>
            <p:ph type="title"/>
          </p:nvPr>
        </p:nvSpPr>
        <p:spPr>
          <a:xfrm>
            <a:off x="723900" y="552450"/>
            <a:ext cx="7696200" cy="52583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2" name="Google Shape;22;p17"/>
          <p:cNvSpPr txBox="1">
            <a:spLocks noGrp="1"/>
          </p:cNvSpPr>
          <p:nvPr>
            <p:ph type="body" idx="1"/>
          </p:nvPr>
        </p:nvSpPr>
        <p:spPr>
          <a:xfrm>
            <a:off x="1773778" y="2296552"/>
            <a:ext cx="2550242" cy="525835"/>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400"/>
              <a:buNone/>
              <a:defRPr sz="1400">
                <a:solidFill>
                  <a:schemeClr val="dk1"/>
                </a:solidFill>
                <a:latin typeface="Lato" panose="020F0502020204030203"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1773778" y="1527393"/>
            <a:ext cx="2550242" cy="784963"/>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853884" y="1711688"/>
            <a:ext cx="785424" cy="529822"/>
          </a:xfrm>
          <a:prstGeom prst="rect">
            <a:avLst/>
          </a:prstGeom>
          <a:solidFill>
            <a:schemeClr val="bg1"/>
          </a:solid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400" b="1">
                <a:solidFill>
                  <a:schemeClr val="bg2"/>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734151" y="2296552"/>
            <a:ext cx="2550242" cy="525835"/>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400"/>
              <a:buNone/>
              <a:defRPr sz="1400">
                <a:solidFill>
                  <a:schemeClr val="dk1"/>
                </a:solidFill>
                <a:latin typeface="Lato" panose="020F0502020204030203"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734153" y="1527394"/>
            <a:ext cx="2550242" cy="784963"/>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4834213" y="1712700"/>
            <a:ext cx="765470" cy="525835"/>
          </a:xfrm>
          <a:prstGeom prst="rect">
            <a:avLst/>
          </a:prstGeom>
          <a:solidFill>
            <a:schemeClr val="bg1"/>
          </a:solid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400" b="1">
                <a:solidFill>
                  <a:schemeClr val="bg2"/>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734151" y="3893717"/>
            <a:ext cx="2550242" cy="54824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400"/>
              <a:buNone/>
              <a:defRPr sz="1400">
                <a:solidFill>
                  <a:schemeClr val="dk1"/>
                </a:solidFill>
                <a:latin typeface="Lato" panose="020F0502020204030203"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734151" y="3164560"/>
            <a:ext cx="2550242" cy="781988"/>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4834211" y="3346890"/>
            <a:ext cx="765470" cy="525835"/>
          </a:xfrm>
          <a:prstGeom prst="rect">
            <a:avLst/>
          </a:prstGeom>
          <a:solidFill>
            <a:schemeClr val="bg1"/>
          </a:solid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400" b="1">
                <a:solidFill>
                  <a:schemeClr val="bg2"/>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773778" y="3893716"/>
            <a:ext cx="2550242" cy="54824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400"/>
              <a:buNone/>
              <a:defRPr sz="1400">
                <a:solidFill>
                  <a:schemeClr val="dk1"/>
                </a:solidFill>
                <a:latin typeface="Lato" panose="020F0502020204030203"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1773778" y="3164559"/>
            <a:ext cx="2550242" cy="781988"/>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853884" y="3349865"/>
            <a:ext cx="785424" cy="525835"/>
          </a:xfrm>
          <a:prstGeom prst="rect">
            <a:avLst/>
          </a:prstGeom>
          <a:solidFill>
            <a:schemeClr val="bg1"/>
          </a:solidFill>
          <a:ln>
            <a:noFill/>
          </a:ln>
        </p:spPr>
        <p:txBody>
          <a:bodyPr spcFirstLastPara="1" wrap="square" lIns="91425" tIns="45700" rIns="91425" bIns="45700" anchor="b" anchorCtr="0">
            <a:noAutofit/>
          </a:bodyPr>
          <a:lstStyle>
            <a:lvl1pPr marL="0" lvl="0" indent="0" algn="ctr">
              <a:lnSpc>
                <a:spcPct val="90000"/>
              </a:lnSpc>
              <a:spcBef>
                <a:spcPts val="0"/>
              </a:spcBef>
              <a:spcAft>
                <a:spcPts val="0"/>
              </a:spcAft>
              <a:buClr>
                <a:schemeClr val="dk1"/>
              </a:buClr>
              <a:buSzPts val="2500"/>
              <a:buNone/>
              <a:defRPr sz="2400" b="1">
                <a:solidFill>
                  <a:schemeClr val="bg2"/>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bg2"/>
        </a:solidFill>
        <a:effectLst/>
      </p:bgPr>
    </p:bg>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723900" y="552450"/>
            <a:ext cx="7696200" cy="528927"/>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9" name="Google Shape;49;p21"/>
          <p:cNvSpPr txBox="1">
            <a:spLocks noGrp="1"/>
          </p:cNvSpPr>
          <p:nvPr>
            <p:ph type="body" idx="1"/>
          </p:nvPr>
        </p:nvSpPr>
        <p:spPr>
          <a:xfrm>
            <a:off x="723901" y="3078954"/>
            <a:ext cx="2531804" cy="839370"/>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0" name="Google Shape;50;p21"/>
          <p:cNvSpPr txBox="1">
            <a:spLocks noGrp="1"/>
          </p:cNvSpPr>
          <p:nvPr>
            <p:ph type="body" idx="2"/>
          </p:nvPr>
        </p:nvSpPr>
        <p:spPr>
          <a:xfrm>
            <a:off x="3306099" y="3078954"/>
            <a:ext cx="2531804" cy="839370"/>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1" name="Google Shape;51;p21"/>
          <p:cNvSpPr txBox="1">
            <a:spLocks noGrp="1"/>
          </p:cNvSpPr>
          <p:nvPr>
            <p:ph type="body" idx="3"/>
          </p:nvPr>
        </p:nvSpPr>
        <p:spPr>
          <a:xfrm>
            <a:off x="723901" y="2686471"/>
            <a:ext cx="2531804" cy="392482"/>
          </a:xfrm>
          <a:prstGeom prst="rect">
            <a:avLst/>
          </a:prstGeom>
          <a:no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2" name="Google Shape;52;p21"/>
          <p:cNvSpPr txBox="1">
            <a:spLocks noGrp="1"/>
          </p:cNvSpPr>
          <p:nvPr>
            <p:ph type="body" idx="4"/>
          </p:nvPr>
        </p:nvSpPr>
        <p:spPr>
          <a:xfrm>
            <a:off x="3306098" y="2684793"/>
            <a:ext cx="2531804" cy="392482"/>
          </a:xfrm>
          <a:prstGeom prst="rect">
            <a:avLst/>
          </a:prstGeom>
          <a:no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3" name="Google Shape;53;p21"/>
          <p:cNvSpPr txBox="1">
            <a:spLocks noGrp="1"/>
          </p:cNvSpPr>
          <p:nvPr>
            <p:ph type="body" idx="5"/>
          </p:nvPr>
        </p:nvSpPr>
        <p:spPr>
          <a:xfrm>
            <a:off x="5888296" y="3078953"/>
            <a:ext cx="2531804" cy="839370"/>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4" name="Google Shape;54;p21"/>
          <p:cNvSpPr txBox="1">
            <a:spLocks noGrp="1"/>
          </p:cNvSpPr>
          <p:nvPr>
            <p:ph type="body" idx="6"/>
          </p:nvPr>
        </p:nvSpPr>
        <p:spPr>
          <a:xfrm>
            <a:off x="5888297" y="2680643"/>
            <a:ext cx="2531804" cy="392482"/>
          </a:xfrm>
          <a:prstGeom prst="rect">
            <a:avLst/>
          </a:prstGeom>
          <a:noFill/>
          <a:ln>
            <a:noFill/>
          </a:ln>
        </p:spPr>
        <p:txBody>
          <a:bodyPr spcFirstLastPara="1" wrap="square" lIns="91425" tIns="45700" rIns="91425" bIns="45700" anchor="b" anchorCtr="0">
            <a:noAutofit/>
          </a:bodyPr>
          <a:lstStyle>
            <a:lvl1pPr marL="0" lvl="0" indent="0" algn="ctr">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3" name="Google Shape;48;p21">
            <a:extLst>
              <a:ext uri="{FF2B5EF4-FFF2-40B4-BE49-F238E27FC236}">
                <a16:creationId xmlns:a16="http://schemas.microsoft.com/office/drawing/2014/main" id="{610FF660-843B-830C-355D-5F88BC8AC77A}"/>
              </a:ext>
            </a:extLst>
          </p:cNvPr>
          <p:cNvSpPr txBox="1">
            <a:spLocks noGrp="1"/>
          </p:cNvSpPr>
          <p:nvPr>
            <p:ph type="title"/>
          </p:nvPr>
        </p:nvSpPr>
        <p:spPr>
          <a:xfrm>
            <a:off x="723900" y="552450"/>
            <a:ext cx="7696200" cy="51302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solidFill>
                  <a:schemeClr val="bg2"/>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816874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694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ckground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9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3771900" y="2028890"/>
            <a:ext cx="4648200" cy="202826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5000"/>
              <a:buFont typeface="Bebas Neue"/>
              <a:buNone/>
              <a:defRPr sz="5000">
                <a:solidFill>
                  <a:schemeClr val="bg2"/>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3771900" y="4057154"/>
            <a:ext cx="4648200" cy="533896"/>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600"/>
              <a:buNone/>
              <a:defRPr sz="1600">
                <a:solidFill>
                  <a:schemeClr val="bg2"/>
                </a:solidFill>
                <a:latin typeface="Lato" panose="020F0502020204030203" pitchFamily="34" charset="0"/>
                <a:ea typeface="Lato" panose="020F0502020204030203" pitchFamily="34" charset="0"/>
                <a:cs typeface="Lato" panose="020F0502020204030203"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0" y="572118"/>
            <a:ext cx="2080966" cy="1640329"/>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5000"/>
              <a:buNone/>
              <a:defRPr sz="8800">
                <a:solidFill>
                  <a:schemeClr val="tx2"/>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bg>
      <p:bgPr>
        <a:solidFill>
          <a:schemeClr val="bg2"/>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723900" y="2115623"/>
            <a:ext cx="3322390" cy="2133648"/>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4755129" y="2115623"/>
            <a:ext cx="3322386" cy="2133648"/>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4" name="Google Shape;44;p20"/>
          <p:cNvSpPr txBox="1">
            <a:spLocks noGrp="1"/>
          </p:cNvSpPr>
          <p:nvPr>
            <p:ph type="title"/>
          </p:nvPr>
        </p:nvSpPr>
        <p:spPr>
          <a:xfrm>
            <a:off x="723900" y="552450"/>
            <a:ext cx="7696200" cy="58877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None/>
              <a:defRPr>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5" name="Google Shape;45;p20"/>
          <p:cNvSpPr txBox="1">
            <a:spLocks noGrp="1"/>
          </p:cNvSpPr>
          <p:nvPr>
            <p:ph type="body" idx="3"/>
          </p:nvPr>
        </p:nvSpPr>
        <p:spPr>
          <a:xfrm>
            <a:off x="723900" y="1723141"/>
            <a:ext cx="3322390" cy="392482"/>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4755129" y="1723141"/>
            <a:ext cx="3322386" cy="392482"/>
          </a:xfrm>
          <a:prstGeom prst="rect">
            <a:avLst/>
          </a:prstGeom>
          <a:noFill/>
          <a:ln>
            <a:noFill/>
          </a:ln>
        </p:spPr>
        <p:txBody>
          <a:bodyPr spcFirstLastPara="1" wrap="square" lIns="91425" tIns="45700" rIns="91425" bIns="45700" anchor="b" anchorCtr="0">
            <a:noAutofit/>
          </a:bodyPr>
          <a:lstStyle>
            <a:lvl1pPr marL="0" lvl="0" indent="0" algn="l">
              <a:lnSpc>
                <a:spcPct val="100000"/>
              </a:lnSpc>
              <a:spcBef>
                <a:spcPts val="0"/>
              </a:spcBef>
              <a:spcAft>
                <a:spcPts val="0"/>
              </a:spcAft>
              <a:buClr>
                <a:schemeClr val="dk1"/>
              </a:buClr>
              <a:buSzPts val="2500"/>
              <a:buNone/>
              <a:defRPr sz="2000" b="1">
                <a:solidFill>
                  <a:schemeClr val="bg1"/>
                </a:solidFill>
                <a:latin typeface="Sora SemiBold" pitchFamily="2" charset="0"/>
                <a:ea typeface="Sora SemiBold" pitchFamily="2" charset="0"/>
                <a:cs typeface="Sora SemiBold"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bg2"/>
        </a:solidFill>
        <a:effectLst/>
      </p:bgPr>
    </p:bg>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723900" y="552450"/>
            <a:ext cx="7696200" cy="568684"/>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1800"/>
              <a:buNone/>
              <a:defRPr>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bg>
      <p:bgPr>
        <a:solidFill>
          <a:schemeClr val="bg2"/>
        </a:solidFill>
        <a:effectLst/>
      </p:bgPr>
    </p:bg>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0" y="1613334"/>
            <a:ext cx="4224183" cy="2763441"/>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0"/>
              </a:spcBef>
              <a:spcAft>
                <a:spcPts val="0"/>
              </a:spcAft>
              <a:buClr>
                <a:schemeClr val="dk1"/>
              </a:buClr>
              <a:buSzPts val="1600"/>
              <a:buNone/>
              <a:defRPr sz="1400">
                <a:solidFill>
                  <a:schemeClr val="tx1"/>
                </a:solidFill>
                <a:latin typeface="Lato" panose="020F0502020204030203"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0" name="Google Shape;40;p19"/>
          <p:cNvSpPr txBox="1">
            <a:spLocks noGrp="1"/>
          </p:cNvSpPr>
          <p:nvPr>
            <p:ph type="title"/>
          </p:nvPr>
        </p:nvSpPr>
        <p:spPr>
          <a:xfrm>
            <a:off x="723900" y="552450"/>
            <a:ext cx="7696200" cy="497122"/>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1800"/>
              <a:buNone/>
              <a:defRPr>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325526"/>
            <a:ext cx="7696200" cy="257471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solidFill>
                  <a:schemeClr val="bg2"/>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6"/>
        </a:solidFill>
        <a:effectLst/>
      </p:bgPr>
    </p:bg>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solidFill>
            <a:schemeClr val="bg1"/>
          </a:solid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chemeClr val="dk1"/>
              </a:buClr>
              <a:buSzPts val="3500"/>
              <a:buFont typeface="Bebas Neue"/>
              <a:buNone/>
              <a:defRPr sz="3500">
                <a:solidFill>
                  <a:schemeClr val="bg2"/>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bg2"/>
        </a:solidFill>
        <a:effectLst/>
      </p:bgPr>
    </p:bg>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4800"/>
              <a:buFont typeface="Bebas Neue"/>
              <a:buNone/>
              <a:defRPr sz="4800">
                <a:solidFill>
                  <a:schemeClr val="bg1"/>
                </a:solidFill>
                <a:latin typeface="Sora SemiBold" pitchFamily="2" charset="0"/>
                <a:cs typeface="Sora SemiBold"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Clr>
                <a:schemeClr val="dk1"/>
              </a:buClr>
              <a:buSzPts val="1600"/>
              <a:buNone/>
              <a:defRPr sz="1600">
                <a:solidFill>
                  <a:schemeClr val="tx1"/>
                </a:solidFill>
                <a:latin typeface="Lato" panose="020F0502020204030203"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451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E8A828-225D-A17D-2193-919821C30633}"/>
              </a:ext>
            </a:extLst>
          </p:cNvPr>
          <p:cNvSpPr>
            <a:spLocks noGrp="1"/>
          </p:cNvSpPr>
          <p:nvPr>
            <p:ph type="title"/>
          </p:nvPr>
        </p:nvSpPr>
        <p:spPr>
          <a:xfrm>
            <a:off x="723900" y="552451"/>
            <a:ext cx="7696200" cy="560732"/>
          </a:xfrm>
          <a:prstGeom prst="rect">
            <a:avLst/>
          </a:prstGeom>
        </p:spPr>
        <p:txBody>
          <a:bodyPr vert="horz" lIns="36000" tIns="36000" rIns="36000" bIns="36000" rtlCol="0" anchor="t">
            <a:no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DF21E021-4DD6-BC25-96F6-228BE587661F}"/>
              </a:ext>
            </a:extLst>
          </p:cNvPr>
          <p:cNvSpPr>
            <a:spLocks noGrp="1"/>
          </p:cNvSpPr>
          <p:nvPr>
            <p:ph type="body" idx="1"/>
          </p:nvPr>
        </p:nvSpPr>
        <p:spPr>
          <a:xfrm>
            <a:off x="723900" y="1451429"/>
            <a:ext cx="7696200" cy="3139621"/>
          </a:xfrm>
          <a:prstGeom prst="rect">
            <a:avLst/>
          </a:prstGeom>
        </p:spPr>
        <p:txBody>
          <a:bodyPr vert="horz" lIns="36000" tIns="36000" rIns="36000" bIns="36000" rtlCol="0" anchor="t">
            <a:noAutofit/>
          </a:bodyPr>
          <a:lstStyle/>
          <a:p>
            <a:pPr lvl="0"/>
            <a:r>
              <a:rPr lang="es-ES" dirty="0"/>
              <a:t>Haga clic para modificar los estilos de texto del patrón</a:t>
            </a: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7" r:id="rId4"/>
    <p:sldLayoutId id="2147483653" r:id="rId5"/>
    <p:sldLayoutId id="2147483659" r:id="rId6"/>
    <p:sldLayoutId id="2147483660" r:id="rId7"/>
    <p:sldLayoutId id="2147483661" r:id="rId8"/>
    <p:sldLayoutId id="2147483667" r:id="rId9"/>
    <p:sldLayoutId id="2147483651" r:id="rId10"/>
    <p:sldLayoutId id="2147483655" r:id="rId11"/>
    <p:sldLayoutId id="2147483663" r:id="rId12"/>
    <p:sldLayoutId id="2147483668" r:id="rId13"/>
    <p:sldLayoutId id="2147483669"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500" b="1" i="0" u="none" strike="noStrike" cap="none">
          <a:solidFill>
            <a:schemeClr val="bg2"/>
          </a:solidFill>
          <a:latin typeface="Sora SemiBold" panose="020B0604020202020204" charset="0"/>
          <a:ea typeface="Sora SemiBold" panose="020B0604020202020204" charset="0"/>
          <a:cs typeface="Sora SemiBold" panose="020B060402020202020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defRPr sz="1400" b="0" i="0" u="none" strike="noStrike" cap="none">
          <a:solidFill>
            <a:schemeClr val="bg2"/>
          </a:solidFill>
          <a:latin typeface="Lato" panose="020F0502020204030203" pitchFamily="34" charset="0"/>
          <a:ea typeface="Lato" panose="020F0502020204030203" pitchFamily="34" charset="0"/>
          <a:cs typeface="Lato" panose="020F050202020403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8.svg"/><Relationship Id="rId11" Type="http://schemas.openxmlformats.org/officeDocument/2006/relationships/image" Target="../media/image24.png"/><Relationship Id="rId5" Type="http://schemas.openxmlformats.org/officeDocument/2006/relationships/image" Target="../media/image15.png"/><Relationship Id="rId10" Type="http://schemas.openxmlformats.org/officeDocument/2006/relationships/image" Target="../media/image23.png"/><Relationship Id="rId4" Type="http://schemas.openxmlformats.org/officeDocument/2006/relationships/image" Target="../media/image2.sv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33.png"/><Relationship Id="rId4" Type="http://schemas.openxmlformats.org/officeDocument/2006/relationships/image" Target="../media/image8.sv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4.svg"/><Relationship Id="rId11" Type="http://schemas.openxmlformats.org/officeDocument/2006/relationships/image" Target="../media/image36.png"/><Relationship Id="rId5" Type="http://schemas.openxmlformats.org/officeDocument/2006/relationships/image" Target="../media/image13.png"/><Relationship Id="rId10" Type="http://schemas.openxmlformats.org/officeDocument/2006/relationships/image" Target="../media/image35.png"/><Relationship Id="rId4" Type="http://schemas.openxmlformats.org/officeDocument/2006/relationships/image" Target="../media/image8.svg"/><Relationship Id="rId9" Type="http://schemas.openxmlformats.org/officeDocument/2006/relationships/image" Target="../media/image34.jpg"/></Relationships>
</file>

<file path=ppt/slides/_rels/slide2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8.svg"/><Relationship Id="rId5" Type="http://schemas.openxmlformats.org/officeDocument/2006/relationships/image" Target="../media/image1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 Id="rId6" Type="http://schemas.openxmlformats.org/officeDocument/2006/relationships/image" Target="../media/image18.svg"/><Relationship Id="rId11" Type="http://schemas.openxmlformats.org/officeDocument/2006/relationships/image" Target="../media/image39.png"/><Relationship Id="rId5" Type="http://schemas.openxmlformats.org/officeDocument/2006/relationships/image" Target="../media/image15.png"/><Relationship Id="rId10" Type="http://schemas.openxmlformats.org/officeDocument/2006/relationships/image" Target="../media/image38.png"/><Relationship Id="rId4" Type="http://schemas.openxmlformats.org/officeDocument/2006/relationships/image" Target="../media/image2.svg"/><Relationship Id="rId9" Type="http://schemas.openxmlformats.org/officeDocument/2006/relationships/image" Target="../media/image37.jpg"/></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s>
</file>

<file path=ppt/slides/_rels/slide3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48.png"/><Relationship Id="rId4" Type="http://schemas.openxmlformats.org/officeDocument/2006/relationships/image" Target="../media/image8.sv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49.jpg"/></Relationships>
</file>

<file path=ppt/slides/_rels/slide3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8.svg"/><Relationship Id="rId9" Type="http://schemas.openxmlformats.org/officeDocument/2006/relationships/image" Target="../media/image50.jpg"/></Relationships>
</file>

<file path=ppt/slides/_rels/slide3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8.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2.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2" name="Group 1">
            <a:extLst>
              <a:ext uri="{FF2B5EF4-FFF2-40B4-BE49-F238E27FC236}">
                <a16:creationId xmlns:a16="http://schemas.microsoft.com/office/drawing/2014/main" id="{023BA069-B8CB-3BA1-308F-BCADDAB609D3}"/>
              </a:ext>
            </a:extLst>
          </p:cNvPr>
          <p:cNvGrpSpPr/>
          <p:nvPr/>
        </p:nvGrpSpPr>
        <p:grpSpPr>
          <a:xfrm>
            <a:off x="-258098" y="4115513"/>
            <a:ext cx="3691861" cy="1093386"/>
            <a:chOff x="-258098" y="4115513"/>
            <a:chExt cx="3691861" cy="1093386"/>
          </a:xfrm>
        </p:grpSpPr>
        <p:pic>
          <p:nvPicPr>
            <p:cNvPr id="4" name="Graphic 3">
              <a:extLst>
                <a:ext uri="{FF2B5EF4-FFF2-40B4-BE49-F238E27FC236}">
                  <a16:creationId xmlns:a16="http://schemas.microsoft.com/office/drawing/2014/main" id="{CA02A2D1-2990-1FBE-B22E-F0B7A89023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115513"/>
              <a:ext cx="3433763" cy="1027987"/>
            </a:xfrm>
            <a:prstGeom prst="rect">
              <a:avLst/>
            </a:prstGeom>
          </p:spPr>
        </p:pic>
        <p:pic>
          <p:nvPicPr>
            <p:cNvPr id="8" name="Graphic 7">
              <a:extLst>
                <a:ext uri="{FF2B5EF4-FFF2-40B4-BE49-F238E27FC236}">
                  <a16:creationId xmlns:a16="http://schemas.microsoft.com/office/drawing/2014/main" id="{DC6DE0FF-9381-0776-6E49-EA9888BD33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098" y="4267200"/>
              <a:ext cx="2924175" cy="876300"/>
            </a:xfrm>
            <a:prstGeom prst="rect">
              <a:avLst/>
            </a:prstGeom>
          </p:spPr>
        </p:pic>
        <p:pic>
          <p:nvPicPr>
            <p:cNvPr id="10" name="Graphic 9">
              <a:extLst>
                <a:ext uri="{FF2B5EF4-FFF2-40B4-BE49-F238E27FC236}">
                  <a16:creationId xmlns:a16="http://schemas.microsoft.com/office/drawing/2014/main" id="{1B0FB0BC-0528-DD8D-B5C0-EC95D420A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997" y="4437574"/>
              <a:ext cx="2521974" cy="771325"/>
            </a:xfrm>
            <a:prstGeom prst="rect">
              <a:avLst/>
            </a:prstGeom>
          </p:spPr>
        </p:pic>
      </p:grpSp>
      <p:sp>
        <p:nvSpPr>
          <p:cNvPr id="77" name="Google Shape;77;p1"/>
          <p:cNvSpPr txBox="1">
            <a:spLocks noGrp="1"/>
          </p:cNvSpPr>
          <p:nvPr>
            <p:ph type="ctrTitle"/>
          </p:nvPr>
        </p:nvSpPr>
        <p:spPr>
          <a:xfrm>
            <a:off x="885600" y="1292173"/>
            <a:ext cx="7351200" cy="1703027"/>
          </a:xfrm>
          <a:noFill/>
          <a:ln>
            <a:noFill/>
          </a:ln>
        </p:spPr>
        <p:txBody>
          <a:bodyPr spcFirstLastPara="1" wrap="square" lIns="91425" tIns="45700" rIns="91425" bIns="45700" anchor="b" anchorCtr="0">
            <a:noAutofit/>
          </a:bodyPr>
          <a:lstStyle/>
          <a:p>
            <a:pPr lvl="0" algn="ctr"/>
            <a:r>
              <a:rPr lang="en-US" sz="3000" noProof="0" dirty="0"/>
              <a:t>Seamless Connectivity Across Heterogeneous wireless Networks</a:t>
            </a:r>
          </a:p>
        </p:txBody>
      </p:sp>
      <p:grpSp>
        <p:nvGrpSpPr>
          <p:cNvPr id="5" name="Group 4">
            <a:extLst>
              <a:ext uri="{FF2B5EF4-FFF2-40B4-BE49-F238E27FC236}">
                <a16:creationId xmlns:a16="http://schemas.microsoft.com/office/drawing/2014/main" id="{2A81A90B-87CB-B761-1769-566DFE746EEF}"/>
              </a:ext>
            </a:extLst>
          </p:cNvPr>
          <p:cNvGrpSpPr/>
          <p:nvPr/>
        </p:nvGrpSpPr>
        <p:grpSpPr>
          <a:xfrm>
            <a:off x="8405486" y="-381319"/>
            <a:ext cx="840423" cy="2851520"/>
            <a:chOff x="8405486" y="-381319"/>
            <a:chExt cx="840423" cy="2851520"/>
          </a:xfrm>
        </p:grpSpPr>
        <p:pic>
          <p:nvPicPr>
            <p:cNvPr id="18" name="Graphic 17">
              <a:extLst>
                <a:ext uri="{FF2B5EF4-FFF2-40B4-BE49-F238E27FC236}">
                  <a16:creationId xmlns:a16="http://schemas.microsoft.com/office/drawing/2014/main" id="{B4E0322B-7053-EC28-BC85-4CE9377F0B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5486" y="0"/>
              <a:ext cx="738514" cy="2470201"/>
            </a:xfrm>
            <a:prstGeom prst="rect">
              <a:avLst/>
            </a:prstGeom>
          </p:spPr>
        </p:pic>
        <p:pic>
          <p:nvPicPr>
            <p:cNvPr id="20" name="Graphic 19">
              <a:extLst>
                <a:ext uri="{FF2B5EF4-FFF2-40B4-BE49-F238E27FC236}">
                  <a16:creationId xmlns:a16="http://schemas.microsoft.com/office/drawing/2014/main" id="{2E8A36F8-E340-FFFA-7663-3C449987E6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5236" y="1"/>
              <a:ext cx="448764" cy="1747400"/>
            </a:xfrm>
            <a:prstGeom prst="rect">
              <a:avLst/>
            </a:prstGeom>
          </p:spPr>
        </p:pic>
        <p:pic>
          <p:nvPicPr>
            <p:cNvPr id="22" name="Graphic 21">
              <a:extLst>
                <a:ext uri="{FF2B5EF4-FFF2-40B4-BE49-F238E27FC236}">
                  <a16:creationId xmlns:a16="http://schemas.microsoft.com/office/drawing/2014/main" id="{2DA1FD6B-F889-ACF2-9AFE-2D4926EE28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53251" y="-381319"/>
              <a:ext cx="392658" cy="1283860"/>
            </a:xfrm>
            <a:prstGeom prst="rect">
              <a:avLst/>
            </a:prstGeom>
          </p:spPr>
        </p:pic>
      </p:grpSp>
      <p:sp>
        <p:nvSpPr>
          <p:cNvPr id="6" name="AutoShape 2" descr="Design of a logo representing seamless connectivity across heterogeneous wireless networks, using the blue color as the main background. The logo should be simple yet iconic, featuring interconnected nodes and lines that form a recognizable symbol or initial. These lines and nodes should symbolize different network connections like WiFi, cellular, and satellite, integrated in a stylish and modern way. The design should be suitable for use on various media, such as websites, business cards, and presentations, emphasizing technology and connectivity.">
            <a:extLst>
              <a:ext uri="{FF2B5EF4-FFF2-40B4-BE49-F238E27FC236}">
                <a16:creationId xmlns:a16="http://schemas.microsoft.com/office/drawing/2014/main" id="{9CEC37E9-B5A9-4231-8979-3EB29EABE7F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309600" y="552451"/>
            <a:ext cx="8445600" cy="613950"/>
          </a:xfrm>
          <a:noFill/>
          <a:ln>
            <a:noFill/>
          </a:ln>
        </p:spPr>
        <p:txBody>
          <a:bodyPr spcFirstLastPara="1" wrap="square" lIns="91425" tIns="45700" rIns="91425" bIns="45700" anchor="t" anchorCtr="0">
            <a:noAutofit/>
          </a:bodyPr>
          <a:lstStyle/>
          <a:p>
            <a:pPr lvl="0"/>
            <a:r>
              <a:rPr lang="en-IN" sz="2200" dirty="0"/>
              <a:t>Mechanisms for Efficient Communication</a:t>
            </a:r>
            <a:endParaRPr lang="en-US" sz="2200" noProof="0" dirty="0"/>
          </a:p>
        </p:txBody>
      </p:sp>
      <p:sp>
        <p:nvSpPr>
          <p:cNvPr id="133" name="Google Shape;133;p7"/>
          <p:cNvSpPr txBox="1">
            <a:spLocks noGrp="1"/>
          </p:cNvSpPr>
          <p:nvPr>
            <p:ph type="body" idx="1"/>
          </p:nvPr>
        </p:nvSpPr>
        <p:spPr>
          <a:xfrm>
            <a:off x="723901" y="3078954"/>
            <a:ext cx="2531804" cy="1154646"/>
          </a:xfrm>
          <a:noFill/>
          <a:ln>
            <a:noFill/>
          </a:ln>
        </p:spPr>
        <p:txBody>
          <a:bodyPr spcFirstLastPara="1" wrap="square" lIns="91425" tIns="45700" rIns="91425" bIns="45700" anchor="t" anchorCtr="0">
            <a:noAutofit/>
          </a:bodyPr>
          <a:lstStyle/>
          <a:p>
            <a:pPr lvl="0"/>
            <a:r>
              <a:rPr lang="en-US" sz="1300" dirty="0"/>
              <a:t>Prioritizes network traffic to ensure important applications receive the bandwidth and speed for optimal performance</a:t>
            </a:r>
            <a:endParaRPr lang="en-US" sz="1300" noProof="0" dirty="0"/>
          </a:p>
        </p:txBody>
      </p:sp>
      <p:sp>
        <p:nvSpPr>
          <p:cNvPr id="134" name="Google Shape;134;p7"/>
          <p:cNvSpPr txBox="1">
            <a:spLocks noGrp="1"/>
          </p:cNvSpPr>
          <p:nvPr>
            <p:ph type="body" idx="2"/>
          </p:nvPr>
        </p:nvSpPr>
        <p:spPr>
          <a:xfrm>
            <a:off x="3306099" y="3078954"/>
            <a:ext cx="2531804" cy="839370"/>
          </a:xfrm>
          <a:noFill/>
          <a:ln>
            <a:noFill/>
          </a:ln>
        </p:spPr>
        <p:txBody>
          <a:bodyPr spcFirstLastPara="1" wrap="square" lIns="91425" tIns="45700" rIns="91425" bIns="45700" anchor="t" anchorCtr="0">
            <a:noAutofit/>
          </a:bodyPr>
          <a:lstStyle/>
          <a:p>
            <a:pPr lvl="0"/>
            <a:r>
              <a:rPr lang="en-US" sz="1300" dirty="0"/>
              <a:t>Reducing the power consumption of network devices and operations while maintaining performance and service quality</a:t>
            </a:r>
            <a:endParaRPr lang="en-US" sz="1300" noProof="0" dirty="0"/>
          </a:p>
        </p:txBody>
      </p:sp>
      <p:sp>
        <p:nvSpPr>
          <p:cNvPr id="135" name="Google Shape;135;p7"/>
          <p:cNvSpPr txBox="1">
            <a:spLocks noGrp="1"/>
          </p:cNvSpPr>
          <p:nvPr>
            <p:ph type="body" idx="3"/>
          </p:nvPr>
        </p:nvSpPr>
        <p:spPr>
          <a:xfrm>
            <a:off x="732031" y="2431967"/>
            <a:ext cx="2531804" cy="613950"/>
          </a:xfrm>
          <a:noFill/>
          <a:ln>
            <a:noFill/>
          </a:ln>
        </p:spPr>
        <p:txBody>
          <a:bodyPr spcFirstLastPara="1" wrap="square" lIns="91425" tIns="45700" rIns="91425" bIns="45700" anchor="b" anchorCtr="0">
            <a:noAutofit/>
          </a:bodyPr>
          <a:lstStyle/>
          <a:p>
            <a:pPr lvl="0"/>
            <a:r>
              <a:rPr lang="en-IN" sz="1800" dirty="0"/>
              <a:t>Quality of Service (QoS) </a:t>
            </a:r>
            <a:endParaRPr lang="en-US" sz="1800" noProof="0" dirty="0"/>
          </a:p>
        </p:txBody>
      </p:sp>
      <p:sp>
        <p:nvSpPr>
          <p:cNvPr id="136" name="Google Shape;136;p7"/>
          <p:cNvSpPr txBox="1">
            <a:spLocks noGrp="1"/>
          </p:cNvSpPr>
          <p:nvPr>
            <p:ph type="body" idx="4"/>
          </p:nvPr>
        </p:nvSpPr>
        <p:spPr>
          <a:xfrm>
            <a:off x="3293329" y="2431967"/>
            <a:ext cx="2531804" cy="613950"/>
          </a:xfrm>
          <a:noFill/>
          <a:ln>
            <a:noFill/>
          </a:ln>
        </p:spPr>
        <p:txBody>
          <a:bodyPr spcFirstLastPara="1" wrap="square" lIns="91425" tIns="45700" rIns="91425" bIns="45700" anchor="b" anchorCtr="0">
            <a:noAutofit/>
          </a:bodyPr>
          <a:lstStyle/>
          <a:p>
            <a:pPr lvl="0"/>
            <a:r>
              <a:rPr lang="en-IN" sz="1800" dirty="0"/>
              <a:t>Energy Efficiency Management</a:t>
            </a:r>
            <a:endParaRPr lang="en-US" sz="1800" noProof="0" dirty="0"/>
          </a:p>
        </p:txBody>
      </p:sp>
      <p:sp>
        <p:nvSpPr>
          <p:cNvPr id="137" name="Google Shape;137;p7"/>
          <p:cNvSpPr txBox="1">
            <a:spLocks noGrp="1"/>
          </p:cNvSpPr>
          <p:nvPr>
            <p:ph type="body" idx="5"/>
          </p:nvPr>
        </p:nvSpPr>
        <p:spPr>
          <a:xfrm>
            <a:off x="5888296" y="3078953"/>
            <a:ext cx="2531804" cy="839370"/>
          </a:xfrm>
          <a:noFill/>
          <a:ln>
            <a:noFill/>
          </a:ln>
        </p:spPr>
        <p:txBody>
          <a:bodyPr spcFirstLastPara="1" wrap="square" lIns="91425" tIns="45700" rIns="91425" bIns="45700" anchor="t" anchorCtr="0">
            <a:noAutofit/>
          </a:bodyPr>
          <a:lstStyle/>
          <a:p>
            <a:pPr lvl="0"/>
            <a:r>
              <a:rPr lang="en-US" sz="1300" dirty="0"/>
              <a:t>Addressing the diverse security challenges of integrating multiple networks types, data integrity etc.</a:t>
            </a:r>
            <a:br>
              <a:rPr lang="en-US" sz="1300" noProof="0" dirty="0"/>
            </a:br>
            <a:endParaRPr lang="en-US" sz="1300" noProof="0" dirty="0"/>
          </a:p>
        </p:txBody>
      </p:sp>
      <p:sp>
        <p:nvSpPr>
          <p:cNvPr id="138" name="Google Shape;138;p7"/>
          <p:cNvSpPr txBox="1">
            <a:spLocks noGrp="1"/>
          </p:cNvSpPr>
          <p:nvPr>
            <p:ph type="body" idx="6"/>
          </p:nvPr>
        </p:nvSpPr>
        <p:spPr>
          <a:xfrm>
            <a:off x="5888297" y="2680643"/>
            <a:ext cx="2531804" cy="392482"/>
          </a:xfrm>
          <a:noFill/>
          <a:ln>
            <a:noFill/>
          </a:ln>
        </p:spPr>
        <p:txBody>
          <a:bodyPr spcFirstLastPara="1" wrap="square" lIns="91425" tIns="45700" rIns="91425" bIns="45700" anchor="b" anchorCtr="0">
            <a:noAutofit/>
          </a:bodyPr>
          <a:lstStyle/>
          <a:p>
            <a:pPr lvl="0"/>
            <a:r>
              <a:rPr lang="en-IN" sz="1800" dirty="0"/>
              <a:t>Security </a:t>
            </a:r>
          </a:p>
          <a:p>
            <a:pPr lvl="0"/>
            <a:r>
              <a:rPr lang="en-IN" sz="1800" dirty="0"/>
              <a:t>Protocols </a:t>
            </a:r>
            <a:endParaRPr lang="en-US" sz="1800" noProof="0" dirty="0"/>
          </a:p>
        </p:txBody>
      </p:sp>
      <p:grpSp>
        <p:nvGrpSpPr>
          <p:cNvPr id="6" name="Group 5">
            <a:extLst>
              <a:ext uri="{FF2B5EF4-FFF2-40B4-BE49-F238E27FC236}">
                <a16:creationId xmlns:a16="http://schemas.microsoft.com/office/drawing/2014/main" id="{2F0D2106-0867-9916-63CC-86971DA3C443}"/>
              </a:ext>
            </a:extLst>
          </p:cNvPr>
          <p:cNvGrpSpPr/>
          <p:nvPr/>
        </p:nvGrpSpPr>
        <p:grpSpPr>
          <a:xfrm rot="569504" flipH="1">
            <a:off x="-497351" y="4598568"/>
            <a:ext cx="2255027" cy="622431"/>
            <a:chOff x="6831797" y="4315899"/>
            <a:chExt cx="3227133" cy="890751"/>
          </a:xfrm>
        </p:grpSpPr>
        <p:pic>
          <p:nvPicPr>
            <p:cNvPr id="7" name="Graphic 6">
              <a:extLst>
                <a:ext uri="{FF2B5EF4-FFF2-40B4-BE49-F238E27FC236}">
                  <a16:creationId xmlns:a16="http://schemas.microsoft.com/office/drawing/2014/main" id="{C82FE61F-30DC-6399-0A62-6C7B135A9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1797" y="4315899"/>
              <a:ext cx="2724237" cy="815572"/>
            </a:xfrm>
            <a:prstGeom prst="rect">
              <a:avLst/>
            </a:prstGeom>
          </p:spPr>
        </p:pic>
        <p:pic>
          <p:nvPicPr>
            <p:cNvPr id="8" name="Graphic 7">
              <a:extLst>
                <a:ext uri="{FF2B5EF4-FFF2-40B4-BE49-F238E27FC236}">
                  <a16:creationId xmlns:a16="http://schemas.microsoft.com/office/drawing/2014/main" id="{7E1663BC-4FF5-CDD4-EE5A-5E08320810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61" y="4446016"/>
              <a:ext cx="2319946" cy="695226"/>
            </a:xfrm>
            <a:prstGeom prst="rect">
              <a:avLst/>
            </a:prstGeom>
          </p:spPr>
        </p:pic>
        <p:pic>
          <p:nvPicPr>
            <p:cNvPr id="9" name="Graphic 8">
              <a:extLst>
                <a:ext uri="{FF2B5EF4-FFF2-40B4-BE49-F238E27FC236}">
                  <a16:creationId xmlns:a16="http://schemas.microsoft.com/office/drawing/2014/main" id="{E37AE330-81C4-FB78-884C-12AE10817B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78" y="4594705"/>
              <a:ext cx="2000852" cy="611945"/>
            </a:xfrm>
            <a:prstGeom prst="rect">
              <a:avLst/>
            </a:prstGeom>
          </p:spPr>
        </p:pic>
      </p:grpSp>
      <p:grpSp>
        <p:nvGrpSpPr>
          <p:cNvPr id="52" name="Group 51">
            <a:extLst>
              <a:ext uri="{FF2B5EF4-FFF2-40B4-BE49-F238E27FC236}">
                <a16:creationId xmlns:a16="http://schemas.microsoft.com/office/drawing/2014/main" id="{D1AE897B-7875-EB9F-CF80-C1F18412CAC0}"/>
              </a:ext>
            </a:extLst>
          </p:cNvPr>
          <p:cNvGrpSpPr/>
          <p:nvPr/>
        </p:nvGrpSpPr>
        <p:grpSpPr>
          <a:xfrm rot="11700000" flipH="1">
            <a:off x="7603109" y="13472"/>
            <a:ext cx="2254378" cy="622288"/>
            <a:chOff x="6832729" y="4316100"/>
            <a:chExt cx="3226204" cy="890547"/>
          </a:xfrm>
        </p:grpSpPr>
        <p:pic>
          <p:nvPicPr>
            <p:cNvPr id="53" name="Graphic 52">
              <a:extLst>
                <a:ext uri="{FF2B5EF4-FFF2-40B4-BE49-F238E27FC236}">
                  <a16:creationId xmlns:a16="http://schemas.microsoft.com/office/drawing/2014/main" id="{6E7721F2-0331-E43E-C497-BC3AE2F7DC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2729" y="4316100"/>
              <a:ext cx="2724237" cy="815572"/>
            </a:xfrm>
            <a:prstGeom prst="rect">
              <a:avLst/>
            </a:prstGeom>
          </p:spPr>
        </p:pic>
        <p:pic>
          <p:nvPicPr>
            <p:cNvPr id="54" name="Graphic 53">
              <a:extLst>
                <a:ext uri="{FF2B5EF4-FFF2-40B4-BE49-F238E27FC236}">
                  <a16:creationId xmlns:a16="http://schemas.microsoft.com/office/drawing/2014/main" id="{16EA12E7-4999-5003-07A2-1C981DDCF7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19"/>
              <a:ext cx="2319946" cy="695228"/>
            </a:xfrm>
            <a:prstGeom prst="rect">
              <a:avLst/>
            </a:prstGeom>
          </p:spPr>
        </p:pic>
        <p:pic>
          <p:nvPicPr>
            <p:cNvPr id="55" name="Graphic 54">
              <a:extLst>
                <a:ext uri="{FF2B5EF4-FFF2-40B4-BE49-F238E27FC236}">
                  <a16:creationId xmlns:a16="http://schemas.microsoft.com/office/drawing/2014/main" id="{32895A88-A5DD-CA31-EC82-98D39AE27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pic>
        <p:nvPicPr>
          <p:cNvPr id="3" name="Picture 2">
            <a:extLst>
              <a:ext uri="{FF2B5EF4-FFF2-40B4-BE49-F238E27FC236}">
                <a16:creationId xmlns:a16="http://schemas.microsoft.com/office/drawing/2014/main" id="{B8591F27-AD66-4F0C-9819-1446493D638A}"/>
              </a:ext>
            </a:extLst>
          </p:cNvPr>
          <p:cNvPicPr>
            <a:picLocks noChangeAspect="1"/>
          </p:cNvPicPr>
          <p:nvPr/>
        </p:nvPicPr>
        <p:blipFill>
          <a:blip r:embed="rId9"/>
          <a:stretch>
            <a:fillRect/>
          </a:stretch>
        </p:blipFill>
        <p:spPr>
          <a:xfrm>
            <a:off x="1793561" y="1950276"/>
            <a:ext cx="335309" cy="341406"/>
          </a:xfrm>
          <a:prstGeom prst="rect">
            <a:avLst/>
          </a:prstGeom>
        </p:spPr>
      </p:pic>
      <p:pic>
        <p:nvPicPr>
          <p:cNvPr id="4" name="Picture 3">
            <a:extLst>
              <a:ext uri="{FF2B5EF4-FFF2-40B4-BE49-F238E27FC236}">
                <a16:creationId xmlns:a16="http://schemas.microsoft.com/office/drawing/2014/main" id="{1029924B-F9D4-43B9-922E-1A81F63903F1}"/>
              </a:ext>
            </a:extLst>
          </p:cNvPr>
          <p:cNvPicPr>
            <a:picLocks noChangeAspect="1"/>
          </p:cNvPicPr>
          <p:nvPr/>
        </p:nvPicPr>
        <p:blipFill>
          <a:blip r:embed="rId10"/>
          <a:stretch>
            <a:fillRect/>
          </a:stretch>
        </p:blipFill>
        <p:spPr>
          <a:xfrm>
            <a:off x="4382431" y="1908073"/>
            <a:ext cx="353599" cy="353599"/>
          </a:xfrm>
          <a:prstGeom prst="rect">
            <a:avLst/>
          </a:prstGeom>
        </p:spPr>
      </p:pic>
      <p:pic>
        <p:nvPicPr>
          <p:cNvPr id="5" name="Picture 4">
            <a:extLst>
              <a:ext uri="{FF2B5EF4-FFF2-40B4-BE49-F238E27FC236}">
                <a16:creationId xmlns:a16="http://schemas.microsoft.com/office/drawing/2014/main" id="{722C66DF-A561-4D82-9780-B53B9900C8B6}"/>
              </a:ext>
            </a:extLst>
          </p:cNvPr>
          <p:cNvPicPr>
            <a:picLocks noChangeAspect="1"/>
          </p:cNvPicPr>
          <p:nvPr/>
        </p:nvPicPr>
        <p:blipFill>
          <a:blip r:embed="rId11"/>
          <a:stretch>
            <a:fillRect/>
          </a:stretch>
        </p:blipFill>
        <p:spPr>
          <a:xfrm>
            <a:off x="6928497" y="1950276"/>
            <a:ext cx="341406" cy="341406"/>
          </a:xfrm>
          <a:prstGeom prst="rect">
            <a:avLst/>
          </a:prstGeom>
        </p:spPr>
      </p:pic>
    </p:spTree>
    <p:extLst>
      <p:ext uri="{BB962C8B-B14F-4D97-AF65-F5344CB8AC3E}">
        <p14:creationId xmlns:p14="http://schemas.microsoft.com/office/powerpoint/2010/main" val="21584807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Graphic 1">
            <a:extLst>
              <a:ext uri="{FF2B5EF4-FFF2-40B4-BE49-F238E27FC236}">
                <a16:creationId xmlns:a16="http://schemas.microsoft.com/office/drawing/2014/main" id="{EECC6AF5-347A-7A7E-8FAC-0667B8845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10237" y="-7450"/>
            <a:ext cx="3433763" cy="1027987"/>
          </a:xfrm>
          <a:prstGeom prst="rect">
            <a:avLst/>
          </a:prstGeom>
        </p:spPr>
      </p:pic>
      <p:pic>
        <p:nvPicPr>
          <p:cNvPr id="3" name="Graphic 2">
            <a:extLst>
              <a:ext uri="{FF2B5EF4-FFF2-40B4-BE49-F238E27FC236}">
                <a16:creationId xmlns:a16="http://schemas.microsoft.com/office/drawing/2014/main" id="{38D21425-4008-D6C9-94AF-E3A84FD22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6219825" y="-7450"/>
            <a:ext cx="2924175" cy="876300"/>
          </a:xfrm>
          <a:prstGeom prst="rect">
            <a:avLst/>
          </a:prstGeom>
        </p:spPr>
      </p:pic>
      <p:pic>
        <p:nvPicPr>
          <p:cNvPr id="4" name="Graphic 3">
            <a:extLst>
              <a:ext uri="{FF2B5EF4-FFF2-40B4-BE49-F238E27FC236}">
                <a16:creationId xmlns:a16="http://schemas.microsoft.com/office/drawing/2014/main" id="{5BD07EAE-C3B7-01EC-4D46-3A61AD901C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flipV="1">
            <a:off x="6622026" y="-103281"/>
            <a:ext cx="2521974" cy="771325"/>
          </a:xfrm>
          <a:prstGeom prst="rect">
            <a:avLst/>
          </a:prstGeom>
        </p:spPr>
      </p:pic>
      <p:sp>
        <p:nvSpPr>
          <p:cNvPr id="108" name="Google Shape;108;p4"/>
          <p:cNvSpPr txBox="1">
            <a:spLocks noGrp="1"/>
          </p:cNvSpPr>
          <p:nvPr>
            <p:ph type="title"/>
          </p:nvPr>
        </p:nvSpPr>
        <p:spPr>
          <a:xfrm>
            <a:off x="3771900" y="2571750"/>
            <a:ext cx="4648200" cy="1987200"/>
          </a:xfrm>
          <a:noFill/>
          <a:ln>
            <a:noFill/>
          </a:ln>
        </p:spPr>
        <p:txBody>
          <a:bodyPr spcFirstLastPara="1" wrap="square" lIns="91425" tIns="45700" rIns="91425" bIns="45700" anchor="b" anchorCtr="0">
            <a:noAutofit/>
          </a:bodyPr>
          <a:lstStyle/>
          <a:p>
            <a:br>
              <a:rPr lang="en-US" sz="3300" noProof="0" dirty="0"/>
            </a:br>
            <a:br>
              <a:rPr lang="en-US" sz="3300" noProof="0" dirty="0"/>
            </a:br>
            <a:r>
              <a:rPr lang="en-US" sz="3300" noProof="0" dirty="0"/>
              <a:t>Methodology &amp; Implementation</a:t>
            </a:r>
            <a:br>
              <a:rPr lang="en-US" sz="1200" noProof="0" dirty="0"/>
            </a:br>
            <a:endParaRPr lang="en-US" sz="3300" noProof="0" dirty="0"/>
          </a:p>
        </p:txBody>
      </p:sp>
      <p:sp>
        <p:nvSpPr>
          <p:cNvPr id="109" name="Google Shape;109;p4"/>
          <p:cNvSpPr txBox="1">
            <a:spLocks noGrp="1"/>
          </p:cNvSpPr>
          <p:nvPr>
            <p:ph type="body" idx="1"/>
          </p:nvPr>
        </p:nvSpPr>
        <p:spPr>
          <a:xfrm>
            <a:off x="3771900" y="4057154"/>
            <a:ext cx="4918500" cy="533896"/>
          </a:xfrm>
          <a:noFill/>
          <a:ln>
            <a:noFill/>
          </a:ln>
        </p:spPr>
        <p:txBody>
          <a:bodyPr spcFirstLastPara="1" wrap="square" lIns="91425" tIns="45700" rIns="91425" bIns="45700" anchor="t" anchorCtr="0">
            <a:noAutofit/>
          </a:bodyPr>
          <a:lstStyle/>
          <a:p>
            <a:r>
              <a:rPr lang="en-US" sz="1200" dirty="0"/>
              <a:t> </a:t>
            </a:r>
            <a:r>
              <a:rPr lang="en-US" sz="1400" dirty="0"/>
              <a:t>Practical Strategies for Heterogeneous Wireless Networks</a:t>
            </a:r>
          </a:p>
          <a:p>
            <a:endParaRPr lang="en-US" sz="1500" dirty="0"/>
          </a:p>
          <a:p>
            <a:pPr lvl="0"/>
            <a:endParaRPr lang="en-US" noProof="0" dirty="0"/>
          </a:p>
        </p:txBody>
      </p:sp>
      <p:sp>
        <p:nvSpPr>
          <p:cNvPr id="110" name="Google Shape;110;p4"/>
          <p:cNvSpPr txBox="1">
            <a:spLocks noGrp="1"/>
          </p:cNvSpPr>
          <p:nvPr>
            <p:ph type="body" idx="2"/>
          </p:nvPr>
        </p:nvSpPr>
        <p:spPr>
          <a:xfrm>
            <a:off x="723900" y="572118"/>
            <a:ext cx="2080966" cy="1640329"/>
          </a:xfrm>
          <a:noFill/>
          <a:ln>
            <a:noFill/>
          </a:ln>
        </p:spPr>
        <p:txBody>
          <a:bodyPr spcFirstLastPara="1" wrap="square" lIns="91425" tIns="45700" rIns="91425" bIns="45700" anchor="b" anchorCtr="0">
            <a:noAutofit/>
          </a:bodyPr>
          <a:lstStyle/>
          <a:p>
            <a:pPr lvl="0"/>
            <a:r>
              <a:rPr lang="en-US" noProof="0" dirty="0"/>
              <a:t>02</a:t>
            </a:r>
          </a:p>
        </p:txBody>
      </p:sp>
    </p:spTree>
    <p:extLst>
      <p:ext uri="{BB962C8B-B14F-4D97-AF65-F5344CB8AC3E}">
        <p14:creationId xmlns:p14="http://schemas.microsoft.com/office/powerpoint/2010/main" val="2664707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46300" y="2093250"/>
            <a:ext cx="7696200" cy="1341150"/>
          </a:xfrm>
          <a:noFill/>
          <a:ln>
            <a:noFill/>
          </a:ln>
        </p:spPr>
        <p:txBody>
          <a:bodyPr spcFirstLastPara="1" wrap="square" lIns="91425" tIns="45700" rIns="91425" bIns="45700" anchor="t" anchorCtr="0">
            <a:noAutofit/>
          </a:bodyPr>
          <a:lstStyle/>
          <a:p>
            <a:pPr lvl="0" algn="ctr"/>
            <a:r>
              <a:rPr lang="en-US" sz="2500" noProof="0" dirty="0"/>
              <a:t>Network Selection </a:t>
            </a:r>
            <a:r>
              <a:rPr lang="en-US" sz="2500" dirty="0"/>
              <a:t>in HWNs</a:t>
            </a:r>
            <a:endParaRPr lang="en-US" sz="2500" noProof="0" dirty="0"/>
          </a:p>
        </p:txBody>
      </p:sp>
      <p:grpSp>
        <p:nvGrpSpPr>
          <p:cNvPr id="5" name="Group 4">
            <a:extLst>
              <a:ext uri="{FF2B5EF4-FFF2-40B4-BE49-F238E27FC236}">
                <a16:creationId xmlns:a16="http://schemas.microsoft.com/office/drawing/2014/main" id="{D1F4343E-B6B8-5C0E-6CE1-7D37F5D6A073}"/>
              </a:ext>
            </a:extLst>
          </p:cNvPr>
          <p:cNvGrpSpPr/>
          <p:nvPr/>
        </p:nvGrpSpPr>
        <p:grpSpPr>
          <a:xfrm>
            <a:off x="6830162" y="4325676"/>
            <a:ext cx="3228771" cy="880971"/>
            <a:chOff x="6830162" y="4325676"/>
            <a:chExt cx="3228771" cy="880971"/>
          </a:xfrm>
        </p:grpSpPr>
        <p:pic>
          <p:nvPicPr>
            <p:cNvPr id="2" name="Graphic 1">
              <a:extLst>
                <a:ext uri="{FF2B5EF4-FFF2-40B4-BE49-F238E27FC236}">
                  <a16:creationId xmlns:a16="http://schemas.microsoft.com/office/drawing/2014/main" id="{75A19C9E-1AFD-F2B9-E1B4-27AB330ADB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0162" y="4325676"/>
              <a:ext cx="2724237" cy="815572"/>
            </a:xfrm>
            <a:prstGeom prst="rect">
              <a:avLst/>
            </a:prstGeom>
          </p:spPr>
        </p:pic>
        <p:pic>
          <p:nvPicPr>
            <p:cNvPr id="3" name="Graphic 2">
              <a:extLst>
                <a:ext uri="{FF2B5EF4-FFF2-40B4-BE49-F238E27FC236}">
                  <a16:creationId xmlns:a16="http://schemas.microsoft.com/office/drawing/2014/main" id="{9CC7D8B3-3344-984F-DEB2-452F1CDEE4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4" name="Graphic 3">
              <a:extLst>
                <a:ext uri="{FF2B5EF4-FFF2-40B4-BE49-F238E27FC236}">
                  <a16:creationId xmlns:a16="http://schemas.microsoft.com/office/drawing/2014/main" id="{38724EE9-566D-6F52-59DC-56D72F0102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extLst>
      <p:ext uri="{BB962C8B-B14F-4D97-AF65-F5344CB8AC3E}">
        <p14:creationId xmlns:p14="http://schemas.microsoft.com/office/powerpoint/2010/main" val="1365097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723900" y="552450"/>
            <a:ext cx="7696200" cy="49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200"/>
              <a:buNone/>
            </a:pPr>
            <a:r>
              <a:rPr lang="en-US" sz="2200" dirty="0">
                <a:latin typeface="Sora ExtraBold"/>
                <a:ea typeface="Sora ExtraBold"/>
                <a:cs typeface="Sora ExtraBold"/>
                <a:sym typeface="Sora ExtraBold"/>
              </a:rPr>
              <a:t>HWNs Network Selection</a:t>
            </a:r>
            <a:endParaRPr sz="2200" dirty="0">
              <a:latin typeface="Sora"/>
              <a:ea typeface="Sora"/>
              <a:cs typeface="Sora"/>
              <a:sym typeface="Sora"/>
            </a:endParaRPr>
          </a:p>
        </p:txBody>
      </p:sp>
      <p:grpSp>
        <p:nvGrpSpPr>
          <p:cNvPr id="238" name="Google Shape;238;p28"/>
          <p:cNvGrpSpPr/>
          <p:nvPr/>
        </p:nvGrpSpPr>
        <p:grpSpPr>
          <a:xfrm>
            <a:off x="6830162" y="4325676"/>
            <a:ext cx="3228771" cy="880971"/>
            <a:chOff x="6830162" y="4325676"/>
            <a:chExt cx="3228771" cy="880971"/>
          </a:xfrm>
        </p:grpSpPr>
        <p:pic>
          <p:nvPicPr>
            <p:cNvPr id="239" name="Google Shape;239;p28"/>
            <p:cNvPicPr preferRelativeResize="0"/>
            <p:nvPr/>
          </p:nvPicPr>
          <p:blipFill rotWithShape="1">
            <a:blip r:embed="rId3">
              <a:alphaModFix/>
            </a:blip>
            <a:srcRect/>
            <a:stretch/>
          </p:blipFill>
          <p:spPr>
            <a:xfrm flipH="1">
              <a:off x="6830162" y="4325676"/>
              <a:ext cx="2724237" cy="815572"/>
            </a:xfrm>
            <a:prstGeom prst="rect">
              <a:avLst/>
            </a:prstGeom>
            <a:noFill/>
            <a:ln>
              <a:noFill/>
            </a:ln>
          </p:spPr>
        </p:pic>
        <p:pic>
          <p:nvPicPr>
            <p:cNvPr id="240" name="Google Shape;240;p28"/>
            <p:cNvPicPr preferRelativeResize="0"/>
            <p:nvPr/>
          </p:nvPicPr>
          <p:blipFill rotWithShape="1">
            <a:blip r:embed="rId4">
              <a:alphaModFix/>
            </a:blip>
            <a:srcRect/>
            <a:stretch/>
          </p:blipFill>
          <p:spPr>
            <a:xfrm flipH="1">
              <a:off x="7286058" y="4446020"/>
              <a:ext cx="2319946" cy="695228"/>
            </a:xfrm>
            <a:prstGeom prst="rect">
              <a:avLst/>
            </a:prstGeom>
            <a:noFill/>
            <a:ln>
              <a:noFill/>
            </a:ln>
          </p:spPr>
        </p:pic>
        <p:pic>
          <p:nvPicPr>
            <p:cNvPr id="241" name="Google Shape;241;p28"/>
            <p:cNvPicPr preferRelativeResize="0"/>
            <p:nvPr/>
          </p:nvPicPr>
          <p:blipFill rotWithShape="1">
            <a:blip r:embed="rId5">
              <a:alphaModFix/>
            </a:blip>
            <a:srcRect/>
            <a:stretch/>
          </p:blipFill>
          <p:spPr>
            <a:xfrm flipH="1">
              <a:off x="8058080" y="4594703"/>
              <a:ext cx="2000853" cy="611944"/>
            </a:xfrm>
            <a:prstGeom prst="rect">
              <a:avLst/>
            </a:prstGeom>
            <a:noFill/>
            <a:ln>
              <a:noFill/>
            </a:ln>
          </p:spPr>
        </p:pic>
      </p:grpSp>
      <p:sp>
        <p:nvSpPr>
          <p:cNvPr id="242" name="Google Shape;242;p28"/>
          <p:cNvSpPr txBox="1">
            <a:spLocks noGrp="1"/>
          </p:cNvSpPr>
          <p:nvPr>
            <p:ph type="body" idx="1"/>
          </p:nvPr>
        </p:nvSpPr>
        <p:spPr>
          <a:xfrm>
            <a:off x="723900" y="1305963"/>
            <a:ext cx="7639500" cy="276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500" b="1"/>
              <a:t>Inputs / Network Characteristics:</a:t>
            </a:r>
            <a:endParaRPr sz="1500" b="1"/>
          </a:p>
          <a:p>
            <a:pPr marL="0" lvl="0" indent="0" algn="l" rtl="0">
              <a:spcBef>
                <a:spcPts val="0"/>
              </a:spcBef>
              <a:spcAft>
                <a:spcPts val="0"/>
              </a:spcAft>
              <a:buNone/>
            </a:pPr>
            <a:endParaRPr sz="1500" b="1"/>
          </a:p>
          <a:p>
            <a:pPr marL="457200" lvl="0" indent="-323850" algn="l" rtl="0">
              <a:spcBef>
                <a:spcPts val="0"/>
              </a:spcBef>
              <a:spcAft>
                <a:spcPts val="0"/>
              </a:spcAft>
              <a:buSzPts val="1500"/>
              <a:buChar char="●"/>
            </a:pPr>
            <a:r>
              <a:rPr lang="en-US" sz="1500"/>
              <a:t>delay(ms): Time taken for data packets to travel from source to destination.</a:t>
            </a:r>
            <a:endParaRPr sz="1500"/>
          </a:p>
          <a:p>
            <a:pPr marL="457200" lvl="0" indent="-323850" algn="l" rtl="0">
              <a:spcBef>
                <a:spcPts val="0"/>
              </a:spcBef>
              <a:spcAft>
                <a:spcPts val="0"/>
              </a:spcAft>
              <a:buSzPts val="1500"/>
              <a:buChar char="●"/>
            </a:pPr>
            <a:r>
              <a:rPr lang="en-US" sz="1500"/>
              <a:t>jitter(ms): Variation in packet delay caused by network conditions.</a:t>
            </a:r>
            <a:endParaRPr sz="1500"/>
          </a:p>
          <a:p>
            <a:pPr marL="457200" lvl="0" indent="-323850" algn="l" rtl="0">
              <a:spcBef>
                <a:spcPts val="0"/>
              </a:spcBef>
              <a:spcAft>
                <a:spcPts val="0"/>
              </a:spcAft>
              <a:buSzPts val="1500"/>
              <a:buChar char="●"/>
            </a:pPr>
            <a:r>
              <a:rPr lang="en-US" sz="1500"/>
              <a:t>packLoss(%):  Percentage of transmitted packets that fail to reach destination.</a:t>
            </a:r>
            <a:endParaRPr sz="1500"/>
          </a:p>
          <a:p>
            <a:pPr marL="457200" lvl="0" indent="-323850" algn="l" rtl="0">
              <a:spcBef>
                <a:spcPts val="0"/>
              </a:spcBef>
              <a:spcAft>
                <a:spcPts val="0"/>
              </a:spcAft>
              <a:buSzPts val="1500"/>
              <a:buChar char="●"/>
            </a:pPr>
            <a:r>
              <a:rPr lang="en-US" sz="1500"/>
              <a:t>monetary(Rs/GB): Cost expenses associated with network usage.</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US" sz="1500" b="1"/>
              <a:t>Output/Ranking:</a:t>
            </a:r>
            <a:endParaRPr sz="1500" b="1"/>
          </a:p>
          <a:p>
            <a:pPr marL="457200" lvl="0" indent="-323850" algn="l" rtl="0">
              <a:spcBef>
                <a:spcPts val="0"/>
              </a:spcBef>
              <a:spcAft>
                <a:spcPts val="0"/>
              </a:spcAft>
              <a:buSzPts val="1500"/>
              <a:buChar char="●"/>
            </a:pPr>
            <a:r>
              <a:rPr lang="en-US" sz="1500"/>
              <a:t>Ranks are alloted for each network and the network with highest Rank is selected as the best network.</a:t>
            </a:r>
            <a:endParaRPr sz="15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723900" y="552450"/>
            <a:ext cx="7696200" cy="497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sz="2200"/>
              <a:t>What is AHP and Fuzzy logic?</a:t>
            </a:r>
            <a:endParaRPr sz="2200"/>
          </a:p>
        </p:txBody>
      </p:sp>
      <p:grpSp>
        <p:nvGrpSpPr>
          <p:cNvPr id="248" name="Google Shape;248;p29"/>
          <p:cNvGrpSpPr/>
          <p:nvPr/>
        </p:nvGrpSpPr>
        <p:grpSpPr>
          <a:xfrm>
            <a:off x="6830162" y="4325676"/>
            <a:ext cx="3228771" cy="880971"/>
            <a:chOff x="6830162" y="4325676"/>
            <a:chExt cx="3228771" cy="880971"/>
          </a:xfrm>
        </p:grpSpPr>
        <p:pic>
          <p:nvPicPr>
            <p:cNvPr id="249" name="Google Shape;249;p29"/>
            <p:cNvPicPr preferRelativeResize="0"/>
            <p:nvPr/>
          </p:nvPicPr>
          <p:blipFill rotWithShape="1">
            <a:blip r:embed="rId3">
              <a:alphaModFix/>
            </a:blip>
            <a:srcRect/>
            <a:stretch/>
          </p:blipFill>
          <p:spPr>
            <a:xfrm flipH="1">
              <a:off x="6830162" y="4325676"/>
              <a:ext cx="2724237" cy="815572"/>
            </a:xfrm>
            <a:prstGeom prst="rect">
              <a:avLst/>
            </a:prstGeom>
            <a:noFill/>
            <a:ln>
              <a:noFill/>
            </a:ln>
          </p:spPr>
        </p:pic>
        <p:pic>
          <p:nvPicPr>
            <p:cNvPr id="250" name="Google Shape;250;p29"/>
            <p:cNvPicPr preferRelativeResize="0"/>
            <p:nvPr/>
          </p:nvPicPr>
          <p:blipFill rotWithShape="1">
            <a:blip r:embed="rId4">
              <a:alphaModFix/>
            </a:blip>
            <a:srcRect/>
            <a:stretch/>
          </p:blipFill>
          <p:spPr>
            <a:xfrm flipH="1">
              <a:off x="7286058" y="4446020"/>
              <a:ext cx="2319946" cy="695228"/>
            </a:xfrm>
            <a:prstGeom prst="rect">
              <a:avLst/>
            </a:prstGeom>
            <a:noFill/>
            <a:ln>
              <a:noFill/>
            </a:ln>
          </p:spPr>
        </p:pic>
        <p:pic>
          <p:nvPicPr>
            <p:cNvPr id="251" name="Google Shape;251;p29"/>
            <p:cNvPicPr preferRelativeResize="0"/>
            <p:nvPr/>
          </p:nvPicPr>
          <p:blipFill rotWithShape="1">
            <a:blip r:embed="rId5">
              <a:alphaModFix/>
            </a:blip>
            <a:srcRect/>
            <a:stretch/>
          </p:blipFill>
          <p:spPr>
            <a:xfrm flipH="1">
              <a:off x="8058080" y="4594703"/>
              <a:ext cx="2000853" cy="611944"/>
            </a:xfrm>
            <a:prstGeom prst="rect">
              <a:avLst/>
            </a:prstGeom>
            <a:noFill/>
            <a:ln>
              <a:noFill/>
            </a:ln>
          </p:spPr>
        </p:pic>
      </p:grpSp>
      <p:sp>
        <p:nvSpPr>
          <p:cNvPr id="252" name="Google Shape;252;p29"/>
          <p:cNvSpPr txBox="1">
            <a:spLocks noGrp="1"/>
          </p:cNvSpPr>
          <p:nvPr>
            <p:ph type="body" idx="1"/>
          </p:nvPr>
        </p:nvSpPr>
        <p:spPr>
          <a:xfrm>
            <a:off x="723900" y="1509525"/>
            <a:ext cx="7501200" cy="2160000"/>
          </a:xfrm>
          <a:prstGeom prst="rect">
            <a:avLst/>
          </a:prstGeom>
          <a:noFill/>
          <a:ln>
            <a:noFill/>
          </a:ln>
        </p:spPr>
        <p:txBody>
          <a:bodyPr spcFirstLastPara="1" wrap="square" lIns="91425" tIns="45700" rIns="91425" bIns="45700" anchor="t" anchorCtr="0">
            <a:noAutofit/>
          </a:bodyPr>
          <a:lstStyle/>
          <a:p>
            <a:pPr marL="457200" lvl="0" indent="-336550" algn="l" rtl="0">
              <a:lnSpc>
                <a:spcPct val="100000"/>
              </a:lnSpc>
              <a:spcBef>
                <a:spcPts val="0"/>
              </a:spcBef>
              <a:spcAft>
                <a:spcPts val="0"/>
              </a:spcAft>
              <a:buSzPts val="1700"/>
              <a:buChar char="●"/>
            </a:pPr>
            <a:r>
              <a:rPr lang="en-US" sz="1500"/>
              <a:t>The Analytic Hierarchy Process (AHP) is a step-by-step method for making </a:t>
            </a:r>
            <a:r>
              <a:rPr lang="en-US" sz="1500" b="1"/>
              <a:t>complex decisions</a:t>
            </a:r>
            <a:r>
              <a:rPr lang="en-US" sz="1500"/>
              <a:t>, especially those </a:t>
            </a:r>
            <a:r>
              <a:rPr lang="en-US" sz="1500" b="1"/>
              <a:t>involving multiple attributes</a:t>
            </a:r>
            <a:r>
              <a:rPr lang="en-US" sz="1500"/>
              <a:t>. It helps us organize and analyze these factors to arrive at a well-informed choice.</a:t>
            </a:r>
            <a:endParaRPr sz="1500"/>
          </a:p>
          <a:p>
            <a:pPr marL="0" lvl="0" indent="0" algn="l" rtl="0">
              <a:lnSpc>
                <a:spcPct val="100000"/>
              </a:lnSpc>
              <a:spcBef>
                <a:spcPts val="0"/>
              </a:spcBef>
              <a:spcAft>
                <a:spcPts val="0"/>
              </a:spcAft>
              <a:buNone/>
            </a:pPr>
            <a:endParaRPr sz="1500"/>
          </a:p>
          <a:p>
            <a:pPr marL="457200" lvl="0" indent="-336550" algn="l" rtl="0">
              <a:lnSpc>
                <a:spcPct val="100000"/>
              </a:lnSpc>
              <a:spcBef>
                <a:spcPts val="0"/>
              </a:spcBef>
              <a:spcAft>
                <a:spcPts val="0"/>
              </a:spcAft>
              <a:buSzPts val="1700"/>
              <a:buChar char="●"/>
            </a:pPr>
            <a:r>
              <a:rPr lang="en-US" sz="1500"/>
              <a:t>Fuzzy Logic offers a different approach to decision-making, particularly helpful for situations with </a:t>
            </a:r>
            <a:r>
              <a:rPr lang="en-US" sz="1500" b="1"/>
              <a:t>uncertainty and ambiguity</a:t>
            </a:r>
            <a:r>
              <a:rPr lang="en-US" sz="1500"/>
              <a:t>. Unlike traditional  </a:t>
            </a:r>
            <a:r>
              <a:rPr lang="en-US" sz="1500" b="1"/>
              <a:t>boolean logic</a:t>
            </a:r>
            <a:r>
              <a:rPr lang="en-US" sz="1500"/>
              <a:t> that deals in absolutes (true or false), fuzzy logic uses </a:t>
            </a:r>
            <a:r>
              <a:rPr lang="en-US" sz="1500" b="1"/>
              <a:t>degrees of  truth</a:t>
            </a:r>
            <a:r>
              <a:rPr lang="en-US" sz="1500"/>
              <a:t> or  in-between values.</a:t>
            </a:r>
            <a:endParaRPr sz="15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723900" y="552450"/>
            <a:ext cx="7696200" cy="49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200" dirty="0"/>
              <a:t>HWNs Network Selection Using Fuzzy Logic</a:t>
            </a:r>
            <a:endParaRPr sz="2200" dirty="0"/>
          </a:p>
          <a:p>
            <a:pPr marL="0" lvl="0" indent="0" algn="l" rtl="0">
              <a:spcBef>
                <a:spcPts val="0"/>
              </a:spcBef>
              <a:spcAft>
                <a:spcPts val="0"/>
              </a:spcAft>
              <a:buClr>
                <a:schemeClr val="dk1"/>
              </a:buClr>
              <a:buSzPts val="1100"/>
              <a:buFont typeface="Arial"/>
              <a:buNone/>
            </a:pPr>
            <a:endParaRPr sz="2200" dirty="0"/>
          </a:p>
          <a:p>
            <a:pPr marL="0" lvl="0" indent="0" algn="ctr" rtl="0">
              <a:lnSpc>
                <a:spcPct val="100000"/>
              </a:lnSpc>
              <a:spcBef>
                <a:spcPts val="0"/>
              </a:spcBef>
              <a:spcAft>
                <a:spcPts val="0"/>
              </a:spcAft>
              <a:buSzPts val="1800"/>
              <a:buNone/>
            </a:pPr>
            <a:endParaRPr sz="2200" dirty="0"/>
          </a:p>
        </p:txBody>
      </p:sp>
      <p:grpSp>
        <p:nvGrpSpPr>
          <p:cNvPr id="248" name="Google Shape;248;p29"/>
          <p:cNvGrpSpPr/>
          <p:nvPr/>
        </p:nvGrpSpPr>
        <p:grpSpPr>
          <a:xfrm>
            <a:off x="6830162" y="4325676"/>
            <a:ext cx="3228771" cy="880971"/>
            <a:chOff x="6830162" y="4325676"/>
            <a:chExt cx="3228771" cy="880971"/>
          </a:xfrm>
        </p:grpSpPr>
        <p:pic>
          <p:nvPicPr>
            <p:cNvPr id="249" name="Google Shape;249;p29"/>
            <p:cNvPicPr preferRelativeResize="0"/>
            <p:nvPr/>
          </p:nvPicPr>
          <p:blipFill rotWithShape="1">
            <a:blip r:embed="rId3">
              <a:alphaModFix/>
            </a:blip>
            <a:srcRect/>
            <a:stretch/>
          </p:blipFill>
          <p:spPr>
            <a:xfrm flipH="1">
              <a:off x="6830162" y="4325676"/>
              <a:ext cx="2724237" cy="815572"/>
            </a:xfrm>
            <a:prstGeom prst="rect">
              <a:avLst/>
            </a:prstGeom>
            <a:noFill/>
            <a:ln>
              <a:noFill/>
            </a:ln>
          </p:spPr>
        </p:pic>
        <p:pic>
          <p:nvPicPr>
            <p:cNvPr id="250" name="Google Shape;250;p29"/>
            <p:cNvPicPr preferRelativeResize="0"/>
            <p:nvPr/>
          </p:nvPicPr>
          <p:blipFill rotWithShape="1">
            <a:blip r:embed="rId4">
              <a:alphaModFix/>
            </a:blip>
            <a:srcRect/>
            <a:stretch/>
          </p:blipFill>
          <p:spPr>
            <a:xfrm flipH="1">
              <a:off x="7286058" y="4446020"/>
              <a:ext cx="2319946" cy="695228"/>
            </a:xfrm>
            <a:prstGeom prst="rect">
              <a:avLst/>
            </a:prstGeom>
            <a:noFill/>
            <a:ln>
              <a:noFill/>
            </a:ln>
          </p:spPr>
        </p:pic>
        <p:pic>
          <p:nvPicPr>
            <p:cNvPr id="251" name="Google Shape;251;p29"/>
            <p:cNvPicPr preferRelativeResize="0"/>
            <p:nvPr/>
          </p:nvPicPr>
          <p:blipFill rotWithShape="1">
            <a:blip r:embed="rId5">
              <a:alphaModFix/>
            </a:blip>
            <a:srcRect/>
            <a:stretch/>
          </p:blipFill>
          <p:spPr>
            <a:xfrm flipH="1">
              <a:off x="8058080" y="4594703"/>
              <a:ext cx="2000853" cy="611944"/>
            </a:xfrm>
            <a:prstGeom prst="rect">
              <a:avLst/>
            </a:prstGeom>
            <a:noFill/>
            <a:ln>
              <a:noFill/>
            </a:ln>
          </p:spPr>
        </p:pic>
      </p:grpSp>
      <p:sp>
        <p:nvSpPr>
          <p:cNvPr id="252" name="Google Shape;252;p29"/>
          <p:cNvSpPr txBox="1">
            <a:spLocks noGrp="1"/>
          </p:cNvSpPr>
          <p:nvPr>
            <p:ph type="body" idx="1"/>
          </p:nvPr>
        </p:nvSpPr>
        <p:spPr>
          <a:xfrm>
            <a:off x="723900" y="1232750"/>
            <a:ext cx="7501200" cy="303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method uses Fuzzy Inference System (FIS) which involves:</a:t>
            </a:r>
            <a:endParaRPr/>
          </a:p>
          <a:p>
            <a:pPr marL="457200" lvl="0" indent="-330200" algn="l" rtl="0">
              <a:spcBef>
                <a:spcPts val="0"/>
              </a:spcBef>
              <a:spcAft>
                <a:spcPts val="0"/>
              </a:spcAft>
              <a:buSzPts val="1600"/>
              <a:buChar char="●"/>
            </a:pPr>
            <a:r>
              <a:rPr lang="en-US" b="1"/>
              <a:t>Fuzzification:</a:t>
            </a:r>
            <a:r>
              <a:rPr lang="en-US"/>
              <a:t> Converts crisp inputs into fuzzy sets using membership functions.</a:t>
            </a:r>
            <a:endParaRPr/>
          </a:p>
          <a:p>
            <a:pPr marL="457200" lvl="0" indent="-330200" algn="l" rtl="0">
              <a:spcBef>
                <a:spcPts val="0"/>
              </a:spcBef>
              <a:spcAft>
                <a:spcPts val="0"/>
              </a:spcAft>
              <a:buSzPts val="1600"/>
              <a:buChar char="●"/>
            </a:pPr>
            <a:r>
              <a:rPr lang="en-US" b="1"/>
              <a:t>Knowledge/Rule  Base:</a:t>
            </a:r>
            <a:r>
              <a:rPr lang="en-US"/>
              <a:t> Comprises linguistic rules defining relationships between inputs and outputs.</a:t>
            </a:r>
            <a:endParaRPr/>
          </a:p>
          <a:p>
            <a:pPr marL="457200" lvl="0" indent="-330200" algn="l" rtl="0">
              <a:spcBef>
                <a:spcPts val="0"/>
              </a:spcBef>
              <a:spcAft>
                <a:spcPts val="0"/>
              </a:spcAft>
              <a:buSzPts val="1600"/>
              <a:buChar char="●"/>
            </a:pPr>
            <a:r>
              <a:rPr lang="en-US" b="1"/>
              <a:t>Inference Engine:</a:t>
            </a:r>
            <a:r>
              <a:rPr lang="en-US"/>
              <a:t> Processes fuzzy rules to determine the system's output.</a:t>
            </a:r>
            <a:endParaRPr/>
          </a:p>
          <a:p>
            <a:pPr marL="0" lvl="0" indent="0" algn="l" rtl="0">
              <a:spcBef>
                <a:spcPts val="0"/>
              </a:spcBef>
              <a:spcAft>
                <a:spcPts val="0"/>
              </a:spcAft>
              <a:buNone/>
            </a:pPr>
            <a:endParaRPr/>
          </a:p>
          <a:p>
            <a:pPr marL="0" lvl="0" indent="0" algn="l" rtl="0">
              <a:spcBef>
                <a:spcPts val="0"/>
              </a:spcBef>
              <a:spcAft>
                <a:spcPts val="0"/>
              </a:spcAft>
              <a:buNone/>
            </a:pPr>
            <a:r>
              <a:rPr lang="en-US"/>
              <a:t>The output of above FIS is considered as Quality index (QI) of each network and this is used for Ranking the networks, </a:t>
            </a:r>
            <a:r>
              <a:rPr lang="en-US" b="1"/>
              <a:t>highest QI is chosen.</a:t>
            </a:r>
            <a:endParaRPr b="1"/>
          </a:p>
          <a:p>
            <a:pPr marL="0" lvl="0" indent="0" algn="l" rtl="0">
              <a:spcBef>
                <a:spcPts val="0"/>
              </a:spcBef>
              <a:spcAft>
                <a:spcPts val="0"/>
              </a:spcAft>
              <a:buNone/>
            </a:pPr>
            <a:endParaRPr b="1"/>
          </a:p>
          <a:p>
            <a:pPr marL="0" lvl="0" indent="0" algn="l" rtl="0">
              <a:spcBef>
                <a:spcPts val="0"/>
              </a:spcBef>
              <a:spcAft>
                <a:spcPts val="0"/>
              </a:spcAft>
              <a:buNone/>
            </a:pPr>
            <a:r>
              <a:rPr lang="en-US" b="1"/>
              <a:t>sample rules:</a:t>
            </a:r>
            <a:endParaRPr b="1"/>
          </a:p>
          <a:p>
            <a:pPr marL="457200" lvl="0" indent="-330200" algn="l" rtl="0">
              <a:spcBef>
                <a:spcPts val="0"/>
              </a:spcBef>
              <a:spcAft>
                <a:spcPts val="0"/>
              </a:spcAft>
              <a:buSzPts val="1600"/>
              <a:buChar char="●"/>
            </a:pPr>
            <a:r>
              <a:rPr lang="en-US"/>
              <a:t>If delay is low and jitter is low and packLoss is low and monetary is low then QI is excellent.</a:t>
            </a:r>
            <a:endParaRPr/>
          </a:p>
          <a:p>
            <a:pPr marL="457200" lvl="0" indent="-330200" algn="l" rtl="0">
              <a:spcBef>
                <a:spcPts val="0"/>
              </a:spcBef>
              <a:spcAft>
                <a:spcPts val="0"/>
              </a:spcAft>
              <a:buSzPts val="1600"/>
              <a:buChar char="●"/>
            </a:pPr>
            <a:r>
              <a:rPr lang="en-US"/>
              <a:t>If delay is low and jitter is low and packLoss is low and monetary is high then QI is great.</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30"/>
          <p:cNvGrpSpPr/>
          <p:nvPr/>
        </p:nvGrpSpPr>
        <p:grpSpPr>
          <a:xfrm>
            <a:off x="6830162" y="4325676"/>
            <a:ext cx="3228771" cy="880971"/>
            <a:chOff x="6830162" y="4325676"/>
            <a:chExt cx="3228771" cy="880971"/>
          </a:xfrm>
        </p:grpSpPr>
        <p:pic>
          <p:nvPicPr>
            <p:cNvPr id="258" name="Google Shape;258;p30"/>
            <p:cNvPicPr preferRelativeResize="0"/>
            <p:nvPr/>
          </p:nvPicPr>
          <p:blipFill rotWithShape="1">
            <a:blip r:embed="rId3">
              <a:alphaModFix/>
            </a:blip>
            <a:srcRect/>
            <a:stretch/>
          </p:blipFill>
          <p:spPr>
            <a:xfrm flipH="1">
              <a:off x="6830162" y="4325676"/>
              <a:ext cx="2724237" cy="815572"/>
            </a:xfrm>
            <a:prstGeom prst="rect">
              <a:avLst/>
            </a:prstGeom>
            <a:noFill/>
            <a:ln>
              <a:noFill/>
            </a:ln>
          </p:spPr>
        </p:pic>
        <p:pic>
          <p:nvPicPr>
            <p:cNvPr id="259" name="Google Shape;259;p30"/>
            <p:cNvPicPr preferRelativeResize="0"/>
            <p:nvPr/>
          </p:nvPicPr>
          <p:blipFill rotWithShape="1">
            <a:blip r:embed="rId4">
              <a:alphaModFix/>
            </a:blip>
            <a:srcRect/>
            <a:stretch/>
          </p:blipFill>
          <p:spPr>
            <a:xfrm flipH="1">
              <a:off x="7286058" y="4446020"/>
              <a:ext cx="2319946" cy="695228"/>
            </a:xfrm>
            <a:prstGeom prst="rect">
              <a:avLst/>
            </a:prstGeom>
            <a:noFill/>
            <a:ln>
              <a:noFill/>
            </a:ln>
          </p:spPr>
        </p:pic>
        <p:pic>
          <p:nvPicPr>
            <p:cNvPr id="260" name="Google Shape;260;p30"/>
            <p:cNvPicPr preferRelativeResize="0"/>
            <p:nvPr/>
          </p:nvPicPr>
          <p:blipFill rotWithShape="1">
            <a:blip r:embed="rId5">
              <a:alphaModFix/>
            </a:blip>
            <a:srcRect/>
            <a:stretch/>
          </p:blipFill>
          <p:spPr>
            <a:xfrm flipH="1">
              <a:off x="8058080" y="4594703"/>
              <a:ext cx="2000853" cy="611944"/>
            </a:xfrm>
            <a:prstGeom prst="rect">
              <a:avLst/>
            </a:prstGeom>
            <a:noFill/>
            <a:ln>
              <a:noFill/>
            </a:ln>
          </p:spPr>
        </p:pic>
      </p:grpSp>
      <p:sp>
        <p:nvSpPr>
          <p:cNvPr id="261" name="Google Shape;261;p30"/>
          <p:cNvSpPr txBox="1">
            <a:spLocks noGrp="1"/>
          </p:cNvSpPr>
          <p:nvPr>
            <p:ph type="title"/>
          </p:nvPr>
        </p:nvSpPr>
        <p:spPr>
          <a:xfrm>
            <a:off x="723900" y="402525"/>
            <a:ext cx="7696200" cy="568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200" dirty="0"/>
              <a:t>Result of Fuzzy Method</a:t>
            </a:r>
            <a:endParaRPr sz="2200" dirty="0"/>
          </a:p>
        </p:txBody>
      </p:sp>
      <p:pic>
        <p:nvPicPr>
          <p:cNvPr id="262" name="Google Shape;262;p30"/>
          <p:cNvPicPr preferRelativeResize="0"/>
          <p:nvPr/>
        </p:nvPicPr>
        <p:blipFill>
          <a:blip r:embed="rId6">
            <a:alphaModFix/>
          </a:blip>
          <a:stretch>
            <a:fillRect/>
          </a:stretch>
        </p:blipFill>
        <p:spPr>
          <a:xfrm>
            <a:off x="764747" y="1076185"/>
            <a:ext cx="6135300" cy="37174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723900" y="552450"/>
            <a:ext cx="7696200" cy="568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200" dirty="0"/>
              <a:t>Network selection in existing AHP method</a:t>
            </a:r>
            <a:endParaRPr sz="2200" dirty="0"/>
          </a:p>
        </p:txBody>
      </p:sp>
      <p:grpSp>
        <p:nvGrpSpPr>
          <p:cNvPr id="268" name="Google Shape;268;p31"/>
          <p:cNvGrpSpPr/>
          <p:nvPr/>
        </p:nvGrpSpPr>
        <p:grpSpPr>
          <a:xfrm>
            <a:off x="6830162" y="4325676"/>
            <a:ext cx="3228771" cy="880971"/>
            <a:chOff x="6830162" y="4325676"/>
            <a:chExt cx="3228771" cy="880971"/>
          </a:xfrm>
        </p:grpSpPr>
        <p:pic>
          <p:nvPicPr>
            <p:cNvPr id="269" name="Google Shape;269;p31"/>
            <p:cNvPicPr preferRelativeResize="0"/>
            <p:nvPr/>
          </p:nvPicPr>
          <p:blipFill rotWithShape="1">
            <a:blip r:embed="rId3">
              <a:alphaModFix/>
            </a:blip>
            <a:srcRect/>
            <a:stretch/>
          </p:blipFill>
          <p:spPr>
            <a:xfrm flipH="1">
              <a:off x="6830162" y="4325676"/>
              <a:ext cx="2724237" cy="815572"/>
            </a:xfrm>
            <a:prstGeom prst="rect">
              <a:avLst/>
            </a:prstGeom>
            <a:noFill/>
            <a:ln>
              <a:noFill/>
            </a:ln>
          </p:spPr>
        </p:pic>
        <p:pic>
          <p:nvPicPr>
            <p:cNvPr id="270" name="Google Shape;270;p31"/>
            <p:cNvPicPr preferRelativeResize="0"/>
            <p:nvPr/>
          </p:nvPicPr>
          <p:blipFill rotWithShape="1">
            <a:blip r:embed="rId4">
              <a:alphaModFix/>
            </a:blip>
            <a:srcRect/>
            <a:stretch/>
          </p:blipFill>
          <p:spPr>
            <a:xfrm flipH="1">
              <a:off x="7286058" y="4446020"/>
              <a:ext cx="2319946" cy="695228"/>
            </a:xfrm>
            <a:prstGeom prst="rect">
              <a:avLst/>
            </a:prstGeom>
            <a:noFill/>
            <a:ln>
              <a:noFill/>
            </a:ln>
          </p:spPr>
        </p:pic>
        <p:pic>
          <p:nvPicPr>
            <p:cNvPr id="271" name="Google Shape;271;p31"/>
            <p:cNvPicPr preferRelativeResize="0"/>
            <p:nvPr/>
          </p:nvPicPr>
          <p:blipFill rotWithShape="1">
            <a:blip r:embed="rId5">
              <a:alphaModFix/>
            </a:blip>
            <a:srcRect/>
            <a:stretch/>
          </p:blipFill>
          <p:spPr>
            <a:xfrm flipH="1">
              <a:off x="8058080" y="4594703"/>
              <a:ext cx="2000853" cy="611944"/>
            </a:xfrm>
            <a:prstGeom prst="rect">
              <a:avLst/>
            </a:prstGeom>
            <a:noFill/>
            <a:ln>
              <a:noFill/>
            </a:ln>
          </p:spPr>
        </p:pic>
      </p:grpSp>
      <p:pic>
        <p:nvPicPr>
          <p:cNvPr id="272" name="Google Shape;272;p31"/>
          <p:cNvPicPr preferRelativeResize="0"/>
          <p:nvPr/>
        </p:nvPicPr>
        <p:blipFill>
          <a:blip r:embed="rId6">
            <a:alphaModFix/>
          </a:blip>
          <a:stretch>
            <a:fillRect/>
          </a:stretch>
        </p:blipFill>
        <p:spPr>
          <a:xfrm>
            <a:off x="857172" y="1016012"/>
            <a:ext cx="6042875" cy="3717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723900" y="552450"/>
            <a:ext cx="7696200" cy="568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sz="2200" dirty="0"/>
              <a:t>Fuzzy logic vs Analytic Hierarchy Process (AHP)</a:t>
            </a:r>
            <a:endParaRPr sz="2200" dirty="0"/>
          </a:p>
        </p:txBody>
      </p:sp>
      <p:grpSp>
        <p:nvGrpSpPr>
          <p:cNvPr id="278" name="Google Shape;278;p32"/>
          <p:cNvGrpSpPr/>
          <p:nvPr/>
        </p:nvGrpSpPr>
        <p:grpSpPr>
          <a:xfrm>
            <a:off x="6830164" y="4325676"/>
            <a:ext cx="3228769" cy="880971"/>
            <a:chOff x="6830164" y="4325676"/>
            <a:chExt cx="3228769" cy="880971"/>
          </a:xfrm>
        </p:grpSpPr>
        <p:pic>
          <p:nvPicPr>
            <p:cNvPr id="279" name="Google Shape;279;p32"/>
            <p:cNvPicPr preferRelativeResize="0"/>
            <p:nvPr/>
          </p:nvPicPr>
          <p:blipFill rotWithShape="1">
            <a:blip r:embed="rId3">
              <a:alphaModFix/>
            </a:blip>
            <a:srcRect/>
            <a:stretch/>
          </p:blipFill>
          <p:spPr>
            <a:xfrm flipH="1">
              <a:off x="6830164" y="4325676"/>
              <a:ext cx="2724235" cy="815571"/>
            </a:xfrm>
            <a:prstGeom prst="rect">
              <a:avLst/>
            </a:prstGeom>
            <a:noFill/>
            <a:ln>
              <a:noFill/>
            </a:ln>
          </p:spPr>
        </p:pic>
        <p:pic>
          <p:nvPicPr>
            <p:cNvPr id="280" name="Google Shape;280;p32"/>
            <p:cNvPicPr preferRelativeResize="0"/>
            <p:nvPr/>
          </p:nvPicPr>
          <p:blipFill rotWithShape="1">
            <a:blip r:embed="rId4">
              <a:alphaModFix/>
            </a:blip>
            <a:srcRect/>
            <a:stretch/>
          </p:blipFill>
          <p:spPr>
            <a:xfrm flipH="1">
              <a:off x="7286057" y="4446020"/>
              <a:ext cx="2319947" cy="695228"/>
            </a:xfrm>
            <a:prstGeom prst="rect">
              <a:avLst/>
            </a:prstGeom>
            <a:noFill/>
            <a:ln>
              <a:noFill/>
            </a:ln>
          </p:spPr>
        </p:pic>
        <p:pic>
          <p:nvPicPr>
            <p:cNvPr id="281" name="Google Shape;281;p32"/>
            <p:cNvPicPr preferRelativeResize="0"/>
            <p:nvPr/>
          </p:nvPicPr>
          <p:blipFill rotWithShape="1">
            <a:blip r:embed="rId5">
              <a:alphaModFix/>
            </a:blip>
            <a:srcRect/>
            <a:stretch/>
          </p:blipFill>
          <p:spPr>
            <a:xfrm flipH="1">
              <a:off x="8058081" y="4594703"/>
              <a:ext cx="2000852" cy="611944"/>
            </a:xfrm>
            <a:prstGeom prst="rect">
              <a:avLst/>
            </a:prstGeom>
            <a:noFill/>
            <a:ln>
              <a:noFill/>
            </a:ln>
          </p:spPr>
        </p:pic>
      </p:grpSp>
      <p:pic>
        <p:nvPicPr>
          <p:cNvPr id="282" name="Google Shape;282;p32"/>
          <p:cNvPicPr preferRelativeResize="0"/>
          <p:nvPr/>
        </p:nvPicPr>
        <p:blipFill>
          <a:blip r:embed="rId6">
            <a:alphaModFix/>
          </a:blip>
          <a:stretch>
            <a:fillRect/>
          </a:stretch>
        </p:blipFill>
        <p:spPr>
          <a:xfrm>
            <a:off x="1241461" y="1076184"/>
            <a:ext cx="5766250" cy="3717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85" name="Google Shape;85;p2"/>
          <p:cNvSpPr txBox="1">
            <a:spLocks noGrp="1"/>
          </p:cNvSpPr>
          <p:nvPr>
            <p:ph type="title"/>
          </p:nvPr>
        </p:nvSpPr>
        <p:spPr>
          <a:xfrm>
            <a:off x="723900" y="2309250"/>
            <a:ext cx="7696200" cy="715566"/>
          </a:xfrm>
          <a:noFill/>
          <a:ln>
            <a:noFill/>
          </a:ln>
        </p:spPr>
        <p:txBody>
          <a:bodyPr spcFirstLastPara="1" wrap="square" lIns="91425" tIns="45700" rIns="91425" bIns="45700" anchor="t" anchorCtr="0">
            <a:noAutofit/>
          </a:bodyPr>
          <a:lstStyle/>
          <a:p>
            <a:pPr lvl="0"/>
            <a:r>
              <a:rPr lang="en-US" sz="2200" dirty="0"/>
              <a:t>Energy-Efficient Resource Allocation in HWNs</a:t>
            </a:r>
            <a:endParaRPr lang="en-US" sz="2200" noProof="0" dirty="0"/>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1EDFEF-B6B4-485A-9268-16BA0ACDE4C9}"/>
              </a:ext>
            </a:extLst>
          </p:cNvPr>
          <p:cNvSpPr>
            <a:spLocks noGrp="1"/>
          </p:cNvSpPr>
          <p:nvPr>
            <p:ph type="body" idx="1"/>
          </p:nvPr>
        </p:nvSpPr>
        <p:spPr>
          <a:xfrm>
            <a:off x="849600" y="612001"/>
            <a:ext cx="7653600" cy="4017599"/>
          </a:xfrm>
        </p:spPr>
        <p:txBody>
          <a:bodyPr/>
          <a:lstStyle/>
          <a:p>
            <a:pPr algn="ctr"/>
            <a:endParaRPr lang="en-IN" dirty="0"/>
          </a:p>
          <a:p>
            <a:pPr algn="ctr"/>
            <a:endParaRPr lang="en-IN" dirty="0"/>
          </a:p>
          <a:p>
            <a:pPr algn="ctr"/>
            <a:endParaRPr lang="en-IN" dirty="0"/>
          </a:p>
          <a:p>
            <a:pPr algn="ctr"/>
            <a:r>
              <a:rPr lang="en-IN" dirty="0"/>
              <a:t>Group Member’s</a:t>
            </a:r>
          </a:p>
          <a:p>
            <a:pPr algn="ctr"/>
            <a:endParaRPr lang="en-IN" dirty="0"/>
          </a:p>
          <a:p>
            <a:pPr algn="ctr"/>
            <a:r>
              <a:rPr lang="en-IN" sz="1300" b="1" dirty="0"/>
              <a:t>Kolli sai sriram reddy (AP20110010008) </a:t>
            </a:r>
          </a:p>
          <a:p>
            <a:pPr algn="ctr"/>
            <a:r>
              <a:rPr lang="en-IN" sz="1300" b="1" dirty="0"/>
              <a:t>Thadimarri Sameer (AP20110010028) </a:t>
            </a:r>
          </a:p>
          <a:p>
            <a:pPr algn="ctr"/>
            <a:r>
              <a:rPr lang="en-IN" sz="1300" b="1" dirty="0"/>
              <a:t>Bandapu Karthik reddy (AP20110010068) </a:t>
            </a:r>
          </a:p>
          <a:p>
            <a:pPr algn="ctr"/>
            <a:r>
              <a:rPr lang="en-IN" sz="1300" b="1" dirty="0"/>
              <a:t>Aravapalli Prahas (AP20110010436)</a:t>
            </a:r>
          </a:p>
          <a:p>
            <a:pPr algn="ctr"/>
            <a:endParaRPr lang="en-IN" b="1" dirty="0"/>
          </a:p>
          <a:p>
            <a:pPr algn="ctr"/>
            <a:endParaRPr lang="en-IN" b="1" dirty="0"/>
          </a:p>
          <a:p>
            <a:pPr algn="ctr"/>
            <a:r>
              <a:rPr lang="en-IN" dirty="0"/>
              <a:t>Under the Guidance of</a:t>
            </a:r>
          </a:p>
          <a:p>
            <a:pPr algn="ctr"/>
            <a:endParaRPr lang="en-IN" b="1" dirty="0"/>
          </a:p>
          <a:p>
            <a:pPr algn="ctr"/>
            <a:r>
              <a:rPr lang="en-IN" sz="1300" b="1" dirty="0"/>
              <a:t>Dr. Ajay Bhardwaj </a:t>
            </a:r>
          </a:p>
        </p:txBody>
      </p:sp>
    </p:spTree>
    <p:extLst>
      <p:ext uri="{BB962C8B-B14F-4D97-AF65-F5344CB8AC3E}">
        <p14:creationId xmlns:p14="http://schemas.microsoft.com/office/powerpoint/2010/main" val="72363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85" name="Google Shape;85;p2"/>
          <p:cNvSpPr txBox="1">
            <a:spLocks noGrp="1"/>
          </p:cNvSpPr>
          <p:nvPr>
            <p:ph type="title"/>
          </p:nvPr>
        </p:nvSpPr>
        <p:spPr>
          <a:xfrm>
            <a:off x="723900" y="660595"/>
            <a:ext cx="7696200" cy="3796868"/>
          </a:xfr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To Simulate Energy-Efficient Resource Allocation in HWNs we have used </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“MATLAB”.</a:t>
            </a: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Simulation Parameters –</a:t>
            </a: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Simulation parameters</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numAPs = 5; </a:t>
            </a: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Number of Access Points</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numUEs = 10; </a:t>
            </a: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Number of User Equipment's</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maxIterations = 100;</a:t>
            </a:r>
            <a:br>
              <a:rPr lang="en-US" sz="800" dirty="0">
                <a:latin typeface="Lato" panose="020F0502020204030203" pitchFamily="34" charset="0"/>
                <a:ea typeface="Lato" panose="020F0502020204030203" pitchFamily="34" charset="0"/>
                <a:cs typeface="Lato" panose="020F0502020204030203" pitchFamily="34" charset="0"/>
              </a:rPr>
            </a:b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Initialize random system parameters</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powerAPs = 10 * rand(numAPs, 1); </a:t>
            </a: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Maximum power available at each AP</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bandwidths = randi([5, 20], numAPs, 1); </a:t>
            </a: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Bandwidths available at each AP</a:t>
            </a: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t>userRequirements = randi([1, 5], numUEs, 1); </a:t>
            </a: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 Data rate requirements for each UE</a:t>
            </a:r>
            <a:b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br>
            <a:b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br>
            <a: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t>Energy Efficiency Formula – </a:t>
            </a:r>
            <a:br>
              <a:rPr lang="en-US" sz="1400" b="0" i="0" u="none" strike="noStrike" cap="none" dirty="0">
                <a:solidFill>
                  <a:srgbClr val="008013"/>
                </a:solidFill>
                <a:latin typeface="Lato" panose="020F0502020204030203" pitchFamily="34" charset="0"/>
                <a:ea typeface="Lato" panose="020F0502020204030203" pitchFamily="34" charset="0"/>
                <a:cs typeface="Lato" panose="020F0502020204030203" pitchFamily="34" charset="0"/>
                <a:sym typeface="Arial"/>
              </a:rPr>
            </a:br>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Arial"/>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endParaRPr lang="en-US" sz="1400" noProof="0" dirty="0">
              <a:latin typeface="Lato" panose="020F0502020204030203" pitchFamily="34" charset="0"/>
              <a:ea typeface="Lato" panose="020F0502020204030203" pitchFamily="34" charset="0"/>
              <a:cs typeface="Lato" panose="020F0502020204030203" pitchFamily="34" charset="0"/>
            </a:endParaRPr>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pic>
        <p:nvPicPr>
          <p:cNvPr id="3" name="Picture 2">
            <a:extLst>
              <a:ext uri="{FF2B5EF4-FFF2-40B4-BE49-F238E27FC236}">
                <a16:creationId xmlns:a16="http://schemas.microsoft.com/office/drawing/2014/main" id="{2D964522-B70B-4E97-B14A-F310A43BDAD6}"/>
              </a:ext>
            </a:extLst>
          </p:cNvPr>
          <p:cNvPicPr>
            <a:picLocks noChangeAspect="1"/>
          </p:cNvPicPr>
          <p:nvPr/>
        </p:nvPicPr>
        <p:blipFill>
          <a:blip r:embed="rId9"/>
          <a:stretch>
            <a:fillRect/>
          </a:stretch>
        </p:blipFill>
        <p:spPr>
          <a:xfrm>
            <a:off x="2684106" y="4233316"/>
            <a:ext cx="3314987" cy="320068"/>
          </a:xfrm>
          <a:prstGeom prst="rect">
            <a:avLst/>
          </a:prstGeom>
        </p:spPr>
      </p:pic>
    </p:spTree>
    <p:extLst>
      <p:ext uri="{BB962C8B-B14F-4D97-AF65-F5344CB8AC3E}">
        <p14:creationId xmlns:p14="http://schemas.microsoft.com/office/powerpoint/2010/main" val="24270267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85" name="Google Shape;85;p2"/>
          <p:cNvSpPr txBox="1">
            <a:spLocks noGrp="1"/>
          </p:cNvSpPr>
          <p:nvPr>
            <p:ph type="title"/>
          </p:nvPr>
        </p:nvSpPr>
        <p:spPr>
          <a:xfrm>
            <a:off x="723900" y="511408"/>
            <a:ext cx="7696200" cy="4439350"/>
          </a:xfrm>
          <a:noFill/>
          <a:ln>
            <a:noFill/>
          </a:ln>
        </p:spPr>
        <p:txBody>
          <a:bodyPr spcFirstLastPara="1" wrap="square" lIns="91425" tIns="45700" rIns="91425" bIns="45700" anchor="t" anchorCtr="0">
            <a:noAutofit/>
          </a:bodyPr>
          <a:lstStyle/>
          <a:p>
            <a:pPr algn="l"/>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Standard Energy-Efficient Resource Allocation -</a:t>
            </a: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endParaRPr lang="en-US" sz="1400" noProof="0" dirty="0">
              <a:latin typeface="Lato" panose="020F0502020204030203" pitchFamily="34" charset="0"/>
              <a:ea typeface="Lato" panose="020F0502020204030203" pitchFamily="34" charset="0"/>
              <a:cs typeface="Lato" panose="020F0502020204030203" pitchFamily="34" charset="0"/>
            </a:endParaRPr>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pic>
        <p:nvPicPr>
          <p:cNvPr id="4" name="Picture 3">
            <a:extLst>
              <a:ext uri="{FF2B5EF4-FFF2-40B4-BE49-F238E27FC236}">
                <a16:creationId xmlns:a16="http://schemas.microsoft.com/office/drawing/2014/main" id="{0A64410B-4352-47E0-AC13-10EB747F68B7}"/>
              </a:ext>
            </a:extLst>
          </p:cNvPr>
          <p:cNvPicPr>
            <a:picLocks noChangeAspect="1"/>
          </p:cNvPicPr>
          <p:nvPr/>
        </p:nvPicPr>
        <p:blipFill>
          <a:blip r:embed="rId9"/>
          <a:stretch>
            <a:fillRect/>
          </a:stretch>
        </p:blipFill>
        <p:spPr>
          <a:xfrm>
            <a:off x="1141314" y="1166400"/>
            <a:ext cx="5174140" cy="3612304"/>
          </a:xfrm>
          <a:prstGeom prst="rect">
            <a:avLst/>
          </a:prstGeom>
        </p:spPr>
      </p:pic>
      <p:pic>
        <p:nvPicPr>
          <p:cNvPr id="18" name="Picture 17">
            <a:extLst>
              <a:ext uri="{FF2B5EF4-FFF2-40B4-BE49-F238E27FC236}">
                <a16:creationId xmlns:a16="http://schemas.microsoft.com/office/drawing/2014/main" id="{FF3F4C95-26D2-44F8-ACF2-419C3030E2C0}"/>
              </a:ext>
            </a:extLst>
          </p:cNvPr>
          <p:cNvPicPr>
            <a:picLocks noChangeAspect="1"/>
          </p:cNvPicPr>
          <p:nvPr/>
        </p:nvPicPr>
        <p:blipFill>
          <a:blip r:embed="rId10"/>
          <a:stretch>
            <a:fillRect/>
          </a:stretch>
        </p:blipFill>
        <p:spPr>
          <a:xfrm>
            <a:off x="6533125" y="1635340"/>
            <a:ext cx="2095682" cy="2568163"/>
          </a:xfrm>
          <a:prstGeom prst="rect">
            <a:avLst/>
          </a:prstGeom>
        </p:spPr>
      </p:pic>
    </p:spTree>
    <p:extLst>
      <p:ext uri="{BB962C8B-B14F-4D97-AF65-F5344CB8AC3E}">
        <p14:creationId xmlns:p14="http://schemas.microsoft.com/office/powerpoint/2010/main" val="22380517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85" name="Google Shape;85;p2"/>
          <p:cNvSpPr txBox="1">
            <a:spLocks noGrp="1"/>
          </p:cNvSpPr>
          <p:nvPr>
            <p:ph type="title"/>
          </p:nvPr>
        </p:nvSpPr>
        <p:spPr>
          <a:xfrm>
            <a:off x="723900" y="511408"/>
            <a:ext cx="7696200" cy="4439350"/>
          </a:xfrm>
          <a:noFill/>
          <a:ln>
            <a:noFill/>
          </a:ln>
        </p:spPr>
        <p:txBody>
          <a:bodyPr spcFirstLastPara="1" wrap="square" lIns="91425" tIns="45700" rIns="91425" bIns="45700" anchor="t" anchorCtr="0">
            <a:noAutofit/>
          </a:bodyPr>
          <a:lstStyle/>
          <a:p>
            <a:pPr algn="l"/>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Energy-Efficient Resource Allocation with Feedback Mechanism (Our Implementation) -</a:t>
            </a:r>
            <a:br>
              <a:rPr lang="en-IN" sz="1400" dirty="0">
                <a:effectLst/>
                <a:latin typeface="Lato" panose="020F0502020204030203" pitchFamily="34" charset="0"/>
                <a:ea typeface="Lato" panose="020F0502020204030203" pitchFamily="34" charset="0"/>
                <a:cs typeface="Lato" panose="020F0502020204030203" pitchFamily="34" charset="0"/>
              </a:rPr>
            </a:br>
            <a:br>
              <a:rPr lang="en-IN" sz="1400" dirty="0">
                <a:effectLst/>
                <a:latin typeface="Lato" panose="020F0502020204030203" pitchFamily="34" charset="0"/>
                <a:ea typeface="Lato" panose="020F0502020204030203" pitchFamily="34" charset="0"/>
                <a:cs typeface="Lato" panose="020F0502020204030203" pitchFamily="34" charset="0"/>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endParaRPr lang="en-US" sz="1400" noProof="0" dirty="0">
              <a:latin typeface="Lato" panose="020F0502020204030203" pitchFamily="34" charset="0"/>
              <a:ea typeface="Lato" panose="020F0502020204030203" pitchFamily="34" charset="0"/>
              <a:cs typeface="Lato" panose="020F0502020204030203" pitchFamily="34" charset="0"/>
            </a:endParaRPr>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pic>
        <p:nvPicPr>
          <p:cNvPr id="6" name="Picture 5">
            <a:extLst>
              <a:ext uri="{FF2B5EF4-FFF2-40B4-BE49-F238E27FC236}">
                <a16:creationId xmlns:a16="http://schemas.microsoft.com/office/drawing/2014/main" id="{AC2694AD-3FC0-421D-9450-DCB64C91EE06}"/>
              </a:ext>
            </a:extLst>
          </p:cNvPr>
          <p:cNvPicPr>
            <a:picLocks noChangeAspect="1"/>
          </p:cNvPicPr>
          <p:nvPr/>
        </p:nvPicPr>
        <p:blipFill>
          <a:blip r:embed="rId9"/>
          <a:stretch>
            <a:fillRect/>
          </a:stretch>
        </p:blipFill>
        <p:spPr>
          <a:xfrm>
            <a:off x="999333" y="1155090"/>
            <a:ext cx="5458102" cy="3788468"/>
          </a:xfrm>
          <a:prstGeom prst="rect">
            <a:avLst/>
          </a:prstGeom>
        </p:spPr>
      </p:pic>
      <p:pic>
        <p:nvPicPr>
          <p:cNvPr id="8" name="Picture 7">
            <a:extLst>
              <a:ext uri="{FF2B5EF4-FFF2-40B4-BE49-F238E27FC236}">
                <a16:creationId xmlns:a16="http://schemas.microsoft.com/office/drawing/2014/main" id="{51BFB998-AE43-494A-A0D3-4BB88DC7FD89}"/>
              </a:ext>
            </a:extLst>
          </p:cNvPr>
          <p:cNvPicPr>
            <a:picLocks noChangeAspect="1"/>
          </p:cNvPicPr>
          <p:nvPr/>
        </p:nvPicPr>
        <p:blipFill>
          <a:blip r:embed="rId10"/>
          <a:stretch>
            <a:fillRect/>
          </a:stretch>
        </p:blipFill>
        <p:spPr>
          <a:xfrm>
            <a:off x="6784798" y="1661055"/>
            <a:ext cx="1455546" cy="2720576"/>
          </a:xfrm>
          <a:prstGeom prst="rect">
            <a:avLst/>
          </a:prstGeom>
        </p:spPr>
      </p:pic>
      <p:pic>
        <p:nvPicPr>
          <p:cNvPr id="19" name="Picture 18">
            <a:extLst>
              <a:ext uri="{FF2B5EF4-FFF2-40B4-BE49-F238E27FC236}">
                <a16:creationId xmlns:a16="http://schemas.microsoft.com/office/drawing/2014/main" id="{94977613-DD2E-4CC4-AB72-167C3214CE51}"/>
              </a:ext>
            </a:extLst>
          </p:cNvPr>
          <p:cNvPicPr>
            <a:picLocks noChangeAspect="1"/>
          </p:cNvPicPr>
          <p:nvPr/>
        </p:nvPicPr>
        <p:blipFill>
          <a:blip r:embed="rId11"/>
          <a:stretch>
            <a:fillRect/>
          </a:stretch>
        </p:blipFill>
        <p:spPr>
          <a:xfrm>
            <a:off x="6543050" y="1227052"/>
            <a:ext cx="2690093" cy="358171"/>
          </a:xfrm>
          <a:prstGeom prst="rect">
            <a:avLst/>
          </a:prstGeom>
        </p:spPr>
      </p:pic>
    </p:spTree>
    <p:extLst>
      <p:ext uri="{BB962C8B-B14F-4D97-AF65-F5344CB8AC3E}">
        <p14:creationId xmlns:p14="http://schemas.microsoft.com/office/powerpoint/2010/main" val="40188791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a:xfrm>
            <a:off x="723900" y="660595"/>
            <a:ext cx="7696200" cy="340205"/>
          </a:xfrm>
          <a:noFill/>
          <a:ln>
            <a:noFill/>
          </a:ln>
        </p:spPr>
        <p:txBody>
          <a:bodyPr spcFirstLastPara="1" wrap="square" lIns="91425" tIns="45700" rIns="91425" bIns="45700" anchor="t" anchorCtr="0">
            <a:noAutofit/>
          </a:bodyPr>
          <a:lstStyle/>
          <a:p>
            <a:pPr algn="l"/>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Energy-Efficient Resource Allocation with Feedback Mechanism (Our Implementation) -</a:t>
            </a:r>
            <a:br>
              <a:rPr lang="en-IN" sz="1400" dirty="0">
                <a:effectLst/>
                <a:latin typeface="Lato" panose="020F0502020204030203" pitchFamily="34" charset="0"/>
                <a:ea typeface="Lato" panose="020F0502020204030203" pitchFamily="34" charset="0"/>
                <a:cs typeface="Lato" panose="020F0502020204030203" pitchFamily="34" charset="0"/>
              </a:rPr>
            </a:br>
            <a:br>
              <a:rPr lang="en-IN" sz="1400" dirty="0">
                <a:effectLst/>
                <a:latin typeface="Lato" panose="020F0502020204030203" pitchFamily="34" charset="0"/>
                <a:ea typeface="Lato" panose="020F0502020204030203" pitchFamily="34" charset="0"/>
                <a:cs typeface="Lato" panose="020F0502020204030203" pitchFamily="34" charset="0"/>
              </a:rPr>
            </a:br>
            <a:endParaRPr lang="en-US" sz="1400" noProof="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444BF74A-4FD0-45F3-AE91-407D229C280A}"/>
              </a:ext>
            </a:extLst>
          </p:cNvPr>
          <p:cNvSpPr txBox="1">
            <a:spLocks/>
          </p:cNvSpPr>
          <p:nvPr/>
        </p:nvSpPr>
        <p:spPr>
          <a:xfrm>
            <a:off x="723900" y="1075354"/>
            <a:ext cx="7916100" cy="380624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71450" indent="-171450" algn="just">
              <a:buFont typeface="Arial" panose="020B0604020202020204" pitchFamily="34" charset="0"/>
              <a:buChar char="•"/>
            </a:pPr>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simulation aims to optimize the energy efficiency of communication between Access Points (APs) and User Equipment's (UEs) in a network over 100 iterations.</a:t>
            </a:r>
          </a:p>
          <a:p>
            <a:pPr algn="just"/>
            <a:endParaRPr lang="en-IN" sz="1200" dirty="0">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The simulation incorporates a mechanism to detect when the energy efficiency has stabilized (changes less than 0.01 between iterations), at which point it locks in the optimal configuration.</a:t>
            </a:r>
          </a:p>
          <a:p>
            <a:pPr algn="l"/>
            <a:endParaRPr lang="en-IN"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The allocation allows for resource adjustments unless an optimum configuration is detected, improving adaptability and responsiveness to network conditions.</a:t>
            </a:r>
          </a:p>
          <a:p>
            <a:pPr marL="171450" indent="-171450" algn="just">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b="0" i="0" dirty="0">
                <a:solidFill>
                  <a:schemeClr val="tx1"/>
                </a:solidFill>
                <a:effectLst/>
                <a:latin typeface="Lato" panose="020F0502020204030203" pitchFamily="34" charset="0"/>
                <a:ea typeface="Lato" panose="020F0502020204030203" pitchFamily="34" charset="0"/>
                <a:cs typeface="Lato" panose="020F0502020204030203" pitchFamily="34" charset="0"/>
              </a:rPr>
              <a:t>Once an optimum efficiency level is reached, further iterations do not adjust the resources, maintaining stable efficiency levels.</a:t>
            </a:r>
          </a:p>
          <a:p>
            <a:pPr marL="171450" indent="-171450" algn="just">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i="0" dirty="0">
                <a:solidFill>
                  <a:schemeClr val="tx1"/>
                </a:solidFill>
                <a:effectLst/>
                <a:latin typeface="Lato" panose="020F0502020204030203" pitchFamily="34" charset="0"/>
                <a:ea typeface="Lato" panose="020F0502020204030203" pitchFamily="34" charset="0"/>
                <a:cs typeface="Lato" panose="020F0502020204030203" pitchFamily="34" charset="0"/>
              </a:rPr>
              <a:t>Stabilization of System Performance</a:t>
            </a: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Prevention of Frequent Reconfigurations, Resource Conservation, Reduced Operational Costs.</a:t>
            </a:r>
            <a:endParaRPr lang="en-US" sz="120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endParaRPr lang="en-US" sz="120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algn="just"/>
            <a:br>
              <a:rPr lang="en-IN" sz="1200" dirty="0">
                <a:solidFill>
                  <a:schemeClr val="tx1"/>
                </a:solidFill>
                <a:latin typeface="Lato" panose="020F0502020204030203" pitchFamily="34" charset="0"/>
                <a:ea typeface="Lato" panose="020F0502020204030203" pitchFamily="34" charset="0"/>
                <a:cs typeface="Lato" panose="020F0502020204030203" pitchFamily="34" charset="0"/>
              </a:rPr>
            </a:br>
            <a:br>
              <a:rPr lang="en-IN" sz="1400" dirty="0">
                <a:latin typeface="Lato" panose="020F0502020204030203" pitchFamily="34" charset="0"/>
                <a:ea typeface="Lato" panose="020F0502020204030203" pitchFamily="34" charset="0"/>
                <a:cs typeface="Lato" panose="020F0502020204030203" pitchFamily="34" charset="0"/>
              </a:rPr>
            </a:br>
            <a:endParaRPr lang="en-US" sz="14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41760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3667" y="2070223"/>
            <a:ext cx="7696200" cy="687377"/>
          </a:xfrm>
          <a:noFill/>
          <a:ln>
            <a:noFill/>
          </a:ln>
        </p:spPr>
        <p:txBody>
          <a:bodyPr spcFirstLastPara="1" wrap="square" lIns="91425" tIns="45700" rIns="91425" bIns="45700" anchor="t" anchorCtr="0">
            <a:noAutofit/>
          </a:bodyPr>
          <a:lstStyle/>
          <a:p>
            <a:pPr lvl="0"/>
            <a:r>
              <a:rPr lang="en-US" sz="2500" dirty="0"/>
              <a:t>Load Balancing in Heterogeneous Wireless Networks</a:t>
            </a:r>
            <a:endParaRPr lang="en-US" sz="2500" noProof="0" dirty="0"/>
          </a:p>
        </p:txBody>
      </p:sp>
      <p:grpSp>
        <p:nvGrpSpPr>
          <p:cNvPr id="20" name="Group 19">
            <a:extLst>
              <a:ext uri="{FF2B5EF4-FFF2-40B4-BE49-F238E27FC236}">
                <a16:creationId xmlns:a16="http://schemas.microsoft.com/office/drawing/2014/main" id="{2E1F91BE-F3D2-0E06-8800-79C2D74E13E7}"/>
              </a:ext>
            </a:extLst>
          </p:cNvPr>
          <p:cNvGrpSpPr/>
          <p:nvPr/>
        </p:nvGrpSpPr>
        <p:grpSpPr>
          <a:xfrm rot="1747060" flipH="1">
            <a:off x="-931799" y="4449562"/>
            <a:ext cx="3161711" cy="869808"/>
            <a:chOff x="6833681" y="4319359"/>
            <a:chExt cx="3225252" cy="887288"/>
          </a:xfrm>
        </p:grpSpPr>
        <p:pic>
          <p:nvPicPr>
            <p:cNvPr id="21" name="Graphic 20">
              <a:extLst>
                <a:ext uri="{FF2B5EF4-FFF2-40B4-BE49-F238E27FC236}">
                  <a16:creationId xmlns:a16="http://schemas.microsoft.com/office/drawing/2014/main" id="{07A9EEF4-E4BE-53CC-A8FA-8C1F3CA665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3681" y="4319359"/>
              <a:ext cx="2724237" cy="815572"/>
            </a:xfrm>
            <a:prstGeom prst="rect">
              <a:avLst/>
            </a:prstGeom>
          </p:spPr>
        </p:pic>
        <p:pic>
          <p:nvPicPr>
            <p:cNvPr id="22" name="Graphic 21">
              <a:extLst>
                <a:ext uri="{FF2B5EF4-FFF2-40B4-BE49-F238E27FC236}">
                  <a16:creationId xmlns:a16="http://schemas.microsoft.com/office/drawing/2014/main" id="{5EABBCDB-55DB-129E-85B6-0BBDF58474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19"/>
              <a:ext cx="2319946" cy="695228"/>
            </a:xfrm>
            <a:prstGeom prst="rect">
              <a:avLst/>
            </a:prstGeom>
          </p:spPr>
        </p:pic>
        <p:pic>
          <p:nvPicPr>
            <p:cNvPr id="23" name="Graphic 22">
              <a:extLst>
                <a:ext uri="{FF2B5EF4-FFF2-40B4-BE49-F238E27FC236}">
                  <a16:creationId xmlns:a16="http://schemas.microsoft.com/office/drawing/2014/main" id="{9AC9AB6C-79F5-FAA7-646B-6786D7991C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grpSp>
        <p:nvGrpSpPr>
          <p:cNvPr id="24" name="Group 23">
            <a:extLst>
              <a:ext uri="{FF2B5EF4-FFF2-40B4-BE49-F238E27FC236}">
                <a16:creationId xmlns:a16="http://schemas.microsoft.com/office/drawing/2014/main" id="{B2092CA0-279C-8C3A-A55A-AE152E9FA4FC}"/>
              </a:ext>
            </a:extLst>
          </p:cNvPr>
          <p:cNvGrpSpPr/>
          <p:nvPr/>
        </p:nvGrpSpPr>
        <p:grpSpPr>
          <a:xfrm rot="12877556" flipH="1">
            <a:off x="7171010" y="-90060"/>
            <a:ext cx="3161133" cy="869447"/>
            <a:chOff x="6834271" y="4319727"/>
            <a:chExt cx="3224662" cy="886920"/>
          </a:xfrm>
        </p:grpSpPr>
        <p:pic>
          <p:nvPicPr>
            <p:cNvPr id="25" name="Graphic 24">
              <a:extLst>
                <a:ext uri="{FF2B5EF4-FFF2-40B4-BE49-F238E27FC236}">
                  <a16:creationId xmlns:a16="http://schemas.microsoft.com/office/drawing/2014/main" id="{E46D753E-72A0-56DE-065D-5ADA1834D0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271" y="4319727"/>
              <a:ext cx="2724237" cy="815572"/>
            </a:xfrm>
            <a:prstGeom prst="rect">
              <a:avLst/>
            </a:prstGeom>
          </p:spPr>
        </p:pic>
        <p:pic>
          <p:nvPicPr>
            <p:cNvPr id="26" name="Graphic 25">
              <a:extLst>
                <a:ext uri="{FF2B5EF4-FFF2-40B4-BE49-F238E27FC236}">
                  <a16:creationId xmlns:a16="http://schemas.microsoft.com/office/drawing/2014/main" id="{793C4F18-3B28-2475-A67F-FE35A0C1A2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19"/>
              <a:ext cx="2319946" cy="695228"/>
            </a:xfrm>
            <a:prstGeom prst="rect">
              <a:avLst/>
            </a:prstGeom>
          </p:spPr>
        </p:pic>
        <p:pic>
          <p:nvPicPr>
            <p:cNvPr id="27" name="Graphic 26">
              <a:extLst>
                <a:ext uri="{FF2B5EF4-FFF2-40B4-BE49-F238E27FC236}">
                  <a16:creationId xmlns:a16="http://schemas.microsoft.com/office/drawing/2014/main" id="{4E183DAF-4863-4FC6-5418-04A1C0911D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extLst>
      <p:ext uri="{BB962C8B-B14F-4D97-AF65-F5344CB8AC3E}">
        <p14:creationId xmlns:p14="http://schemas.microsoft.com/office/powerpoint/2010/main" val="756887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85" name="Google Shape;85;p2"/>
          <p:cNvSpPr txBox="1">
            <a:spLocks noGrp="1"/>
          </p:cNvSpPr>
          <p:nvPr>
            <p:ph type="title"/>
          </p:nvPr>
        </p:nvSpPr>
        <p:spPr>
          <a:xfrm>
            <a:off x="723900" y="585749"/>
            <a:ext cx="7696200" cy="1689451"/>
          </a:xfrm>
          <a:noFill/>
          <a:ln>
            <a:noFill/>
          </a:ln>
        </p:spPr>
        <p:txBody>
          <a:bodyPr spcFirstLastPara="1" wrap="square" lIns="91425" tIns="45700" rIns="91425" bIns="45700" anchor="t" anchorCtr="0">
            <a:noAutofit/>
          </a:bodyPr>
          <a:lstStyle/>
          <a:p>
            <a:pPr algn="l"/>
            <a:b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To Simulate </a:t>
            </a:r>
            <a:r>
              <a:rPr lang="en-US" sz="1400" b="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Load Balancing</a:t>
            </a: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in HWNs we have used </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“MATLAB”.</a:t>
            </a: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Simulation Parameters –</a:t>
            </a: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b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br>
            <a:r>
              <a:rPr lang="en-US" sz="1400" b="0" i="0" dirty="0">
                <a:solidFill>
                  <a:srgbClr val="008013"/>
                </a:solidFill>
                <a:effectLst/>
                <a:latin typeface="Lato" panose="020F0502020204030203" pitchFamily="34" charset="0"/>
                <a:ea typeface="Lato" panose="020F0502020204030203" pitchFamily="34" charset="0"/>
                <a:cs typeface="Lato" panose="020F0502020204030203" pitchFamily="34" charset="0"/>
              </a:rPr>
              <a:t>% Number of access points and devices</a:t>
            </a:r>
            <a:br>
              <a:rPr lang="en-US" sz="1400" b="0" i="0" dirty="0">
                <a:effectLst/>
                <a:latin typeface="Lato" panose="020F0502020204030203" pitchFamily="34" charset="0"/>
                <a:ea typeface="Lato" panose="020F0502020204030203" pitchFamily="34" charset="0"/>
                <a:cs typeface="Lato" panose="020F0502020204030203" pitchFamily="34" charset="0"/>
              </a:rPr>
            </a:br>
            <a:r>
              <a:rPr lang="en-US" sz="1400" b="0" i="0" dirty="0">
                <a:effectLst/>
                <a:latin typeface="Lato" panose="020F0502020204030203" pitchFamily="34" charset="0"/>
                <a:ea typeface="Lato" panose="020F0502020204030203" pitchFamily="34" charset="0"/>
                <a:cs typeface="Lato" panose="020F0502020204030203" pitchFamily="34" charset="0"/>
              </a:rPr>
              <a:t>numAPs = 5; </a:t>
            </a:r>
            <a:r>
              <a:rPr lang="en-US" sz="1400" b="0" i="0" dirty="0">
                <a:solidFill>
                  <a:srgbClr val="008013"/>
                </a:solidFill>
                <a:effectLst/>
                <a:latin typeface="Lato" panose="020F0502020204030203" pitchFamily="34" charset="0"/>
                <a:ea typeface="Lato" panose="020F0502020204030203" pitchFamily="34" charset="0"/>
                <a:cs typeface="Lato" panose="020F0502020204030203" pitchFamily="34" charset="0"/>
              </a:rPr>
              <a:t>% Number of Access Points</a:t>
            </a:r>
            <a:br>
              <a:rPr lang="en-US" sz="1400" b="0" i="0" dirty="0">
                <a:effectLst/>
                <a:latin typeface="Lato" panose="020F0502020204030203" pitchFamily="34" charset="0"/>
                <a:ea typeface="Lato" panose="020F0502020204030203" pitchFamily="34" charset="0"/>
                <a:cs typeface="Lato" panose="020F0502020204030203" pitchFamily="34" charset="0"/>
              </a:rPr>
            </a:br>
            <a:r>
              <a:rPr lang="en-US" sz="1400" b="0" i="0" dirty="0">
                <a:effectLst/>
                <a:latin typeface="Lato" panose="020F0502020204030203" pitchFamily="34" charset="0"/>
                <a:ea typeface="Lato" panose="020F0502020204030203" pitchFamily="34" charset="0"/>
                <a:cs typeface="Lato" panose="020F0502020204030203" pitchFamily="34" charset="0"/>
              </a:rPr>
              <a:t>numDevices = 50; </a:t>
            </a:r>
            <a:r>
              <a:rPr lang="en-US" sz="1400" b="0" i="0" dirty="0">
                <a:solidFill>
                  <a:srgbClr val="008013"/>
                </a:solidFill>
                <a:effectLst/>
                <a:latin typeface="Lato" panose="020F0502020204030203" pitchFamily="34" charset="0"/>
                <a:ea typeface="Lato" panose="020F0502020204030203" pitchFamily="34" charset="0"/>
                <a:cs typeface="Lato" panose="020F0502020204030203" pitchFamily="34" charset="0"/>
              </a:rPr>
              <a:t>% Number of Devices</a:t>
            </a:r>
            <a:br>
              <a:rPr lang="en-US" sz="1400" b="0" i="0" dirty="0">
                <a:effectLst/>
                <a:latin typeface="Lato" panose="020F0502020204030203" pitchFamily="34" charset="0"/>
                <a:ea typeface="Lato" panose="020F0502020204030203" pitchFamily="34" charset="0"/>
                <a:cs typeface="Lato" panose="020F0502020204030203" pitchFamily="34" charset="0"/>
              </a:rPr>
            </a:br>
            <a:br>
              <a:rPr lang="en-US" sz="1400" b="0" i="0" dirty="0">
                <a:effectLst/>
                <a:latin typeface="Lato" panose="020F0502020204030203" pitchFamily="34" charset="0"/>
                <a:ea typeface="Lato" panose="020F0502020204030203" pitchFamily="34" charset="0"/>
                <a:cs typeface="Lato" panose="020F0502020204030203" pitchFamily="34" charset="0"/>
              </a:rPr>
            </a:br>
            <a:endParaRPr lang="en-US" sz="1400" b="0" noProof="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23900" y="2330555"/>
            <a:ext cx="7696200" cy="2031280"/>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71450" indent="-171450" algn="l">
              <a:buFont typeface="Arial" panose="020B0604020202020204" pitchFamily="34" charset="0"/>
              <a:buChar char="•"/>
            </a:pPr>
            <a:endParaRPr lang="en-US" sz="1200" b="1"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1" i="0" dirty="0">
                <a:solidFill>
                  <a:srgbClr val="000000"/>
                </a:solidFill>
                <a:effectLst/>
                <a:latin typeface="Lato" panose="020F0502020204030203" pitchFamily="34" charset="0"/>
                <a:ea typeface="Lato" panose="020F0502020204030203" pitchFamily="34" charset="0"/>
                <a:cs typeface="Lato" panose="020F0502020204030203" pitchFamily="34" charset="0"/>
              </a:rPr>
              <a:t>Objective - </a:t>
            </a:r>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To distribute the network load effectively among multiple Access Points (APs) in a wireless network by assigning devices to the nearest available AP.</a:t>
            </a:r>
          </a:p>
          <a:p>
            <a:pPr marL="171450" indent="-171450" algn="l">
              <a:buFont typeface="Arial" panose="020B0604020202020204" pitchFamily="34" charset="0"/>
              <a:buChar char="•"/>
            </a:pPr>
            <a:endParaRPr lang="en-US" sz="1200" b="0"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simulation involves 5 Access Points (APs) and 50 user devices distributed randomly within a defined two-dimensional area.</a:t>
            </a:r>
          </a:p>
          <a:p>
            <a:pPr marL="171450" indent="-171450" algn="l">
              <a:buFont typeface="Arial" panose="020B0604020202020204" pitchFamily="34" charset="0"/>
              <a:buChar char="•"/>
            </a:pPr>
            <a:endPar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0" dirty="0">
                <a:solidFill>
                  <a:srgbClr val="000000"/>
                </a:solidFill>
                <a:latin typeface="Lato" panose="020F0502020204030203" pitchFamily="34" charset="0"/>
                <a:ea typeface="Lato" panose="020F0502020204030203" pitchFamily="34" charset="0"/>
                <a:cs typeface="Lato" panose="020F0502020204030203" pitchFamily="34" charset="0"/>
              </a:rPr>
              <a:t>Each AP has a fixed capacity to handle up to 15 devices.</a:t>
            </a:r>
          </a:p>
          <a:p>
            <a:pPr marL="171450" indent="-171450" algn="l">
              <a:buFont typeface="Arial" panose="020B0604020202020204" pitchFamily="34" charset="0"/>
              <a:buChar char="•"/>
            </a:pPr>
            <a:endParaRPr lang="en-US" sz="1200" b="0"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endParaRPr lang="en-US" sz="1200" b="0"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431684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24" name="Group 23">
            <a:extLst>
              <a:ext uri="{FF2B5EF4-FFF2-40B4-BE49-F238E27FC236}">
                <a16:creationId xmlns:a16="http://schemas.microsoft.com/office/drawing/2014/main" id="{B2092CA0-279C-8C3A-A55A-AE152E9FA4FC}"/>
              </a:ext>
            </a:extLst>
          </p:cNvPr>
          <p:cNvGrpSpPr/>
          <p:nvPr/>
        </p:nvGrpSpPr>
        <p:grpSpPr>
          <a:xfrm rot="12877556" flipH="1">
            <a:off x="7171010" y="-90060"/>
            <a:ext cx="3161133" cy="869447"/>
            <a:chOff x="6834271" y="4319727"/>
            <a:chExt cx="3224662" cy="886920"/>
          </a:xfrm>
        </p:grpSpPr>
        <p:pic>
          <p:nvPicPr>
            <p:cNvPr id="25" name="Graphic 24">
              <a:extLst>
                <a:ext uri="{FF2B5EF4-FFF2-40B4-BE49-F238E27FC236}">
                  <a16:creationId xmlns:a16="http://schemas.microsoft.com/office/drawing/2014/main" id="{E46D753E-72A0-56DE-065D-5ADA1834D0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271" y="4319727"/>
              <a:ext cx="2724237" cy="815572"/>
            </a:xfrm>
            <a:prstGeom prst="rect">
              <a:avLst/>
            </a:prstGeom>
          </p:spPr>
        </p:pic>
        <p:pic>
          <p:nvPicPr>
            <p:cNvPr id="26" name="Graphic 25">
              <a:extLst>
                <a:ext uri="{FF2B5EF4-FFF2-40B4-BE49-F238E27FC236}">
                  <a16:creationId xmlns:a16="http://schemas.microsoft.com/office/drawing/2014/main" id="{793C4F18-3B28-2475-A67F-FE35A0C1A2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19"/>
              <a:ext cx="2319946" cy="695228"/>
            </a:xfrm>
            <a:prstGeom prst="rect">
              <a:avLst/>
            </a:prstGeom>
          </p:spPr>
        </p:pic>
        <p:pic>
          <p:nvPicPr>
            <p:cNvPr id="27" name="Graphic 26">
              <a:extLst>
                <a:ext uri="{FF2B5EF4-FFF2-40B4-BE49-F238E27FC236}">
                  <a16:creationId xmlns:a16="http://schemas.microsoft.com/office/drawing/2014/main" id="{4E183DAF-4863-4FC6-5418-04A1C0911D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pic>
        <p:nvPicPr>
          <p:cNvPr id="5" name="Picture 4">
            <a:extLst>
              <a:ext uri="{FF2B5EF4-FFF2-40B4-BE49-F238E27FC236}">
                <a16:creationId xmlns:a16="http://schemas.microsoft.com/office/drawing/2014/main" id="{9E54560A-3759-486F-B66A-AA5D2239C5E3}"/>
              </a:ext>
            </a:extLst>
          </p:cNvPr>
          <p:cNvPicPr>
            <a:picLocks noChangeAspect="1"/>
          </p:cNvPicPr>
          <p:nvPr/>
        </p:nvPicPr>
        <p:blipFill>
          <a:blip r:embed="rId9"/>
          <a:stretch>
            <a:fillRect/>
          </a:stretch>
        </p:blipFill>
        <p:spPr>
          <a:xfrm>
            <a:off x="205098" y="176466"/>
            <a:ext cx="5079702" cy="3567534"/>
          </a:xfrm>
          <a:prstGeom prst="rect">
            <a:avLst/>
          </a:prstGeom>
        </p:spPr>
      </p:pic>
      <p:sp>
        <p:nvSpPr>
          <p:cNvPr id="16" name="TextBox 15">
            <a:extLst>
              <a:ext uri="{FF2B5EF4-FFF2-40B4-BE49-F238E27FC236}">
                <a16:creationId xmlns:a16="http://schemas.microsoft.com/office/drawing/2014/main" id="{6759DFD0-C118-46B6-B2BA-151A4622582B}"/>
              </a:ext>
            </a:extLst>
          </p:cNvPr>
          <p:cNvSpPr txBox="1"/>
          <p:nvPr/>
        </p:nvSpPr>
        <p:spPr>
          <a:xfrm>
            <a:off x="394200" y="3881990"/>
            <a:ext cx="8641800" cy="276999"/>
          </a:xfrm>
          <a:prstGeom prst="rect">
            <a:avLst/>
          </a:prstGeom>
          <a:noFill/>
        </p:spPr>
        <p:txBody>
          <a:bodyPr wrap="square">
            <a:spAutoFit/>
          </a:bodyPr>
          <a:lstStyle/>
          <a:p>
            <a:r>
              <a:rPr lang="en-IN" sz="1200" dirty="0">
                <a:latin typeface="Lato" panose="020F0502020204030203" pitchFamily="34" charset="0"/>
                <a:ea typeface="Lato" panose="020F0502020204030203" pitchFamily="34" charset="0"/>
                <a:cs typeface="Lato" panose="020F0502020204030203" pitchFamily="34" charset="0"/>
              </a:rPr>
              <a:t>For each device, calculate the Euclidean distance to all APs to determine proximity.</a:t>
            </a:r>
          </a:p>
        </p:txBody>
      </p:sp>
      <p:pic>
        <p:nvPicPr>
          <p:cNvPr id="8" name="Picture 7">
            <a:extLst>
              <a:ext uri="{FF2B5EF4-FFF2-40B4-BE49-F238E27FC236}">
                <a16:creationId xmlns:a16="http://schemas.microsoft.com/office/drawing/2014/main" id="{51C24E29-EA9E-486C-B455-0A7D70B9D48E}"/>
              </a:ext>
            </a:extLst>
          </p:cNvPr>
          <p:cNvPicPr>
            <a:picLocks noChangeAspect="1"/>
          </p:cNvPicPr>
          <p:nvPr/>
        </p:nvPicPr>
        <p:blipFill>
          <a:blip r:embed="rId10"/>
          <a:stretch>
            <a:fillRect/>
          </a:stretch>
        </p:blipFill>
        <p:spPr>
          <a:xfrm>
            <a:off x="6089609" y="3735057"/>
            <a:ext cx="2796782" cy="533446"/>
          </a:xfrm>
          <a:prstGeom prst="rect">
            <a:avLst/>
          </a:prstGeom>
        </p:spPr>
      </p:pic>
      <p:sp>
        <p:nvSpPr>
          <p:cNvPr id="28" name="TextBox 27">
            <a:extLst>
              <a:ext uri="{FF2B5EF4-FFF2-40B4-BE49-F238E27FC236}">
                <a16:creationId xmlns:a16="http://schemas.microsoft.com/office/drawing/2014/main" id="{D90C8C7A-D8FC-46E3-BBB3-A5E311D8D49D}"/>
              </a:ext>
            </a:extLst>
          </p:cNvPr>
          <p:cNvSpPr txBox="1"/>
          <p:nvPr/>
        </p:nvSpPr>
        <p:spPr>
          <a:xfrm>
            <a:off x="394200" y="4304180"/>
            <a:ext cx="7765408" cy="646331"/>
          </a:xfrm>
          <a:prstGeom prst="rect">
            <a:avLst/>
          </a:prstGeom>
          <a:noFill/>
        </p:spPr>
        <p:txBody>
          <a:bodyPr wrap="square">
            <a:spAutoFit/>
          </a:bodyPr>
          <a:lstStyle/>
          <a:p>
            <a:pPr algn="just"/>
            <a:r>
              <a:rPr lang="en-US" sz="1200" dirty="0">
                <a:latin typeface="Lato" panose="020F0502020204030203" pitchFamily="34" charset="0"/>
                <a:ea typeface="Lato" panose="020F0502020204030203" pitchFamily="34" charset="0"/>
                <a:cs typeface="Lato" panose="020F0502020204030203" pitchFamily="34" charset="0"/>
              </a:rPr>
              <a:t>Devices are iteratively assigned to the closest AP with remaining capacity, promoting an even distribution of devices across the network. Devices are assigned to the nearest AP with available capacity, ensuring that no AP is overloaded beyond its set capacity.</a:t>
            </a:r>
            <a:endParaRPr lang="en-IN" sz="1200" dirty="0">
              <a:latin typeface="Lato" panose="020F0502020204030203" pitchFamily="34" charset="0"/>
              <a:ea typeface="Lato" panose="020F0502020204030203" pitchFamily="34" charset="0"/>
              <a:cs typeface="Lato" panose="020F0502020204030203" pitchFamily="34" charset="0"/>
            </a:endParaRPr>
          </a:p>
        </p:txBody>
      </p:sp>
      <p:pic>
        <p:nvPicPr>
          <p:cNvPr id="11" name="Picture 10">
            <a:extLst>
              <a:ext uri="{FF2B5EF4-FFF2-40B4-BE49-F238E27FC236}">
                <a16:creationId xmlns:a16="http://schemas.microsoft.com/office/drawing/2014/main" id="{E9C9B331-6157-4C91-9D94-CF91831F032C}"/>
              </a:ext>
            </a:extLst>
          </p:cNvPr>
          <p:cNvPicPr>
            <a:picLocks noChangeAspect="1"/>
          </p:cNvPicPr>
          <p:nvPr/>
        </p:nvPicPr>
        <p:blipFill>
          <a:blip r:embed="rId11"/>
          <a:stretch>
            <a:fillRect/>
          </a:stretch>
        </p:blipFill>
        <p:spPr>
          <a:xfrm>
            <a:off x="5990385" y="1321745"/>
            <a:ext cx="2255715" cy="1104996"/>
          </a:xfrm>
          <a:prstGeom prst="rect">
            <a:avLst/>
          </a:prstGeom>
        </p:spPr>
      </p:pic>
    </p:spTree>
    <p:extLst>
      <p:ext uri="{BB962C8B-B14F-4D97-AF65-F5344CB8AC3E}">
        <p14:creationId xmlns:p14="http://schemas.microsoft.com/office/powerpoint/2010/main" val="2913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body" idx="1"/>
          </p:nvPr>
        </p:nvSpPr>
        <p:spPr>
          <a:xfrm>
            <a:off x="723900" y="2115622"/>
            <a:ext cx="3425319" cy="2133649"/>
          </a:xfr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noProof="0" dirty="0"/>
              <a:t>Assigns devices to APs with fewest connections.</a:t>
            </a:r>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r>
              <a:rPr lang="en-US" noProof="0" dirty="0"/>
              <a:t>Prevents overloading, ensures even load distribution.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Enhances network reliability and operational stability.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noProof="0" dirty="0"/>
          </a:p>
        </p:txBody>
      </p:sp>
      <p:sp>
        <p:nvSpPr>
          <p:cNvPr id="124" name="Google Shape;124;p6"/>
          <p:cNvSpPr txBox="1">
            <a:spLocks noGrp="1"/>
          </p:cNvSpPr>
          <p:nvPr>
            <p:ph type="body" idx="2"/>
          </p:nvPr>
        </p:nvSpPr>
        <p:spPr>
          <a:xfrm>
            <a:off x="4838534" y="2132364"/>
            <a:ext cx="3322386" cy="2133648"/>
          </a:xfrm>
          <a:noFill/>
          <a:ln>
            <a:noFill/>
          </a:ln>
        </p:spPr>
        <p:txBody>
          <a:bodyPr spcFirstLastPara="1" wrap="square" lIns="91425" tIns="45700" rIns="91425" bIns="45700" anchor="t" anchorCtr="0">
            <a:noAutofit/>
          </a:bodyPr>
          <a:lstStyle/>
          <a:p>
            <a:pPr marL="285750" indent="-285750">
              <a:buFont typeface="Arial" panose="020B0604020202020204" pitchFamily="34" charset="0"/>
              <a:buChar char="•"/>
            </a:pPr>
            <a:r>
              <a:rPr lang="en-US" noProof="0" dirty="0"/>
              <a:t>Prioritizes APs with fastest response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noProof="0" dirty="0"/>
              <a:t>Ideal for demands of rapid data processing.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noProof="0" dirty="0"/>
              <a:t>Optimizes network for performance-critical applications.</a:t>
            </a:r>
          </a:p>
        </p:txBody>
      </p:sp>
      <p:sp>
        <p:nvSpPr>
          <p:cNvPr id="126" name="Google Shape;126;p6"/>
          <p:cNvSpPr txBox="1">
            <a:spLocks noGrp="1"/>
          </p:cNvSpPr>
          <p:nvPr>
            <p:ph type="body" idx="3"/>
          </p:nvPr>
        </p:nvSpPr>
        <p:spPr>
          <a:xfrm>
            <a:off x="723900" y="1723141"/>
            <a:ext cx="3322390" cy="392482"/>
          </a:xfrm>
          <a:noFill/>
          <a:ln>
            <a:noFill/>
          </a:ln>
        </p:spPr>
        <p:txBody>
          <a:bodyPr spcFirstLastPara="1" wrap="square" lIns="91425" tIns="45700" rIns="91425" bIns="45700" anchor="b" anchorCtr="0">
            <a:noAutofit/>
          </a:bodyPr>
          <a:lstStyle/>
          <a:p>
            <a:pPr lvl="0"/>
            <a:r>
              <a:rPr lang="en-IN" sz="1800" dirty="0"/>
              <a:t>Least Connections</a:t>
            </a:r>
            <a:endParaRPr lang="en-US" sz="1800" noProof="0" dirty="0"/>
          </a:p>
        </p:txBody>
      </p:sp>
      <p:sp>
        <p:nvSpPr>
          <p:cNvPr id="127" name="Google Shape;127;p6"/>
          <p:cNvSpPr txBox="1">
            <a:spLocks noGrp="1"/>
          </p:cNvSpPr>
          <p:nvPr>
            <p:ph type="body" idx="4"/>
          </p:nvPr>
        </p:nvSpPr>
        <p:spPr>
          <a:xfrm>
            <a:off x="4838534" y="1739882"/>
            <a:ext cx="3322386" cy="392482"/>
          </a:xfrm>
          <a:noFill/>
          <a:ln>
            <a:noFill/>
          </a:ln>
        </p:spPr>
        <p:txBody>
          <a:bodyPr spcFirstLastPara="1" wrap="square" lIns="91425" tIns="45700" rIns="91425" bIns="45700" anchor="b" anchorCtr="0">
            <a:noAutofit/>
          </a:bodyPr>
          <a:lstStyle/>
          <a:p>
            <a:pPr lvl="0"/>
            <a:r>
              <a:rPr lang="en-IN" sz="1800" dirty="0"/>
              <a:t>Least Time to Respond</a:t>
            </a:r>
            <a:endParaRPr lang="en-US" sz="1800" noProof="0" dirty="0"/>
          </a:p>
        </p:txBody>
      </p:sp>
      <p:grpSp>
        <p:nvGrpSpPr>
          <p:cNvPr id="13" name="Group 12">
            <a:extLst>
              <a:ext uri="{FF2B5EF4-FFF2-40B4-BE49-F238E27FC236}">
                <a16:creationId xmlns:a16="http://schemas.microsoft.com/office/drawing/2014/main" id="{9B001A47-50B2-98DA-D94F-0B6B7335A57E}"/>
              </a:ext>
            </a:extLst>
          </p:cNvPr>
          <p:cNvGrpSpPr/>
          <p:nvPr/>
        </p:nvGrpSpPr>
        <p:grpSpPr>
          <a:xfrm rot="20728505">
            <a:off x="6831031" y="4318860"/>
            <a:ext cx="3227033" cy="887676"/>
            <a:chOff x="6831900" y="4318971"/>
            <a:chExt cx="3227033" cy="887676"/>
          </a:xfrm>
        </p:grpSpPr>
        <p:pic>
          <p:nvPicPr>
            <p:cNvPr id="14" name="Graphic 13">
              <a:extLst>
                <a:ext uri="{FF2B5EF4-FFF2-40B4-BE49-F238E27FC236}">
                  <a16:creationId xmlns:a16="http://schemas.microsoft.com/office/drawing/2014/main" id="{13A4152F-4FB7-874A-F538-B3449B2B33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1900" y="4318971"/>
              <a:ext cx="2724237" cy="815572"/>
            </a:xfrm>
            <a:prstGeom prst="rect">
              <a:avLst/>
            </a:prstGeom>
          </p:spPr>
        </p:pic>
        <p:pic>
          <p:nvPicPr>
            <p:cNvPr id="15" name="Graphic 14">
              <a:extLst>
                <a:ext uri="{FF2B5EF4-FFF2-40B4-BE49-F238E27FC236}">
                  <a16:creationId xmlns:a16="http://schemas.microsoft.com/office/drawing/2014/main" id="{FF01BD0F-DD2D-197F-370A-8426354661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16" name="Graphic 15">
              <a:extLst>
                <a:ext uri="{FF2B5EF4-FFF2-40B4-BE49-F238E27FC236}">
                  <a16:creationId xmlns:a16="http://schemas.microsoft.com/office/drawing/2014/main" id="{E28E47AE-9F40-BC2B-5474-EA6A2FE217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
        <p:nvSpPr>
          <p:cNvPr id="3" name="Title 2">
            <a:extLst>
              <a:ext uri="{FF2B5EF4-FFF2-40B4-BE49-F238E27FC236}">
                <a16:creationId xmlns:a16="http://schemas.microsoft.com/office/drawing/2014/main" id="{AA5A70AA-CDB8-441C-BAC3-F1CF08495F0C}"/>
              </a:ext>
            </a:extLst>
          </p:cNvPr>
          <p:cNvSpPr>
            <a:spLocks noGrp="1"/>
          </p:cNvSpPr>
          <p:nvPr>
            <p:ph type="title"/>
          </p:nvPr>
        </p:nvSpPr>
        <p:spPr/>
        <p:txBody>
          <a:bodyPr/>
          <a:lstStyle/>
          <a:p>
            <a:r>
              <a:rPr lang="en-IN" sz="2200" dirty="0"/>
              <a:t>Load Balancing Mechanisms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pic>
        <p:nvPicPr>
          <p:cNvPr id="13" name="Picture 12">
            <a:extLst>
              <a:ext uri="{FF2B5EF4-FFF2-40B4-BE49-F238E27FC236}">
                <a16:creationId xmlns:a16="http://schemas.microsoft.com/office/drawing/2014/main" id="{008CAAB4-4DD7-4069-97AE-C327E38FCB32}"/>
              </a:ext>
            </a:extLst>
          </p:cNvPr>
          <p:cNvPicPr>
            <a:picLocks noChangeAspect="1"/>
          </p:cNvPicPr>
          <p:nvPr/>
        </p:nvPicPr>
        <p:blipFill>
          <a:blip r:embed="rId3"/>
          <a:stretch>
            <a:fillRect/>
          </a:stretch>
        </p:blipFill>
        <p:spPr>
          <a:xfrm>
            <a:off x="151200" y="99653"/>
            <a:ext cx="8791200" cy="2765947"/>
          </a:xfrm>
          <a:prstGeom prst="rect">
            <a:avLst/>
          </a:prstGeom>
        </p:spPr>
      </p:pic>
      <p:pic>
        <p:nvPicPr>
          <p:cNvPr id="19" name="Picture 18">
            <a:extLst>
              <a:ext uri="{FF2B5EF4-FFF2-40B4-BE49-F238E27FC236}">
                <a16:creationId xmlns:a16="http://schemas.microsoft.com/office/drawing/2014/main" id="{6148B41F-59A9-46AB-9A45-87A409F504A8}"/>
              </a:ext>
            </a:extLst>
          </p:cNvPr>
          <p:cNvPicPr>
            <a:picLocks noChangeAspect="1"/>
          </p:cNvPicPr>
          <p:nvPr/>
        </p:nvPicPr>
        <p:blipFill>
          <a:blip r:embed="rId4"/>
          <a:stretch>
            <a:fillRect/>
          </a:stretch>
        </p:blipFill>
        <p:spPr>
          <a:xfrm>
            <a:off x="408285" y="3419466"/>
            <a:ext cx="4214116" cy="1242168"/>
          </a:xfrm>
          <a:prstGeom prst="rect">
            <a:avLst/>
          </a:prstGeom>
        </p:spPr>
      </p:pic>
      <p:pic>
        <p:nvPicPr>
          <p:cNvPr id="21" name="Picture 20">
            <a:extLst>
              <a:ext uri="{FF2B5EF4-FFF2-40B4-BE49-F238E27FC236}">
                <a16:creationId xmlns:a16="http://schemas.microsoft.com/office/drawing/2014/main" id="{18A38469-E4A1-4FF6-937A-409722A982B1}"/>
              </a:ext>
            </a:extLst>
          </p:cNvPr>
          <p:cNvPicPr>
            <a:picLocks noChangeAspect="1"/>
          </p:cNvPicPr>
          <p:nvPr/>
        </p:nvPicPr>
        <p:blipFill>
          <a:blip r:embed="rId5"/>
          <a:stretch>
            <a:fillRect/>
          </a:stretch>
        </p:blipFill>
        <p:spPr>
          <a:xfrm>
            <a:off x="4739740" y="3564259"/>
            <a:ext cx="4202660" cy="1097375"/>
          </a:xfrm>
          <a:prstGeom prst="rect">
            <a:avLst/>
          </a:prstGeom>
        </p:spPr>
      </p:pic>
    </p:spTree>
    <p:extLst>
      <p:ext uri="{BB962C8B-B14F-4D97-AF65-F5344CB8AC3E}">
        <p14:creationId xmlns:p14="http://schemas.microsoft.com/office/powerpoint/2010/main" val="13190024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pic>
        <p:nvPicPr>
          <p:cNvPr id="5" name="Picture 4">
            <a:extLst>
              <a:ext uri="{FF2B5EF4-FFF2-40B4-BE49-F238E27FC236}">
                <a16:creationId xmlns:a16="http://schemas.microsoft.com/office/drawing/2014/main" id="{E8DC07A3-5A81-4A0F-905C-FEBFA87F8AD3}"/>
              </a:ext>
            </a:extLst>
          </p:cNvPr>
          <p:cNvPicPr>
            <a:picLocks noChangeAspect="1"/>
          </p:cNvPicPr>
          <p:nvPr/>
        </p:nvPicPr>
        <p:blipFill>
          <a:blip r:embed="rId3"/>
          <a:stretch>
            <a:fillRect/>
          </a:stretch>
        </p:blipFill>
        <p:spPr>
          <a:xfrm>
            <a:off x="256860" y="76045"/>
            <a:ext cx="8731082" cy="2760755"/>
          </a:xfrm>
          <a:prstGeom prst="rect">
            <a:avLst/>
          </a:prstGeom>
        </p:spPr>
      </p:pic>
      <p:pic>
        <p:nvPicPr>
          <p:cNvPr id="7" name="Picture 6">
            <a:extLst>
              <a:ext uri="{FF2B5EF4-FFF2-40B4-BE49-F238E27FC236}">
                <a16:creationId xmlns:a16="http://schemas.microsoft.com/office/drawing/2014/main" id="{F19790D5-3102-47E7-90B9-BB9E9BD1CF71}"/>
              </a:ext>
            </a:extLst>
          </p:cNvPr>
          <p:cNvPicPr>
            <a:picLocks noChangeAspect="1"/>
          </p:cNvPicPr>
          <p:nvPr/>
        </p:nvPicPr>
        <p:blipFill>
          <a:blip r:embed="rId4"/>
          <a:stretch>
            <a:fillRect/>
          </a:stretch>
        </p:blipFill>
        <p:spPr>
          <a:xfrm>
            <a:off x="410400" y="3362659"/>
            <a:ext cx="4327200" cy="1257409"/>
          </a:xfrm>
          <a:prstGeom prst="rect">
            <a:avLst/>
          </a:prstGeom>
        </p:spPr>
      </p:pic>
      <p:pic>
        <p:nvPicPr>
          <p:cNvPr id="9" name="Picture 8">
            <a:extLst>
              <a:ext uri="{FF2B5EF4-FFF2-40B4-BE49-F238E27FC236}">
                <a16:creationId xmlns:a16="http://schemas.microsoft.com/office/drawing/2014/main" id="{B79B8DB3-F994-4182-9A5E-C9FAC8724704}"/>
              </a:ext>
            </a:extLst>
          </p:cNvPr>
          <p:cNvPicPr>
            <a:picLocks noChangeAspect="1"/>
          </p:cNvPicPr>
          <p:nvPr/>
        </p:nvPicPr>
        <p:blipFill>
          <a:blip r:embed="rId5"/>
          <a:stretch>
            <a:fillRect/>
          </a:stretch>
        </p:blipFill>
        <p:spPr>
          <a:xfrm>
            <a:off x="4816800" y="3545555"/>
            <a:ext cx="4053600" cy="1074513"/>
          </a:xfrm>
          <a:prstGeom prst="rect">
            <a:avLst/>
          </a:prstGeom>
        </p:spPr>
      </p:pic>
    </p:spTree>
    <p:extLst>
      <p:ext uri="{BB962C8B-B14F-4D97-AF65-F5344CB8AC3E}">
        <p14:creationId xmlns:p14="http://schemas.microsoft.com/office/powerpoint/2010/main" val="243140058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723900" y="552450"/>
            <a:ext cx="7696200" cy="525835"/>
          </a:xfrm>
          <a:noFill/>
          <a:ln>
            <a:noFill/>
          </a:ln>
        </p:spPr>
        <p:txBody>
          <a:bodyPr spcFirstLastPara="1" wrap="square" lIns="91425" tIns="45700" rIns="91425" bIns="45700" anchor="t" anchorCtr="0">
            <a:noAutofit/>
          </a:bodyPr>
          <a:lstStyle/>
          <a:p>
            <a:pPr lvl="0"/>
            <a:r>
              <a:rPr lang="en-US" noProof="0" dirty="0"/>
              <a:t>Table of contents</a:t>
            </a:r>
          </a:p>
        </p:txBody>
      </p:sp>
      <p:sp>
        <p:nvSpPr>
          <p:cNvPr id="93" name="Google Shape;93;p3"/>
          <p:cNvSpPr txBox="1">
            <a:spLocks noGrp="1"/>
          </p:cNvSpPr>
          <p:nvPr>
            <p:ph type="body" idx="2"/>
          </p:nvPr>
        </p:nvSpPr>
        <p:spPr>
          <a:xfrm>
            <a:off x="1773778" y="1527393"/>
            <a:ext cx="2550242" cy="784963"/>
          </a:xfrm>
          <a:noFill/>
          <a:ln>
            <a:noFill/>
          </a:ln>
        </p:spPr>
        <p:txBody>
          <a:bodyPr spcFirstLastPara="1" wrap="square" lIns="91425" tIns="45700" rIns="91425" bIns="45700" anchor="b" anchorCtr="0">
            <a:noAutofit/>
          </a:bodyPr>
          <a:lstStyle/>
          <a:p>
            <a:r>
              <a:rPr lang="en-US" noProof="0" dirty="0"/>
              <a:t>Project </a:t>
            </a:r>
            <a:r>
              <a:rPr lang="en-US" dirty="0"/>
              <a:t>Introduction</a:t>
            </a:r>
            <a:endParaRPr lang="en-US" noProof="0" dirty="0"/>
          </a:p>
        </p:txBody>
      </p:sp>
      <p:sp>
        <p:nvSpPr>
          <p:cNvPr id="94" name="Google Shape;94;p3"/>
          <p:cNvSpPr txBox="1">
            <a:spLocks noGrp="1"/>
          </p:cNvSpPr>
          <p:nvPr>
            <p:ph type="body" idx="3"/>
          </p:nvPr>
        </p:nvSpPr>
        <p:spPr>
          <a:xfrm>
            <a:off x="853884" y="1711688"/>
            <a:ext cx="785424" cy="529822"/>
          </a:xfrm>
          <a:solidFill>
            <a:schemeClr val="bg1"/>
          </a:solidFill>
          <a:ln>
            <a:noFill/>
          </a:ln>
        </p:spPr>
        <p:txBody>
          <a:bodyPr spcFirstLastPara="1" wrap="square" lIns="91425" tIns="45700" rIns="91425" bIns="45700" anchor="ctr" anchorCtr="0">
            <a:noAutofit/>
          </a:bodyPr>
          <a:lstStyle/>
          <a:p>
            <a:pPr lvl="0"/>
            <a:r>
              <a:rPr lang="en-US" noProof="0" dirty="0"/>
              <a:t>01</a:t>
            </a:r>
          </a:p>
        </p:txBody>
      </p:sp>
      <p:sp>
        <p:nvSpPr>
          <p:cNvPr id="96" name="Google Shape;96;p3"/>
          <p:cNvSpPr txBox="1">
            <a:spLocks noGrp="1"/>
          </p:cNvSpPr>
          <p:nvPr>
            <p:ph type="body" idx="5"/>
          </p:nvPr>
        </p:nvSpPr>
        <p:spPr>
          <a:xfrm>
            <a:off x="5734153" y="1527394"/>
            <a:ext cx="2550242" cy="784963"/>
          </a:xfrm>
          <a:noFill/>
          <a:ln>
            <a:noFill/>
          </a:ln>
        </p:spPr>
        <p:txBody>
          <a:bodyPr spcFirstLastPara="1" wrap="square" lIns="91425" tIns="45700" rIns="91425" bIns="45700" anchor="b" anchorCtr="0">
            <a:noAutofit/>
          </a:bodyPr>
          <a:lstStyle/>
          <a:p>
            <a:r>
              <a:rPr lang="en-US" noProof="0" dirty="0"/>
              <a:t>Methodology &amp; Implementation</a:t>
            </a:r>
          </a:p>
        </p:txBody>
      </p:sp>
      <p:sp>
        <p:nvSpPr>
          <p:cNvPr id="97" name="Google Shape;97;p3"/>
          <p:cNvSpPr txBox="1">
            <a:spLocks noGrp="1"/>
          </p:cNvSpPr>
          <p:nvPr>
            <p:ph type="body" idx="6"/>
          </p:nvPr>
        </p:nvSpPr>
        <p:spPr>
          <a:xfrm>
            <a:off x="4834213" y="1712700"/>
            <a:ext cx="765470" cy="525835"/>
          </a:xfrm>
          <a:solidFill>
            <a:schemeClr val="bg1"/>
          </a:solidFill>
          <a:ln>
            <a:noFill/>
          </a:ln>
        </p:spPr>
        <p:txBody>
          <a:bodyPr spcFirstLastPara="1" wrap="square" lIns="91425" tIns="45700" rIns="91425" bIns="45700" anchor="ctr" anchorCtr="0">
            <a:noAutofit/>
          </a:bodyPr>
          <a:lstStyle/>
          <a:p>
            <a:pPr lvl="0"/>
            <a:r>
              <a:rPr lang="en-US" noProof="0" dirty="0"/>
              <a:t>02</a:t>
            </a:r>
          </a:p>
        </p:txBody>
      </p:sp>
      <p:sp>
        <p:nvSpPr>
          <p:cNvPr id="99" name="Google Shape;99;p3"/>
          <p:cNvSpPr txBox="1">
            <a:spLocks noGrp="1"/>
          </p:cNvSpPr>
          <p:nvPr>
            <p:ph type="body" idx="8"/>
          </p:nvPr>
        </p:nvSpPr>
        <p:spPr>
          <a:xfrm>
            <a:off x="5734153" y="3426927"/>
            <a:ext cx="2550242" cy="365760"/>
          </a:xfrm>
          <a:noFill/>
          <a:ln>
            <a:noFill/>
          </a:ln>
        </p:spPr>
        <p:txBody>
          <a:bodyPr spcFirstLastPara="1" wrap="square" lIns="91425" tIns="45700" rIns="91425" bIns="45700" anchor="b" anchorCtr="0">
            <a:noAutofit/>
          </a:bodyPr>
          <a:lstStyle/>
          <a:p>
            <a:r>
              <a:rPr lang="en-US" noProof="0" dirty="0"/>
              <a:t>References</a:t>
            </a:r>
          </a:p>
        </p:txBody>
      </p:sp>
      <p:sp>
        <p:nvSpPr>
          <p:cNvPr id="102" name="Google Shape;102;p3"/>
          <p:cNvSpPr txBox="1">
            <a:spLocks noGrp="1"/>
          </p:cNvSpPr>
          <p:nvPr>
            <p:ph type="body" idx="14"/>
          </p:nvPr>
        </p:nvSpPr>
        <p:spPr>
          <a:xfrm>
            <a:off x="1773778" y="3164559"/>
            <a:ext cx="2550242" cy="781988"/>
          </a:xfrm>
          <a:noFill/>
          <a:ln>
            <a:noFill/>
          </a:ln>
        </p:spPr>
        <p:txBody>
          <a:bodyPr spcFirstLastPara="1" wrap="square" lIns="91425" tIns="45700" rIns="91425" bIns="45700" anchor="b" anchorCtr="0">
            <a:noAutofit/>
          </a:bodyPr>
          <a:lstStyle/>
          <a:p>
            <a:r>
              <a:rPr lang="en-US" noProof="0" dirty="0"/>
              <a:t>Conclusion &amp; Future Works</a:t>
            </a:r>
          </a:p>
        </p:txBody>
      </p:sp>
      <p:sp>
        <p:nvSpPr>
          <p:cNvPr id="103" name="Google Shape;103;p3"/>
          <p:cNvSpPr txBox="1">
            <a:spLocks noGrp="1"/>
          </p:cNvSpPr>
          <p:nvPr>
            <p:ph type="body" idx="15"/>
          </p:nvPr>
        </p:nvSpPr>
        <p:spPr>
          <a:xfrm>
            <a:off x="853884" y="3349865"/>
            <a:ext cx="785424" cy="525835"/>
          </a:xfrm>
          <a:solidFill>
            <a:schemeClr val="bg1"/>
          </a:solidFill>
          <a:ln>
            <a:noFill/>
          </a:ln>
        </p:spPr>
        <p:txBody>
          <a:bodyPr spcFirstLastPara="1" wrap="square" lIns="91425" tIns="45700" rIns="91425" bIns="45700" anchor="ctr" anchorCtr="0">
            <a:noAutofit/>
          </a:bodyPr>
          <a:lstStyle/>
          <a:p>
            <a:pPr lvl="0"/>
            <a:r>
              <a:rPr lang="en-US" noProof="0" dirty="0"/>
              <a:t>03</a:t>
            </a:r>
          </a:p>
        </p:txBody>
      </p:sp>
      <p:grpSp>
        <p:nvGrpSpPr>
          <p:cNvPr id="24" name="Group 23">
            <a:extLst>
              <a:ext uri="{FF2B5EF4-FFF2-40B4-BE49-F238E27FC236}">
                <a16:creationId xmlns:a16="http://schemas.microsoft.com/office/drawing/2014/main" id="{C5BD025F-935B-FB7E-200B-DC8217317F17}"/>
              </a:ext>
            </a:extLst>
          </p:cNvPr>
          <p:cNvGrpSpPr/>
          <p:nvPr/>
        </p:nvGrpSpPr>
        <p:grpSpPr>
          <a:xfrm rot="4456419" flipH="1">
            <a:off x="7868045" y="3858856"/>
            <a:ext cx="834234" cy="2470201"/>
            <a:chOff x="-95720" y="0"/>
            <a:chExt cx="834234" cy="2470201"/>
          </a:xfrm>
        </p:grpSpPr>
        <p:pic>
          <p:nvPicPr>
            <p:cNvPr id="25" name="Graphic 24">
              <a:extLst>
                <a:ext uri="{FF2B5EF4-FFF2-40B4-BE49-F238E27FC236}">
                  <a16:creationId xmlns:a16="http://schemas.microsoft.com/office/drawing/2014/main" id="{E277019E-EA7A-35D2-BDFA-1ED139E2CE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26" name="Graphic 25">
              <a:extLst>
                <a:ext uri="{FF2B5EF4-FFF2-40B4-BE49-F238E27FC236}">
                  <a16:creationId xmlns:a16="http://schemas.microsoft.com/office/drawing/2014/main" id="{96A65940-0440-0A20-2221-8F7C0DE9F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27" name="Graphic 26">
              <a:extLst>
                <a:ext uri="{FF2B5EF4-FFF2-40B4-BE49-F238E27FC236}">
                  <a16:creationId xmlns:a16="http://schemas.microsoft.com/office/drawing/2014/main" id="{A30A6124-97B3-52A3-53AB-052ABF3179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28" name="Group 27">
            <a:extLst>
              <a:ext uri="{FF2B5EF4-FFF2-40B4-BE49-F238E27FC236}">
                <a16:creationId xmlns:a16="http://schemas.microsoft.com/office/drawing/2014/main" id="{4742319D-997B-4C03-310A-AC0971C82CF1}"/>
              </a:ext>
            </a:extLst>
          </p:cNvPr>
          <p:cNvGrpSpPr/>
          <p:nvPr/>
        </p:nvGrpSpPr>
        <p:grpSpPr>
          <a:xfrm rot="14719495" flipH="1">
            <a:off x="201522" y="-1105622"/>
            <a:ext cx="840529" cy="2470201"/>
            <a:chOff x="-95720" y="-2892"/>
            <a:chExt cx="840529" cy="2470201"/>
          </a:xfrm>
        </p:grpSpPr>
        <p:pic>
          <p:nvPicPr>
            <p:cNvPr id="29" name="Graphic 28">
              <a:extLst>
                <a:ext uri="{FF2B5EF4-FFF2-40B4-BE49-F238E27FC236}">
                  <a16:creationId xmlns:a16="http://schemas.microsoft.com/office/drawing/2014/main" id="{E2BB0CA8-E002-A881-20A4-D4F0091267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295" y="-2892"/>
              <a:ext cx="738514" cy="2470201"/>
            </a:xfrm>
            <a:prstGeom prst="rect">
              <a:avLst/>
            </a:prstGeom>
          </p:spPr>
        </p:pic>
        <p:pic>
          <p:nvPicPr>
            <p:cNvPr id="30" name="Graphic 29">
              <a:extLst>
                <a:ext uri="{FF2B5EF4-FFF2-40B4-BE49-F238E27FC236}">
                  <a16:creationId xmlns:a16="http://schemas.microsoft.com/office/drawing/2014/main" id="{CDE7A2D2-9F63-91B7-7E3E-B2C4A48501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31" name="Graphic 30">
              <a:extLst>
                <a:ext uri="{FF2B5EF4-FFF2-40B4-BE49-F238E27FC236}">
                  <a16:creationId xmlns:a16="http://schemas.microsoft.com/office/drawing/2014/main" id="{9B0E7D1B-7696-F8B2-D79B-4421FFD3F7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35" name="Text Placeholder 34">
            <a:extLst>
              <a:ext uri="{FF2B5EF4-FFF2-40B4-BE49-F238E27FC236}">
                <a16:creationId xmlns:a16="http://schemas.microsoft.com/office/drawing/2014/main" id="{DB0084D4-9BBF-469F-93E9-20208D6991FA}"/>
              </a:ext>
            </a:extLst>
          </p:cNvPr>
          <p:cNvSpPr>
            <a:spLocks noGrp="1"/>
          </p:cNvSpPr>
          <p:nvPr>
            <p:ph type="body" idx="9"/>
          </p:nvPr>
        </p:nvSpPr>
        <p:spPr/>
        <p:txBody>
          <a:bodyPr/>
          <a:lstStyle/>
          <a:p>
            <a:r>
              <a:rPr lang="en-IN" dirty="0"/>
              <a:t>04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23900" y="1191363"/>
            <a:ext cx="7696200" cy="241670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71450" indent="-171450" algn="l">
              <a:buFont typeface="Arial" panose="020B0604020202020204" pitchFamily="34" charset="0"/>
              <a:buChar char="•"/>
            </a:pPr>
            <a:endParaRPr lang="en-US" sz="1200" b="1"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b="1" i="0" dirty="0">
                <a:solidFill>
                  <a:srgbClr val="000000"/>
                </a:solidFill>
                <a:effectLst/>
                <a:latin typeface="Lato" panose="020F0502020204030203" pitchFamily="34" charset="0"/>
                <a:ea typeface="Lato" panose="020F0502020204030203" pitchFamily="34" charset="0"/>
                <a:cs typeface="Lato" panose="020F0502020204030203" pitchFamily="34" charset="0"/>
              </a:rPr>
              <a:t>The simulation involves 5 nodes and 50 devices, randomly positioned within a 100x100 unit grid. </a:t>
            </a:r>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simulation involves 5 Access Points (APs) and 50 user devices distributed randomly within a defined two-dimensional area.</a:t>
            </a:r>
          </a:p>
          <a:p>
            <a:pPr marL="171450" indent="-171450" algn="just">
              <a:buFont typeface="Arial" panose="020B0604020202020204" pitchFamily="34" charset="0"/>
              <a:buChar char="•"/>
            </a:pPr>
            <a:endPar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b="0" dirty="0">
                <a:solidFill>
                  <a:srgbClr val="000000"/>
                </a:solidFill>
                <a:latin typeface="Lato" panose="020F0502020204030203" pitchFamily="34" charset="0"/>
                <a:ea typeface="Lato" panose="020F0502020204030203" pitchFamily="34" charset="0"/>
                <a:cs typeface="Lato" panose="020F0502020204030203" pitchFamily="34" charset="0"/>
              </a:rPr>
              <a:t>Maximum Limit for AP’s is 10 (Devices)</a:t>
            </a:r>
            <a:endPar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endPar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171450" indent="-171450" algn="just">
              <a:buFont typeface="Arial" panose="020B0604020202020204" pitchFamily="34" charset="0"/>
              <a:buChar char="•"/>
            </a:pPr>
            <a:r>
              <a:rPr lang="en-US" sz="1200" b="0" dirty="0">
                <a:solidFill>
                  <a:srgbClr val="000000"/>
                </a:solidFill>
                <a:latin typeface="Lato" panose="020F0502020204030203" pitchFamily="34" charset="0"/>
                <a:ea typeface="Lato" panose="020F0502020204030203" pitchFamily="34" charset="0"/>
                <a:cs typeface="Lato" panose="020F0502020204030203" pitchFamily="34" charset="0"/>
              </a:rPr>
              <a:t>Nodes start with zero connections, and each node is assigned a random response time between 0.5 and 1.5 seconds.</a:t>
            </a:r>
          </a:p>
          <a:p>
            <a:pPr marL="171450" indent="-171450" algn="l">
              <a:buFont typeface="Arial" panose="020B0604020202020204" pitchFamily="34" charset="0"/>
              <a:buChar char="•"/>
            </a:pPr>
            <a:endParaRPr lang="en-US" sz="1200" b="0"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The Euclidean distance between each device and all nodes is calculated to establish proximity.</a:t>
            </a:r>
          </a:p>
          <a:p>
            <a:pPr marL="171450" indent="-171450" algn="l">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r>
              <a:rPr lang="en-US" sz="1200" b="0" dirty="0">
                <a:solidFill>
                  <a:schemeClr val="tx1"/>
                </a:solidFill>
                <a:latin typeface="Lato" panose="020F0502020204030203" pitchFamily="34" charset="0"/>
                <a:ea typeface="Lato" panose="020F0502020204030203" pitchFamily="34" charset="0"/>
                <a:cs typeface="Lato" panose="020F0502020204030203" pitchFamily="34" charset="0"/>
              </a:rPr>
              <a:t>For LC, distances are adjusted by adding a small value proportional to the current load on each node. For LRT, distances are multiplied by the node's response time to find the optimal node for connection.</a:t>
            </a:r>
          </a:p>
          <a:p>
            <a:pPr marL="171450" indent="-171450" algn="l">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171450" indent="-171450" algn="l">
              <a:buFont typeface="Arial" panose="020B0604020202020204" pitchFamily="34" charset="0"/>
              <a:buChar char="•"/>
            </a:pPr>
            <a:endParaRPr lang="en-US" sz="1200" b="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1216102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5"/>
          <p:cNvSpPr txBox="1">
            <a:spLocks noGrp="1"/>
          </p:cNvSpPr>
          <p:nvPr>
            <p:ph type="title"/>
          </p:nvPr>
        </p:nvSpPr>
        <p:spPr>
          <a:xfrm>
            <a:off x="831060" y="2276130"/>
            <a:ext cx="7696200" cy="478500"/>
          </a:xfrm>
          <a:noFill/>
          <a:ln>
            <a:noFill/>
          </a:ln>
        </p:spPr>
        <p:txBody>
          <a:bodyPr spcFirstLastPara="1" wrap="square" lIns="91425" tIns="45700" rIns="91425" bIns="45700" anchor="t" anchorCtr="0">
            <a:noAutofit/>
          </a:bodyPr>
          <a:lstStyle/>
          <a:p>
            <a:pPr lvl="0" algn="ctr"/>
            <a:r>
              <a:rPr lang="en-US" sz="2500" dirty="0"/>
              <a:t>Security in Heterogeneous Wireless Networks</a:t>
            </a:r>
            <a:endParaRPr lang="en-US" sz="2500" noProof="0" dirty="0"/>
          </a:p>
        </p:txBody>
      </p:sp>
      <p:grpSp>
        <p:nvGrpSpPr>
          <p:cNvPr id="5" name="Group 4">
            <a:extLst>
              <a:ext uri="{FF2B5EF4-FFF2-40B4-BE49-F238E27FC236}">
                <a16:creationId xmlns:a16="http://schemas.microsoft.com/office/drawing/2014/main" id="{D1F4343E-B6B8-5C0E-6CE1-7D37F5D6A073}"/>
              </a:ext>
            </a:extLst>
          </p:cNvPr>
          <p:cNvGrpSpPr/>
          <p:nvPr/>
        </p:nvGrpSpPr>
        <p:grpSpPr>
          <a:xfrm>
            <a:off x="6830162" y="4325676"/>
            <a:ext cx="3228771" cy="880971"/>
            <a:chOff x="6830162" y="4325676"/>
            <a:chExt cx="3228771" cy="880971"/>
          </a:xfrm>
        </p:grpSpPr>
        <p:pic>
          <p:nvPicPr>
            <p:cNvPr id="2" name="Graphic 1">
              <a:extLst>
                <a:ext uri="{FF2B5EF4-FFF2-40B4-BE49-F238E27FC236}">
                  <a16:creationId xmlns:a16="http://schemas.microsoft.com/office/drawing/2014/main" id="{75A19C9E-1AFD-F2B9-E1B4-27AB330ADB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0162" y="4325676"/>
              <a:ext cx="2724237" cy="815572"/>
            </a:xfrm>
            <a:prstGeom prst="rect">
              <a:avLst/>
            </a:prstGeom>
          </p:spPr>
        </p:pic>
        <p:pic>
          <p:nvPicPr>
            <p:cNvPr id="3" name="Graphic 2">
              <a:extLst>
                <a:ext uri="{FF2B5EF4-FFF2-40B4-BE49-F238E27FC236}">
                  <a16:creationId xmlns:a16="http://schemas.microsoft.com/office/drawing/2014/main" id="{9CC7D8B3-3344-984F-DEB2-452F1CDEE4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4" name="Graphic 3">
              <a:extLst>
                <a:ext uri="{FF2B5EF4-FFF2-40B4-BE49-F238E27FC236}">
                  <a16:creationId xmlns:a16="http://schemas.microsoft.com/office/drawing/2014/main" id="{38724EE9-566D-6F52-59DC-56D72F0102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extLst>
      <p:ext uri="{BB962C8B-B14F-4D97-AF65-F5344CB8AC3E}">
        <p14:creationId xmlns:p14="http://schemas.microsoft.com/office/powerpoint/2010/main" val="143105118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68984" y="783443"/>
            <a:ext cx="8008620" cy="369591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To Simulate the Security in Heterogeneous wireless Networks we have used </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Kali Linux,</a:t>
            </a: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Wireshark </a:t>
            </a: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and</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Simulation Using Python (Scapy Library)</a:t>
            </a: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algn="l"/>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Generating Malicious HTTP Request - </a:t>
            </a:r>
            <a:endParaRPr lang="en-US" sz="1400"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pic>
        <p:nvPicPr>
          <p:cNvPr id="19" name="Google Shape;3014;p37">
            <a:extLst>
              <a:ext uri="{FF2B5EF4-FFF2-40B4-BE49-F238E27FC236}">
                <a16:creationId xmlns:a16="http://schemas.microsoft.com/office/drawing/2014/main" id="{EAEE85F4-953D-44A4-9753-4A884BB39E82}"/>
              </a:ext>
            </a:extLst>
          </p:cNvPr>
          <p:cNvPicPr preferRelativeResize="0"/>
          <p:nvPr/>
        </p:nvPicPr>
        <p:blipFill rotWithShape="1">
          <a:blip r:embed="rId9">
            <a:alphaModFix/>
          </a:blip>
          <a:srcRect/>
          <a:stretch/>
        </p:blipFill>
        <p:spPr>
          <a:xfrm>
            <a:off x="923775" y="1934832"/>
            <a:ext cx="3467400" cy="1989468"/>
          </a:xfrm>
          <a:prstGeom prst="rect">
            <a:avLst/>
          </a:prstGeom>
          <a:noFill/>
          <a:ln>
            <a:noFill/>
          </a:ln>
        </p:spPr>
      </p:pic>
      <p:sp>
        <p:nvSpPr>
          <p:cNvPr id="20" name="Google Shape;85;p2">
            <a:extLst>
              <a:ext uri="{FF2B5EF4-FFF2-40B4-BE49-F238E27FC236}">
                <a16:creationId xmlns:a16="http://schemas.microsoft.com/office/drawing/2014/main" id="{5C8BD437-0606-431F-A5CA-39010F7DA8BF}"/>
              </a:ext>
            </a:extLst>
          </p:cNvPr>
          <p:cNvSpPr txBox="1">
            <a:spLocks/>
          </p:cNvSpPr>
          <p:nvPr/>
        </p:nvSpPr>
        <p:spPr>
          <a:xfrm>
            <a:off x="4391175" y="2417808"/>
            <a:ext cx="4248825" cy="1023516"/>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indent="0" algn="just" rtl="0">
              <a:spcBef>
                <a:spcPts val="0"/>
              </a:spcBef>
              <a:spcAft>
                <a:spcPts val="0"/>
              </a:spcAft>
            </a:pPr>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The script sends a series of HTTP GET requests to a specified target IP address. This type of activity can mimic behavior typical of reconnaissance attacks or attempts to exploit vulnerabilities in web application that might rely on cookie data. </a:t>
            </a:r>
            <a:endParaRPr lang="en-IN" sz="12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1054222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68984" y="788494"/>
            <a:ext cx="8008620" cy="369591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algn="l"/>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Simulating Login Attempts – </a:t>
            </a:r>
            <a:endParaRPr lang="en-US" sz="1400" dirty="0">
              <a:latin typeface="Lato" panose="020F0502020204030203" pitchFamily="34" charset="0"/>
              <a:ea typeface="Lato" panose="020F0502020204030203" pitchFamily="34" charset="0"/>
              <a:cs typeface="Lato" panose="020F0502020204030203" pitchFamily="34" charset="0"/>
            </a:endParaRPr>
          </a:p>
          <a:p>
            <a:pPr algn="l"/>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a:t>
            </a:r>
            <a:endParaRPr lang="en-US" sz="1400"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20" name="Google Shape;85;p2">
            <a:extLst>
              <a:ext uri="{FF2B5EF4-FFF2-40B4-BE49-F238E27FC236}">
                <a16:creationId xmlns:a16="http://schemas.microsoft.com/office/drawing/2014/main" id="{5C8BD437-0606-431F-A5CA-39010F7DA8BF}"/>
              </a:ext>
            </a:extLst>
          </p:cNvPr>
          <p:cNvSpPr txBox="1">
            <a:spLocks/>
          </p:cNvSpPr>
          <p:nvPr/>
        </p:nvSpPr>
        <p:spPr>
          <a:xfrm>
            <a:off x="768984" y="2382593"/>
            <a:ext cx="4248825" cy="1023516"/>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just"/>
            <a:r>
              <a:rPr lang="en-US" sz="1200" b="0" i="0" u="none" strike="noStrike" cap="none" dirty="0">
                <a:solidFill>
                  <a:srgbClr val="000000"/>
                </a:solidFill>
                <a:latin typeface="Arial"/>
                <a:ea typeface="Arial"/>
                <a:cs typeface="Arial"/>
                <a:sym typeface="Arial"/>
              </a:rPr>
              <a:t>The script sends multiple HTTP POST request aimed at a login endpoint, attempting to simulate a brute-force attack where an threat actor tries various Username and Password combinations to gain unauthorized access.</a:t>
            </a:r>
          </a:p>
          <a:p>
            <a:pPr marL="0" marR="0" indent="0" algn="just" rtl="0">
              <a:spcBef>
                <a:spcPts val="0"/>
              </a:spcBef>
              <a:spcAft>
                <a:spcPts val="0"/>
              </a:spcAft>
            </a:pPr>
            <a:endParaRPr lang="en-IN" sz="1200" dirty="0">
              <a:effectLst/>
              <a:latin typeface="Lato" panose="020F0502020204030203" pitchFamily="34" charset="0"/>
              <a:ea typeface="Lato" panose="020F0502020204030203" pitchFamily="34" charset="0"/>
              <a:cs typeface="Lato" panose="020F0502020204030203" pitchFamily="34" charset="0"/>
            </a:endParaRPr>
          </a:p>
        </p:txBody>
      </p:sp>
      <p:pic>
        <p:nvPicPr>
          <p:cNvPr id="21" name="Google Shape;3024;p38">
            <a:extLst>
              <a:ext uri="{FF2B5EF4-FFF2-40B4-BE49-F238E27FC236}">
                <a16:creationId xmlns:a16="http://schemas.microsoft.com/office/drawing/2014/main" id="{93B73144-FFCA-41E5-B9B5-208A78E6CD2F}"/>
              </a:ext>
            </a:extLst>
          </p:cNvPr>
          <p:cNvPicPr preferRelativeResize="0"/>
          <p:nvPr/>
        </p:nvPicPr>
        <p:blipFill rotWithShape="1">
          <a:blip r:embed="rId9">
            <a:alphaModFix/>
          </a:blip>
          <a:srcRect/>
          <a:stretch/>
        </p:blipFill>
        <p:spPr>
          <a:xfrm>
            <a:off x="4931252" y="2571750"/>
            <a:ext cx="3406435" cy="1196444"/>
          </a:xfrm>
          <a:prstGeom prst="rect">
            <a:avLst/>
          </a:prstGeom>
          <a:noFill/>
          <a:ln>
            <a:noFill/>
          </a:ln>
        </p:spPr>
      </p:pic>
      <p:pic>
        <p:nvPicPr>
          <p:cNvPr id="22" name="Google Shape;3023;p38">
            <a:extLst>
              <a:ext uri="{FF2B5EF4-FFF2-40B4-BE49-F238E27FC236}">
                <a16:creationId xmlns:a16="http://schemas.microsoft.com/office/drawing/2014/main" id="{434AD820-FF17-4F58-B365-28E7A2D14B65}"/>
              </a:ext>
            </a:extLst>
          </p:cNvPr>
          <p:cNvPicPr preferRelativeResize="0"/>
          <p:nvPr/>
        </p:nvPicPr>
        <p:blipFill rotWithShape="1">
          <a:blip r:embed="rId10">
            <a:alphaModFix/>
          </a:blip>
          <a:srcRect/>
          <a:stretch/>
        </p:blipFill>
        <p:spPr>
          <a:xfrm>
            <a:off x="5007314" y="1737214"/>
            <a:ext cx="3406435" cy="899238"/>
          </a:xfrm>
          <a:prstGeom prst="rect">
            <a:avLst/>
          </a:prstGeom>
          <a:noFill/>
          <a:ln>
            <a:noFill/>
          </a:ln>
        </p:spPr>
      </p:pic>
    </p:spTree>
    <p:extLst>
      <p:ext uri="{BB962C8B-B14F-4D97-AF65-F5344CB8AC3E}">
        <p14:creationId xmlns:p14="http://schemas.microsoft.com/office/powerpoint/2010/main" val="110634247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30251" y="486502"/>
            <a:ext cx="8008620" cy="369591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Malicious Traffic Captured by Wireshark – </a:t>
            </a:r>
            <a:endParaRPr lang="en-US" sz="1400" dirty="0">
              <a:latin typeface="Lato" panose="020F0502020204030203" pitchFamily="34" charset="0"/>
              <a:ea typeface="Lato" panose="020F0502020204030203" pitchFamily="34" charset="0"/>
              <a:cs typeface="Lato" panose="020F0502020204030203" pitchFamily="34" charset="0"/>
            </a:endParaRPr>
          </a:p>
          <a:p>
            <a:pPr algn="l"/>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a:t>
            </a:r>
            <a:endParaRPr lang="en-US" sz="1400"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20" name="Google Shape;85;p2">
            <a:extLst>
              <a:ext uri="{FF2B5EF4-FFF2-40B4-BE49-F238E27FC236}">
                <a16:creationId xmlns:a16="http://schemas.microsoft.com/office/drawing/2014/main" id="{5C8BD437-0606-431F-A5CA-39010F7DA8BF}"/>
              </a:ext>
            </a:extLst>
          </p:cNvPr>
          <p:cNvSpPr txBox="1">
            <a:spLocks/>
          </p:cNvSpPr>
          <p:nvPr/>
        </p:nvSpPr>
        <p:spPr>
          <a:xfrm>
            <a:off x="768984" y="2382593"/>
            <a:ext cx="4248825" cy="1023516"/>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indent="0" algn="just" rtl="0">
              <a:spcBef>
                <a:spcPts val="0"/>
              </a:spcBef>
              <a:spcAft>
                <a:spcPts val="0"/>
              </a:spcAft>
            </a:pPr>
            <a:endParaRPr lang="en-IN" sz="1200" dirty="0">
              <a:effectLst/>
              <a:latin typeface="Lato" panose="020F0502020204030203" pitchFamily="34" charset="0"/>
              <a:ea typeface="Lato" panose="020F0502020204030203" pitchFamily="34" charset="0"/>
              <a:cs typeface="Lato" panose="020F0502020204030203" pitchFamily="34" charset="0"/>
            </a:endParaRPr>
          </a:p>
        </p:txBody>
      </p:sp>
      <p:pic>
        <p:nvPicPr>
          <p:cNvPr id="19" name="Google Shape;3031;p39">
            <a:extLst>
              <a:ext uri="{FF2B5EF4-FFF2-40B4-BE49-F238E27FC236}">
                <a16:creationId xmlns:a16="http://schemas.microsoft.com/office/drawing/2014/main" id="{3A0B958A-5252-43FF-B3C8-00C7183FFAE2}"/>
              </a:ext>
            </a:extLst>
          </p:cNvPr>
          <p:cNvPicPr preferRelativeResize="0"/>
          <p:nvPr/>
        </p:nvPicPr>
        <p:blipFill rotWithShape="1">
          <a:blip r:embed="rId9">
            <a:alphaModFix/>
          </a:blip>
          <a:srcRect/>
          <a:stretch/>
        </p:blipFill>
        <p:spPr>
          <a:xfrm>
            <a:off x="1144904" y="1208204"/>
            <a:ext cx="6593682" cy="3153631"/>
          </a:xfrm>
          <a:prstGeom prst="rect">
            <a:avLst/>
          </a:prstGeom>
          <a:noFill/>
          <a:ln>
            <a:noFill/>
          </a:ln>
        </p:spPr>
      </p:pic>
    </p:spTree>
    <p:extLst>
      <p:ext uri="{BB962C8B-B14F-4D97-AF65-F5344CB8AC3E}">
        <p14:creationId xmlns:p14="http://schemas.microsoft.com/office/powerpoint/2010/main" val="21103668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grpSp>
        <p:nvGrpSpPr>
          <p:cNvPr id="12" name="Group 11">
            <a:extLst>
              <a:ext uri="{FF2B5EF4-FFF2-40B4-BE49-F238E27FC236}">
                <a16:creationId xmlns:a16="http://schemas.microsoft.com/office/drawing/2014/main" id="{22D2F01A-1F3A-105B-3D80-DD2C135012CD}"/>
              </a:ext>
            </a:extLst>
          </p:cNvPr>
          <p:cNvGrpSpPr/>
          <p:nvPr/>
        </p:nvGrpSpPr>
        <p:grpSpPr>
          <a:xfrm rot="5551155" flipH="1">
            <a:off x="7563784" y="3693366"/>
            <a:ext cx="834234" cy="2470201"/>
            <a:chOff x="-95720" y="0"/>
            <a:chExt cx="834234" cy="2470201"/>
          </a:xfrm>
        </p:grpSpPr>
        <p:pic>
          <p:nvPicPr>
            <p:cNvPr id="13" name="Graphic 12">
              <a:extLst>
                <a:ext uri="{FF2B5EF4-FFF2-40B4-BE49-F238E27FC236}">
                  <a16:creationId xmlns:a16="http://schemas.microsoft.com/office/drawing/2014/main" id="{8D463B9E-B508-A651-2E77-AB3138AFF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4" name="Graphic 13">
              <a:extLst>
                <a:ext uri="{FF2B5EF4-FFF2-40B4-BE49-F238E27FC236}">
                  <a16:creationId xmlns:a16="http://schemas.microsoft.com/office/drawing/2014/main" id="{714FED35-974A-CC23-AC17-8312F4B59A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5" name="Graphic 14">
              <a:extLst>
                <a:ext uri="{FF2B5EF4-FFF2-40B4-BE49-F238E27FC236}">
                  <a16:creationId xmlns:a16="http://schemas.microsoft.com/office/drawing/2014/main" id="{804E3FC7-A82C-8A33-2AF1-F82ABB9043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grpSp>
        <p:nvGrpSpPr>
          <p:cNvPr id="10" name="Group 9">
            <a:extLst>
              <a:ext uri="{FF2B5EF4-FFF2-40B4-BE49-F238E27FC236}">
                <a16:creationId xmlns:a16="http://schemas.microsoft.com/office/drawing/2014/main" id="{F75796B4-41DA-9E6A-E0DF-F1A5296CD0DE}"/>
              </a:ext>
            </a:extLst>
          </p:cNvPr>
          <p:cNvGrpSpPr/>
          <p:nvPr/>
        </p:nvGrpSpPr>
        <p:grpSpPr>
          <a:xfrm rot="15742485" flipH="1">
            <a:off x="306783" y="-1035394"/>
            <a:ext cx="834234" cy="2470201"/>
            <a:chOff x="-95720" y="0"/>
            <a:chExt cx="834234" cy="2470201"/>
          </a:xfrm>
        </p:grpSpPr>
        <p:pic>
          <p:nvPicPr>
            <p:cNvPr id="11" name="Graphic 10">
              <a:extLst>
                <a:ext uri="{FF2B5EF4-FFF2-40B4-BE49-F238E27FC236}">
                  <a16:creationId xmlns:a16="http://schemas.microsoft.com/office/drawing/2014/main" id="{63E18D37-9047-D9DB-09B0-990CE4D228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0" y="0"/>
              <a:ext cx="738514" cy="2470201"/>
            </a:xfrm>
            <a:prstGeom prst="rect">
              <a:avLst/>
            </a:prstGeom>
          </p:spPr>
        </p:pic>
        <p:pic>
          <p:nvPicPr>
            <p:cNvPr id="16" name="Graphic 15">
              <a:extLst>
                <a:ext uri="{FF2B5EF4-FFF2-40B4-BE49-F238E27FC236}">
                  <a16:creationId xmlns:a16="http://schemas.microsoft.com/office/drawing/2014/main" id="{89BB605F-CBFC-D657-47FC-7B953779A8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0" y="1"/>
              <a:ext cx="448764" cy="1747400"/>
            </a:xfrm>
            <a:prstGeom prst="rect">
              <a:avLst/>
            </a:prstGeom>
          </p:spPr>
        </p:pic>
        <p:pic>
          <p:nvPicPr>
            <p:cNvPr id="17" name="Graphic 16">
              <a:extLst>
                <a:ext uri="{FF2B5EF4-FFF2-40B4-BE49-F238E27FC236}">
                  <a16:creationId xmlns:a16="http://schemas.microsoft.com/office/drawing/2014/main" id="{DCE315CF-BBC9-8A9C-1CF8-3E91F2584C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95720" y="0"/>
              <a:ext cx="392658" cy="1283860"/>
            </a:xfrm>
            <a:prstGeom prst="rect">
              <a:avLst/>
            </a:prstGeom>
          </p:spPr>
        </p:pic>
      </p:grpSp>
      <p:sp>
        <p:nvSpPr>
          <p:cNvPr id="18" name="Google Shape;85;p2">
            <a:extLst>
              <a:ext uri="{FF2B5EF4-FFF2-40B4-BE49-F238E27FC236}">
                <a16:creationId xmlns:a16="http://schemas.microsoft.com/office/drawing/2014/main" id="{A481BA93-7D96-4618-97D0-1C3FADACBBF9}"/>
              </a:ext>
            </a:extLst>
          </p:cNvPr>
          <p:cNvSpPr txBox="1">
            <a:spLocks/>
          </p:cNvSpPr>
          <p:nvPr/>
        </p:nvSpPr>
        <p:spPr>
          <a:xfrm>
            <a:off x="744220" y="489837"/>
            <a:ext cx="8008620" cy="3695915"/>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algn="l"/>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Using Scapy Script to Block Malicious Traffic /</a:t>
            </a: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Blocking Malicious Traffic</a:t>
            </a:r>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 </a:t>
            </a:r>
            <a:endParaRPr lang="en-US" sz="1400"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r>
              <a:rPr lang="en-US" sz="1400" b="1"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a:t>
            </a:r>
            <a:endParaRPr lang="en-US" sz="1400" dirty="0">
              <a:latin typeface="Lato" panose="020F0502020204030203" pitchFamily="34" charset="0"/>
              <a:ea typeface="Lato" panose="020F0502020204030203" pitchFamily="34" charset="0"/>
              <a:cs typeface="Lato" panose="020F0502020204030203" pitchFamily="34" charset="0"/>
            </a:endParaRPr>
          </a:p>
          <a:p>
            <a:pPr algn="l"/>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 </a:t>
            </a:r>
            <a:endParaRPr lang="en-US" sz="1400"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endParaRPr>
          </a:p>
          <a:p>
            <a:pPr marL="0" marR="0" lvl="0" indent="0" algn="l" rtl="0">
              <a:lnSpc>
                <a:spcPct val="100000"/>
              </a:lnSpc>
              <a:spcBef>
                <a:spcPts val="0"/>
              </a:spcBef>
              <a:spcAft>
                <a:spcPts val="0"/>
              </a:spcAft>
              <a:buNone/>
            </a:pP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20" name="Google Shape;85;p2">
            <a:extLst>
              <a:ext uri="{FF2B5EF4-FFF2-40B4-BE49-F238E27FC236}">
                <a16:creationId xmlns:a16="http://schemas.microsoft.com/office/drawing/2014/main" id="{5C8BD437-0606-431F-A5CA-39010F7DA8BF}"/>
              </a:ext>
            </a:extLst>
          </p:cNvPr>
          <p:cNvSpPr txBox="1">
            <a:spLocks/>
          </p:cNvSpPr>
          <p:nvPr/>
        </p:nvSpPr>
        <p:spPr>
          <a:xfrm>
            <a:off x="768984" y="2382593"/>
            <a:ext cx="4248825" cy="1023516"/>
          </a:xfrm>
          <a:prstGeom prst="rect">
            <a:avLst/>
          </a:prstGeom>
          <a:noFill/>
          <a:ln>
            <a:noFill/>
          </a:ln>
        </p:spPr>
        <p:txBody>
          <a:bodyPr spcFirstLastPara="1" vert="horz" wrap="square" lIns="91425" tIns="45700" rIns="91425" bIns="45700" rtlCol="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Arial"/>
              <a:buNone/>
              <a:defRPr sz="3500" b="1" i="0" u="none" strike="noStrike" cap="none">
                <a:solidFill>
                  <a:schemeClr val="bg1"/>
                </a:solidFill>
                <a:latin typeface="Sora SemiBold" pitchFamily="2" charset="0"/>
                <a:ea typeface="Sora SemiBold" panose="020B0604020202020204" charset="0"/>
                <a:cs typeface="Sora SemiBold" pitchFamily="2" charset="0"/>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indent="0" algn="just" rtl="0">
              <a:spcBef>
                <a:spcPts val="0"/>
              </a:spcBef>
              <a:spcAft>
                <a:spcPts val="0"/>
              </a:spcAft>
            </a:pPr>
            <a:endParaRPr lang="en-IN" sz="1200" dirty="0">
              <a:effectLst/>
              <a:latin typeface="Lato" panose="020F0502020204030203" pitchFamily="34" charset="0"/>
              <a:ea typeface="Lato" panose="020F0502020204030203" pitchFamily="34" charset="0"/>
              <a:cs typeface="Lato" panose="020F0502020204030203" pitchFamily="34" charset="0"/>
            </a:endParaRPr>
          </a:p>
        </p:txBody>
      </p:sp>
      <p:pic>
        <p:nvPicPr>
          <p:cNvPr id="21" name="Google Shape;3045;p41">
            <a:extLst>
              <a:ext uri="{FF2B5EF4-FFF2-40B4-BE49-F238E27FC236}">
                <a16:creationId xmlns:a16="http://schemas.microsoft.com/office/drawing/2014/main" id="{E742E0B5-AC07-4D49-A458-233DC50486DC}"/>
              </a:ext>
            </a:extLst>
          </p:cNvPr>
          <p:cNvPicPr preferRelativeResize="0"/>
          <p:nvPr/>
        </p:nvPicPr>
        <p:blipFill rotWithShape="1">
          <a:blip r:embed="rId9">
            <a:alphaModFix/>
          </a:blip>
          <a:srcRect/>
          <a:stretch/>
        </p:blipFill>
        <p:spPr>
          <a:xfrm>
            <a:off x="1032510" y="1157632"/>
            <a:ext cx="6881343" cy="3282920"/>
          </a:xfrm>
          <a:prstGeom prst="rect">
            <a:avLst/>
          </a:prstGeom>
          <a:noFill/>
          <a:ln>
            <a:noFill/>
          </a:ln>
        </p:spPr>
      </p:pic>
    </p:spTree>
    <p:extLst>
      <p:ext uri="{BB962C8B-B14F-4D97-AF65-F5344CB8AC3E}">
        <p14:creationId xmlns:p14="http://schemas.microsoft.com/office/powerpoint/2010/main" val="21098022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Graphic 1">
            <a:extLst>
              <a:ext uri="{FF2B5EF4-FFF2-40B4-BE49-F238E27FC236}">
                <a16:creationId xmlns:a16="http://schemas.microsoft.com/office/drawing/2014/main" id="{EECC6AF5-347A-7A7E-8FAC-0667B8845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10237" y="-7450"/>
            <a:ext cx="3433763" cy="1027987"/>
          </a:xfrm>
          <a:prstGeom prst="rect">
            <a:avLst/>
          </a:prstGeom>
        </p:spPr>
      </p:pic>
      <p:pic>
        <p:nvPicPr>
          <p:cNvPr id="3" name="Graphic 2">
            <a:extLst>
              <a:ext uri="{FF2B5EF4-FFF2-40B4-BE49-F238E27FC236}">
                <a16:creationId xmlns:a16="http://schemas.microsoft.com/office/drawing/2014/main" id="{38D21425-4008-D6C9-94AF-E3A84FD22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6219825" y="-7450"/>
            <a:ext cx="2924175" cy="876300"/>
          </a:xfrm>
          <a:prstGeom prst="rect">
            <a:avLst/>
          </a:prstGeom>
        </p:spPr>
      </p:pic>
      <p:pic>
        <p:nvPicPr>
          <p:cNvPr id="4" name="Graphic 3">
            <a:extLst>
              <a:ext uri="{FF2B5EF4-FFF2-40B4-BE49-F238E27FC236}">
                <a16:creationId xmlns:a16="http://schemas.microsoft.com/office/drawing/2014/main" id="{5BD07EAE-C3B7-01EC-4D46-3A61AD901C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flipV="1">
            <a:off x="6622026" y="-103281"/>
            <a:ext cx="2521974" cy="771325"/>
          </a:xfrm>
          <a:prstGeom prst="rect">
            <a:avLst/>
          </a:prstGeom>
        </p:spPr>
      </p:pic>
      <p:sp>
        <p:nvSpPr>
          <p:cNvPr id="108" name="Google Shape;108;p4"/>
          <p:cNvSpPr txBox="1">
            <a:spLocks noGrp="1"/>
          </p:cNvSpPr>
          <p:nvPr>
            <p:ph type="title"/>
          </p:nvPr>
        </p:nvSpPr>
        <p:spPr>
          <a:xfrm>
            <a:off x="3771900" y="2571750"/>
            <a:ext cx="4648200" cy="1987200"/>
          </a:xfrm>
          <a:noFill/>
          <a:ln>
            <a:noFill/>
          </a:ln>
        </p:spPr>
        <p:txBody>
          <a:bodyPr spcFirstLastPara="1" wrap="square" lIns="91425" tIns="45700" rIns="91425" bIns="45700" anchor="b" anchorCtr="0">
            <a:noAutofit/>
          </a:bodyPr>
          <a:lstStyle/>
          <a:p>
            <a:br>
              <a:rPr lang="en-US" sz="3300" noProof="0" dirty="0"/>
            </a:br>
            <a:br>
              <a:rPr lang="en-US" sz="3300" noProof="0" dirty="0"/>
            </a:br>
            <a:r>
              <a:rPr lang="en-US" sz="3600" dirty="0"/>
              <a:t>Conclusion &amp; Future Works</a:t>
            </a:r>
            <a:br>
              <a:rPr lang="en-US" sz="1200" noProof="0" dirty="0"/>
            </a:br>
            <a:endParaRPr lang="en-US" sz="3300" noProof="0" dirty="0"/>
          </a:p>
        </p:txBody>
      </p:sp>
      <p:sp>
        <p:nvSpPr>
          <p:cNvPr id="110" name="Google Shape;110;p4"/>
          <p:cNvSpPr txBox="1">
            <a:spLocks noGrp="1"/>
          </p:cNvSpPr>
          <p:nvPr>
            <p:ph type="body" idx="2"/>
          </p:nvPr>
        </p:nvSpPr>
        <p:spPr>
          <a:xfrm>
            <a:off x="723900" y="572118"/>
            <a:ext cx="2080966" cy="1640329"/>
          </a:xfrm>
          <a:noFill/>
          <a:ln>
            <a:noFill/>
          </a:ln>
        </p:spPr>
        <p:txBody>
          <a:bodyPr spcFirstLastPara="1" wrap="square" lIns="91425" tIns="45700" rIns="91425" bIns="45700" anchor="b" anchorCtr="0">
            <a:noAutofit/>
          </a:bodyPr>
          <a:lstStyle/>
          <a:p>
            <a:pPr lvl="0"/>
            <a:r>
              <a:rPr lang="en-US" noProof="0" dirty="0"/>
              <a:t>03</a:t>
            </a:r>
          </a:p>
        </p:txBody>
      </p:sp>
      <p:sp>
        <p:nvSpPr>
          <p:cNvPr id="11" name="TextBox 10">
            <a:extLst>
              <a:ext uri="{FF2B5EF4-FFF2-40B4-BE49-F238E27FC236}">
                <a16:creationId xmlns:a16="http://schemas.microsoft.com/office/drawing/2014/main" id="{6CC45DFF-8D27-417F-9F23-7C64D9994737}"/>
              </a:ext>
            </a:extLst>
          </p:cNvPr>
          <p:cNvSpPr txBox="1"/>
          <p:nvPr/>
        </p:nvSpPr>
        <p:spPr>
          <a:xfrm>
            <a:off x="3810000" y="4051694"/>
            <a:ext cx="4572000" cy="286232"/>
          </a:xfrm>
          <a:prstGeom prst="rect">
            <a:avLst/>
          </a:prstGeom>
          <a:noFill/>
        </p:spPr>
        <p:txBody>
          <a:bodyPr wrap="square">
            <a:spAutoFit/>
          </a:bodyPr>
          <a:lstStyle/>
          <a:p>
            <a:pPr marL="0" lvl="0" indent="0" algn="l" rtl="0">
              <a:lnSpc>
                <a:spcPct val="90000"/>
              </a:lnSpc>
              <a:spcBef>
                <a:spcPts val="750"/>
              </a:spcBef>
              <a:spcAft>
                <a:spcPts val="0"/>
              </a:spcAft>
              <a:buSzPts val="1600"/>
              <a:buNone/>
            </a:pPr>
            <a:r>
              <a:rPr lang="en-US" dirty="0">
                <a:solidFill>
                  <a:schemeClr val="bg2"/>
                </a:solidFill>
                <a:latin typeface="Lato" panose="020F0502020204030203" pitchFamily="34" charset="0"/>
                <a:ea typeface="Lato" panose="020F0502020204030203" pitchFamily="34" charset="0"/>
                <a:cs typeface="Lato" panose="020F0502020204030203" pitchFamily="34" charset="0"/>
              </a:rPr>
              <a:t>Prospects and Challenges</a:t>
            </a:r>
          </a:p>
        </p:txBody>
      </p:sp>
    </p:spTree>
    <p:extLst>
      <p:ext uri="{BB962C8B-B14F-4D97-AF65-F5344CB8AC3E}">
        <p14:creationId xmlns:p14="http://schemas.microsoft.com/office/powerpoint/2010/main" val="3867321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grpSp>
        <p:nvGrpSpPr>
          <p:cNvPr id="517" name="Google Shape;517;p51"/>
          <p:cNvGrpSpPr/>
          <p:nvPr/>
        </p:nvGrpSpPr>
        <p:grpSpPr>
          <a:xfrm rot="5551155" flipH="1">
            <a:off x="7563784" y="3693366"/>
            <a:ext cx="834234" cy="2470201"/>
            <a:chOff x="-95720" y="0"/>
            <a:chExt cx="834234" cy="2470201"/>
          </a:xfrm>
        </p:grpSpPr>
        <p:pic>
          <p:nvPicPr>
            <p:cNvPr id="518" name="Google Shape;518;p51"/>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19" name="Google Shape;519;p51"/>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20" name="Google Shape;520;p51"/>
            <p:cNvPicPr preferRelativeResize="0"/>
            <p:nvPr/>
          </p:nvPicPr>
          <p:blipFill rotWithShape="1">
            <a:blip r:embed="rId5">
              <a:alphaModFix/>
            </a:blip>
            <a:srcRect/>
            <a:stretch/>
          </p:blipFill>
          <p:spPr>
            <a:xfrm flipH="1">
              <a:off x="-95720" y="0"/>
              <a:ext cx="392658" cy="1283860"/>
            </a:xfrm>
            <a:prstGeom prst="rect">
              <a:avLst/>
            </a:prstGeom>
            <a:noFill/>
            <a:ln>
              <a:noFill/>
            </a:ln>
          </p:spPr>
        </p:pic>
      </p:grpSp>
      <p:grpSp>
        <p:nvGrpSpPr>
          <p:cNvPr id="521" name="Google Shape;521;p51"/>
          <p:cNvGrpSpPr/>
          <p:nvPr/>
        </p:nvGrpSpPr>
        <p:grpSpPr>
          <a:xfrm rot="-5857515" flipH="1">
            <a:off x="306783" y="-1035394"/>
            <a:ext cx="834234" cy="2470201"/>
            <a:chOff x="-95720" y="0"/>
            <a:chExt cx="834234" cy="2470201"/>
          </a:xfrm>
        </p:grpSpPr>
        <p:pic>
          <p:nvPicPr>
            <p:cNvPr id="522" name="Google Shape;522;p51"/>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23" name="Google Shape;523;p51"/>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24" name="Google Shape;524;p51"/>
            <p:cNvPicPr preferRelativeResize="0"/>
            <p:nvPr/>
          </p:nvPicPr>
          <p:blipFill rotWithShape="1">
            <a:blip r:embed="rId5">
              <a:alphaModFix/>
            </a:blip>
            <a:srcRect/>
            <a:stretch/>
          </p:blipFill>
          <p:spPr>
            <a:xfrm flipH="1">
              <a:off x="-95720" y="0"/>
              <a:ext cx="392658" cy="1283860"/>
            </a:xfrm>
            <a:prstGeom prst="rect">
              <a:avLst/>
            </a:prstGeom>
            <a:noFill/>
            <a:ln>
              <a:noFill/>
            </a:ln>
          </p:spPr>
        </p:pic>
      </p:grpSp>
      <p:sp>
        <p:nvSpPr>
          <p:cNvPr id="525" name="Google Shape;525;p51"/>
          <p:cNvSpPr txBox="1"/>
          <p:nvPr/>
        </p:nvSpPr>
        <p:spPr>
          <a:xfrm>
            <a:off x="723900" y="1191363"/>
            <a:ext cx="7696200" cy="241670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rgbClr val="000000"/>
                </a:solidFill>
                <a:latin typeface="Lato"/>
                <a:ea typeface="Lato"/>
                <a:cs typeface="Lato"/>
                <a:sym typeface="Lato"/>
              </a:rPr>
              <a:t>Introduction to Heterogeneous Wireless Networks and why it plays a key role in wireless technologies.</a:t>
            </a:r>
            <a:endParaRPr sz="1200" b="1" i="0" u="none" strike="noStrike" cap="none">
              <a:solidFill>
                <a:srgbClr val="000000"/>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Fuzzy Logic in Heterogeneous Wireless Networks.</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Comparision of Fuzzy Logic and Analytic Hierarchy Process (AHP) during network selection.</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0" name="Google Shape;530;p52"/>
          <p:cNvGrpSpPr/>
          <p:nvPr/>
        </p:nvGrpSpPr>
        <p:grpSpPr>
          <a:xfrm rot="-5857515" flipH="1">
            <a:off x="306783" y="-1035394"/>
            <a:ext cx="834234" cy="2470201"/>
            <a:chOff x="-95720" y="0"/>
            <a:chExt cx="834234" cy="2470201"/>
          </a:xfrm>
        </p:grpSpPr>
        <p:pic>
          <p:nvPicPr>
            <p:cNvPr id="531" name="Google Shape;531;p52"/>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32" name="Google Shape;532;p52"/>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33" name="Google Shape;533;p52"/>
            <p:cNvPicPr preferRelativeResize="0"/>
            <p:nvPr/>
          </p:nvPicPr>
          <p:blipFill rotWithShape="1">
            <a:blip r:embed="rId5">
              <a:alphaModFix/>
            </a:blip>
            <a:srcRect/>
            <a:stretch/>
          </p:blipFill>
          <p:spPr>
            <a:xfrm flipH="1">
              <a:off x="-95720" y="0"/>
              <a:ext cx="392658" cy="1283860"/>
            </a:xfrm>
            <a:prstGeom prst="rect">
              <a:avLst/>
            </a:prstGeom>
            <a:noFill/>
            <a:ln>
              <a:noFill/>
            </a:ln>
          </p:spPr>
        </p:pic>
      </p:grpSp>
      <p:sp>
        <p:nvSpPr>
          <p:cNvPr id="534" name="Google Shape;534;p52"/>
          <p:cNvSpPr txBox="1"/>
          <p:nvPr/>
        </p:nvSpPr>
        <p:spPr>
          <a:xfrm>
            <a:off x="723900" y="1191363"/>
            <a:ext cx="7696200" cy="241670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rgbClr val="000000"/>
                </a:solidFill>
                <a:latin typeface="Lato"/>
                <a:ea typeface="Lato"/>
                <a:cs typeface="Lato"/>
                <a:sym typeface="Lato"/>
              </a:rPr>
              <a:t>Energy-efficient resource allocation in Heterogeneous Wireless networks.</a:t>
            </a:r>
            <a:endParaRPr sz="1200" b="1" i="0" u="none" strike="noStrike" cap="none">
              <a:solidFill>
                <a:srgbClr val="000000"/>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Covers why energy efficiency is important and the formula for calculating energy efficiency.</a:t>
            </a:r>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The parameters used for this simulation include number of access points and number of user equipment.</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Standard Model vs Feedback Mechanism Model.</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grpSp>
        <p:nvGrpSpPr>
          <p:cNvPr id="539" name="Google Shape;539;p53"/>
          <p:cNvGrpSpPr/>
          <p:nvPr/>
        </p:nvGrpSpPr>
        <p:grpSpPr>
          <a:xfrm rot="5551155" flipH="1">
            <a:off x="7563784" y="3693366"/>
            <a:ext cx="834234" cy="2470201"/>
            <a:chOff x="-95720" y="0"/>
            <a:chExt cx="834234" cy="2470201"/>
          </a:xfrm>
        </p:grpSpPr>
        <p:pic>
          <p:nvPicPr>
            <p:cNvPr id="540" name="Google Shape;540;p53"/>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41" name="Google Shape;541;p53"/>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42" name="Google Shape;542;p53"/>
            <p:cNvPicPr preferRelativeResize="0"/>
            <p:nvPr/>
          </p:nvPicPr>
          <p:blipFill rotWithShape="1">
            <a:blip r:embed="rId5">
              <a:alphaModFix/>
            </a:blip>
            <a:srcRect/>
            <a:stretch/>
          </p:blipFill>
          <p:spPr>
            <a:xfrm flipH="1">
              <a:off x="-95720" y="0"/>
              <a:ext cx="392658" cy="1283860"/>
            </a:xfrm>
            <a:prstGeom prst="rect">
              <a:avLst/>
            </a:prstGeom>
            <a:noFill/>
            <a:ln>
              <a:noFill/>
            </a:ln>
          </p:spPr>
        </p:pic>
      </p:grpSp>
      <p:grpSp>
        <p:nvGrpSpPr>
          <p:cNvPr id="543" name="Google Shape;543;p53"/>
          <p:cNvGrpSpPr/>
          <p:nvPr/>
        </p:nvGrpSpPr>
        <p:grpSpPr>
          <a:xfrm rot="-5857515" flipH="1">
            <a:off x="306783" y="-1035394"/>
            <a:ext cx="834234" cy="2470201"/>
            <a:chOff x="-95720" y="0"/>
            <a:chExt cx="834234" cy="2470201"/>
          </a:xfrm>
        </p:grpSpPr>
        <p:pic>
          <p:nvPicPr>
            <p:cNvPr id="544" name="Google Shape;544;p53"/>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45" name="Google Shape;545;p53"/>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46" name="Google Shape;546;p53"/>
            <p:cNvPicPr preferRelativeResize="0"/>
            <p:nvPr/>
          </p:nvPicPr>
          <p:blipFill rotWithShape="1">
            <a:blip r:embed="rId5">
              <a:alphaModFix/>
            </a:blip>
            <a:srcRect/>
            <a:stretch/>
          </p:blipFill>
          <p:spPr>
            <a:xfrm flipH="1">
              <a:off x="-95720" y="0"/>
              <a:ext cx="392658" cy="1283860"/>
            </a:xfrm>
            <a:prstGeom prst="rect">
              <a:avLst/>
            </a:prstGeom>
            <a:noFill/>
            <a:ln>
              <a:noFill/>
            </a:ln>
          </p:spPr>
        </p:pic>
      </p:grpSp>
      <p:sp>
        <p:nvSpPr>
          <p:cNvPr id="547" name="Google Shape;547;p53"/>
          <p:cNvSpPr txBox="1"/>
          <p:nvPr/>
        </p:nvSpPr>
        <p:spPr>
          <a:xfrm>
            <a:off x="723900" y="1191363"/>
            <a:ext cx="7696200" cy="241670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rgbClr val="000000"/>
                </a:solidFill>
                <a:latin typeface="Lato"/>
                <a:ea typeface="Lato"/>
                <a:cs typeface="Lato"/>
                <a:sym typeface="Lato"/>
              </a:rPr>
              <a:t>Load Balancing in Heterogeneous Wireless Networks.</a:t>
            </a:r>
            <a:endParaRPr sz="1200" b="1" i="0" u="none" strike="noStrike" cap="none">
              <a:solidFill>
                <a:srgbClr val="000000"/>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Comparision of two distinct load balancing methods in a simulated network.</a:t>
            </a:r>
            <a:endParaRPr/>
          </a:p>
          <a:p>
            <a:pPr marL="0" marR="0" lvl="0" indent="0" algn="l" rtl="0">
              <a:lnSpc>
                <a:spcPct val="100000"/>
              </a:lnSpc>
              <a:spcBef>
                <a:spcPts val="0"/>
              </a:spcBef>
              <a:spcAft>
                <a:spcPts val="0"/>
              </a:spcAft>
              <a:buClr>
                <a:schemeClr val="dk1"/>
              </a:buClr>
              <a:buSzPts val="1800"/>
              <a:buFont typeface="Arial"/>
              <a:buNone/>
            </a:pPr>
            <a:r>
              <a:rPr lang="en-US" sz="1200" b="1" i="0" u="none" strike="noStrike" cap="none">
                <a:solidFill>
                  <a:schemeClr val="dk1"/>
                </a:solidFill>
                <a:latin typeface="Lato"/>
                <a:ea typeface="Lato"/>
                <a:cs typeface="Lato"/>
                <a:sym typeface="Lato"/>
              </a:rPr>
              <a:t>          1) Least Connections (LC)</a:t>
            </a:r>
            <a:endParaRPr sz="1200" b="1"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Arial"/>
              <a:buNone/>
            </a:pPr>
            <a:r>
              <a:rPr lang="en-US" sz="1200" b="1" i="0" u="none" strike="noStrike" cap="none">
                <a:solidFill>
                  <a:schemeClr val="dk1"/>
                </a:solidFill>
                <a:latin typeface="Lato"/>
                <a:ea typeface="Lato"/>
                <a:cs typeface="Lato"/>
                <a:sym typeface="Lato"/>
              </a:rPr>
              <a:t>          2) Least Time Response Time (LRT)</a:t>
            </a:r>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Optimized resource utilization and improved scalability.</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Fault tolerant and high availability.</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Graphic 1">
            <a:extLst>
              <a:ext uri="{FF2B5EF4-FFF2-40B4-BE49-F238E27FC236}">
                <a16:creationId xmlns:a16="http://schemas.microsoft.com/office/drawing/2014/main" id="{EECC6AF5-347A-7A7E-8FAC-0667B8845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10237" y="-7450"/>
            <a:ext cx="3433763" cy="1027987"/>
          </a:xfrm>
          <a:prstGeom prst="rect">
            <a:avLst/>
          </a:prstGeom>
        </p:spPr>
      </p:pic>
      <p:pic>
        <p:nvPicPr>
          <p:cNvPr id="3" name="Graphic 2">
            <a:extLst>
              <a:ext uri="{FF2B5EF4-FFF2-40B4-BE49-F238E27FC236}">
                <a16:creationId xmlns:a16="http://schemas.microsoft.com/office/drawing/2014/main" id="{38D21425-4008-D6C9-94AF-E3A84FD22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6219825" y="-7450"/>
            <a:ext cx="2924175" cy="876300"/>
          </a:xfrm>
          <a:prstGeom prst="rect">
            <a:avLst/>
          </a:prstGeom>
        </p:spPr>
      </p:pic>
      <p:pic>
        <p:nvPicPr>
          <p:cNvPr id="4" name="Graphic 3">
            <a:extLst>
              <a:ext uri="{FF2B5EF4-FFF2-40B4-BE49-F238E27FC236}">
                <a16:creationId xmlns:a16="http://schemas.microsoft.com/office/drawing/2014/main" id="{5BD07EAE-C3B7-01EC-4D46-3A61AD901C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flipV="1">
            <a:off x="6622026" y="-103281"/>
            <a:ext cx="2521974" cy="771325"/>
          </a:xfrm>
          <a:prstGeom prst="rect">
            <a:avLst/>
          </a:prstGeom>
        </p:spPr>
      </p:pic>
      <p:sp>
        <p:nvSpPr>
          <p:cNvPr id="108" name="Google Shape;108;p4"/>
          <p:cNvSpPr txBox="1">
            <a:spLocks noGrp="1"/>
          </p:cNvSpPr>
          <p:nvPr>
            <p:ph type="title"/>
          </p:nvPr>
        </p:nvSpPr>
        <p:spPr>
          <a:xfrm>
            <a:off x="3771900" y="2028890"/>
            <a:ext cx="4648200" cy="2028264"/>
          </a:xfrm>
          <a:noFill/>
          <a:ln>
            <a:noFill/>
          </a:ln>
        </p:spPr>
        <p:txBody>
          <a:bodyPr spcFirstLastPara="1" wrap="square" lIns="91425" tIns="45700" rIns="91425" bIns="45700" anchor="b" anchorCtr="0">
            <a:noAutofit/>
          </a:bodyPr>
          <a:lstStyle/>
          <a:p>
            <a:r>
              <a:rPr lang="en-US" sz="3300" noProof="0" dirty="0"/>
              <a:t>Project </a:t>
            </a:r>
            <a:r>
              <a:rPr lang="en-US" sz="3300" dirty="0"/>
              <a:t>Introduction</a:t>
            </a:r>
            <a:endParaRPr lang="en-US" sz="3300" noProof="0" dirty="0"/>
          </a:p>
        </p:txBody>
      </p:sp>
      <p:sp>
        <p:nvSpPr>
          <p:cNvPr id="109" name="Google Shape;109;p4"/>
          <p:cNvSpPr txBox="1">
            <a:spLocks noGrp="1"/>
          </p:cNvSpPr>
          <p:nvPr>
            <p:ph type="body" idx="1"/>
          </p:nvPr>
        </p:nvSpPr>
        <p:spPr>
          <a:xfrm>
            <a:off x="3771900" y="4057154"/>
            <a:ext cx="4648200" cy="533896"/>
          </a:xfrm>
          <a:noFill/>
          <a:ln>
            <a:noFill/>
          </a:ln>
        </p:spPr>
        <p:txBody>
          <a:bodyPr spcFirstLastPara="1" wrap="square" lIns="91425" tIns="45700" rIns="91425" bIns="45700" anchor="t" anchorCtr="0">
            <a:noAutofit/>
          </a:bodyPr>
          <a:lstStyle/>
          <a:p>
            <a:r>
              <a:rPr lang="en-US" sz="1500" dirty="0"/>
              <a:t> </a:t>
            </a:r>
            <a:r>
              <a:rPr lang="en-US" sz="1400" dirty="0"/>
              <a:t>The Role of Heterogeneous Wireless Networks</a:t>
            </a:r>
          </a:p>
          <a:p>
            <a:pPr lvl="0"/>
            <a:endParaRPr lang="en-US" noProof="0" dirty="0"/>
          </a:p>
        </p:txBody>
      </p:sp>
      <p:sp>
        <p:nvSpPr>
          <p:cNvPr id="110" name="Google Shape;110;p4"/>
          <p:cNvSpPr txBox="1">
            <a:spLocks noGrp="1"/>
          </p:cNvSpPr>
          <p:nvPr>
            <p:ph type="body" idx="2"/>
          </p:nvPr>
        </p:nvSpPr>
        <p:spPr>
          <a:xfrm>
            <a:off x="723900" y="572118"/>
            <a:ext cx="2080966" cy="1640329"/>
          </a:xfrm>
          <a:noFill/>
          <a:ln>
            <a:noFill/>
          </a:ln>
        </p:spPr>
        <p:txBody>
          <a:bodyPr spcFirstLastPara="1" wrap="square" lIns="91425" tIns="45700" rIns="91425" bIns="45700" anchor="b" anchorCtr="0">
            <a:noAutofit/>
          </a:bodyPr>
          <a:lstStyle/>
          <a:p>
            <a:pPr lvl="0"/>
            <a:r>
              <a:rPr lang="en-US" noProof="0" dirty="0"/>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grpSp>
        <p:nvGrpSpPr>
          <p:cNvPr id="552" name="Google Shape;552;p54"/>
          <p:cNvGrpSpPr/>
          <p:nvPr/>
        </p:nvGrpSpPr>
        <p:grpSpPr>
          <a:xfrm rot="-5857515" flipH="1">
            <a:off x="306783" y="-1035394"/>
            <a:ext cx="834234" cy="2470201"/>
            <a:chOff x="-95720" y="0"/>
            <a:chExt cx="834234" cy="2470201"/>
          </a:xfrm>
        </p:grpSpPr>
        <p:pic>
          <p:nvPicPr>
            <p:cNvPr id="553" name="Google Shape;553;p54"/>
            <p:cNvPicPr preferRelativeResize="0"/>
            <p:nvPr/>
          </p:nvPicPr>
          <p:blipFill rotWithShape="1">
            <a:blip r:embed="rId3">
              <a:alphaModFix/>
            </a:blip>
            <a:srcRect/>
            <a:stretch/>
          </p:blipFill>
          <p:spPr>
            <a:xfrm flipH="1">
              <a:off x="0" y="0"/>
              <a:ext cx="738514" cy="2470201"/>
            </a:xfrm>
            <a:prstGeom prst="rect">
              <a:avLst/>
            </a:prstGeom>
            <a:noFill/>
            <a:ln>
              <a:noFill/>
            </a:ln>
          </p:spPr>
        </p:pic>
        <p:pic>
          <p:nvPicPr>
            <p:cNvPr id="554" name="Google Shape;554;p54"/>
            <p:cNvPicPr preferRelativeResize="0"/>
            <p:nvPr/>
          </p:nvPicPr>
          <p:blipFill rotWithShape="1">
            <a:blip r:embed="rId4">
              <a:alphaModFix/>
            </a:blip>
            <a:srcRect/>
            <a:stretch/>
          </p:blipFill>
          <p:spPr>
            <a:xfrm flipH="1">
              <a:off x="0" y="1"/>
              <a:ext cx="448764" cy="1747400"/>
            </a:xfrm>
            <a:prstGeom prst="rect">
              <a:avLst/>
            </a:prstGeom>
            <a:noFill/>
            <a:ln>
              <a:noFill/>
            </a:ln>
          </p:spPr>
        </p:pic>
        <p:pic>
          <p:nvPicPr>
            <p:cNvPr id="555" name="Google Shape;555;p54"/>
            <p:cNvPicPr preferRelativeResize="0"/>
            <p:nvPr/>
          </p:nvPicPr>
          <p:blipFill rotWithShape="1">
            <a:blip r:embed="rId5">
              <a:alphaModFix/>
            </a:blip>
            <a:srcRect/>
            <a:stretch/>
          </p:blipFill>
          <p:spPr>
            <a:xfrm flipH="1">
              <a:off x="-95720" y="0"/>
              <a:ext cx="392658" cy="1283860"/>
            </a:xfrm>
            <a:prstGeom prst="rect">
              <a:avLst/>
            </a:prstGeom>
            <a:noFill/>
            <a:ln>
              <a:noFill/>
            </a:ln>
          </p:spPr>
        </p:pic>
      </p:grpSp>
      <p:sp>
        <p:nvSpPr>
          <p:cNvPr id="556" name="Google Shape;556;p54"/>
          <p:cNvSpPr txBox="1"/>
          <p:nvPr/>
        </p:nvSpPr>
        <p:spPr>
          <a:xfrm>
            <a:off x="723900" y="1191363"/>
            <a:ext cx="7696200" cy="241670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rgbClr val="000000"/>
                </a:solidFill>
                <a:latin typeface="Lato"/>
                <a:ea typeface="Lato"/>
                <a:cs typeface="Lato"/>
                <a:sym typeface="Lato"/>
              </a:rPr>
              <a:t>Security in Heterogeneous Wireless Networks.</a:t>
            </a:r>
            <a:endParaRPr sz="1200" b="1" i="0" u="none" strike="noStrike" cap="none">
              <a:solidFill>
                <a:srgbClr val="000000"/>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Usage of tools like Wireshark to monitor the network for malicious activities.</a:t>
            </a:r>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Threat detection and mitigation .</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171450" algn="l" rtl="0">
              <a:lnSpc>
                <a:spcPct val="100000"/>
              </a:lnSpc>
              <a:spcBef>
                <a:spcPts val="0"/>
              </a:spcBef>
              <a:spcAft>
                <a:spcPts val="0"/>
              </a:spcAft>
              <a:buClr>
                <a:schemeClr val="dk1"/>
              </a:buClr>
              <a:buSzPts val="1800"/>
              <a:buFont typeface="Arial"/>
              <a:buChar char="•"/>
            </a:pPr>
            <a:r>
              <a:rPr lang="en-US" sz="1200" b="1" i="0" u="none" strike="noStrike" cap="none">
                <a:solidFill>
                  <a:schemeClr val="dk1"/>
                </a:solidFill>
                <a:latin typeface="Lato"/>
                <a:ea typeface="Lato"/>
                <a:cs typeface="Lato"/>
                <a:sym typeface="Lato"/>
              </a:rPr>
              <a:t>We simulate a brute force attack to show how a threat actor might gain unauthorized access. </a:t>
            </a: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1"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a:p>
            <a:pPr marL="171450" marR="0" lvl="0" indent="-57150" algn="l" rtl="0">
              <a:lnSpc>
                <a:spcPct val="100000"/>
              </a:lnSpc>
              <a:spcBef>
                <a:spcPts val="0"/>
              </a:spcBef>
              <a:spcAft>
                <a:spcPts val="0"/>
              </a:spcAft>
              <a:buClr>
                <a:schemeClr val="dk1"/>
              </a:buClr>
              <a:buSzPts val="18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pic>
        <p:nvPicPr>
          <p:cNvPr id="74" name="Picture 73">
            <a:extLst>
              <a:ext uri="{FF2B5EF4-FFF2-40B4-BE49-F238E27FC236}">
                <a16:creationId xmlns:a16="http://schemas.microsoft.com/office/drawing/2014/main" id="{60395FAC-1F78-4614-90BE-C3526E4BFD15}"/>
              </a:ext>
            </a:extLst>
          </p:cNvPr>
          <p:cNvPicPr>
            <a:picLocks noChangeAspect="1"/>
          </p:cNvPicPr>
          <p:nvPr/>
        </p:nvPicPr>
        <p:blipFill>
          <a:blip r:embed="rId3"/>
          <a:stretch>
            <a:fillRect/>
          </a:stretch>
        </p:blipFill>
        <p:spPr>
          <a:xfrm>
            <a:off x="816538" y="1215259"/>
            <a:ext cx="7510923" cy="3017782"/>
          </a:xfrm>
          <a:prstGeom prst="rect">
            <a:avLst/>
          </a:prstGeom>
        </p:spPr>
      </p:pic>
      <p:sp>
        <p:nvSpPr>
          <p:cNvPr id="77" name="Title 2">
            <a:extLst>
              <a:ext uri="{FF2B5EF4-FFF2-40B4-BE49-F238E27FC236}">
                <a16:creationId xmlns:a16="http://schemas.microsoft.com/office/drawing/2014/main" id="{FBFE7D5B-314D-4B77-834D-431F0B32B2EF}"/>
              </a:ext>
            </a:extLst>
          </p:cNvPr>
          <p:cNvSpPr>
            <a:spLocks noGrp="1"/>
          </p:cNvSpPr>
          <p:nvPr>
            <p:ph type="title"/>
          </p:nvPr>
        </p:nvSpPr>
        <p:spPr>
          <a:xfrm>
            <a:off x="723900" y="552450"/>
            <a:ext cx="7696200" cy="588778"/>
          </a:xfrm>
        </p:spPr>
        <p:txBody>
          <a:bodyPr/>
          <a:lstStyle/>
          <a:p>
            <a:pPr algn="l"/>
            <a:r>
              <a:rPr lang="en-IN" sz="2200" dirty="0"/>
              <a:t>Future Works</a:t>
            </a:r>
          </a:p>
        </p:txBody>
      </p:sp>
    </p:spTree>
    <p:extLst>
      <p:ext uri="{BB962C8B-B14F-4D97-AF65-F5344CB8AC3E}">
        <p14:creationId xmlns:p14="http://schemas.microsoft.com/office/powerpoint/2010/main" val="44309977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Graphic 1">
            <a:extLst>
              <a:ext uri="{FF2B5EF4-FFF2-40B4-BE49-F238E27FC236}">
                <a16:creationId xmlns:a16="http://schemas.microsoft.com/office/drawing/2014/main" id="{EECC6AF5-347A-7A7E-8FAC-0667B88452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flipV="1">
            <a:off x="5710237" y="-7450"/>
            <a:ext cx="3433763" cy="1027987"/>
          </a:xfrm>
          <a:prstGeom prst="rect">
            <a:avLst/>
          </a:prstGeom>
        </p:spPr>
      </p:pic>
      <p:pic>
        <p:nvPicPr>
          <p:cNvPr id="3" name="Graphic 2">
            <a:extLst>
              <a:ext uri="{FF2B5EF4-FFF2-40B4-BE49-F238E27FC236}">
                <a16:creationId xmlns:a16="http://schemas.microsoft.com/office/drawing/2014/main" id="{38D21425-4008-D6C9-94AF-E3A84FD22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flipV="1">
            <a:off x="6219825" y="-7450"/>
            <a:ext cx="2924175" cy="876300"/>
          </a:xfrm>
          <a:prstGeom prst="rect">
            <a:avLst/>
          </a:prstGeom>
        </p:spPr>
      </p:pic>
      <p:pic>
        <p:nvPicPr>
          <p:cNvPr id="4" name="Graphic 3">
            <a:extLst>
              <a:ext uri="{FF2B5EF4-FFF2-40B4-BE49-F238E27FC236}">
                <a16:creationId xmlns:a16="http://schemas.microsoft.com/office/drawing/2014/main" id="{5BD07EAE-C3B7-01EC-4D46-3A61AD901C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flipV="1">
            <a:off x="6622026" y="-103281"/>
            <a:ext cx="2521974" cy="771325"/>
          </a:xfrm>
          <a:prstGeom prst="rect">
            <a:avLst/>
          </a:prstGeom>
        </p:spPr>
      </p:pic>
      <p:sp>
        <p:nvSpPr>
          <p:cNvPr id="108" name="Google Shape;108;p4"/>
          <p:cNvSpPr txBox="1">
            <a:spLocks noGrp="1"/>
          </p:cNvSpPr>
          <p:nvPr>
            <p:ph type="title"/>
          </p:nvPr>
        </p:nvSpPr>
        <p:spPr>
          <a:xfrm>
            <a:off x="4305300" y="2918460"/>
            <a:ext cx="4114800" cy="2148840"/>
          </a:xfrm>
          <a:noFill/>
          <a:ln>
            <a:noFill/>
          </a:ln>
        </p:spPr>
        <p:txBody>
          <a:bodyPr spcFirstLastPara="1" wrap="square" lIns="91425" tIns="45700" rIns="91425" bIns="45700" anchor="b" anchorCtr="0">
            <a:noAutofit/>
          </a:bodyPr>
          <a:lstStyle/>
          <a:p>
            <a:r>
              <a:rPr lang="en-US" sz="3300" noProof="0" dirty="0"/>
              <a:t>References</a:t>
            </a:r>
            <a:br>
              <a:rPr lang="en-US" sz="3300" noProof="0" dirty="0"/>
            </a:br>
            <a:br>
              <a:rPr lang="en-US" sz="3300" noProof="0" dirty="0"/>
            </a:br>
            <a:endParaRPr lang="en-US" sz="3300" noProof="0" dirty="0"/>
          </a:p>
        </p:txBody>
      </p:sp>
      <p:sp>
        <p:nvSpPr>
          <p:cNvPr id="110" name="Google Shape;110;p4"/>
          <p:cNvSpPr txBox="1">
            <a:spLocks noGrp="1"/>
          </p:cNvSpPr>
          <p:nvPr>
            <p:ph type="body" idx="2"/>
          </p:nvPr>
        </p:nvSpPr>
        <p:spPr>
          <a:xfrm>
            <a:off x="723900" y="572118"/>
            <a:ext cx="2080966" cy="1640329"/>
          </a:xfrm>
          <a:noFill/>
          <a:ln>
            <a:noFill/>
          </a:ln>
        </p:spPr>
        <p:txBody>
          <a:bodyPr spcFirstLastPara="1" wrap="square" lIns="91425" tIns="45700" rIns="91425" bIns="45700" anchor="b" anchorCtr="0">
            <a:noAutofit/>
          </a:bodyPr>
          <a:lstStyle/>
          <a:p>
            <a:pPr lvl="0"/>
            <a:r>
              <a:rPr lang="en-US" noProof="0" dirty="0"/>
              <a:t>04</a:t>
            </a:r>
          </a:p>
        </p:txBody>
      </p:sp>
    </p:spTree>
    <p:extLst>
      <p:ext uri="{BB962C8B-B14F-4D97-AF65-F5344CB8AC3E}">
        <p14:creationId xmlns:p14="http://schemas.microsoft.com/office/powerpoint/2010/main" val="146815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sp>
        <p:nvSpPr>
          <p:cNvPr id="7" name="TextBox 6">
            <a:extLst>
              <a:ext uri="{FF2B5EF4-FFF2-40B4-BE49-F238E27FC236}">
                <a16:creationId xmlns:a16="http://schemas.microsoft.com/office/drawing/2014/main" id="{4AE86627-495E-4BFD-A330-8C87EE6D3243}"/>
              </a:ext>
            </a:extLst>
          </p:cNvPr>
          <p:cNvSpPr txBox="1"/>
          <p:nvPr/>
        </p:nvSpPr>
        <p:spPr>
          <a:xfrm>
            <a:off x="293370" y="231577"/>
            <a:ext cx="8340090" cy="5047536"/>
          </a:xfrm>
          <a:prstGeom prst="rect">
            <a:avLst/>
          </a:prstGeom>
          <a:noFill/>
        </p:spPr>
        <p:txBody>
          <a:bodyPr wrap="square">
            <a:spAutoFit/>
          </a:bodyPr>
          <a:lstStyle/>
          <a:p>
            <a:pPr marL="347472" marR="0" indent="-347472" algn="just" rtl="0">
              <a:spcBef>
                <a:spcPts val="0"/>
              </a:spcBef>
              <a:spcAft>
                <a:spcPts val="0"/>
              </a:spcAft>
              <a:buClr>
                <a:srgbClr val="000000"/>
              </a:buClr>
              <a:buSzPts val="1600"/>
              <a:buFont typeface="Arial" panose="020B0604020202020204" pitchFamily="34" charset="0"/>
              <a:buChar char="•"/>
            </a:pPr>
            <a:r>
              <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rPr>
              <a:t>R. Ferrus, O. Sallent, and R. Agusti, “Interworking in heterogeneous wireless networks: Comprehensive framework and future trends,” in IEEE Wireless Communications, no. 1, pp. 1-2, April 2010. </a:t>
            </a:r>
          </a:p>
          <a:p>
            <a:pPr marL="347472" marR="0" indent="-347472" algn="just" rtl="0">
              <a:spcBef>
                <a:spcPts val="0"/>
              </a:spcBef>
              <a:spcAft>
                <a:spcPts val="0"/>
              </a:spcAft>
              <a:buClr>
                <a:srgbClr val="000000"/>
              </a:buClr>
              <a:buSzPts val="160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rPr>
              <a:t>F. Bendaoud, M. Abdennebi, and F. Didi, “Network Selection schemes in Heterogeneous Wireless Networks,” Laboratory of Telecommunication Tlemcen (LTT), Technology’s Faculty, </a:t>
            </a:r>
            <a:r>
              <a:rPr lang="en-US" sz="140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Tlemcen’s</a:t>
            </a:r>
            <a:r>
              <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rPr>
              <a:t> University, and Laboratory of Processing and Transmission of Information (L2TI), Physics Department, University of North Paris, 2023.</a:t>
            </a:r>
            <a:endParaRPr lang="en-IN" dirty="0">
              <a:effectLst/>
              <a:latin typeface="Lato" panose="020F0502020204030203" pitchFamily="34" charset="0"/>
              <a:ea typeface="Lato" panose="020F0502020204030203" pitchFamily="34" charset="0"/>
              <a:cs typeface="Lato" panose="020F0502020204030203" pitchFamily="34" charset="0"/>
            </a:endParaRPr>
          </a:p>
          <a:p>
            <a:pPr marL="347472" marR="0" indent="-347472" algn="just" rtl="0">
              <a:spcBef>
                <a:spcPts val="0"/>
              </a:spcBef>
              <a:spcAft>
                <a:spcPts val="0"/>
              </a:spcAft>
              <a:buClr>
                <a:srgbClr val="000000"/>
              </a:buClr>
              <a:buSzPts val="1600"/>
              <a:buFont typeface="Arial" panose="020B0604020202020204" pitchFamily="34" charset="0"/>
              <a:buChar char="•"/>
            </a:pPr>
            <a:endPar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rPr>
              <a:t>T. Sylla, L. Mendiboure, S. Maaloul, H. Aniss, M. A. Chalouf, and S. </a:t>
            </a:r>
            <a:r>
              <a:rPr lang="en-US" sz="1400" i="0" dirty="0" err="1">
                <a:solidFill>
                  <a:srgbClr val="000000"/>
                </a:solidFill>
                <a:effectLst/>
                <a:latin typeface="Lato" panose="020F0502020204030203" pitchFamily="34" charset="0"/>
                <a:ea typeface="Lato" panose="020F0502020204030203" pitchFamily="34" charset="0"/>
                <a:cs typeface="Lato" panose="020F0502020204030203" pitchFamily="34" charset="0"/>
              </a:rPr>
              <a:t>Delbruel</a:t>
            </a:r>
            <a:r>
              <a:rPr lang="en-US" sz="1400" i="0" dirty="0">
                <a:solidFill>
                  <a:srgbClr val="000000"/>
                </a:solidFill>
                <a:effectLst/>
                <a:latin typeface="Lato" panose="020F0502020204030203" pitchFamily="34" charset="0"/>
                <a:ea typeface="Lato" panose="020F0502020204030203" pitchFamily="34" charset="0"/>
                <a:cs typeface="Lato" panose="020F0502020204030203" pitchFamily="34" charset="0"/>
              </a:rPr>
              <a:t>, “Multi-Connectivity for 5G Networks and Beyond: A Survey,” in Sensors, vol. 22, pp. 1-32, October 2022. </a:t>
            </a:r>
          </a:p>
          <a:p>
            <a:pPr marL="347472" indent="-347472" algn="just">
              <a:buSzPts val="160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pPr marL="342900" marR="0" lvl="0" indent="-342900" algn="just" rtl="0">
              <a:lnSpc>
                <a:spcPct val="100000"/>
              </a:lnSpc>
              <a:spcBef>
                <a:spcPts val="0"/>
              </a:spcBef>
              <a:spcAft>
                <a:spcPts val="0"/>
              </a:spcAft>
              <a:buClr>
                <a:srgbClr val="000000"/>
              </a:buClr>
              <a:buSzPts val="1600"/>
              <a:buFont typeface="Arial"/>
              <a:buChar char="•"/>
            </a:pPr>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C. Monteiro, V. Rios, and P. R. L. Gondim, “Use of Fuzzy Logic for Networks Selection in Heterogeneous Wireless Environment,” in Proceedings of the International Conference on Advanced Communication Technology (ICACT), February 2012. </a:t>
            </a:r>
            <a:endParaRPr lang="en-US" dirty="0">
              <a:latin typeface="Lato" panose="020F0502020204030203" pitchFamily="34" charset="0"/>
              <a:ea typeface="Lato" panose="020F0502020204030203" pitchFamily="34" charset="0"/>
              <a:cs typeface="Lato" panose="020F0502020204030203" pitchFamily="34" charset="0"/>
            </a:endParaRPr>
          </a:p>
          <a:p>
            <a:pPr algn="just">
              <a:buSzPts val="1600"/>
            </a:pPr>
            <a:endParaRPr lang="en-IN" dirty="0">
              <a:effectLst/>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R. Liu, M. Sheng, and W. Wu, “Energy-Efficient Resource Allocation for Heterogeneous Wireless Network With Multi-Homed User Equipments,” IEEE Access, 2018.</a:t>
            </a:r>
          </a:p>
          <a:p>
            <a:pPr marL="347472" indent="-347472" algn="just">
              <a:buSzPts val="160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sym typeface="Times New Roman"/>
            </a:endParaRPr>
          </a:p>
          <a:p>
            <a:pPr marL="347472" indent="-347472" algn="just">
              <a:buSzPts val="1600"/>
              <a:buFont typeface="Arial" panose="020B0604020202020204" pitchFamily="34" charset="0"/>
              <a:buChar char="•"/>
            </a:pPr>
            <a:r>
              <a:rPr lang="en-US" sz="140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Y. Zhang, J. Chen, and X. Wang, “Security-Aware Cross-Layer Resource Allocation,” IEEE Transactions on Mobile Computing, 2023.</a:t>
            </a:r>
            <a:endParaRPr lang="en-US" dirty="0">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endParaRPr lang="en-US" b="1" dirty="0">
              <a:latin typeface="Lato" panose="020F0502020204030203" pitchFamily="34" charset="0"/>
              <a:ea typeface="Lato" panose="020F0502020204030203" pitchFamily="34" charset="0"/>
              <a:cs typeface="Lato" panose="020F0502020204030203" pitchFamily="34" charset="0"/>
            </a:endParaRPr>
          </a:p>
          <a:p>
            <a:pPr marL="347472" marR="0" indent="-347472" algn="just" rtl="0">
              <a:spcBef>
                <a:spcPts val="0"/>
              </a:spcBef>
              <a:spcAft>
                <a:spcPts val="0"/>
              </a:spcAft>
              <a:buClr>
                <a:srgbClr val="000000"/>
              </a:buClr>
              <a:buSzPts val="1600"/>
              <a:buFont typeface="Arial" panose="020B0604020202020204" pitchFamily="34" charset="0"/>
              <a:buChar char="•"/>
            </a:pPr>
            <a:endParaRPr lang="en-US" sz="14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9184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4"/>
        <p:cNvGrpSpPr/>
        <p:nvPr/>
      </p:nvGrpSpPr>
      <p:grpSpPr>
        <a:xfrm>
          <a:off x="0" y="0"/>
          <a:ext cx="0" cy="0"/>
          <a:chOff x="0" y="0"/>
          <a:chExt cx="0" cy="0"/>
        </a:xfrm>
      </p:grpSpPr>
      <p:sp>
        <p:nvSpPr>
          <p:cNvPr id="7" name="TextBox 6">
            <a:extLst>
              <a:ext uri="{FF2B5EF4-FFF2-40B4-BE49-F238E27FC236}">
                <a16:creationId xmlns:a16="http://schemas.microsoft.com/office/drawing/2014/main" id="{4AE86627-495E-4BFD-A330-8C87EE6D3243}"/>
              </a:ext>
            </a:extLst>
          </p:cNvPr>
          <p:cNvSpPr txBox="1"/>
          <p:nvPr/>
        </p:nvSpPr>
        <p:spPr>
          <a:xfrm>
            <a:off x="293370" y="231577"/>
            <a:ext cx="8340090" cy="2677656"/>
          </a:xfrm>
          <a:prstGeom prst="rect">
            <a:avLst/>
          </a:prstGeom>
          <a:noFill/>
        </p:spPr>
        <p:txBody>
          <a:bodyPr wrap="square">
            <a:spAutoFit/>
          </a:bodyPr>
          <a:lstStyle/>
          <a:p>
            <a:pPr marL="342900" marR="0" lvl="0" indent="-342900" algn="just" rtl="0">
              <a:lnSpc>
                <a:spcPct val="100000"/>
              </a:lnSpc>
              <a:spcBef>
                <a:spcPts val="0"/>
              </a:spcBef>
              <a:spcAft>
                <a:spcPts val="0"/>
              </a:spcAft>
              <a:buClr>
                <a:srgbClr val="000000"/>
              </a:buClr>
              <a:buSzPts val="1600"/>
              <a:buFont typeface="Arial"/>
              <a:buChar char="•"/>
            </a:pPr>
            <a:r>
              <a:rPr lang="en-US" sz="1400" b="0" i="0" u="none" strike="noStrike" cap="none" dirty="0">
                <a:solidFill>
                  <a:srgbClr val="000000"/>
                </a:solidFill>
                <a:latin typeface="Lato" panose="020F0502020204030203" pitchFamily="34" charset="0"/>
                <a:ea typeface="Lato" panose="020F0502020204030203" pitchFamily="34" charset="0"/>
                <a:cs typeface="Lato" panose="020F0502020204030203" pitchFamily="34" charset="0"/>
                <a:sym typeface="Times New Roman"/>
              </a:rPr>
              <a:t>A. Monteiro, E. Souto, R. Pazzi, and M. Nogueira, “Context-aware network selection in heterogeneous wireless networks,” Computer Communications, vol. 135, pp. 1–15, 2019</a:t>
            </a:r>
            <a:endParaRPr lang="en-US" dirty="0">
              <a:latin typeface="Lato" panose="020F0502020204030203" pitchFamily="34" charset="0"/>
              <a:ea typeface="Lato" panose="020F0502020204030203" pitchFamily="34" charset="0"/>
              <a:cs typeface="Lato" panose="020F0502020204030203" pitchFamily="34" charset="0"/>
            </a:endParaRPr>
          </a:p>
          <a:p>
            <a:pPr marL="347472" marR="0" indent="-347472" algn="just" rtl="0">
              <a:spcBef>
                <a:spcPts val="0"/>
              </a:spcBef>
              <a:spcAft>
                <a:spcPts val="0"/>
              </a:spcAft>
              <a:buClr>
                <a:srgbClr val="000000"/>
              </a:buClr>
              <a:buSzPts val="160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F. Bari and V. Leung, “Automated Network Selection in a Heterogeneous Wireless Network Environment,” IEEE Network, vol. 21, no. 1, pp. 34–40, 2007.</a:t>
            </a:r>
          </a:p>
          <a:p>
            <a:pPr marL="347472" indent="-347472" algn="just">
              <a:buSzPts val="1600"/>
              <a:buFont typeface="Arial" panose="020B0604020202020204" pitchFamily="34" charset="0"/>
              <a:buChar char="•"/>
            </a:pPr>
            <a:endParaRPr lang="en-IN" sz="1400" i="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M.I. Goh, A.I. Mbulwa, H.T. Yew, A. Kiring, S.K. Chung, A. Farzamnia, A. Chekima, and M.K. Haldar, “Handover Decision-Making Algorithm for 5G Heterogeneous Networks,” Electronics, 2023</a:t>
            </a:r>
          </a:p>
          <a:p>
            <a:pPr marL="347472" indent="-347472" algn="just">
              <a:buSzPts val="1600"/>
              <a:buFont typeface="Arial" panose="020B0604020202020204" pitchFamily="34" charset="0"/>
              <a:buChar char="•"/>
            </a:pPr>
            <a:endParaRPr lang="en-IN" b="1" dirty="0">
              <a:latin typeface="Lato" panose="020F0502020204030203" pitchFamily="34" charset="0"/>
              <a:ea typeface="Lato" panose="020F0502020204030203" pitchFamily="34" charset="0"/>
              <a:cs typeface="Lato" panose="020F0502020204030203" pitchFamily="34" charset="0"/>
            </a:endParaRPr>
          </a:p>
          <a:p>
            <a:pPr marL="347472" indent="-347472" algn="just">
              <a:buSzPts val="1600"/>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Shobanraj Navaratnarajah, Arsalan Saeed, Mehrdad Dianati, and Muhammad Ali Imran, “Energy Efficiency in Heterogeneous Wireless Access Networks,” IEEE Access, 2013. 5</a:t>
            </a:r>
            <a:endParaRPr lang="en-US" b="1" dirty="0">
              <a:latin typeface="Lato" panose="020F0502020204030203" pitchFamily="34" charset="0"/>
              <a:ea typeface="Lato" panose="020F0502020204030203" pitchFamily="34" charset="0"/>
              <a:cs typeface="Lato" panose="020F0502020204030203" pitchFamily="34" charset="0"/>
            </a:endParaRPr>
          </a:p>
          <a:p>
            <a:pPr marL="347472" marR="0" indent="-347472" algn="just" rtl="0">
              <a:spcBef>
                <a:spcPts val="0"/>
              </a:spcBef>
              <a:spcAft>
                <a:spcPts val="0"/>
              </a:spcAft>
              <a:buClr>
                <a:srgbClr val="000000"/>
              </a:buClr>
              <a:buSzPts val="1600"/>
              <a:buFont typeface="Arial" panose="020B0604020202020204" pitchFamily="34" charset="0"/>
              <a:buChar char="•"/>
            </a:pPr>
            <a:endParaRPr lang="en-US" sz="14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6885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grpSp>
        <p:nvGrpSpPr>
          <p:cNvPr id="2" name="Group 1">
            <a:extLst>
              <a:ext uri="{FF2B5EF4-FFF2-40B4-BE49-F238E27FC236}">
                <a16:creationId xmlns:a16="http://schemas.microsoft.com/office/drawing/2014/main" id="{023BA069-B8CB-3BA1-308F-BCADDAB609D3}"/>
              </a:ext>
            </a:extLst>
          </p:cNvPr>
          <p:cNvGrpSpPr/>
          <p:nvPr/>
        </p:nvGrpSpPr>
        <p:grpSpPr>
          <a:xfrm>
            <a:off x="-258098" y="4115513"/>
            <a:ext cx="3691861" cy="1093386"/>
            <a:chOff x="-258098" y="4115513"/>
            <a:chExt cx="3691861" cy="1093386"/>
          </a:xfrm>
        </p:grpSpPr>
        <p:pic>
          <p:nvPicPr>
            <p:cNvPr id="4" name="Graphic 3">
              <a:extLst>
                <a:ext uri="{FF2B5EF4-FFF2-40B4-BE49-F238E27FC236}">
                  <a16:creationId xmlns:a16="http://schemas.microsoft.com/office/drawing/2014/main" id="{CA02A2D1-2990-1FBE-B22E-F0B7A89023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115513"/>
              <a:ext cx="3433763" cy="1027987"/>
            </a:xfrm>
            <a:prstGeom prst="rect">
              <a:avLst/>
            </a:prstGeom>
          </p:spPr>
        </p:pic>
        <p:pic>
          <p:nvPicPr>
            <p:cNvPr id="8" name="Graphic 7">
              <a:extLst>
                <a:ext uri="{FF2B5EF4-FFF2-40B4-BE49-F238E27FC236}">
                  <a16:creationId xmlns:a16="http://schemas.microsoft.com/office/drawing/2014/main" id="{DC6DE0FF-9381-0776-6E49-EA9888BD33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098" y="4267200"/>
              <a:ext cx="2924175" cy="876300"/>
            </a:xfrm>
            <a:prstGeom prst="rect">
              <a:avLst/>
            </a:prstGeom>
          </p:spPr>
        </p:pic>
        <p:pic>
          <p:nvPicPr>
            <p:cNvPr id="10" name="Graphic 9">
              <a:extLst>
                <a:ext uri="{FF2B5EF4-FFF2-40B4-BE49-F238E27FC236}">
                  <a16:creationId xmlns:a16="http://schemas.microsoft.com/office/drawing/2014/main" id="{1B0FB0BC-0528-DD8D-B5C0-EC95D420A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997" y="4437574"/>
              <a:ext cx="2521974" cy="771325"/>
            </a:xfrm>
            <a:prstGeom prst="rect">
              <a:avLst/>
            </a:prstGeom>
          </p:spPr>
        </p:pic>
      </p:grpSp>
      <p:sp>
        <p:nvSpPr>
          <p:cNvPr id="77" name="Google Shape;77;p1"/>
          <p:cNvSpPr txBox="1">
            <a:spLocks noGrp="1"/>
          </p:cNvSpPr>
          <p:nvPr>
            <p:ph type="ctrTitle"/>
          </p:nvPr>
        </p:nvSpPr>
        <p:spPr>
          <a:xfrm>
            <a:off x="885600" y="1292173"/>
            <a:ext cx="7351200" cy="1703027"/>
          </a:xfrm>
          <a:noFill/>
          <a:ln>
            <a:noFill/>
          </a:ln>
        </p:spPr>
        <p:txBody>
          <a:bodyPr spcFirstLastPara="1" wrap="square" lIns="91425" tIns="45700" rIns="91425" bIns="45700" anchor="b" anchorCtr="0">
            <a:noAutofit/>
          </a:bodyPr>
          <a:lstStyle/>
          <a:p>
            <a:pPr lvl="0" algn="ctr"/>
            <a:r>
              <a:rPr lang="en-US" sz="3000" noProof="0" dirty="0"/>
              <a:t>Thank You !!</a:t>
            </a:r>
          </a:p>
        </p:txBody>
      </p:sp>
      <p:grpSp>
        <p:nvGrpSpPr>
          <p:cNvPr id="5" name="Group 4">
            <a:extLst>
              <a:ext uri="{FF2B5EF4-FFF2-40B4-BE49-F238E27FC236}">
                <a16:creationId xmlns:a16="http://schemas.microsoft.com/office/drawing/2014/main" id="{2A81A90B-87CB-B761-1769-566DFE746EEF}"/>
              </a:ext>
            </a:extLst>
          </p:cNvPr>
          <p:cNvGrpSpPr/>
          <p:nvPr/>
        </p:nvGrpSpPr>
        <p:grpSpPr>
          <a:xfrm>
            <a:off x="8405486" y="-381319"/>
            <a:ext cx="840423" cy="2851520"/>
            <a:chOff x="8405486" y="-381319"/>
            <a:chExt cx="840423" cy="2851520"/>
          </a:xfrm>
        </p:grpSpPr>
        <p:pic>
          <p:nvPicPr>
            <p:cNvPr id="18" name="Graphic 17">
              <a:extLst>
                <a:ext uri="{FF2B5EF4-FFF2-40B4-BE49-F238E27FC236}">
                  <a16:creationId xmlns:a16="http://schemas.microsoft.com/office/drawing/2014/main" id="{B4E0322B-7053-EC28-BC85-4CE9377F0B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5486" y="0"/>
              <a:ext cx="738514" cy="2470201"/>
            </a:xfrm>
            <a:prstGeom prst="rect">
              <a:avLst/>
            </a:prstGeom>
          </p:spPr>
        </p:pic>
        <p:pic>
          <p:nvPicPr>
            <p:cNvPr id="20" name="Graphic 19">
              <a:extLst>
                <a:ext uri="{FF2B5EF4-FFF2-40B4-BE49-F238E27FC236}">
                  <a16:creationId xmlns:a16="http://schemas.microsoft.com/office/drawing/2014/main" id="{2E8A36F8-E340-FFFA-7663-3C449987E6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5236" y="1"/>
              <a:ext cx="448764" cy="1747400"/>
            </a:xfrm>
            <a:prstGeom prst="rect">
              <a:avLst/>
            </a:prstGeom>
          </p:spPr>
        </p:pic>
        <p:pic>
          <p:nvPicPr>
            <p:cNvPr id="22" name="Graphic 21">
              <a:extLst>
                <a:ext uri="{FF2B5EF4-FFF2-40B4-BE49-F238E27FC236}">
                  <a16:creationId xmlns:a16="http://schemas.microsoft.com/office/drawing/2014/main" id="{2DA1FD6B-F889-ACF2-9AFE-2D4926EE28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853251" y="-381319"/>
              <a:ext cx="392658" cy="1283860"/>
            </a:xfrm>
            <a:prstGeom prst="rect">
              <a:avLst/>
            </a:prstGeom>
          </p:spPr>
        </p:pic>
      </p:grpSp>
      <p:sp>
        <p:nvSpPr>
          <p:cNvPr id="6" name="AutoShape 2" descr="Design of a logo representing seamless connectivity across heterogeneous wireless networks, using the blue color as the main background. The logo should be simple yet iconic, featuring interconnected nodes and lines that form a recognizable symbol or initial. These lines and nodes should symbolize different network connections like WiFi, cellular, and satellite, integrated in a stylish and modern way. The design should be suitable for use on various media, such as websites, business cards, and presentations, emphasizing technology and connectivity.">
            <a:extLst>
              <a:ext uri="{FF2B5EF4-FFF2-40B4-BE49-F238E27FC236}">
                <a16:creationId xmlns:a16="http://schemas.microsoft.com/office/drawing/2014/main" id="{9CEC37E9-B5A9-4231-8979-3EB29EABE7F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41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23900" y="1268413"/>
            <a:ext cx="8268900" cy="2763838"/>
          </a:xfrm>
          <a:noFill/>
          <a:ln>
            <a:noFill/>
          </a:ln>
        </p:spPr>
        <p:txBody>
          <a:bodyPr spcFirstLastPara="1" wrap="square" lIns="91425" tIns="45700" rIns="91425" bIns="45700" anchor="t" anchorCtr="0">
            <a:noAutofit/>
          </a:bodyPr>
          <a:lstStyle/>
          <a:p>
            <a:pPr algn="just"/>
            <a:r>
              <a:rPr lang="en-US" sz="1400" b="0" i="0" dirty="0">
                <a:solidFill>
                  <a:srgbClr val="334157"/>
                </a:solidFill>
                <a:sym typeface="Times New Roman"/>
              </a:rPr>
              <a:t>Heterogenous Wireless Networks refers to a network architecture that integrates different types of wireless networks, such as cellular networks, Wi-Fi, satellite communication, and Bluetooth, into a single integrated system. This integration allows for more efficient use of resources, improved coverage, and enhanced connectivity speeds</a:t>
            </a:r>
            <a:r>
              <a:rPr lang="en-US" sz="1400" b="0" i="0" dirty="0">
                <a:solidFill>
                  <a:srgbClr val="334157"/>
                </a:solidFill>
                <a:sym typeface="Bebas Neue"/>
              </a:rPr>
              <a:t>.</a:t>
            </a:r>
            <a:endParaRPr lang="en-US" dirty="0"/>
          </a:p>
          <a:p>
            <a:pPr lvl="0"/>
            <a:endParaRPr lang="en-US" noProof="0" dirty="0"/>
          </a:p>
          <a:p>
            <a:pPr algn="just"/>
            <a:r>
              <a:rPr lang="en-US" sz="1400" dirty="0">
                <a:sym typeface="Times New Roman"/>
              </a:rPr>
              <a:t>This integrated system enable devices to switch between different types of networks without any effort, ensuring that users always have the best possible connection based on their location a the network conditions. The concept of Heterogenous wireless networks also plays key role in development of next-generation wireless technologies(Such as 5G).</a:t>
            </a:r>
            <a:endParaRPr lang="en-US" dirty="0"/>
          </a:p>
          <a:p>
            <a:pPr lvl="0"/>
            <a:endParaRPr lang="en-US" noProof="0" dirty="0"/>
          </a:p>
        </p:txBody>
      </p:sp>
      <p:sp>
        <p:nvSpPr>
          <p:cNvPr id="118" name="Google Shape;118;p5"/>
          <p:cNvSpPr txBox="1">
            <a:spLocks noGrp="1"/>
          </p:cNvSpPr>
          <p:nvPr>
            <p:ph type="title"/>
          </p:nvPr>
        </p:nvSpPr>
        <p:spPr>
          <a:xfrm>
            <a:off x="723900" y="552450"/>
            <a:ext cx="7696200" cy="715963"/>
          </a:xfrm>
          <a:noFill/>
          <a:ln>
            <a:noFill/>
          </a:ln>
        </p:spPr>
        <p:txBody>
          <a:bodyPr spcFirstLastPara="1" wrap="square" lIns="91425" tIns="45700" rIns="91425" bIns="45700" anchor="t" anchorCtr="0">
            <a:noAutofit/>
          </a:bodyPr>
          <a:lstStyle/>
          <a:p>
            <a:pPr lvl="0"/>
            <a:r>
              <a:rPr lang="en-US" sz="2200" dirty="0"/>
              <a:t>Abstract</a:t>
            </a:r>
            <a:endParaRPr lang="en-US" sz="2200" noProof="0" dirty="0"/>
          </a:p>
        </p:txBody>
      </p:sp>
      <p:grpSp>
        <p:nvGrpSpPr>
          <p:cNvPr id="5" name="Group 4">
            <a:extLst>
              <a:ext uri="{FF2B5EF4-FFF2-40B4-BE49-F238E27FC236}">
                <a16:creationId xmlns:a16="http://schemas.microsoft.com/office/drawing/2014/main" id="{D1F4343E-B6B8-5C0E-6CE1-7D37F5D6A073}"/>
              </a:ext>
            </a:extLst>
          </p:cNvPr>
          <p:cNvGrpSpPr/>
          <p:nvPr/>
        </p:nvGrpSpPr>
        <p:grpSpPr>
          <a:xfrm>
            <a:off x="6830162" y="4325676"/>
            <a:ext cx="3228771" cy="880971"/>
            <a:chOff x="6830162" y="4325676"/>
            <a:chExt cx="3228771" cy="880971"/>
          </a:xfrm>
        </p:grpSpPr>
        <p:pic>
          <p:nvPicPr>
            <p:cNvPr id="2" name="Graphic 1">
              <a:extLst>
                <a:ext uri="{FF2B5EF4-FFF2-40B4-BE49-F238E27FC236}">
                  <a16:creationId xmlns:a16="http://schemas.microsoft.com/office/drawing/2014/main" id="{75A19C9E-1AFD-F2B9-E1B4-27AB330ADB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0162" y="4325676"/>
              <a:ext cx="2724237" cy="815572"/>
            </a:xfrm>
            <a:prstGeom prst="rect">
              <a:avLst/>
            </a:prstGeom>
          </p:spPr>
        </p:pic>
        <p:pic>
          <p:nvPicPr>
            <p:cNvPr id="3" name="Graphic 2">
              <a:extLst>
                <a:ext uri="{FF2B5EF4-FFF2-40B4-BE49-F238E27FC236}">
                  <a16:creationId xmlns:a16="http://schemas.microsoft.com/office/drawing/2014/main" id="{9CC7D8B3-3344-984F-DEB2-452F1CDEE4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4" name="Graphic 3">
              <a:extLst>
                <a:ext uri="{FF2B5EF4-FFF2-40B4-BE49-F238E27FC236}">
                  <a16:creationId xmlns:a16="http://schemas.microsoft.com/office/drawing/2014/main" id="{38724EE9-566D-6F52-59DC-56D72F0102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 name="Google Shape;261;p36">
            <a:extLst>
              <a:ext uri="{FF2B5EF4-FFF2-40B4-BE49-F238E27FC236}">
                <a16:creationId xmlns:a16="http://schemas.microsoft.com/office/drawing/2014/main" id="{770D6BCA-CC20-46FF-9076-0665E13F04ED}"/>
              </a:ext>
            </a:extLst>
          </p:cNvPr>
          <p:cNvSpPr/>
          <p:nvPr/>
        </p:nvSpPr>
        <p:spPr>
          <a:xfrm>
            <a:off x="3133650" y="840800"/>
            <a:ext cx="2876700" cy="636300"/>
          </a:xfrm>
          <a:prstGeom prst="rect">
            <a:avLst/>
          </a:prstGeom>
          <a:solidFill>
            <a:schemeClr val="bg1"/>
          </a:solidFill>
          <a:ln w="9525" cap="flat" cmpd="sng">
            <a:noFill/>
            <a:prstDash val="solid"/>
            <a:miter lim="800000"/>
            <a:headEnd type="none" w="sm" len="sm"/>
            <a:tailEnd type="none" w="sm" len="sm"/>
          </a:ln>
        </p:spPr>
        <p:txBody>
          <a:bodyPr spcFirstLastPara="1" wrap="square" lIns="90000" tIns="45700" rIns="90000" bIns="45700" anchor="ctr" anchorCtr="0">
            <a:noAutofit/>
          </a:bodyPr>
          <a:lstStyle/>
          <a:p>
            <a:pPr marL="0" marR="0" lvl="0" indent="0" algn="ctr" rtl="0">
              <a:spcBef>
                <a:spcPts val="0"/>
              </a:spcBef>
              <a:spcAft>
                <a:spcPts val="0"/>
              </a:spcAft>
              <a:buNone/>
            </a:pPr>
            <a:r>
              <a:rPr lang="en-US" sz="1150" b="1" i="0" dirty="0">
                <a:solidFill>
                  <a:srgbClr val="FFFFFF"/>
                </a:solidFill>
                <a:effectLst/>
                <a:latin typeface="Sora SemiBold" panose="020B0604020202020204" charset="0"/>
                <a:ea typeface="Sora SemiBold" panose="020B0604020202020204" charset="0"/>
                <a:cs typeface="Sora SemiBold" panose="020B0604020202020204" charset="0"/>
              </a:rPr>
              <a:t>Heterogeneous wireless Networks</a:t>
            </a:r>
            <a:endParaRPr sz="1150" b="1" dirty="0">
              <a:latin typeface="Sora SemiBold" pitchFamily="2" charset="0"/>
              <a:ea typeface="Raleway"/>
              <a:cs typeface="Sora SemiBold" pitchFamily="2" charset="0"/>
              <a:sym typeface="Raleway"/>
            </a:endParaRPr>
          </a:p>
        </p:txBody>
      </p:sp>
      <p:sp>
        <p:nvSpPr>
          <p:cNvPr id="24" name="Google Shape;262;p36">
            <a:extLst>
              <a:ext uri="{FF2B5EF4-FFF2-40B4-BE49-F238E27FC236}">
                <a16:creationId xmlns:a16="http://schemas.microsoft.com/office/drawing/2014/main" id="{2CE67BA8-3003-6913-6D81-1E0586A6B8AE}"/>
              </a:ext>
            </a:extLst>
          </p:cNvPr>
          <p:cNvSpPr/>
          <p:nvPr/>
        </p:nvSpPr>
        <p:spPr>
          <a:xfrm>
            <a:off x="1365583" y="2907650"/>
            <a:ext cx="21882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pPr marL="0" marR="0" lvl="0" indent="0" algn="l" rtl="0">
              <a:spcBef>
                <a:spcPts val="0"/>
              </a:spcBef>
              <a:spcAft>
                <a:spcPts val="0"/>
              </a:spcAft>
              <a:buNone/>
            </a:pPr>
            <a:r>
              <a:rPr lang="en-IN" sz="1150" dirty="0">
                <a:solidFill>
                  <a:schemeClr val="tx1"/>
                </a:solidFill>
                <a:latin typeface="Lato" panose="020F0502020204030203" pitchFamily="34" charset="0"/>
                <a:ea typeface="Open Sans"/>
                <a:cs typeface="Open Sans"/>
                <a:sym typeface="Open Sans"/>
              </a:rPr>
              <a:t>Wi-Fi Networks</a:t>
            </a:r>
            <a:endParaRPr sz="1150" dirty="0">
              <a:solidFill>
                <a:schemeClr val="tx1"/>
              </a:solidFill>
              <a:latin typeface="Lato" panose="020F0502020204030203" pitchFamily="34" charset="0"/>
              <a:ea typeface="Open Sans"/>
              <a:cs typeface="Open Sans"/>
              <a:sym typeface="Open Sans"/>
            </a:endParaRPr>
          </a:p>
        </p:txBody>
      </p:sp>
      <p:sp>
        <p:nvSpPr>
          <p:cNvPr id="25" name="Google Shape;263;p36">
            <a:extLst>
              <a:ext uri="{FF2B5EF4-FFF2-40B4-BE49-F238E27FC236}">
                <a16:creationId xmlns:a16="http://schemas.microsoft.com/office/drawing/2014/main" id="{A347EC1C-1C56-40F5-5E23-FF040C1599BE}"/>
              </a:ext>
            </a:extLst>
          </p:cNvPr>
          <p:cNvSpPr/>
          <p:nvPr/>
        </p:nvSpPr>
        <p:spPr>
          <a:xfrm>
            <a:off x="1365593" y="2360126"/>
            <a:ext cx="21882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pPr marL="0" marR="0" lvl="0" indent="0" algn="l" rtl="0">
              <a:spcBef>
                <a:spcPts val="0"/>
              </a:spcBef>
              <a:spcAft>
                <a:spcPts val="0"/>
              </a:spcAft>
              <a:buNone/>
            </a:pPr>
            <a:r>
              <a:rPr lang="en-IN" sz="1150" dirty="0">
                <a:solidFill>
                  <a:schemeClr val="tx1"/>
                </a:solidFill>
                <a:latin typeface="Lato" panose="020F0502020204030203" pitchFamily="34" charset="0"/>
                <a:ea typeface="Open Sans"/>
                <a:cs typeface="Open Sans"/>
                <a:sym typeface="Open Sans"/>
              </a:rPr>
              <a:t>Cellular Networks</a:t>
            </a:r>
            <a:endParaRPr sz="1150" dirty="0">
              <a:solidFill>
                <a:schemeClr val="tx1"/>
              </a:solidFill>
              <a:latin typeface="Lato" panose="020F0502020204030203" pitchFamily="34" charset="0"/>
              <a:ea typeface="Open Sans"/>
              <a:cs typeface="Open Sans"/>
              <a:sym typeface="Open Sans"/>
            </a:endParaRPr>
          </a:p>
        </p:txBody>
      </p:sp>
      <p:sp>
        <p:nvSpPr>
          <p:cNvPr id="26" name="Google Shape;264;p36">
            <a:extLst>
              <a:ext uri="{FF2B5EF4-FFF2-40B4-BE49-F238E27FC236}">
                <a16:creationId xmlns:a16="http://schemas.microsoft.com/office/drawing/2014/main" id="{D80F18F6-99AF-5E6D-D810-60152ECD659C}"/>
              </a:ext>
            </a:extLst>
          </p:cNvPr>
          <p:cNvSpPr/>
          <p:nvPr/>
        </p:nvSpPr>
        <p:spPr>
          <a:xfrm>
            <a:off x="1365583" y="3455176"/>
            <a:ext cx="21882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pPr marL="0" marR="0" lvl="0" indent="0" algn="l" rtl="0">
              <a:spcBef>
                <a:spcPts val="0"/>
              </a:spcBef>
              <a:spcAft>
                <a:spcPts val="0"/>
              </a:spcAft>
              <a:buNone/>
            </a:pPr>
            <a:r>
              <a:rPr lang="en-IN" sz="1150" dirty="0">
                <a:solidFill>
                  <a:schemeClr val="tx1"/>
                </a:solidFill>
                <a:latin typeface="Lato" panose="020F0502020204030203" pitchFamily="34" charset="0"/>
                <a:ea typeface="Open Sans"/>
                <a:cs typeface="Open Sans"/>
                <a:sym typeface="Open Sans"/>
              </a:rPr>
              <a:t>Ex – LTE, 5G, Wi-Fi </a:t>
            </a:r>
            <a:endParaRPr sz="1150" dirty="0">
              <a:solidFill>
                <a:schemeClr val="tx1"/>
              </a:solidFill>
              <a:latin typeface="Lato" panose="020F0502020204030203" pitchFamily="34" charset="0"/>
              <a:ea typeface="Open Sans"/>
              <a:cs typeface="Open Sans"/>
              <a:sym typeface="Open Sans"/>
            </a:endParaRPr>
          </a:p>
        </p:txBody>
      </p:sp>
      <p:sp>
        <p:nvSpPr>
          <p:cNvPr id="30" name="Google Shape;268;p36">
            <a:extLst>
              <a:ext uri="{FF2B5EF4-FFF2-40B4-BE49-F238E27FC236}">
                <a16:creationId xmlns:a16="http://schemas.microsoft.com/office/drawing/2014/main" id="{C5691AE8-FBE9-0193-0943-C353319E5B2C}"/>
              </a:ext>
            </a:extLst>
          </p:cNvPr>
          <p:cNvSpPr/>
          <p:nvPr/>
        </p:nvSpPr>
        <p:spPr>
          <a:xfrm>
            <a:off x="5817868" y="2382077"/>
            <a:ext cx="22389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endParaRPr lang="en-IN" sz="1200" dirty="0">
              <a:solidFill>
                <a:schemeClr val="tx1"/>
              </a:solidFill>
              <a:latin typeface="Lato" panose="020F0502020204030203" pitchFamily="34" charset="0"/>
              <a:ea typeface="Open Sans"/>
              <a:cs typeface="Open Sans"/>
              <a:sym typeface="Open Sans"/>
            </a:endParaRPr>
          </a:p>
          <a:p>
            <a:r>
              <a:rPr lang="en-IN" sz="1200" dirty="0">
                <a:solidFill>
                  <a:schemeClr val="tx1"/>
                </a:solidFill>
                <a:latin typeface="Lato" panose="020F0502020204030203" pitchFamily="34" charset="0"/>
                <a:ea typeface="Open Sans"/>
                <a:cs typeface="Open Sans"/>
                <a:sym typeface="Open Sans"/>
              </a:rPr>
              <a:t>Quality of Service (QoS)</a:t>
            </a:r>
          </a:p>
          <a:p>
            <a:pPr marL="0" marR="0" lvl="0" indent="0" algn="l" rtl="0">
              <a:spcBef>
                <a:spcPts val="0"/>
              </a:spcBef>
              <a:spcAft>
                <a:spcPts val="0"/>
              </a:spcAft>
              <a:buNone/>
            </a:pPr>
            <a:endParaRPr sz="1200" dirty="0">
              <a:solidFill>
                <a:schemeClr val="tx1"/>
              </a:solidFill>
              <a:latin typeface="Lato" panose="020F0502020204030203" pitchFamily="34" charset="0"/>
              <a:ea typeface="Open Sans"/>
              <a:cs typeface="Open Sans"/>
              <a:sym typeface="Open Sans"/>
            </a:endParaRPr>
          </a:p>
        </p:txBody>
      </p:sp>
      <p:sp>
        <p:nvSpPr>
          <p:cNvPr id="31" name="Google Shape;269;p36">
            <a:extLst>
              <a:ext uri="{FF2B5EF4-FFF2-40B4-BE49-F238E27FC236}">
                <a16:creationId xmlns:a16="http://schemas.microsoft.com/office/drawing/2014/main" id="{09AAA840-40D9-ED7A-3D07-3F10A4080D04}"/>
              </a:ext>
            </a:extLst>
          </p:cNvPr>
          <p:cNvSpPr/>
          <p:nvPr/>
        </p:nvSpPr>
        <p:spPr>
          <a:xfrm>
            <a:off x="5817862" y="2929602"/>
            <a:ext cx="22389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pPr marL="0" marR="0" lvl="0" indent="0" algn="l" rtl="0">
              <a:spcBef>
                <a:spcPts val="0"/>
              </a:spcBef>
              <a:spcAft>
                <a:spcPts val="0"/>
              </a:spcAft>
              <a:buNone/>
            </a:pPr>
            <a:endParaRPr lang="en-IN" sz="1200" dirty="0">
              <a:solidFill>
                <a:schemeClr val="tx1"/>
              </a:solidFill>
              <a:latin typeface="Lato" panose="020F0502020204030203" pitchFamily="34" charset="0"/>
              <a:ea typeface="Lato" panose="020F0502020204030203" pitchFamily="34" charset="0"/>
              <a:cs typeface="Lato" panose="020F0502020204030203" pitchFamily="34" charset="0"/>
              <a:sym typeface="Open Sans"/>
            </a:endParaRPr>
          </a:p>
          <a:p>
            <a:pPr marL="0" marR="0" lvl="0" indent="0" algn="l" rtl="0">
              <a:spcBef>
                <a:spcPts val="0"/>
              </a:spcBef>
              <a:spcAft>
                <a:spcPts val="0"/>
              </a:spcAft>
              <a:buNone/>
            </a:pPr>
            <a:r>
              <a:rPr lang="en-IN" sz="1200" dirty="0">
                <a:solidFill>
                  <a:schemeClr val="tx1"/>
                </a:solidFill>
                <a:latin typeface="Lato" panose="020F0502020204030203" pitchFamily="34" charset="0"/>
                <a:ea typeface="Lato" panose="020F0502020204030203" pitchFamily="34" charset="0"/>
                <a:cs typeface="Lato" panose="020F0502020204030203" pitchFamily="34" charset="0"/>
                <a:sym typeface="Open Sans"/>
              </a:rPr>
              <a:t>Scalability, Flexibility &amp; </a:t>
            </a:r>
          </a:p>
          <a:p>
            <a:pPr marL="0" marR="0" lvl="0" indent="0" algn="l" rtl="0">
              <a:spcBef>
                <a:spcPts val="0"/>
              </a:spcBef>
              <a:spcAft>
                <a:spcPts val="0"/>
              </a:spcAft>
              <a:buNone/>
            </a:pPr>
            <a:r>
              <a:rPr lang="en-IN" sz="1200" dirty="0">
                <a:solidFill>
                  <a:schemeClr val="tx1"/>
                </a:solidFill>
                <a:latin typeface="Lato" panose="020F0502020204030203" pitchFamily="34" charset="0"/>
                <a:ea typeface="Lato" panose="020F0502020204030203" pitchFamily="34" charset="0"/>
                <a:cs typeface="Lato" panose="020F0502020204030203" pitchFamily="34" charset="0"/>
                <a:sym typeface="Open Sans"/>
              </a:rPr>
              <a:t>Cost Saving</a:t>
            </a:r>
          </a:p>
          <a:p>
            <a:pPr marL="0" marR="0" lvl="0" indent="0" algn="l" rtl="0">
              <a:spcBef>
                <a:spcPts val="0"/>
              </a:spcBef>
              <a:spcAft>
                <a:spcPts val="0"/>
              </a:spcAft>
              <a:buNone/>
            </a:pPr>
            <a:endParaRPr sz="1200" dirty="0">
              <a:solidFill>
                <a:schemeClr val="tx1"/>
              </a:solidFill>
              <a:latin typeface="Lato" panose="020F0502020204030203" pitchFamily="34" charset="0"/>
              <a:ea typeface="Open Sans"/>
              <a:cs typeface="Open Sans"/>
              <a:sym typeface="Open Sans"/>
            </a:endParaRPr>
          </a:p>
        </p:txBody>
      </p:sp>
      <p:sp>
        <p:nvSpPr>
          <p:cNvPr id="32" name="Google Shape;270;p36">
            <a:extLst>
              <a:ext uri="{FF2B5EF4-FFF2-40B4-BE49-F238E27FC236}">
                <a16:creationId xmlns:a16="http://schemas.microsoft.com/office/drawing/2014/main" id="{C6232C5E-DFE5-F9C4-2318-5BB4863872EE}"/>
              </a:ext>
            </a:extLst>
          </p:cNvPr>
          <p:cNvSpPr/>
          <p:nvPr/>
        </p:nvSpPr>
        <p:spPr>
          <a:xfrm>
            <a:off x="1139460" y="1734001"/>
            <a:ext cx="2414100" cy="546900"/>
          </a:xfrm>
          <a:prstGeom prst="rect">
            <a:avLst/>
          </a:prstGeom>
          <a:solidFill>
            <a:schemeClr val="tx2"/>
          </a:solidFill>
          <a:ln w="12700" cap="flat" cmpd="sng">
            <a:noFill/>
            <a:prstDash val="solid"/>
            <a:miter lim="800000"/>
            <a:headEnd type="none" w="sm" len="sm"/>
            <a:tailEnd type="none" w="sm" len="sm"/>
          </a:ln>
        </p:spPr>
        <p:txBody>
          <a:bodyPr spcFirstLastPara="1" wrap="square" lIns="90000" tIns="18000" rIns="90000" bIns="18000" anchor="ctr" anchorCtr="0">
            <a:noAutofit/>
          </a:bodyPr>
          <a:lstStyle/>
          <a:p>
            <a:pPr marL="0" marR="0" lvl="0" indent="0" algn="ctr" rtl="0">
              <a:spcBef>
                <a:spcPts val="0"/>
              </a:spcBef>
              <a:spcAft>
                <a:spcPts val="0"/>
              </a:spcAft>
              <a:buNone/>
            </a:pPr>
            <a:r>
              <a:rPr lang="en-IN" sz="1150" b="1" dirty="0">
                <a:solidFill>
                  <a:schemeClr val="bg2"/>
                </a:solidFill>
                <a:latin typeface="Sora SemiBold" pitchFamily="2" charset="0"/>
                <a:ea typeface="Raleway"/>
                <a:cs typeface="Sora SemiBold" pitchFamily="2" charset="0"/>
                <a:sym typeface="Raleway"/>
              </a:rPr>
              <a:t>Types</a:t>
            </a:r>
            <a:endParaRPr sz="1150" b="1" dirty="0">
              <a:solidFill>
                <a:schemeClr val="bg2"/>
              </a:solidFill>
              <a:latin typeface="Sora SemiBold" pitchFamily="2" charset="0"/>
              <a:ea typeface="Raleway"/>
              <a:cs typeface="Sora SemiBold" pitchFamily="2" charset="0"/>
              <a:sym typeface="Raleway"/>
            </a:endParaRPr>
          </a:p>
        </p:txBody>
      </p:sp>
      <p:sp>
        <p:nvSpPr>
          <p:cNvPr id="34" name="Google Shape;272;p36">
            <a:extLst>
              <a:ext uri="{FF2B5EF4-FFF2-40B4-BE49-F238E27FC236}">
                <a16:creationId xmlns:a16="http://schemas.microsoft.com/office/drawing/2014/main" id="{3C7FA9A2-D92C-2426-1044-29FCED50A59D}"/>
              </a:ext>
            </a:extLst>
          </p:cNvPr>
          <p:cNvSpPr/>
          <p:nvPr/>
        </p:nvSpPr>
        <p:spPr>
          <a:xfrm>
            <a:off x="5642749" y="1755952"/>
            <a:ext cx="2414100" cy="546900"/>
          </a:xfrm>
          <a:prstGeom prst="rect">
            <a:avLst/>
          </a:prstGeom>
          <a:solidFill>
            <a:schemeClr val="tx2"/>
          </a:solidFill>
          <a:ln w="12700" cap="flat" cmpd="sng">
            <a:noFill/>
            <a:prstDash val="solid"/>
            <a:miter lim="800000"/>
            <a:headEnd type="none" w="sm" len="sm"/>
            <a:tailEnd type="none" w="sm" len="sm"/>
          </a:ln>
        </p:spPr>
        <p:txBody>
          <a:bodyPr spcFirstLastPara="1" wrap="square" lIns="90000" tIns="18000" rIns="90000" bIns="18000" anchor="ctr" anchorCtr="0">
            <a:noAutofit/>
          </a:bodyPr>
          <a:lstStyle/>
          <a:p>
            <a:pPr marL="0" marR="0" lvl="0" indent="0" algn="ctr" rtl="0">
              <a:spcBef>
                <a:spcPts val="0"/>
              </a:spcBef>
              <a:spcAft>
                <a:spcPts val="0"/>
              </a:spcAft>
              <a:buNone/>
            </a:pPr>
            <a:r>
              <a:rPr lang="en-IN" sz="1200" b="1">
                <a:solidFill>
                  <a:schemeClr val="bg2"/>
                </a:solidFill>
                <a:latin typeface="Sora SemiBold" pitchFamily="2" charset="0"/>
                <a:ea typeface="Raleway"/>
                <a:cs typeface="Sora SemiBold" pitchFamily="2" charset="0"/>
                <a:sym typeface="Raleway"/>
              </a:rPr>
              <a:t>Important Features</a:t>
            </a:r>
            <a:endParaRPr lang="en-IN" sz="1200" b="1" dirty="0">
              <a:solidFill>
                <a:schemeClr val="bg2"/>
              </a:solidFill>
              <a:latin typeface="Sora SemiBold" pitchFamily="2" charset="0"/>
              <a:ea typeface="Raleway"/>
              <a:cs typeface="Sora SemiBold" pitchFamily="2" charset="0"/>
              <a:sym typeface="Raleway"/>
            </a:endParaRPr>
          </a:p>
        </p:txBody>
      </p:sp>
      <p:sp>
        <p:nvSpPr>
          <p:cNvPr id="35" name="Google Shape;273;p36">
            <a:extLst>
              <a:ext uri="{FF2B5EF4-FFF2-40B4-BE49-F238E27FC236}">
                <a16:creationId xmlns:a16="http://schemas.microsoft.com/office/drawing/2014/main" id="{970FA7DC-DF55-3152-5D46-33008403435F}"/>
              </a:ext>
            </a:extLst>
          </p:cNvPr>
          <p:cNvSpPr/>
          <p:nvPr/>
        </p:nvSpPr>
        <p:spPr>
          <a:xfrm>
            <a:off x="5817850" y="3477127"/>
            <a:ext cx="2238900" cy="468300"/>
          </a:xfrm>
          <a:prstGeom prst="rect">
            <a:avLst/>
          </a:prstGeom>
          <a:solidFill>
            <a:srgbClr val="FFFFFF"/>
          </a:solidFill>
          <a:ln w="12700" cap="flat" cmpd="sng">
            <a:solidFill>
              <a:schemeClr val="bg1"/>
            </a:solidFill>
            <a:prstDash val="solid"/>
            <a:miter lim="800000"/>
            <a:headEnd type="none" w="sm" len="sm"/>
            <a:tailEnd type="none" w="sm" len="sm"/>
          </a:ln>
        </p:spPr>
        <p:txBody>
          <a:bodyPr spcFirstLastPara="1" wrap="square" lIns="90000" tIns="18000" rIns="90000" bIns="18000" anchor="ctr" anchorCtr="0">
            <a:noAutofit/>
          </a:bodyPr>
          <a:lstStyle/>
          <a:p>
            <a:pPr>
              <a:buClr>
                <a:schemeClr val="dk1"/>
              </a:buClr>
            </a:pPr>
            <a:endParaRPr lang="en-IN" sz="1200" dirty="0">
              <a:solidFill>
                <a:schemeClr val="tx1"/>
              </a:solidFill>
              <a:latin typeface="Lato" panose="020F0502020204030203" pitchFamily="34" charset="0"/>
              <a:ea typeface="Open Sans"/>
              <a:cs typeface="Open Sans"/>
              <a:sym typeface="Open Sans"/>
            </a:endParaRPr>
          </a:p>
          <a:p>
            <a:pPr>
              <a:buClr>
                <a:schemeClr val="dk1"/>
              </a:buClr>
            </a:pPr>
            <a:r>
              <a:rPr lang="en-IN" sz="1200" dirty="0">
                <a:solidFill>
                  <a:schemeClr val="tx1"/>
                </a:solidFill>
                <a:latin typeface="Lato" panose="020F0502020204030203" pitchFamily="34" charset="0"/>
                <a:ea typeface="Open Sans"/>
                <a:cs typeface="Open Sans"/>
                <a:sym typeface="Open Sans"/>
              </a:rPr>
              <a:t>Enhanced User Experience</a:t>
            </a:r>
          </a:p>
          <a:p>
            <a:pPr marL="0" lvl="0" indent="0" algn="l" rtl="0">
              <a:spcBef>
                <a:spcPts val="0"/>
              </a:spcBef>
              <a:spcAft>
                <a:spcPts val="0"/>
              </a:spcAft>
              <a:buClr>
                <a:schemeClr val="dk1"/>
              </a:buClr>
              <a:buFont typeface="Arial"/>
              <a:buNone/>
            </a:pPr>
            <a:endParaRPr sz="1200" dirty="0">
              <a:solidFill>
                <a:schemeClr val="tx1"/>
              </a:solidFill>
              <a:latin typeface="Lato" panose="020F0502020204030203" pitchFamily="34" charset="0"/>
              <a:ea typeface="Open Sans"/>
              <a:cs typeface="Open Sans"/>
              <a:sym typeface="Open Sans"/>
            </a:endParaRPr>
          </a:p>
        </p:txBody>
      </p:sp>
      <p:cxnSp>
        <p:nvCxnSpPr>
          <p:cNvPr id="37" name="Google Shape;275;p36">
            <a:extLst>
              <a:ext uri="{FF2B5EF4-FFF2-40B4-BE49-F238E27FC236}">
                <a16:creationId xmlns:a16="http://schemas.microsoft.com/office/drawing/2014/main" id="{146DA659-AE0D-8354-38DA-C89D206AF619}"/>
              </a:ext>
            </a:extLst>
          </p:cNvPr>
          <p:cNvCxnSpPr>
            <a:cxnSpLocks/>
            <a:stCxn id="23" idx="1"/>
            <a:endCxn id="32" idx="0"/>
          </p:cNvCxnSpPr>
          <p:nvPr/>
        </p:nvCxnSpPr>
        <p:spPr>
          <a:xfrm rot="10800000" flipV="1">
            <a:off x="2346510" y="1158949"/>
            <a:ext cx="787140" cy="575051"/>
          </a:xfrm>
          <a:prstGeom prst="bentConnector2">
            <a:avLst/>
          </a:prstGeom>
          <a:noFill/>
          <a:ln w="12700" cap="flat" cmpd="sng">
            <a:solidFill>
              <a:schemeClr val="bg1"/>
            </a:solidFill>
            <a:prstDash val="solid"/>
            <a:round/>
            <a:headEnd type="none" w="med" len="med"/>
            <a:tailEnd type="none" w="med" len="med"/>
          </a:ln>
        </p:spPr>
      </p:cxnSp>
      <p:cxnSp>
        <p:nvCxnSpPr>
          <p:cNvPr id="38" name="Google Shape;276;p36">
            <a:extLst>
              <a:ext uri="{FF2B5EF4-FFF2-40B4-BE49-F238E27FC236}">
                <a16:creationId xmlns:a16="http://schemas.microsoft.com/office/drawing/2014/main" id="{BDABBCC2-83B3-A750-D4C3-68709C46EA27}"/>
              </a:ext>
            </a:extLst>
          </p:cNvPr>
          <p:cNvCxnSpPr>
            <a:stCxn id="23" idx="3"/>
            <a:endCxn id="34" idx="0"/>
          </p:cNvCxnSpPr>
          <p:nvPr/>
        </p:nvCxnSpPr>
        <p:spPr>
          <a:xfrm>
            <a:off x="6010350" y="1158950"/>
            <a:ext cx="839449" cy="597002"/>
          </a:xfrm>
          <a:prstGeom prst="bentConnector2">
            <a:avLst/>
          </a:prstGeom>
          <a:noFill/>
          <a:ln w="12700" cap="flat" cmpd="sng">
            <a:solidFill>
              <a:schemeClr val="bg1"/>
            </a:solidFill>
            <a:prstDash val="solid"/>
            <a:round/>
            <a:headEnd type="none" w="med" len="med"/>
            <a:tailEnd type="none" w="med" len="med"/>
          </a:ln>
        </p:spPr>
      </p:cxnSp>
      <p:sp>
        <p:nvSpPr>
          <p:cNvPr id="40" name="Google Shape;278;p36">
            <a:extLst>
              <a:ext uri="{FF2B5EF4-FFF2-40B4-BE49-F238E27FC236}">
                <a16:creationId xmlns:a16="http://schemas.microsoft.com/office/drawing/2014/main" id="{D9F373E9-6EDD-8315-F57B-B3403A32BC48}"/>
              </a:ext>
            </a:extLst>
          </p:cNvPr>
          <p:cNvSpPr/>
          <p:nvPr/>
        </p:nvSpPr>
        <p:spPr>
          <a:xfrm>
            <a:off x="1139460" y="2360126"/>
            <a:ext cx="119400" cy="1563300"/>
          </a:xfrm>
          <a:prstGeom prst="leftBracket">
            <a:avLst>
              <a:gd name="adj" fmla="val 0"/>
            </a:avLst>
          </a:prstGeom>
          <a:noFill/>
          <a:ln w="127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0;p36">
            <a:extLst>
              <a:ext uri="{FF2B5EF4-FFF2-40B4-BE49-F238E27FC236}">
                <a16:creationId xmlns:a16="http://schemas.microsoft.com/office/drawing/2014/main" id="{F95ACD2E-A612-00A1-C83F-F8D41D56EB64}"/>
              </a:ext>
            </a:extLst>
          </p:cNvPr>
          <p:cNvSpPr/>
          <p:nvPr/>
        </p:nvSpPr>
        <p:spPr>
          <a:xfrm>
            <a:off x="5643150" y="2382077"/>
            <a:ext cx="119400" cy="1563300"/>
          </a:xfrm>
          <a:prstGeom prst="leftBracket">
            <a:avLst>
              <a:gd name="adj" fmla="val 0"/>
            </a:avLst>
          </a:prstGeom>
          <a:noFill/>
          <a:ln w="127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a:extLst>
              <a:ext uri="{FF2B5EF4-FFF2-40B4-BE49-F238E27FC236}">
                <a16:creationId xmlns:a16="http://schemas.microsoft.com/office/drawing/2014/main" id="{FDB82BD4-16D5-2FAA-F8D9-EA246EE2F936}"/>
              </a:ext>
            </a:extLst>
          </p:cNvPr>
          <p:cNvGrpSpPr/>
          <p:nvPr/>
        </p:nvGrpSpPr>
        <p:grpSpPr>
          <a:xfrm rot="1699773" flipH="1">
            <a:off x="-741075" y="4567394"/>
            <a:ext cx="2306313" cy="636435"/>
            <a:chOff x="6834863" y="4316954"/>
            <a:chExt cx="3224070" cy="889693"/>
          </a:xfrm>
        </p:grpSpPr>
        <p:pic>
          <p:nvPicPr>
            <p:cNvPr id="8" name="Graphic 7">
              <a:extLst>
                <a:ext uri="{FF2B5EF4-FFF2-40B4-BE49-F238E27FC236}">
                  <a16:creationId xmlns:a16="http://schemas.microsoft.com/office/drawing/2014/main" id="{E07F6654-FC45-A4A5-B2D5-E77BA0F09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863" y="4316954"/>
              <a:ext cx="2724238" cy="815572"/>
            </a:xfrm>
            <a:prstGeom prst="rect">
              <a:avLst/>
            </a:prstGeom>
          </p:spPr>
        </p:pic>
        <p:pic>
          <p:nvPicPr>
            <p:cNvPr id="9" name="Graphic 8">
              <a:extLst>
                <a:ext uri="{FF2B5EF4-FFF2-40B4-BE49-F238E27FC236}">
                  <a16:creationId xmlns:a16="http://schemas.microsoft.com/office/drawing/2014/main" id="{14BBDF7E-D227-25E6-6395-AB571E5632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10" name="Graphic 9">
              <a:extLst>
                <a:ext uri="{FF2B5EF4-FFF2-40B4-BE49-F238E27FC236}">
                  <a16:creationId xmlns:a16="http://schemas.microsoft.com/office/drawing/2014/main" id="{A6C26E04-9BB8-A53E-DB2D-85CA4973A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grpSp>
        <p:nvGrpSpPr>
          <p:cNvPr id="11" name="Group 10">
            <a:extLst>
              <a:ext uri="{FF2B5EF4-FFF2-40B4-BE49-F238E27FC236}">
                <a16:creationId xmlns:a16="http://schemas.microsoft.com/office/drawing/2014/main" id="{A049CE20-24C5-8E2F-3E02-05E6F0029CF0}"/>
              </a:ext>
            </a:extLst>
          </p:cNvPr>
          <p:cNvGrpSpPr/>
          <p:nvPr/>
        </p:nvGrpSpPr>
        <p:grpSpPr>
          <a:xfrm rot="12559415" flipH="1">
            <a:off x="7313221" y="75172"/>
            <a:ext cx="2538685" cy="699808"/>
            <a:chOff x="6834571" y="4317827"/>
            <a:chExt cx="3224362" cy="888820"/>
          </a:xfrm>
        </p:grpSpPr>
        <p:pic>
          <p:nvPicPr>
            <p:cNvPr id="12" name="Graphic 11">
              <a:extLst>
                <a:ext uri="{FF2B5EF4-FFF2-40B4-BE49-F238E27FC236}">
                  <a16:creationId xmlns:a16="http://schemas.microsoft.com/office/drawing/2014/main" id="{1BB4AB5D-9C39-9D38-4D2B-8A59BF086A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571" y="4317827"/>
              <a:ext cx="2724237" cy="815571"/>
            </a:xfrm>
            <a:prstGeom prst="rect">
              <a:avLst/>
            </a:prstGeom>
          </p:spPr>
        </p:pic>
        <p:pic>
          <p:nvPicPr>
            <p:cNvPr id="13" name="Graphic 12">
              <a:extLst>
                <a:ext uri="{FF2B5EF4-FFF2-40B4-BE49-F238E27FC236}">
                  <a16:creationId xmlns:a16="http://schemas.microsoft.com/office/drawing/2014/main" id="{8877A20D-86B2-224B-FA7A-FB6DDAD273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14" name="Graphic 13">
              <a:extLst>
                <a:ext uri="{FF2B5EF4-FFF2-40B4-BE49-F238E27FC236}">
                  <a16:creationId xmlns:a16="http://schemas.microsoft.com/office/drawing/2014/main" id="{1D3111D4-E871-1A88-8339-A8CB036F8D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1050181" y="1431464"/>
            <a:ext cx="3459300" cy="2280570"/>
          </a:xfrm>
          <a:noFill/>
          <a:ln>
            <a:noFill/>
          </a:ln>
        </p:spPr>
        <p:txBody>
          <a:bodyPr spcFirstLastPara="1" wrap="square" lIns="91425" tIns="45700" rIns="91425" bIns="45700" anchor="t" anchorCtr="0">
            <a:noAutofit/>
          </a:bodyPr>
          <a:lstStyle/>
          <a:p>
            <a:pPr algn="just"/>
            <a:r>
              <a:rPr lang="en-US" sz="1400" dirty="0">
                <a:sym typeface="Times New Roman"/>
              </a:rPr>
              <a:t>This diagram illustrates the integration of two distinct wireless networks, labeled Wireless Network A and B. Each network offers unique services, connected through interworking mechanisms that facilitate shared common services. The overlapping coverage areas demonstrate the seamless connectivity between these networks, ensuring comprehensive service provision across different zones.</a:t>
            </a:r>
            <a:endParaRPr lang="en-US" dirty="0"/>
          </a:p>
          <a:p>
            <a:pPr lvl="0"/>
            <a:endParaRPr lang="en-US" noProof="0" dirty="0"/>
          </a:p>
        </p:txBody>
      </p:sp>
      <p:sp>
        <p:nvSpPr>
          <p:cNvPr id="118" name="Google Shape;118;p5"/>
          <p:cNvSpPr txBox="1">
            <a:spLocks noGrp="1"/>
          </p:cNvSpPr>
          <p:nvPr>
            <p:ph type="title"/>
          </p:nvPr>
        </p:nvSpPr>
        <p:spPr>
          <a:xfrm>
            <a:off x="723900" y="552450"/>
            <a:ext cx="7696200" cy="715963"/>
          </a:xfrm>
          <a:noFill/>
          <a:ln>
            <a:noFill/>
          </a:ln>
        </p:spPr>
        <p:txBody>
          <a:bodyPr spcFirstLastPara="1" wrap="square" lIns="91425" tIns="45700" rIns="91425" bIns="45700" anchor="t" anchorCtr="0">
            <a:noAutofit/>
          </a:bodyPr>
          <a:lstStyle/>
          <a:p>
            <a:pPr lvl="0"/>
            <a:r>
              <a:rPr lang="en-US" sz="2200" noProof="0" dirty="0"/>
              <a:t>Internetworking</a:t>
            </a:r>
          </a:p>
        </p:txBody>
      </p:sp>
      <p:grpSp>
        <p:nvGrpSpPr>
          <p:cNvPr id="5" name="Group 4">
            <a:extLst>
              <a:ext uri="{FF2B5EF4-FFF2-40B4-BE49-F238E27FC236}">
                <a16:creationId xmlns:a16="http://schemas.microsoft.com/office/drawing/2014/main" id="{D1F4343E-B6B8-5C0E-6CE1-7D37F5D6A073}"/>
              </a:ext>
            </a:extLst>
          </p:cNvPr>
          <p:cNvGrpSpPr/>
          <p:nvPr/>
        </p:nvGrpSpPr>
        <p:grpSpPr>
          <a:xfrm>
            <a:off x="6830162" y="4325676"/>
            <a:ext cx="3228771" cy="880971"/>
            <a:chOff x="6830162" y="4325676"/>
            <a:chExt cx="3228771" cy="880971"/>
          </a:xfrm>
        </p:grpSpPr>
        <p:pic>
          <p:nvPicPr>
            <p:cNvPr id="2" name="Graphic 1">
              <a:extLst>
                <a:ext uri="{FF2B5EF4-FFF2-40B4-BE49-F238E27FC236}">
                  <a16:creationId xmlns:a16="http://schemas.microsoft.com/office/drawing/2014/main" id="{75A19C9E-1AFD-F2B9-E1B4-27AB330ADB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0162" y="4325676"/>
              <a:ext cx="2724237" cy="815572"/>
            </a:xfrm>
            <a:prstGeom prst="rect">
              <a:avLst/>
            </a:prstGeom>
          </p:spPr>
        </p:pic>
        <p:pic>
          <p:nvPicPr>
            <p:cNvPr id="3" name="Graphic 2">
              <a:extLst>
                <a:ext uri="{FF2B5EF4-FFF2-40B4-BE49-F238E27FC236}">
                  <a16:creationId xmlns:a16="http://schemas.microsoft.com/office/drawing/2014/main" id="{9CC7D8B3-3344-984F-DEB2-452F1CDEE4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4" name="Graphic 3">
              <a:extLst>
                <a:ext uri="{FF2B5EF4-FFF2-40B4-BE49-F238E27FC236}">
                  <a16:creationId xmlns:a16="http://schemas.microsoft.com/office/drawing/2014/main" id="{38724EE9-566D-6F52-59DC-56D72F0102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pic>
        <p:nvPicPr>
          <p:cNvPr id="9" name="Picture 8">
            <a:extLst>
              <a:ext uri="{FF2B5EF4-FFF2-40B4-BE49-F238E27FC236}">
                <a16:creationId xmlns:a16="http://schemas.microsoft.com/office/drawing/2014/main" id="{B5523404-250A-4332-832A-CE31EA51F559}"/>
              </a:ext>
            </a:extLst>
          </p:cNvPr>
          <p:cNvPicPr>
            <a:picLocks noChangeAspect="1"/>
          </p:cNvPicPr>
          <p:nvPr/>
        </p:nvPicPr>
        <p:blipFill>
          <a:blip r:embed="rId9"/>
          <a:stretch>
            <a:fillRect/>
          </a:stretch>
        </p:blipFill>
        <p:spPr>
          <a:xfrm>
            <a:off x="4720562" y="1088548"/>
            <a:ext cx="3988800" cy="2966401"/>
          </a:xfrm>
          <a:prstGeom prst="rect">
            <a:avLst/>
          </a:prstGeom>
        </p:spPr>
      </p:pic>
    </p:spTree>
    <p:extLst>
      <p:ext uri="{BB962C8B-B14F-4D97-AF65-F5344CB8AC3E}">
        <p14:creationId xmlns:p14="http://schemas.microsoft.com/office/powerpoint/2010/main" val="38562312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723900" y="552450"/>
            <a:ext cx="7696200" cy="568684"/>
          </a:xfrm>
          <a:noFill/>
          <a:ln>
            <a:noFill/>
          </a:ln>
        </p:spPr>
        <p:txBody>
          <a:bodyPr spcFirstLastPara="1" wrap="square" lIns="91425" tIns="45700" rIns="91425" bIns="45700" anchor="t" anchorCtr="0">
            <a:noAutofit/>
          </a:bodyPr>
          <a:lstStyle/>
          <a:p>
            <a:pPr lvl="0"/>
            <a:r>
              <a:rPr lang="en-US" sz="2200" noProof="0" dirty="0"/>
              <a:t>Parameters </a:t>
            </a:r>
            <a:r>
              <a:rPr lang="en-US" sz="2200" dirty="0"/>
              <a:t>in HWNs</a:t>
            </a:r>
            <a:endParaRPr lang="en-US" sz="2200" noProof="0" dirty="0"/>
          </a:p>
        </p:txBody>
      </p:sp>
      <p:graphicFrame>
        <p:nvGraphicFramePr>
          <p:cNvPr id="2" name="Google Shape;199;p31">
            <a:extLst>
              <a:ext uri="{FF2B5EF4-FFF2-40B4-BE49-F238E27FC236}">
                <a16:creationId xmlns:a16="http://schemas.microsoft.com/office/drawing/2014/main" id="{E8396210-AA21-D733-148A-8EC949285741}"/>
              </a:ext>
            </a:extLst>
          </p:cNvPr>
          <p:cNvGraphicFramePr/>
          <p:nvPr>
            <p:extLst>
              <p:ext uri="{D42A27DB-BD31-4B8C-83A1-F6EECF244321}">
                <p14:modId xmlns:p14="http://schemas.microsoft.com/office/powerpoint/2010/main" val="2318856772"/>
              </p:ext>
            </p:extLst>
          </p:nvPr>
        </p:nvGraphicFramePr>
        <p:xfrm>
          <a:off x="1092223" y="1186315"/>
          <a:ext cx="6899405" cy="3565404"/>
        </p:xfrm>
        <a:graphic>
          <a:graphicData uri="http://schemas.openxmlformats.org/drawingml/2006/table">
            <a:tbl>
              <a:tblPr>
                <a:noFill/>
              </a:tblPr>
              <a:tblGrid>
                <a:gridCol w="2731562">
                  <a:extLst>
                    <a:ext uri="{9D8B030D-6E8A-4147-A177-3AD203B41FA5}">
                      <a16:colId xmlns:a16="http://schemas.microsoft.com/office/drawing/2014/main" val="20000"/>
                    </a:ext>
                  </a:extLst>
                </a:gridCol>
                <a:gridCol w="4167843">
                  <a:extLst>
                    <a:ext uri="{9D8B030D-6E8A-4147-A177-3AD203B41FA5}">
                      <a16:colId xmlns:a16="http://schemas.microsoft.com/office/drawing/2014/main" val="1998719528"/>
                    </a:ext>
                  </a:extLst>
                </a:gridCol>
              </a:tblGrid>
              <a:tr h="502799">
                <a:tc>
                  <a:txBody>
                    <a:bodyPr/>
                    <a:lstStyle/>
                    <a:p>
                      <a:pPr marL="0" lvl="0" indent="0" algn="ctr" rtl="0">
                        <a:spcBef>
                          <a:spcPts val="0"/>
                        </a:spcBef>
                        <a:spcAft>
                          <a:spcPts val="0"/>
                        </a:spcAft>
                        <a:buClr>
                          <a:schemeClr val="lt1"/>
                        </a:buClr>
                        <a:buSzPts val="1600"/>
                        <a:buFont typeface="Arial"/>
                        <a:buNone/>
                      </a:pPr>
                      <a:r>
                        <a:rPr lang="en" b="1" dirty="0">
                          <a:solidFill>
                            <a:schemeClr val="bg2"/>
                          </a:solidFill>
                          <a:latin typeface="Sora SemiBold" pitchFamily="2" charset="0"/>
                          <a:ea typeface="Raleway"/>
                          <a:cs typeface="Sora SemiBold" pitchFamily="2" charset="0"/>
                          <a:sym typeface="Raleway"/>
                        </a:rPr>
                        <a:t>Parameters</a:t>
                      </a:r>
                      <a:endParaRPr sz="1200" b="1" dirty="0">
                        <a:solidFill>
                          <a:schemeClr val="bg2"/>
                        </a:solidFill>
                        <a:latin typeface="Sora SemiBold" pitchFamily="2" charset="0"/>
                        <a:ea typeface="Raleway"/>
                        <a:cs typeface="Sora SemiBold" pitchFamily="2" charset="0"/>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sz="1400" b="1" dirty="0">
                          <a:solidFill>
                            <a:schemeClr val="bg2"/>
                          </a:solidFill>
                          <a:latin typeface="Sora SemiBold" pitchFamily="2" charset="0"/>
                          <a:ea typeface="Raleway"/>
                          <a:cs typeface="Sora SemiBold" pitchFamily="2" charset="0"/>
                          <a:sym typeface="Raleway"/>
                        </a:rPr>
                        <a:t>Description</a:t>
                      </a:r>
                      <a:endParaRPr sz="1400" b="1" dirty="0">
                        <a:solidFill>
                          <a:schemeClr val="bg2"/>
                        </a:solidFill>
                        <a:latin typeface="Sora SemiBold" pitchFamily="2" charset="0"/>
                        <a:ea typeface="Raleway"/>
                        <a:cs typeface="Sora SemiBold" pitchFamily="2" charset="0"/>
                        <a:sym typeface="Raleway"/>
                      </a:endParaRPr>
                    </a:p>
                  </a:txBody>
                  <a:tcPr marL="91425" marR="91425" marT="91425" marB="914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2799">
                <a:tc>
                  <a:txBody>
                    <a:bodyPr/>
                    <a:lstStyle/>
                    <a:p>
                      <a:pPr marL="0" lvl="0" indent="0" algn="ctr" rtl="0">
                        <a:spcBef>
                          <a:spcPts val="0"/>
                        </a:spcBef>
                        <a:spcAft>
                          <a:spcPts val="0"/>
                        </a:spcAft>
                        <a:buClr>
                          <a:schemeClr val="lt1"/>
                        </a:buClr>
                        <a:buSzPts val="1600"/>
                        <a:buFont typeface="Arial"/>
                        <a:buNone/>
                      </a:pPr>
                      <a:r>
                        <a:rPr lang="en" sz="1200" b="1" dirty="0">
                          <a:solidFill>
                            <a:schemeClr val="bg2"/>
                          </a:solidFill>
                          <a:latin typeface="Lato" panose="020F0502020204030203" pitchFamily="34" charset="0"/>
                          <a:ea typeface="Raleway"/>
                          <a:cs typeface="Raleway"/>
                          <a:sym typeface="Raleway"/>
                        </a:rPr>
                        <a:t>Signal Strength</a:t>
                      </a:r>
                      <a:endParaRPr sz="1200" b="1" dirty="0">
                        <a:solidFill>
                          <a:schemeClr val="bg2"/>
                        </a:solidFill>
                        <a:latin typeface="Lato" panose="020F0502020204030203" pitchFamily="34" charset="0"/>
                        <a:ea typeface="Raleway"/>
                        <a:cs typeface="Raleway"/>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1200" b="1" dirty="0"/>
                        <a:t>Measures the quality of the Network Signal</a:t>
                      </a:r>
                      <a:endParaRPr sz="1200" b="1" dirty="0">
                        <a:solidFill>
                          <a:schemeClr val="dk1"/>
                        </a:solidFill>
                        <a:latin typeface="Lato" panose="020F0502020204030203" pitchFamily="34" charset="0"/>
                        <a:ea typeface="Open Sans"/>
                        <a:cs typeface="Open Sans"/>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02799">
                <a:tc>
                  <a:txBody>
                    <a:bodyPr/>
                    <a:lstStyle/>
                    <a:p>
                      <a:pPr marL="0" lvl="0" indent="0" algn="ctr" rtl="0">
                        <a:spcBef>
                          <a:spcPts val="0"/>
                        </a:spcBef>
                        <a:spcAft>
                          <a:spcPts val="0"/>
                        </a:spcAft>
                        <a:buClr>
                          <a:schemeClr val="lt1"/>
                        </a:buClr>
                        <a:buSzPts val="1600"/>
                        <a:buFont typeface="Arial"/>
                        <a:buNone/>
                      </a:pPr>
                      <a:r>
                        <a:rPr lang="en-IN" sz="1200" b="1" dirty="0">
                          <a:solidFill>
                            <a:schemeClr val="bg2"/>
                          </a:solidFill>
                          <a:latin typeface="Lato" panose="020F0502020204030203" pitchFamily="34" charset="0"/>
                          <a:ea typeface="Lato" panose="020F0502020204030203" pitchFamily="34" charset="0"/>
                          <a:cs typeface="Lato" panose="020F0502020204030203" pitchFamily="34" charset="0"/>
                        </a:rPr>
                        <a:t>Network Congestion</a:t>
                      </a:r>
                      <a:endParaRPr sz="1200" b="1" dirty="0">
                        <a:solidFill>
                          <a:schemeClr val="bg2"/>
                        </a:solidFill>
                        <a:latin typeface="Lato" panose="020F0502020204030203" pitchFamily="34" charset="0"/>
                        <a:ea typeface="Lato" panose="020F0502020204030203" pitchFamily="34" charset="0"/>
                        <a:cs typeface="Lato" panose="020F0502020204030203" pitchFamily="34" charset="0"/>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1200" b="1" dirty="0"/>
                        <a:t>Indicates the level of Traffic in a Network </a:t>
                      </a:r>
                      <a:endParaRPr sz="1200" b="1" dirty="0">
                        <a:solidFill>
                          <a:schemeClr val="dk1"/>
                        </a:solidFill>
                        <a:latin typeface="Lato" panose="020F0502020204030203" pitchFamily="34" charset="0"/>
                        <a:ea typeface="Open Sans"/>
                        <a:cs typeface="Open Sans"/>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02799">
                <a:tc>
                  <a:txBody>
                    <a:bodyPr/>
                    <a:lstStyle/>
                    <a:p>
                      <a:pPr marL="0" lvl="0" indent="0" algn="ctr" rtl="0">
                        <a:spcBef>
                          <a:spcPts val="0"/>
                        </a:spcBef>
                        <a:spcAft>
                          <a:spcPts val="0"/>
                        </a:spcAft>
                        <a:buNone/>
                      </a:pPr>
                      <a:r>
                        <a:rPr lang="en-IN" sz="1200" b="1" dirty="0">
                          <a:solidFill>
                            <a:schemeClr val="bg2"/>
                          </a:solidFill>
                          <a:latin typeface="Lato" panose="020F0502020204030203" pitchFamily="34" charset="0"/>
                          <a:ea typeface="Raleway"/>
                          <a:cs typeface="Raleway"/>
                          <a:sym typeface="Raleway"/>
                        </a:rPr>
                        <a:t>User Mobility</a:t>
                      </a:r>
                      <a:endParaRPr sz="1200" b="1" dirty="0">
                        <a:solidFill>
                          <a:schemeClr val="bg2"/>
                        </a:solidFill>
                        <a:latin typeface="Lato" panose="020F0502020204030203" pitchFamily="34" charset="0"/>
                        <a:ea typeface="Raleway"/>
                        <a:cs typeface="Raleway"/>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1200" b="1" dirty="0">
                          <a:latin typeface="Lato" panose="020F0502020204030203" pitchFamily="34" charset="0"/>
                          <a:ea typeface="Lato" panose="020F0502020204030203" pitchFamily="34" charset="0"/>
                          <a:cs typeface="Lato" panose="020F0502020204030203" pitchFamily="34" charset="0"/>
                        </a:rPr>
                        <a:t>User’s speed and Direction of Movement </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502799">
                <a:tc>
                  <a:txBody>
                    <a:bodyPr/>
                    <a:lstStyle/>
                    <a:p>
                      <a:pPr marL="0" lvl="0" indent="0" algn="ctr" rtl="0">
                        <a:spcBef>
                          <a:spcPts val="0"/>
                        </a:spcBef>
                        <a:spcAft>
                          <a:spcPts val="0"/>
                        </a:spcAft>
                        <a:buNone/>
                      </a:pPr>
                      <a:r>
                        <a:rPr lang="en-IN" sz="1200" b="1" dirty="0">
                          <a:solidFill>
                            <a:schemeClr val="bg2"/>
                          </a:solidFill>
                          <a:latin typeface="Lato" panose="020F0502020204030203" pitchFamily="34" charset="0"/>
                          <a:ea typeface="Raleway"/>
                          <a:cs typeface="Raleway"/>
                          <a:sym typeface="Raleway"/>
                        </a:rPr>
                        <a:t>Service Type</a:t>
                      </a:r>
                      <a:endParaRPr sz="1200" b="1" dirty="0">
                        <a:solidFill>
                          <a:schemeClr val="bg2"/>
                        </a:solidFill>
                        <a:latin typeface="Lato" panose="020F0502020204030203" pitchFamily="34" charset="0"/>
                        <a:ea typeface="Raleway"/>
                        <a:cs typeface="Raleway"/>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1200" b="1" dirty="0">
                          <a:latin typeface="Lato" panose="020F0502020204030203" pitchFamily="34" charset="0"/>
                          <a:ea typeface="Lato" panose="020F0502020204030203" pitchFamily="34" charset="0"/>
                          <a:cs typeface="Lato" panose="020F0502020204030203" pitchFamily="34" charset="0"/>
                        </a:rPr>
                        <a:t>Type of service required (e.g., voice, data)</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502799">
                <a:tc>
                  <a:txBody>
                    <a:bodyPr/>
                    <a:lstStyle/>
                    <a:p>
                      <a:pPr marL="0" lvl="0" indent="0" algn="ctr" rtl="0">
                        <a:spcBef>
                          <a:spcPts val="0"/>
                        </a:spcBef>
                        <a:spcAft>
                          <a:spcPts val="0"/>
                        </a:spcAft>
                        <a:buNone/>
                      </a:pPr>
                      <a:r>
                        <a:rPr lang="en-IN" sz="1200" b="1" dirty="0">
                          <a:solidFill>
                            <a:schemeClr val="bg2"/>
                          </a:solidFill>
                          <a:latin typeface="Lato" panose="020F0502020204030203" pitchFamily="34" charset="0"/>
                          <a:ea typeface="Raleway"/>
                          <a:cs typeface="Raleway"/>
                          <a:sym typeface="Raleway"/>
                        </a:rPr>
                        <a:t>Cost</a:t>
                      </a:r>
                      <a:endParaRPr sz="1200" b="1" dirty="0">
                        <a:solidFill>
                          <a:schemeClr val="bg2"/>
                        </a:solidFill>
                        <a:latin typeface="Lato" panose="020F0502020204030203" pitchFamily="34" charset="0"/>
                        <a:ea typeface="Raleway"/>
                        <a:cs typeface="Raleway"/>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1200" b="1" dirty="0">
                          <a:latin typeface="Lato" panose="020F0502020204030203" pitchFamily="34" charset="0"/>
                          <a:ea typeface="Lato" panose="020F0502020204030203" pitchFamily="34" charset="0"/>
                          <a:cs typeface="Lato" panose="020F0502020204030203" pitchFamily="34" charset="0"/>
                        </a:rPr>
                        <a:t>The expense associated with using the network </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29582025"/>
                  </a:ext>
                </a:extLst>
              </a:tr>
              <a:tr h="502799">
                <a:tc>
                  <a:txBody>
                    <a:bodyPr/>
                    <a:lstStyle/>
                    <a:p>
                      <a:pPr marL="0" lvl="0" indent="0" algn="ctr" rtl="0">
                        <a:spcBef>
                          <a:spcPts val="0"/>
                        </a:spcBef>
                        <a:spcAft>
                          <a:spcPts val="0"/>
                        </a:spcAft>
                        <a:buNone/>
                      </a:pPr>
                      <a:r>
                        <a:rPr lang="en-IN" sz="1200" b="1" dirty="0">
                          <a:solidFill>
                            <a:schemeClr val="bg2"/>
                          </a:solidFill>
                          <a:latin typeface="Lato" panose="020F0502020204030203" pitchFamily="34" charset="0"/>
                          <a:ea typeface="Lato" panose="020F0502020204030203" pitchFamily="34" charset="0"/>
                          <a:cs typeface="Lato" panose="020F0502020204030203" pitchFamily="34" charset="0"/>
                        </a:rPr>
                        <a:t>Battery Level </a:t>
                      </a:r>
                      <a:endParaRPr sz="1200" b="1" dirty="0">
                        <a:solidFill>
                          <a:schemeClr val="bg2"/>
                        </a:solidFill>
                        <a:latin typeface="Lato" panose="020F0502020204030203" pitchFamily="34" charset="0"/>
                        <a:ea typeface="Lato" panose="020F0502020204030203" pitchFamily="34" charset="0"/>
                        <a:cs typeface="Lato" panose="020F0502020204030203" pitchFamily="34" charset="0"/>
                        <a:sym typeface="Raleway"/>
                      </a:endParaRPr>
                    </a:p>
                  </a:txBody>
                  <a:tcPr marL="91425" marR="91425" marT="91425" marB="91425"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en-US" sz="1200" b="1" dirty="0">
                          <a:latin typeface="Lato" panose="020F0502020204030203" pitchFamily="34" charset="0"/>
                          <a:ea typeface="Lato" panose="020F0502020204030203" pitchFamily="34" charset="0"/>
                          <a:cs typeface="Lato" panose="020F0502020204030203" pitchFamily="34" charset="0"/>
                        </a:rPr>
                        <a:t>Current battery status of the user device (Energy Efficiency)</a:t>
                      </a:r>
                      <a:endParaRPr sz="1200" b="1" dirty="0">
                        <a:solidFill>
                          <a:schemeClr val="dk1"/>
                        </a:solidFill>
                        <a:latin typeface="Lato" panose="020F0502020204030203" pitchFamily="34" charset="0"/>
                        <a:ea typeface="Lato" panose="020F0502020204030203" pitchFamily="34" charset="0"/>
                        <a:cs typeface="Lato" panose="020F0502020204030203" pitchFamily="34" charset="0"/>
                        <a:sym typeface="Open Sans"/>
                      </a:endParaRPr>
                    </a:p>
                  </a:txBody>
                  <a:tcPr marL="91425" marR="91425" marT="91425" marB="914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61754419"/>
                  </a:ext>
                </a:extLst>
              </a:tr>
            </a:tbl>
          </a:graphicData>
        </a:graphic>
      </p:graphicFrame>
      <p:grpSp>
        <p:nvGrpSpPr>
          <p:cNvPr id="6" name="Group 5">
            <a:extLst>
              <a:ext uri="{FF2B5EF4-FFF2-40B4-BE49-F238E27FC236}">
                <a16:creationId xmlns:a16="http://schemas.microsoft.com/office/drawing/2014/main" id="{081E9F9A-E89C-FD0E-90C6-4FD9C1B6FE52}"/>
              </a:ext>
            </a:extLst>
          </p:cNvPr>
          <p:cNvGrpSpPr/>
          <p:nvPr/>
        </p:nvGrpSpPr>
        <p:grpSpPr>
          <a:xfrm rot="2269222" flipH="1">
            <a:off x="-1358606" y="4306763"/>
            <a:ext cx="2953180" cy="812561"/>
            <a:chOff x="6834907" y="4319564"/>
            <a:chExt cx="3224026" cy="887083"/>
          </a:xfrm>
        </p:grpSpPr>
        <p:pic>
          <p:nvPicPr>
            <p:cNvPr id="11" name="Graphic 10">
              <a:extLst>
                <a:ext uri="{FF2B5EF4-FFF2-40B4-BE49-F238E27FC236}">
                  <a16:creationId xmlns:a16="http://schemas.microsoft.com/office/drawing/2014/main" id="{7D6A92E9-A7FA-313D-178A-3052EF1B23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907" y="4319564"/>
              <a:ext cx="2724237" cy="815572"/>
            </a:xfrm>
            <a:prstGeom prst="rect">
              <a:avLst/>
            </a:prstGeom>
          </p:spPr>
        </p:pic>
        <p:pic>
          <p:nvPicPr>
            <p:cNvPr id="12" name="Graphic 11">
              <a:extLst>
                <a:ext uri="{FF2B5EF4-FFF2-40B4-BE49-F238E27FC236}">
                  <a16:creationId xmlns:a16="http://schemas.microsoft.com/office/drawing/2014/main" id="{E7A9C6D6-3491-4B71-3691-534DB59EBB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13" name="Graphic 12">
              <a:extLst>
                <a:ext uri="{FF2B5EF4-FFF2-40B4-BE49-F238E27FC236}">
                  <a16:creationId xmlns:a16="http://schemas.microsoft.com/office/drawing/2014/main" id="{E811066A-B519-EF2F-A2C1-F851ED5A7C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grpSp>
        <p:nvGrpSpPr>
          <p:cNvPr id="14" name="Group 13">
            <a:extLst>
              <a:ext uri="{FF2B5EF4-FFF2-40B4-BE49-F238E27FC236}">
                <a16:creationId xmlns:a16="http://schemas.microsoft.com/office/drawing/2014/main" id="{B7451371-D35E-9FCC-2CC0-F23FED2EA6A8}"/>
              </a:ext>
            </a:extLst>
          </p:cNvPr>
          <p:cNvGrpSpPr/>
          <p:nvPr/>
        </p:nvGrpSpPr>
        <p:grpSpPr>
          <a:xfrm rot="13150984" flipH="1">
            <a:off x="7351040" y="114658"/>
            <a:ext cx="3210379" cy="882669"/>
            <a:chOff x="6834660" y="4320158"/>
            <a:chExt cx="3224273" cy="886489"/>
          </a:xfrm>
        </p:grpSpPr>
        <p:pic>
          <p:nvPicPr>
            <p:cNvPr id="15" name="Graphic 14">
              <a:extLst>
                <a:ext uri="{FF2B5EF4-FFF2-40B4-BE49-F238E27FC236}">
                  <a16:creationId xmlns:a16="http://schemas.microsoft.com/office/drawing/2014/main" id="{DC347523-5E11-B503-05F1-76E4F47213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4660" y="4320158"/>
              <a:ext cx="2724237" cy="815572"/>
            </a:xfrm>
            <a:prstGeom prst="rect">
              <a:avLst/>
            </a:prstGeom>
          </p:spPr>
        </p:pic>
        <p:pic>
          <p:nvPicPr>
            <p:cNvPr id="16" name="Graphic 15">
              <a:extLst>
                <a:ext uri="{FF2B5EF4-FFF2-40B4-BE49-F238E27FC236}">
                  <a16:creationId xmlns:a16="http://schemas.microsoft.com/office/drawing/2014/main" id="{31723CED-D87F-A2D2-4745-421BA9A030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20"/>
              <a:ext cx="2319946" cy="695228"/>
            </a:xfrm>
            <a:prstGeom prst="rect">
              <a:avLst/>
            </a:prstGeom>
          </p:spPr>
        </p:pic>
        <p:pic>
          <p:nvPicPr>
            <p:cNvPr id="17" name="Graphic 16">
              <a:extLst>
                <a:ext uri="{FF2B5EF4-FFF2-40B4-BE49-F238E27FC236}">
                  <a16:creationId xmlns:a16="http://schemas.microsoft.com/office/drawing/2014/main" id="{5F3E8D74-4657-1428-44BE-079D2610C9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spTree>
    <p:extLst>
      <p:ext uri="{BB962C8B-B14F-4D97-AF65-F5344CB8AC3E}">
        <p14:creationId xmlns:p14="http://schemas.microsoft.com/office/powerpoint/2010/main" val="4062221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309600" y="552451"/>
            <a:ext cx="8445600" cy="613950"/>
          </a:xfrm>
          <a:noFill/>
          <a:ln>
            <a:noFill/>
          </a:ln>
        </p:spPr>
        <p:txBody>
          <a:bodyPr spcFirstLastPara="1" wrap="square" lIns="91425" tIns="45700" rIns="91425" bIns="45700" anchor="t" anchorCtr="0">
            <a:noAutofit/>
          </a:bodyPr>
          <a:lstStyle/>
          <a:p>
            <a:pPr lvl="0"/>
            <a:r>
              <a:rPr lang="en-IN" sz="2200" dirty="0"/>
              <a:t>Mechanisms for Efficient Communication</a:t>
            </a:r>
            <a:endParaRPr lang="en-US" sz="2200" noProof="0" dirty="0"/>
          </a:p>
        </p:txBody>
      </p:sp>
      <p:sp>
        <p:nvSpPr>
          <p:cNvPr id="133" name="Google Shape;133;p7"/>
          <p:cNvSpPr txBox="1">
            <a:spLocks noGrp="1"/>
          </p:cNvSpPr>
          <p:nvPr>
            <p:ph type="body" idx="1"/>
          </p:nvPr>
        </p:nvSpPr>
        <p:spPr>
          <a:xfrm>
            <a:off x="723901" y="3078954"/>
            <a:ext cx="2531804" cy="839370"/>
          </a:xfrm>
          <a:noFill/>
          <a:ln>
            <a:noFill/>
          </a:ln>
        </p:spPr>
        <p:txBody>
          <a:bodyPr spcFirstLastPara="1" wrap="square" lIns="91425" tIns="45700" rIns="91425" bIns="45700" anchor="t" anchorCtr="0">
            <a:noAutofit/>
          </a:bodyPr>
          <a:lstStyle/>
          <a:p>
            <a:pPr lvl="0"/>
            <a:r>
              <a:rPr lang="en-US" dirty="0"/>
              <a:t>Enables the selection of best network for the seamless transfer of data</a:t>
            </a:r>
            <a:endParaRPr lang="en-US" noProof="0" dirty="0"/>
          </a:p>
        </p:txBody>
      </p:sp>
      <p:sp>
        <p:nvSpPr>
          <p:cNvPr id="134" name="Google Shape;134;p7"/>
          <p:cNvSpPr txBox="1">
            <a:spLocks noGrp="1"/>
          </p:cNvSpPr>
          <p:nvPr>
            <p:ph type="body" idx="2"/>
          </p:nvPr>
        </p:nvSpPr>
        <p:spPr>
          <a:xfrm>
            <a:off x="3306099" y="3078954"/>
            <a:ext cx="2531804" cy="839370"/>
          </a:xfrm>
          <a:noFill/>
          <a:ln>
            <a:noFill/>
          </a:ln>
        </p:spPr>
        <p:txBody>
          <a:bodyPr spcFirstLastPara="1" wrap="square" lIns="91425" tIns="45700" rIns="91425" bIns="45700" anchor="t" anchorCtr="0">
            <a:noAutofit/>
          </a:bodyPr>
          <a:lstStyle/>
          <a:p>
            <a:pPr lvl="0"/>
            <a:r>
              <a:rPr lang="en-US" dirty="0"/>
              <a:t>Dynamically allocate network resources to meet the user demands.</a:t>
            </a:r>
            <a:endParaRPr lang="en-US" noProof="0" dirty="0"/>
          </a:p>
        </p:txBody>
      </p:sp>
      <p:sp>
        <p:nvSpPr>
          <p:cNvPr id="135" name="Google Shape;135;p7"/>
          <p:cNvSpPr txBox="1">
            <a:spLocks noGrp="1"/>
          </p:cNvSpPr>
          <p:nvPr>
            <p:ph type="body" idx="3"/>
          </p:nvPr>
        </p:nvSpPr>
        <p:spPr>
          <a:xfrm>
            <a:off x="723901" y="2686471"/>
            <a:ext cx="2531804" cy="392482"/>
          </a:xfrm>
          <a:noFill/>
          <a:ln>
            <a:noFill/>
          </a:ln>
        </p:spPr>
        <p:txBody>
          <a:bodyPr spcFirstLastPara="1" wrap="square" lIns="91425" tIns="45700" rIns="91425" bIns="45700" anchor="b" anchorCtr="0">
            <a:noAutofit/>
          </a:bodyPr>
          <a:lstStyle/>
          <a:p>
            <a:pPr lvl="0"/>
            <a:r>
              <a:rPr lang="en-US" sz="1800" dirty="0"/>
              <a:t>Network</a:t>
            </a:r>
            <a:r>
              <a:rPr lang="en-US" sz="1800" noProof="0" dirty="0"/>
              <a:t> </a:t>
            </a:r>
          </a:p>
          <a:p>
            <a:pPr lvl="0"/>
            <a:r>
              <a:rPr lang="en-US" sz="1800" noProof="0" dirty="0"/>
              <a:t>Selection </a:t>
            </a:r>
          </a:p>
        </p:txBody>
      </p:sp>
      <p:sp>
        <p:nvSpPr>
          <p:cNvPr id="136" name="Google Shape;136;p7"/>
          <p:cNvSpPr txBox="1">
            <a:spLocks noGrp="1"/>
          </p:cNvSpPr>
          <p:nvPr>
            <p:ph type="body" idx="4"/>
          </p:nvPr>
        </p:nvSpPr>
        <p:spPr>
          <a:xfrm>
            <a:off x="3306099" y="2459175"/>
            <a:ext cx="2531804" cy="613950"/>
          </a:xfrm>
          <a:noFill/>
          <a:ln>
            <a:noFill/>
          </a:ln>
        </p:spPr>
        <p:txBody>
          <a:bodyPr spcFirstLastPara="1" wrap="square" lIns="91425" tIns="45700" rIns="91425" bIns="45700" anchor="b" anchorCtr="0">
            <a:noAutofit/>
          </a:bodyPr>
          <a:lstStyle/>
          <a:p>
            <a:pPr lvl="0"/>
            <a:r>
              <a:rPr lang="en-IN" sz="1800" dirty="0"/>
              <a:t>Resource Allocation</a:t>
            </a:r>
            <a:endParaRPr lang="en-US" sz="1800" noProof="0" dirty="0"/>
          </a:p>
        </p:txBody>
      </p:sp>
      <p:sp>
        <p:nvSpPr>
          <p:cNvPr id="137" name="Google Shape;137;p7"/>
          <p:cNvSpPr txBox="1">
            <a:spLocks noGrp="1"/>
          </p:cNvSpPr>
          <p:nvPr>
            <p:ph type="body" idx="5"/>
          </p:nvPr>
        </p:nvSpPr>
        <p:spPr>
          <a:xfrm>
            <a:off x="5888296" y="3078953"/>
            <a:ext cx="2531804" cy="839370"/>
          </a:xfrm>
          <a:noFill/>
          <a:ln>
            <a:noFill/>
          </a:ln>
        </p:spPr>
        <p:txBody>
          <a:bodyPr spcFirstLastPara="1" wrap="square" lIns="91425" tIns="45700" rIns="91425" bIns="45700" anchor="t" anchorCtr="0">
            <a:noAutofit/>
          </a:bodyPr>
          <a:lstStyle/>
          <a:p>
            <a:pPr lvl="0"/>
            <a:r>
              <a:rPr lang="en-US" dirty="0"/>
              <a:t>Distributes network traffic evenly across all network types to prevent overloading</a:t>
            </a:r>
            <a:br>
              <a:rPr lang="en-US" noProof="0" dirty="0"/>
            </a:br>
            <a:endParaRPr lang="en-US" noProof="0" dirty="0"/>
          </a:p>
        </p:txBody>
      </p:sp>
      <p:sp>
        <p:nvSpPr>
          <p:cNvPr id="138" name="Google Shape;138;p7"/>
          <p:cNvSpPr txBox="1">
            <a:spLocks noGrp="1"/>
          </p:cNvSpPr>
          <p:nvPr>
            <p:ph type="body" idx="6"/>
          </p:nvPr>
        </p:nvSpPr>
        <p:spPr>
          <a:xfrm>
            <a:off x="5888297" y="2680643"/>
            <a:ext cx="2531804" cy="392482"/>
          </a:xfrm>
          <a:noFill/>
          <a:ln>
            <a:noFill/>
          </a:ln>
        </p:spPr>
        <p:txBody>
          <a:bodyPr spcFirstLastPara="1" wrap="square" lIns="91425" tIns="45700" rIns="91425" bIns="45700" anchor="b" anchorCtr="0">
            <a:noAutofit/>
          </a:bodyPr>
          <a:lstStyle/>
          <a:p>
            <a:pPr lvl="0"/>
            <a:r>
              <a:rPr lang="en-IN" sz="1800" dirty="0"/>
              <a:t>Load </a:t>
            </a:r>
          </a:p>
          <a:p>
            <a:pPr lvl="0"/>
            <a:r>
              <a:rPr lang="en-IN" sz="1800" dirty="0"/>
              <a:t>Balancing</a:t>
            </a:r>
            <a:endParaRPr lang="en-US" sz="1800" noProof="0" dirty="0"/>
          </a:p>
        </p:txBody>
      </p:sp>
      <p:grpSp>
        <p:nvGrpSpPr>
          <p:cNvPr id="6" name="Group 5">
            <a:extLst>
              <a:ext uri="{FF2B5EF4-FFF2-40B4-BE49-F238E27FC236}">
                <a16:creationId xmlns:a16="http://schemas.microsoft.com/office/drawing/2014/main" id="{2F0D2106-0867-9916-63CC-86971DA3C443}"/>
              </a:ext>
            </a:extLst>
          </p:cNvPr>
          <p:cNvGrpSpPr/>
          <p:nvPr/>
        </p:nvGrpSpPr>
        <p:grpSpPr>
          <a:xfrm rot="569504" flipH="1">
            <a:off x="-497351" y="4598568"/>
            <a:ext cx="2255027" cy="622431"/>
            <a:chOff x="6831797" y="4315899"/>
            <a:chExt cx="3227133" cy="890751"/>
          </a:xfrm>
        </p:grpSpPr>
        <p:pic>
          <p:nvPicPr>
            <p:cNvPr id="7" name="Graphic 6">
              <a:extLst>
                <a:ext uri="{FF2B5EF4-FFF2-40B4-BE49-F238E27FC236}">
                  <a16:creationId xmlns:a16="http://schemas.microsoft.com/office/drawing/2014/main" id="{C82FE61F-30DC-6399-0A62-6C7B135A9A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1797" y="4315899"/>
              <a:ext cx="2724237" cy="815572"/>
            </a:xfrm>
            <a:prstGeom prst="rect">
              <a:avLst/>
            </a:prstGeom>
          </p:spPr>
        </p:pic>
        <p:pic>
          <p:nvPicPr>
            <p:cNvPr id="8" name="Graphic 7">
              <a:extLst>
                <a:ext uri="{FF2B5EF4-FFF2-40B4-BE49-F238E27FC236}">
                  <a16:creationId xmlns:a16="http://schemas.microsoft.com/office/drawing/2014/main" id="{7E1663BC-4FF5-CDD4-EE5A-5E08320810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61" y="4446016"/>
              <a:ext cx="2319946" cy="695226"/>
            </a:xfrm>
            <a:prstGeom prst="rect">
              <a:avLst/>
            </a:prstGeom>
          </p:spPr>
        </p:pic>
        <p:pic>
          <p:nvPicPr>
            <p:cNvPr id="9" name="Graphic 8">
              <a:extLst>
                <a:ext uri="{FF2B5EF4-FFF2-40B4-BE49-F238E27FC236}">
                  <a16:creationId xmlns:a16="http://schemas.microsoft.com/office/drawing/2014/main" id="{E37AE330-81C4-FB78-884C-12AE10817B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78" y="4594705"/>
              <a:ext cx="2000852" cy="611945"/>
            </a:xfrm>
            <a:prstGeom prst="rect">
              <a:avLst/>
            </a:prstGeom>
          </p:spPr>
        </p:pic>
      </p:grpSp>
      <p:grpSp>
        <p:nvGrpSpPr>
          <p:cNvPr id="52" name="Group 51">
            <a:extLst>
              <a:ext uri="{FF2B5EF4-FFF2-40B4-BE49-F238E27FC236}">
                <a16:creationId xmlns:a16="http://schemas.microsoft.com/office/drawing/2014/main" id="{D1AE897B-7875-EB9F-CF80-C1F18412CAC0}"/>
              </a:ext>
            </a:extLst>
          </p:cNvPr>
          <p:cNvGrpSpPr/>
          <p:nvPr/>
        </p:nvGrpSpPr>
        <p:grpSpPr>
          <a:xfrm rot="11700000" flipH="1">
            <a:off x="7603109" y="13472"/>
            <a:ext cx="2254378" cy="622288"/>
            <a:chOff x="6832729" y="4316100"/>
            <a:chExt cx="3226204" cy="890547"/>
          </a:xfrm>
        </p:grpSpPr>
        <p:pic>
          <p:nvPicPr>
            <p:cNvPr id="53" name="Graphic 52">
              <a:extLst>
                <a:ext uri="{FF2B5EF4-FFF2-40B4-BE49-F238E27FC236}">
                  <a16:creationId xmlns:a16="http://schemas.microsoft.com/office/drawing/2014/main" id="{6E7721F2-0331-E43E-C497-BC3AE2F7DC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832729" y="4316100"/>
              <a:ext cx="2724237" cy="815572"/>
            </a:xfrm>
            <a:prstGeom prst="rect">
              <a:avLst/>
            </a:prstGeom>
          </p:spPr>
        </p:pic>
        <p:pic>
          <p:nvPicPr>
            <p:cNvPr id="54" name="Graphic 53">
              <a:extLst>
                <a:ext uri="{FF2B5EF4-FFF2-40B4-BE49-F238E27FC236}">
                  <a16:creationId xmlns:a16="http://schemas.microsoft.com/office/drawing/2014/main" id="{16EA12E7-4999-5003-07A2-1C981DDCF7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286058" y="4446019"/>
              <a:ext cx="2319946" cy="695228"/>
            </a:xfrm>
            <a:prstGeom prst="rect">
              <a:avLst/>
            </a:prstGeom>
          </p:spPr>
        </p:pic>
        <p:pic>
          <p:nvPicPr>
            <p:cNvPr id="55" name="Graphic 54">
              <a:extLst>
                <a:ext uri="{FF2B5EF4-FFF2-40B4-BE49-F238E27FC236}">
                  <a16:creationId xmlns:a16="http://schemas.microsoft.com/office/drawing/2014/main" id="{32895A88-A5DD-CA31-EC82-98D39AE27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8058080" y="4594703"/>
              <a:ext cx="2000853" cy="611944"/>
            </a:xfrm>
            <a:prstGeom prst="rect">
              <a:avLst/>
            </a:prstGeom>
          </p:spPr>
        </p:pic>
      </p:grpSp>
      <p:pic>
        <p:nvPicPr>
          <p:cNvPr id="2" name="Picture 1">
            <a:extLst>
              <a:ext uri="{FF2B5EF4-FFF2-40B4-BE49-F238E27FC236}">
                <a16:creationId xmlns:a16="http://schemas.microsoft.com/office/drawing/2014/main" id="{53FE1FD7-9512-408E-B099-F783AC55F9D2}"/>
              </a:ext>
            </a:extLst>
          </p:cNvPr>
          <p:cNvPicPr>
            <a:picLocks noChangeAspect="1"/>
          </p:cNvPicPr>
          <p:nvPr/>
        </p:nvPicPr>
        <p:blipFill>
          <a:blip r:embed="rId9"/>
          <a:stretch>
            <a:fillRect/>
          </a:stretch>
        </p:blipFill>
        <p:spPr>
          <a:xfrm>
            <a:off x="1819100" y="1951974"/>
            <a:ext cx="341406" cy="341406"/>
          </a:xfrm>
          <a:prstGeom prst="rect">
            <a:avLst/>
          </a:prstGeom>
        </p:spPr>
      </p:pic>
      <p:pic>
        <p:nvPicPr>
          <p:cNvPr id="10" name="Picture 9">
            <a:extLst>
              <a:ext uri="{FF2B5EF4-FFF2-40B4-BE49-F238E27FC236}">
                <a16:creationId xmlns:a16="http://schemas.microsoft.com/office/drawing/2014/main" id="{6B7D6F43-0B4E-415C-BFC0-81F1C60A05F7}"/>
              </a:ext>
            </a:extLst>
          </p:cNvPr>
          <p:cNvPicPr>
            <a:picLocks noChangeAspect="1"/>
          </p:cNvPicPr>
          <p:nvPr/>
        </p:nvPicPr>
        <p:blipFill>
          <a:blip r:embed="rId10"/>
          <a:stretch>
            <a:fillRect/>
          </a:stretch>
        </p:blipFill>
        <p:spPr>
          <a:xfrm>
            <a:off x="4398249" y="1932408"/>
            <a:ext cx="347502" cy="347502"/>
          </a:xfrm>
          <a:prstGeom prst="rect">
            <a:avLst/>
          </a:prstGeom>
        </p:spPr>
      </p:pic>
      <p:pic>
        <p:nvPicPr>
          <p:cNvPr id="11" name="Picture 10">
            <a:extLst>
              <a:ext uri="{FF2B5EF4-FFF2-40B4-BE49-F238E27FC236}">
                <a16:creationId xmlns:a16="http://schemas.microsoft.com/office/drawing/2014/main" id="{38ED7AB5-5619-4D99-8239-D566C0ADA4BE}"/>
              </a:ext>
            </a:extLst>
          </p:cNvPr>
          <p:cNvPicPr>
            <a:picLocks noChangeAspect="1"/>
          </p:cNvPicPr>
          <p:nvPr/>
        </p:nvPicPr>
        <p:blipFill>
          <a:blip r:embed="rId11"/>
          <a:stretch>
            <a:fillRect/>
          </a:stretch>
        </p:blipFill>
        <p:spPr>
          <a:xfrm>
            <a:off x="6977398" y="1950276"/>
            <a:ext cx="347502" cy="3475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Consulting with Morph Transition by Slidesgo">
  <a:themeElements>
    <a:clrScheme name="Custom 3">
      <a:dk1>
        <a:srgbClr val="000000"/>
      </a:dk1>
      <a:lt1>
        <a:srgbClr val="2C2A96"/>
      </a:lt1>
      <a:dk2>
        <a:srgbClr val="FFFFFF"/>
      </a:dk2>
      <a:lt2>
        <a:srgbClr val="667EF1"/>
      </a:lt2>
      <a:accent1>
        <a:srgbClr val="B2BEF8"/>
      </a:accent1>
      <a:accent2>
        <a:srgbClr val="FFFFFF"/>
      </a:accent2>
      <a:accent3>
        <a:srgbClr val="FFFFFF"/>
      </a:accent3>
      <a:accent4>
        <a:srgbClr val="FFFFFF"/>
      </a:accent4>
      <a:accent5>
        <a:srgbClr val="FFFFFF"/>
      </a:accent5>
      <a:accent6>
        <a:srgbClr val="FFFFFF"/>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2168</Words>
  <Application>Microsoft Office PowerPoint</Application>
  <PresentationFormat>On-screen Show (16:9)</PresentationFormat>
  <Paragraphs>247</Paragraphs>
  <Slides>45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Sora SemiBold</vt:lpstr>
      <vt:lpstr>Bebas Neue</vt:lpstr>
      <vt:lpstr>Lato</vt:lpstr>
      <vt:lpstr>Sora</vt:lpstr>
      <vt:lpstr>Sora ExtraBold</vt:lpstr>
      <vt:lpstr>Arial</vt:lpstr>
      <vt:lpstr>Times New Roman</vt:lpstr>
      <vt:lpstr>Consulting with Morph Transition by Slidesgo</vt:lpstr>
      <vt:lpstr>Seamless Connectivity Across Heterogeneous wireless Networks</vt:lpstr>
      <vt:lpstr>PowerPoint Presentation</vt:lpstr>
      <vt:lpstr>Table of contents</vt:lpstr>
      <vt:lpstr>Project Introduction</vt:lpstr>
      <vt:lpstr>Abstract</vt:lpstr>
      <vt:lpstr>PowerPoint Presentation</vt:lpstr>
      <vt:lpstr>Internetworking</vt:lpstr>
      <vt:lpstr>Parameters in HWNs</vt:lpstr>
      <vt:lpstr>Mechanisms for Efficient Communication</vt:lpstr>
      <vt:lpstr>Mechanisms for Efficient Communication</vt:lpstr>
      <vt:lpstr>  Methodology &amp; Implementation </vt:lpstr>
      <vt:lpstr>Network Selection in HWNs</vt:lpstr>
      <vt:lpstr>HWNs Network Selection</vt:lpstr>
      <vt:lpstr>What is AHP and Fuzzy logic?</vt:lpstr>
      <vt:lpstr>HWNs Network Selection Using Fuzzy Logic  </vt:lpstr>
      <vt:lpstr>Result of Fuzzy Method</vt:lpstr>
      <vt:lpstr>Network selection in existing AHP method</vt:lpstr>
      <vt:lpstr>Fuzzy logic vs Analytic Hierarchy Process (AHP)</vt:lpstr>
      <vt:lpstr>Energy-Efficient Resource Allocation in HWNs</vt:lpstr>
      <vt:lpstr> To Simulate Energy-Efficient Resource Allocation in HWNs we have used “MATLAB”.  Simulation Parameters –  % Simulation parameters numAPs = 5; % Number of Access Points numUEs = 10; % Number of User Equipment's maxIterations = 100;  % Initialize random system parameters powerAPs = 10 * rand(numAPs, 1); % Maximum power available at each AP bandwidths = randi([5, 20], numAPs, 1); % Bandwidths available at each AP userRequirements = randi([1, 5], numUEs, 1); % Data rate requirements for each UE  Energy Efficiency Formula –    </vt:lpstr>
      <vt:lpstr> Standard Energy-Efficient Resource Allocation -  </vt:lpstr>
      <vt:lpstr> Energy-Efficient Resource Allocation with Feedback Mechanism (Our Implementation) -   </vt:lpstr>
      <vt:lpstr>Energy-Efficient Resource Allocation with Feedback Mechanism (Our Implementation) -  </vt:lpstr>
      <vt:lpstr>Load Balancing in Heterogeneous Wireless Networks</vt:lpstr>
      <vt:lpstr> To Simulate Load Balancing in HWNs we have used “MATLAB”.  Simulation Parameters –  % Number of access points and devices numAPs = 5; % Number of Access Points numDevices = 50; % Number of Devices  </vt:lpstr>
      <vt:lpstr>PowerPoint Presentation</vt:lpstr>
      <vt:lpstr>Load Balancing Mechanisms</vt:lpstr>
      <vt:lpstr>PowerPoint Presentation</vt:lpstr>
      <vt:lpstr>PowerPoint Presentation</vt:lpstr>
      <vt:lpstr>PowerPoint Presentation</vt:lpstr>
      <vt:lpstr>Security in Heterogeneous Wireless Networks</vt:lpstr>
      <vt:lpstr>PowerPoint Presentation</vt:lpstr>
      <vt:lpstr>PowerPoint Presentation</vt:lpstr>
      <vt:lpstr>PowerPoint Presentation</vt:lpstr>
      <vt:lpstr>PowerPoint Presentation</vt:lpstr>
      <vt:lpstr>  Conclusion &amp; Future Works </vt:lpstr>
      <vt:lpstr>PowerPoint Presentation</vt:lpstr>
      <vt:lpstr>PowerPoint Presentation</vt:lpstr>
      <vt:lpstr>PowerPoint Presentation</vt:lpstr>
      <vt:lpstr>PowerPoint Presentation</vt:lpstr>
      <vt:lpstr>Future Works</vt:lpstr>
      <vt:lpstr>References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Consulting with Morph Transition</dc:title>
  <dc:creator>Thadimarri Sameer</dc:creator>
  <cp:lastModifiedBy>Thadimarri Sameer</cp:lastModifiedBy>
  <cp:revision>42</cp:revision>
  <dcterms:created xsi:type="dcterms:W3CDTF">2021-10-12T08:06:43Z</dcterms:created>
  <dcterms:modified xsi:type="dcterms:W3CDTF">2024-05-16T04:41:26Z</dcterms:modified>
</cp:coreProperties>
</file>