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loo 2 ExtraBold" panose="020B0604020202020204" charset="0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9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6" name="Google Shape;8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3" name="Google Shape;8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9" name="Google Shape;8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1" name="Google Shape;9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Google Shape;9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" name="Google Shape;9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1" name="Google Shape;10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1" name="Google Shape;10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0" name="Google Shape;7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4"/>
            <a:ext cx="12278719" cy="10475804"/>
            <a:chOff x="-1644614" y="-2747524"/>
            <a:chExt cx="12278719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"/>
          <p:cNvSpPr txBox="1">
            <a:spLocks noGrp="1"/>
          </p:cNvSpPr>
          <p:nvPr>
            <p:ph type="subTitle" idx="1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2"/>
          <p:cNvGrpSpPr/>
          <p:nvPr/>
        </p:nvGrpSpPr>
        <p:grpSpPr>
          <a:xfrm>
            <a:off x="-1203997" y="-1273081"/>
            <a:ext cx="11972579" cy="8563691"/>
            <a:chOff x="-1203997" y="-1273081"/>
            <a:chExt cx="11972579" cy="8563691"/>
          </a:xfrm>
        </p:grpSpPr>
        <p:sp>
          <p:nvSpPr>
            <p:cNvPr id="263" name="Google Shape;263;p12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 rot="-3948904" flipH="1">
              <a:off x="-1026291" y="-790996"/>
              <a:ext cx="2252181" cy="184703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subTitle" idx="1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2"/>
          <p:cNvSpPr txBox="1">
            <a:spLocks noGrp="1"/>
          </p:cNvSpPr>
          <p:nvPr>
            <p:ph type="subTitle" idx="2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subTitle" idx="3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subTitle" idx="4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subTitle" idx="5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type="subTitle" idx="6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72" name="Google Shape;272;p12"/>
          <p:cNvGrpSpPr/>
          <p:nvPr/>
        </p:nvGrpSpPr>
        <p:grpSpPr>
          <a:xfrm>
            <a:off x="7469358" y="4220679"/>
            <a:ext cx="1246094" cy="1192058"/>
            <a:chOff x="7469358" y="4220679"/>
            <a:chExt cx="1246094" cy="1192058"/>
          </a:xfrm>
        </p:grpSpPr>
        <p:grpSp>
          <p:nvGrpSpPr>
            <p:cNvPr id="273" name="Google Shape;273;p12"/>
            <p:cNvGrpSpPr/>
            <p:nvPr/>
          </p:nvGrpSpPr>
          <p:grpSpPr>
            <a:xfrm>
              <a:off x="8287178" y="4220679"/>
              <a:ext cx="428274" cy="605852"/>
              <a:chOff x="6000261" y="1225220"/>
              <a:chExt cx="627600" cy="887825"/>
            </a:xfrm>
          </p:grpSpPr>
          <p:sp>
            <p:nvSpPr>
              <p:cNvPr id="274" name="Google Shape;274;p12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2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2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2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2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2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2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2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2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2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2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2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2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12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88" name="Google Shape;288;p12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2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2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2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2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2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2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2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8" name="Google Shape;318;p12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319" name="Google Shape;319;p12"/>
            <p:cNvSpPr/>
            <p:nvPr/>
          </p:nvSpPr>
          <p:spPr>
            <a:xfrm>
              <a:off x="8667014" y="3722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161952" y="7759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396450" y="170375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4"/>
          <p:cNvGrpSpPr/>
          <p:nvPr/>
        </p:nvGrpSpPr>
        <p:grpSpPr>
          <a:xfrm>
            <a:off x="-2106235" y="-952770"/>
            <a:ext cx="12545488" cy="8509942"/>
            <a:chOff x="-2106235" y="-952770"/>
            <a:chExt cx="12545488" cy="8509942"/>
          </a:xfrm>
        </p:grpSpPr>
        <p:sp>
          <p:nvSpPr>
            <p:cNvPr id="325" name="Google Shape;325;p14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14"/>
          <p:cNvGrpSpPr/>
          <p:nvPr/>
        </p:nvGrpSpPr>
        <p:grpSpPr>
          <a:xfrm>
            <a:off x="1087005" y="172450"/>
            <a:ext cx="7905013" cy="4753945"/>
            <a:chOff x="1087005" y="172450"/>
            <a:chExt cx="7905013" cy="4753945"/>
          </a:xfrm>
        </p:grpSpPr>
        <p:sp>
          <p:nvSpPr>
            <p:cNvPr id="328" name="Google Shape;328;p14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14"/>
          <p:cNvGrpSpPr/>
          <p:nvPr/>
        </p:nvGrpSpPr>
        <p:grpSpPr>
          <a:xfrm>
            <a:off x="-335165" y="3759862"/>
            <a:ext cx="1253120" cy="1142271"/>
            <a:chOff x="-335165" y="3759862"/>
            <a:chExt cx="1253120" cy="1142271"/>
          </a:xfrm>
        </p:grpSpPr>
        <p:grpSp>
          <p:nvGrpSpPr>
            <p:cNvPr id="332" name="Google Shape;332;p14"/>
            <p:cNvGrpSpPr/>
            <p:nvPr/>
          </p:nvGrpSpPr>
          <p:grpSpPr>
            <a:xfrm flipH="1">
              <a:off x="510250" y="4497559"/>
              <a:ext cx="407705" cy="388497"/>
              <a:chOff x="2884583" y="645291"/>
              <a:chExt cx="285088" cy="271695"/>
            </a:xfrm>
          </p:grpSpPr>
          <p:sp>
            <p:nvSpPr>
              <p:cNvPr id="333" name="Google Shape;333;p14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14"/>
            <p:cNvGrpSpPr/>
            <p:nvPr/>
          </p:nvGrpSpPr>
          <p:grpSpPr>
            <a:xfrm>
              <a:off x="-335165" y="3759862"/>
              <a:ext cx="676370" cy="1142271"/>
              <a:chOff x="2757910" y="1240337"/>
              <a:chExt cx="676370" cy="1142271"/>
            </a:xfrm>
          </p:grpSpPr>
          <p:sp>
            <p:nvSpPr>
              <p:cNvPr id="336" name="Google Shape;336;p14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5"/>
          <p:cNvGrpSpPr/>
          <p:nvPr/>
        </p:nvGrpSpPr>
        <p:grpSpPr>
          <a:xfrm>
            <a:off x="-2000070" y="-3048428"/>
            <a:ext cx="12974508" cy="11113807"/>
            <a:chOff x="-2000070" y="-3048428"/>
            <a:chExt cx="12974508" cy="11113807"/>
          </a:xfrm>
        </p:grpSpPr>
        <p:sp>
          <p:nvSpPr>
            <p:cNvPr id="346" name="Google Shape;346;p15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p15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350" name="Google Shape;350;p15"/>
            <p:cNvGrpSpPr/>
            <p:nvPr/>
          </p:nvGrpSpPr>
          <p:grpSpPr>
            <a:xfrm>
              <a:off x="4501506" y="1401751"/>
              <a:ext cx="2461134" cy="1589522"/>
              <a:chOff x="2436192" y="2730596"/>
              <a:chExt cx="924300" cy="596959"/>
            </a:xfrm>
          </p:grpSpPr>
          <p:sp>
            <p:nvSpPr>
              <p:cNvPr id="351" name="Google Shape;351;p15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15"/>
            <p:cNvGrpSpPr/>
            <p:nvPr/>
          </p:nvGrpSpPr>
          <p:grpSpPr>
            <a:xfrm>
              <a:off x="6621346" y="1957399"/>
              <a:ext cx="1380702" cy="2411462"/>
              <a:chOff x="6502296" y="1615124"/>
              <a:chExt cx="1380702" cy="2411462"/>
            </a:xfrm>
          </p:grpSpPr>
          <p:sp>
            <p:nvSpPr>
              <p:cNvPr id="363" name="Google Shape;363;p15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364" name="Google Shape;364;p15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8" name="Google Shape;378;p15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379" name="Google Shape;379;p15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15"/>
            <p:cNvGrpSpPr/>
            <p:nvPr/>
          </p:nvGrpSpPr>
          <p:grpSpPr>
            <a:xfrm>
              <a:off x="5350825" y="945922"/>
              <a:ext cx="669524" cy="947132"/>
              <a:chOff x="6000261" y="1225220"/>
              <a:chExt cx="627600" cy="887825"/>
            </a:xfrm>
          </p:grpSpPr>
          <p:sp>
            <p:nvSpPr>
              <p:cNvPr id="412" name="Google Shape;412;p15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5" name="Google Shape;425;p15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426" name="Google Shape;426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15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433" name="Google Shape;433;p15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3" name="Google Shape;463;p15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6" name="Google Shape;466;p15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5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6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8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-1037742" y="-2235586"/>
            <a:ext cx="11304663" cy="8284665"/>
            <a:chOff x="-1037742" y="-2235586"/>
            <a:chExt cx="11304663" cy="8284665"/>
          </a:xfrm>
        </p:grpSpPr>
        <p:sp>
          <p:nvSpPr>
            <p:cNvPr id="30" name="Google Shape;30;p3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3" name="Google Shape;33;p3"/>
            <p:cNvGrpSpPr/>
            <p:nvPr/>
          </p:nvGrpSpPr>
          <p:grpSpPr>
            <a:xfrm>
              <a:off x="840880" y="4718150"/>
              <a:ext cx="637200" cy="597083"/>
              <a:chOff x="1932280" y="1331475"/>
              <a:chExt cx="637200" cy="597083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47" name="Google Shape;47;p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" name="Google Shape;53;p3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54" name="Google Shape;54;p3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4"/>
          <p:cNvGrpSpPr/>
          <p:nvPr/>
        </p:nvGrpSpPr>
        <p:grpSpPr>
          <a:xfrm>
            <a:off x="-3163374" y="-2703928"/>
            <a:ext cx="13166338" cy="11243107"/>
            <a:chOff x="-3163374" y="-2703928"/>
            <a:chExt cx="13166338" cy="11243107"/>
          </a:xfrm>
        </p:grpSpPr>
        <p:sp>
          <p:nvSpPr>
            <p:cNvPr id="62" name="Google Shape;62;p4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-1003991" y="-1494873"/>
            <a:ext cx="12202259" cy="9246218"/>
            <a:chOff x="-1003991" y="-1494873"/>
            <a:chExt cx="12202259" cy="9246218"/>
          </a:xfrm>
        </p:grpSpPr>
        <p:sp>
          <p:nvSpPr>
            <p:cNvPr id="70" name="Google Shape;70;p5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73" name="Google Shape;73;p5"/>
            <p:cNvGrpSpPr/>
            <p:nvPr/>
          </p:nvGrpSpPr>
          <p:grpSpPr>
            <a:xfrm>
              <a:off x="8790410" y="3223087"/>
              <a:ext cx="676370" cy="1142271"/>
              <a:chOff x="2757910" y="1240337"/>
              <a:chExt cx="676370" cy="1142271"/>
            </a:xfrm>
          </p:grpSpPr>
          <p:sp>
            <p:nvSpPr>
              <p:cNvPr id="74" name="Google Shape;74;p5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" name="Google Shape;98;p5"/>
          <p:cNvGrpSpPr/>
          <p:nvPr/>
        </p:nvGrpSpPr>
        <p:grpSpPr>
          <a:xfrm>
            <a:off x="184075" y="23395"/>
            <a:ext cx="8461727" cy="4179175"/>
            <a:chOff x="184075" y="23395"/>
            <a:chExt cx="8461727" cy="4179175"/>
          </a:xfrm>
        </p:grpSpPr>
        <p:sp>
          <p:nvSpPr>
            <p:cNvPr id="99" name="Google Shape;99;p5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6"/>
          <p:cNvGrpSpPr/>
          <p:nvPr/>
        </p:nvGrpSpPr>
        <p:grpSpPr>
          <a:xfrm>
            <a:off x="-2012189" y="-3008196"/>
            <a:ext cx="13290316" cy="10373236"/>
            <a:chOff x="-2012189" y="-3008196"/>
            <a:chExt cx="13290316" cy="10373236"/>
          </a:xfrm>
        </p:grpSpPr>
        <p:sp>
          <p:nvSpPr>
            <p:cNvPr id="104" name="Google Shape;104;p6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" name="Google Shape;112;p7"/>
          <p:cNvGrpSpPr/>
          <p:nvPr/>
        </p:nvGrpSpPr>
        <p:grpSpPr>
          <a:xfrm>
            <a:off x="-1074892" y="-1954336"/>
            <a:ext cx="11396926" cy="8184515"/>
            <a:chOff x="-1074892" y="-1954336"/>
            <a:chExt cx="11396926" cy="8184515"/>
          </a:xfrm>
        </p:grpSpPr>
        <p:sp>
          <p:nvSpPr>
            <p:cNvPr id="113" name="Google Shape;113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7702991" y="236579"/>
              <a:ext cx="428274" cy="605852"/>
              <a:chOff x="6000261" y="1225220"/>
              <a:chExt cx="627600" cy="887825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31" name="Google Shape;131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1" name="Google Shape;161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62" name="Google Shape;162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8"/>
          <p:cNvGrpSpPr/>
          <p:nvPr/>
        </p:nvGrpSpPr>
        <p:grpSpPr>
          <a:xfrm>
            <a:off x="-1592615" y="-1841602"/>
            <a:ext cx="12385409" cy="9762151"/>
            <a:chOff x="-1592615" y="-1841602"/>
            <a:chExt cx="12385409" cy="9762151"/>
          </a:xfrm>
        </p:grpSpPr>
        <p:sp>
          <p:nvSpPr>
            <p:cNvPr id="167" name="Google Shape;167;p8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8"/>
          <p:cNvGrpSpPr/>
          <p:nvPr/>
        </p:nvGrpSpPr>
        <p:grpSpPr>
          <a:xfrm>
            <a:off x="200218" y="4192521"/>
            <a:ext cx="1459675" cy="1092352"/>
            <a:chOff x="200218" y="4192521"/>
            <a:chExt cx="1459675" cy="1092352"/>
          </a:xfrm>
        </p:grpSpPr>
        <p:grpSp>
          <p:nvGrpSpPr>
            <p:cNvPr id="170" name="Google Shape;170;p8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171" name="Google Shape;171;p8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8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8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190" name="Google Shape;190;p8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1" name="Google Shape;191;p8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92" name="Google Shape;192;p8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19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03" name="Google Shape;203;p8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1564677" y="-72908"/>
            <a:ext cx="7097556" cy="4838103"/>
            <a:chOff x="1564677" y="-72908"/>
            <a:chExt cx="7097556" cy="4838103"/>
          </a:xfrm>
        </p:grpSpPr>
        <p:sp>
          <p:nvSpPr>
            <p:cNvPr id="205" name="Google Shape;205;p8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" name="Google Shape;206;p8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subTitle" idx="1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subTitle" idx="2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3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subTitle" idx="4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subTitle" idx="5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subTitle" idx="6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subTitle" idx="7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8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19" name="Google Shape;219;p9"/>
          <p:cNvSpPr txBox="1">
            <a:spLocks noGrp="1"/>
          </p:cNvSpPr>
          <p:nvPr>
            <p:ph type="subTitle" idx="9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subTitle" idx="13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4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ubTitle" idx="15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-3041840" y="-2868269"/>
            <a:ext cx="13627872" cy="9901127"/>
            <a:chOff x="-3041840" y="-2868269"/>
            <a:chExt cx="13627872" cy="9901127"/>
          </a:xfrm>
        </p:grpSpPr>
        <p:sp>
          <p:nvSpPr>
            <p:cNvPr id="224" name="Google Shape;224;p9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7161465" flipH="1">
              <a:off x="7349081" y="3959289"/>
              <a:ext cx="2935948" cy="240779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9"/>
          <p:cNvGrpSpPr/>
          <p:nvPr/>
        </p:nvGrpSpPr>
        <p:grpSpPr>
          <a:xfrm>
            <a:off x="7855330" y="4035051"/>
            <a:ext cx="1716235" cy="991057"/>
            <a:chOff x="7855330" y="4035051"/>
            <a:chExt cx="1716235" cy="991057"/>
          </a:xfrm>
        </p:grpSpPr>
        <p:grpSp>
          <p:nvGrpSpPr>
            <p:cNvPr id="227" name="Google Shape;227;p9"/>
            <p:cNvGrpSpPr/>
            <p:nvPr/>
          </p:nvGrpSpPr>
          <p:grpSpPr>
            <a:xfrm>
              <a:off x="7855330" y="4429025"/>
              <a:ext cx="637200" cy="597083"/>
              <a:chOff x="1932280" y="1331475"/>
              <a:chExt cx="637200" cy="597083"/>
            </a:xfrm>
          </p:grpSpPr>
          <p:sp>
            <p:nvSpPr>
              <p:cNvPr id="228" name="Google Shape;228;p9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241" name="Google Shape;241;p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7" name="Google Shape;247;p9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248" name="Google Shape;248;p9"/>
            <p:cNvSpPr/>
            <p:nvPr/>
          </p:nvSpPr>
          <p:spPr>
            <a:xfrm>
              <a:off x="8538877" y="39675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80827" y="539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713225" y="1376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0"/>
          <p:cNvGrpSpPr/>
          <p:nvPr/>
        </p:nvGrpSpPr>
        <p:grpSpPr>
          <a:xfrm>
            <a:off x="-2029214" y="-2389503"/>
            <a:ext cx="12217128" cy="9356582"/>
            <a:chOff x="-2029214" y="-2389503"/>
            <a:chExt cx="12217128" cy="9356582"/>
          </a:xfrm>
        </p:grpSpPr>
        <p:sp>
          <p:nvSpPr>
            <p:cNvPr id="253" name="Google Shape;253;p10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10"/>
          <p:cNvSpPr txBox="1">
            <a:spLocks noGrp="1"/>
          </p:cNvSpPr>
          <p:nvPr>
            <p:ph type="title" hasCustomPrompt="1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7" name="Google Shape;257;p10"/>
          <p:cNvSpPr txBox="1">
            <a:spLocks noGrp="1"/>
          </p:cNvSpPr>
          <p:nvPr>
            <p:ph type="subTitle" idx="1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6"/>
          <p:cNvSpPr txBox="1">
            <a:spLocks noGrp="1"/>
          </p:cNvSpPr>
          <p:nvPr>
            <p:ph type="ctrTitle"/>
          </p:nvPr>
        </p:nvSpPr>
        <p:spPr>
          <a:xfrm>
            <a:off x="518824" y="1900800"/>
            <a:ext cx="4506775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200"/>
              <a:t>Hetergenous Wireless Networks</a:t>
            </a:r>
            <a:endParaRPr sz="3200"/>
          </a:p>
        </p:txBody>
      </p:sp>
      <p:pic>
        <p:nvPicPr>
          <p:cNvPr id="474" name="Google Shape;4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800" y="79285"/>
            <a:ext cx="4802399" cy="260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IN" sz="2800"/>
              <a:t>Simulation</a:t>
            </a:r>
            <a:endParaRPr sz="2800"/>
          </a:p>
        </p:txBody>
      </p:sp>
      <p:grpSp>
        <p:nvGrpSpPr>
          <p:cNvPr id="775" name="Google Shape;775;p25"/>
          <p:cNvGrpSpPr/>
          <p:nvPr/>
        </p:nvGrpSpPr>
        <p:grpSpPr>
          <a:xfrm>
            <a:off x="1137536" y="699006"/>
            <a:ext cx="3412448" cy="3413484"/>
            <a:chOff x="1017285" y="809699"/>
            <a:chExt cx="3497794" cy="3498857"/>
          </a:xfrm>
        </p:grpSpPr>
        <p:sp>
          <p:nvSpPr>
            <p:cNvPr id="776" name="Google Shape;776;p25"/>
            <p:cNvSpPr/>
            <p:nvPr/>
          </p:nvSpPr>
          <p:spPr>
            <a:xfrm>
              <a:off x="3785701" y="2959800"/>
              <a:ext cx="483175" cy="476826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9" name="Google Shape;779;p25"/>
            <p:cNvGrpSpPr/>
            <p:nvPr/>
          </p:nvGrpSpPr>
          <p:grpSpPr>
            <a:xfrm>
              <a:off x="2291675" y="1423158"/>
              <a:ext cx="2214703" cy="1379528"/>
              <a:chOff x="2291675" y="1423158"/>
              <a:chExt cx="2214703" cy="1379528"/>
            </a:xfrm>
          </p:grpSpPr>
          <p:sp>
            <p:nvSpPr>
              <p:cNvPr id="780" name="Google Shape;780;p25"/>
              <p:cNvSpPr/>
              <p:nvPr/>
            </p:nvSpPr>
            <p:spPr>
              <a:xfrm>
                <a:off x="2291675" y="1423158"/>
                <a:ext cx="2214703" cy="1379528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577" extrusionOk="0">
                    <a:moveTo>
                      <a:pt x="47" y="0"/>
                    </a:moveTo>
                    <a:cubicBezTo>
                      <a:pt x="2485" y="0"/>
                      <a:pt x="2485" y="0"/>
                      <a:pt x="2485" y="0"/>
                    </a:cubicBezTo>
                    <a:cubicBezTo>
                      <a:pt x="2512" y="0"/>
                      <a:pt x="2533" y="21"/>
                      <a:pt x="2533" y="48"/>
                    </a:cubicBezTo>
                    <a:cubicBezTo>
                      <a:pt x="2533" y="1577"/>
                      <a:pt x="2533" y="1577"/>
                      <a:pt x="2533" y="1577"/>
                    </a:cubicBezTo>
                    <a:cubicBezTo>
                      <a:pt x="0" y="1577"/>
                      <a:pt x="0" y="1577"/>
                      <a:pt x="0" y="157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5"/>
              <p:cNvSpPr/>
              <p:nvPr/>
            </p:nvSpPr>
            <p:spPr>
              <a:xfrm>
                <a:off x="3273351" y="2692523"/>
                <a:ext cx="262800" cy="4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5"/>
              <p:cNvSpPr/>
              <p:nvPr/>
            </p:nvSpPr>
            <p:spPr>
              <a:xfrm>
                <a:off x="2291675" y="2776855"/>
                <a:ext cx="22146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5"/>
              <p:cNvSpPr/>
              <p:nvPr/>
            </p:nvSpPr>
            <p:spPr>
              <a:xfrm>
                <a:off x="2368209" y="1492996"/>
                <a:ext cx="2061633" cy="116140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28" extrusionOk="0">
                    <a:moveTo>
                      <a:pt x="24" y="0"/>
                    </a:moveTo>
                    <a:cubicBezTo>
                      <a:pt x="2333" y="0"/>
                      <a:pt x="2333" y="0"/>
                      <a:pt x="2333" y="0"/>
                    </a:cubicBezTo>
                    <a:cubicBezTo>
                      <a:pt x="2346" y="0"/>
                      <a:pt x="2357" y="10"/>
                      <a:pt x="2357" y="23"/>
                    </a:cubicBezTo>
                    <a:cubicBezTo>
                      <a:pt x="2357" y="1304"/>
                      <a:pt x="2357" y="1304"/>
                      <a:pt x="2357" y="1304"/>
                    </a:cubicBezTo>
                    <a:cubicBezTo>
                      <a:pt x="2357" y="1318"/>
                      <a:pt x="2346" y="1328"/>
                      <a:pt x="2333" y="1328"/>
                    </a:cubicBezTo>
                    <a:cubicBezTo>
                      <a:pt x="24" y="1328"/>
                      <a:pt x="24" y="1328"/>
                      <a:pt x="24" y="1328"/>
                    </a:cubicBezTo>
                    <a:cubicBezTo>
                      <a:pt x="10" y="1328"/>
                      <a:pt x="0" y="1318"/>
                      <a:pt x="0" y="130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2990048" y="1492996"/>
                <a:ext cx="1171927" cy="116140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4" extrusionOk="0">
                    <a:moveTo>
                      <a:pt x="0" y="1214"/>
                    </a:moveTo>
                    <a:lnTo>
                      <a:pt x="416" y="1214"/>
                    </a:lnTo>
                    <a:lnTo>
                      <a:pt x="1225" y="0"/>
                    </a:lnTo>
                    <a:lnTo>
                      <a:pt x="808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5"/>
              <p:cNvSpPr/>
              <p:nvPr/>
            </p:nvSpPr>
            <p:spPr>
              <a:xfrm>
                <a:off x="2648515" y="1492996"/>
                <a:ext cx="971982" cy="1161406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214" extrusionOk="0">
                    <a:moveTo>
                      <a:pt x="0" y="1214"/>
                    </a:moveTo>
                    <a:lnTo>
                      <a:pt x="208" y="1214"/>
                    </a:lnTo>
                    <a:lnTo>
                      <a:pt x="1016" y="0"/>
                    </a:lnTo>
                    <a:lnTo>
                      <a:pt x="809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25"/>
            <p:cNvGrpSpPr/>
            <p:nvPr/>
          </p:nvGrpSpPr>
          <p:grpSpPr>
            <a:xfrm flipH="1">
              <a:off x="1017285" y="1615136"/>
              <a:ext cx="1176885" cy="2693420"/>
              <a:chOff x="1553545" y="1817994"/>
              <a:chExt cx="1123518" cy="2571284"/>
            </a:xfrm>
          </p:grpSpPr>
          <p:grpSp>
            <p:nvGrpSpPr>
              <p:cNvPr id="787" name="Google Shape;787;p25"/>
              <p:cNvGrpSpPr/>
              <p:nvPr/>
            </p:nvGrpSpPr>
            <p:grpSpPr>
              <a:xfrm>
                <a:off x="1553545" y="1817994"/>
                <a:ext cx="1123518" cy="2571284"/>
                <a:chOff x="1553545" y="1817994"/>
                <a:chExt cx="1123518" cy="2571284"/>
              </a:xfrm>
            </p:grpSpPr>
            <p:sp>
              <p:nvSpPr>
                <p:cNvPr id="788" name="Google Shape;788;p25"/>
                <p:cNvSpPr/>
                <p:nvPr/>
              </p:nvSpPr>
              <p:spPr>
                <a:xfrm>
                  <a:off x="1553545" y="2564602"/>
                  <a:ext cx="350879" cy="16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879" h="162321" extrusionOk="0">
                      <a:moveTo>
                        <a:pt x="350880" y="72485"/>
                      </a:moveTo>
                      <a:cubicBezTo>
                        <a:pt x="320971" y="49244"/>
                        <a:pt x="291634" y="25146"/>
                        <a:pt x="263154" y="0"/>
                      </a:cubicBezTo>
                      <a:lnTo>
                        <a:pt x="154188" y="57912"/>
                      </a:lnTo>
                      <a:lnTo>
                        <a:pt x="146283" y="61531"/>
                      </a:lnTo>
                      <a:cubicBezTo>
                        <a:pt x="145616" y="62103"/>
                        <a:pt x="144854" y="62674"/>
                        <a:pt x="144187" y="63246"/>
                      </a:cubicBezTo>
                      <a:lnTo>
                        <a:pt x="133519" y="68866"/>
                      </a:lnTo>
                      <a:cubicBezTo>
                        <a:pt x="132567" y="69247"/>
                        <a:pt x="131805" y="69818"/>
                        <a:pt x="131043" y="70485"/>
                      </a:cubicBezTo>
                      <a:cubicBezTo>
                        <a:pt x="118184" y="73628"/>
                        <a:pt x="49604" y="90869"/>
                        <a:pt x="39412" y="98298"/>
                      </a:cubicBezTo>
                      <a:cubicBezTo>
                        <a:pt x="22077" y="102203"/>
                        <a:pt x="1788" y="107251"/>
                        <a:pt x="74" y="111442"/>
                      </a:cubicBezTo>
                      <a:cubicBezTo>
                        <a:pt x="-2212" y="117157"/>
                        <a:pt x="49223" y="113824"/>
                        <a:pt x="62558" y="114300"/>
                      </a:cubicBezTo>
                      <a:lnTo>
                        <a:pt x="65034" y="115633"/>
                      </a:lnTo>
                      <a:cubicBezTo>
                        <a:pt x="60939" y="118777"/>
                        <a:pt x="37317" y="126873"/>
                        <a:pt x="37317" y="126873"/>
                      </a:cubicBezTo>
                      <a:cubicBezTo>
                        <a:pt x="36174" y="127349"/>
                        <a:pt x="3503" y="140779"/>
                        <a:pt x="8646" y="145066"/>
                      </a:cubicBezTo>
                      <a:cubicBezTo>
                        <a:pt x="13790" y="149447"/>
                        <a:pt x="87323" y="125063"/>
                        <a:pt x="71892" y="130302"/>
                      </a:cubicBezTo>
                      <a:cubicBezTo>
                        <a:pt x="70845" y="130683"/>
                        <a:pt x="9408" y="148209"/>
                        <a:pt x="15123" y="155829"/>
                      </a:cubicBezTo>
                      <a:cubicBezTo>
                        <a:pt x="18933" y="160877"/>
                        <a:pt x="73702" y="144113"/>
                        <a:pt x="76274" y="144685"/>
                      </a:cubicBezTo>
                      <a:cubicBezTo>
                        <a:pt x="78846" y="145256"/>
                        <a:pt x="29697" y="154972"/>
                        <a:pt x="34173" y="161449"/>
                      </a:cubicBezTo>
                      <a:cubicBezTo>
                        <a:pt x="36174" y="164211"/>
                        <a:pt x="60748" y="159734"/>
                        <a:pt x="68749" y="157448"/>
                      </a:cubicBezTo>
                      <a:cubicBezTo>
                        <a:pt x="75702" y="155448"/>
                        <a:pt x="98277" y="149542"/>
                        <a:pt x="133233" y="138113"/>
                      </a:cubicBezTo>
                      <a:cubicBezTo>
                        <a:pt x="172476" y="129254"/>
                        <a:pt x="266774" y="106013"/>
                        <a:pt x="350880" y="72485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5"/>
                <p:cNvSpPr/>
                <p:nvPr/>
              </p:nvSpPr>
              <p:spPr>
                <a:xfrm>
                  <a:off x="1786988" y="2224592"/>
                  <a:ext cx="307186" cy="437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86" h="437982" extrusionOk="0">
                      <a:moveTo>
                        <a:pt x="206026" y="37552"/>
                      </a:moveTo>
                      <a:cubicBezTo>
                        <a:pt x="183070" y="84415"/>
                        <a:pt x="98965" y="280725"/>
                        <a:pt x="98965" y="280725"/>
                      </a:cubicBezTo>
                      <a:lnTo>
                        <a:pt x="0" y="336066"/>
                      </a:lnTo>
                      <a:lnTo>
                        <a:pt x="65532" y="437983"/>
                      </a:lnTo>
                      <a:cubicBezTo>
                        <a:pt x="65532" y="437983"/>
                        <a:pt x="158687" y="416171"/>
                        <a:pt x="205264" y="373880"/>
                      </a:cubicBezTo>
                      <a:cubicBezTo>
                        <a:pt x="250222" y="333208"/>
                        <a:pt x="307848" y="64984"/>
                        <a:pt x="307181" y="976"/>
                      </a:cubicBezTo>
                      <a:cubicBezTo>
                        <a:pt x="307181" y="976"/>
                        <a:pt x="228981" y="-9406"/>
                        <a:pt x="206026" y="37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5"/>
                <p:cNvSpPr/>
                <p:nvPr/>
              </p:nvSpPr>
              <p:spPr>
                <a:xfrm>
                  <a:off x="2049592" y="2091170"/>
                  <a:ext cx="99441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41" h="99441" extrusionOk="0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3" y="0"/>
                        <a:pt x="99441" y="22288"/>
                        <a:pt x="99441" y="49721"/>
                      </a:cubicBezTo>
                      <a:cubicBezTo>
                        <a:pt x="99441" y="77153"/>
                        <a:pt x="77057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2" y="24765"/>
                        <a:pt x="4382" y="49816"/>
                      </a:cubicBezTo>
                      <a:cubicBezTo>
                        <a:pt x="4382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5"/>
                <p:cNvSpPr/>
                <p:nvPr/>
              </p:nvSpPr>
              <p:spPr>
                <a:xfrm>
                  <a:off x="2073164" y="1898589"/>
                  <a:ext cx="248512" cy="256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512" h="256494" extrusionOk="0">
                      <a:moveTo>
                        <a:pt x="336" y="101713"/>
                      </a:moveTo>
                      <a:cubicBezTo>
                        <a:pt x="-3379" y="84377"/>
                        <a:pt x="24625" y="39610"/>
                        <a:pt x="39198" y="29418"/>
                      </a:cubicBezTo>
                      <a:cubicBezTo>
                        <a:pt x="56915" y="17131"/>
                        <a:pt x="76917" y="8654"/>
                        <a:pt x="97872" y="3510"/>
                      </a:cubicBezTo>
                      <a:cubicBezTo>
                        <a:pt x="142163" y="-7253"/>
                        <a:pt x="183121" y="7320"/>
                        <a:pt x="215601" y="39229"/>
                      </a:cubicBezTo>
                      <a:cubicBezTo>
                        <a:pt x="319042" y="140956"/>
                        <a:pt x="145592" y="256494"/>
                        <a:pt x="145592" y="256494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5"/>
                <p:cNvSpPr/>
                <p:nvPr/>
              </p:nvSpPr>
              <p:spPr>
                <a:xfrm>
                  <a:off x="2156177" y="1817994"/>
                  <a:ext cx="96012" cy="9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12" h="96011" extrusionOk="0">
                      <a:moveTo>
                        <a:pt x="96012" y="48006"/>
                      </a:moveTo>
                      <a:cubicBezTo>
                        <a:pt x="96012" y="74519"/>
                        <a:pt x="74519" y="96012"/>
                        <a:pt x="48006" y="96012"/>
                      </a:cubicBezTo>
                      <a:cubicBezTo>
                        <a:pt x="21493" y="96012"/>
                        <a:pt x="0" y="74519"/>
                        <a:pt x="0" y="48006"/>
                      </a:cubicBezTo>
                      <a:cubicBezTo>
                        <a:pt x="0" y="21493"/>
                        <a:pt x="21493" y="0"/>
                        <a:pt x="48006" y="0"/>
                      </a:cubicBezTo>
                      <a:cubicBezTo>
                        <a:pt x="74519" y="0"/>
                        <a:pt x="96012" y="21493"/>
                        <a:pt x="96012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5"/>
                <p:cNvSpPr/>
                <p:nvPr/>
              </p:nvSpPr>
              <p:spPr>
                <a:xfrm>
                  <a:off x="2295432" y="1910862"/>
                  <a:ext cx="96011" cy="9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11" h="96012" extrusionOk="0">
                      <a:moveTo>
                        <a:pt x="0" y="48006"/>
                      </a:moveTo>
                      <a:cubicBezTo>
                        <a:pt x="0" y="21431"/>
                        <a:pt x="21526" y="0"/>
                        <a:pt x="48006" y="0"/>
                      </a:cubicBezTo>
                      <a:cubicBezTo>
                        <a:pt x="74486" y="0"/>
                        <a:pt x="96012" y="21526"/>
                        <a:pt x="96012" y="48006"/>
                      </a:cubicBezTo>
                      <a:cubicBezTo>
                        <a:pt x="96012" y="74485"/>
                        <a:pt x="74486" y="96012"/>
                        <a:pt x="48006" y="96012"/>
                      </a:cubicBezTo>
                      <a:cubicBezTo>
                        <a:pt x="21526" y="96012"/>
                        <a:pt x="0" y="74581"/>
                        <a:pt x="0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5"/>
                <p:cNvSpPr/>
                <p:nvPr/>
              </p:nvSpPr>
              <p:spPr>
                <a:xfrm>
                  <a:off x="2066236" y="1927089"/>
                  <a:ext cx="223453" cy="44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3" h="440306" extrusionOk="0">
                      <a:moveTo>
                        <a:pt x="180619" y="116551"/>
                      </a:moveTo>
                      <a:cubicBezTo>
                        <a:pt x="180714" y="118933"/>
                        <a:pt x="182809" y="120647"/>
                        <a:pt x="185095" y="120457"/>
                      </a:cubicBezTo>
                      <a:cubicBezTo>
                        <a:pt x="194811" y="119504"/>
                        <a:pt x="217195" y="115504"/>
                        <a:pt x="222624" y="140745"/>
                      </a:cubicBezTo>
                      <a:cubicBezTo>
                        <a:pt x="228148" y="166272"/>
                        <a:pt x="204812" y="182941"/>
                        <a:pt x="190048" y="185131"/>
                      </a:cubicBezTo>
                      <a:cubicBezTo>
                        <a:pt x="185762" y="185703"/>
                        <a:pt x="165379" y="202467"/>
                        <a:pt x="162807" y="205896"/>
                      </a:cubicBezTo>
                      <a:cubicBezTo>
                        <a:pt x="154711" y="216373"/>
                        <a:pt x="174427" y="319434"/>
                        <a:pt x="178809" y="351533"/>
                      </a:cubicBezTo>
                      <a:cubicBezTo>
                        <a:pt x="187000" y="411445"/>
                        <a:pt x="98704" y="440306"/>
                        <a:pt x="98704" y="440306"/>
                      </a:cubicBezTo>
                      <a:cubicBezTo>
                        <a:pt x="98704" y="440306"/>
                        <a:pt x="48126" y="426876"/>
                        <a:pt x="42887" y="351533"/>
                      </a:cubicBezTo>
                      <a:cubicBezTo>
                        <a:pt x="42887" y="351533"/>
                        <a:pt x="45173" y="205801"/>
                        <a:pt x="44411" y="205134"/>
                      </a:cubicBezTo>
                      <a:cubicBezTo>
                        <a:pt x="31457" y="194275"/>
                        <a:pt x="-15311" y="193228"/>
                        <a:pt x="5073" y="91977"/>
                      </a:cubicBezTo>
                      <a:cubicBezTo>
                        <a:pt x="23932" y="-1749"/>
                        <a:pt x="91560" y="-1178"/>
                        <a:pt x="108895" y="346"/>
                      </a:cubicBezTo>
                      <a:cubicBezTo>
                        <a:pt x="123659" y="1680"/>
                        <a:pt x="173856" y="346"/>
                        <a:pt x="180619" y="116551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5"/>
                <p:cNvSpPr/>
                <p:nvPr/>
              </p:nvSpPr>
              <p:spPr>
                <a:xfrm>
                  <a:off x="2127316" y="1917239"/>
                  <a:ext cx="133661" cy="99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1" h="99928" extrusionOk="0">
                      <a:moveTo>
                        <a:pt x="0" y="5434"/>
                      </a:moveTo>
                      <a:cubicBezTo>
                        <a:pt x="0" y="5434"/>
                        <a:pt x="20479" y="120496"/>
                        <a:pt x="128778" y="96684"/>
                      </a:cubicBezTo>
                      <a:cubicBezTo>
                        <a:pt x="128683" y="96684"/>
                        <a:pt x="172402" y="-27046"/>
                        <a:pt x="0" y="5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5"/>
                <p:cNvSpPr/>
                <p:nvPr/>
              </p:nvSpPr>
              <p:spPr>
                <a:xfrm>
                  <a:off x="2244664" y="2065805"/>
                  <a:ext cx="33813" cy="2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24508" extrusionOk="0">
                      <a:moveTo>
                        <a:pt x="33814" y="10411"/>
                      </a:moveTo>
                      <a:cubicBezTo>
                        <a:pt x="33814" y="10411"/>
                        <a:pt x="15621" y="-20640"/>
                        <a:pt x="0" y="24508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5"/>
                <p:cNvSpPr/>
                <p:nvPr/>
              </p:nvSpPr>
              <p:spPr>
                <a:xfrm>
                  <a:off x="2134841" y="1998536"/>
                  <a:ext cx="20596" cy="15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6" h="15882" extrusionOk="0">
                      <a:moveTo>
                        <a:pt x="19145" y="15197"/>
                      </a:moveTo>
                      <a:cubicBezTo>
                        <a:pt x="22574" y="19197"/>
                        <a:pt x="19526" y="4529"/>
                        <a:pt x="14192" y="1576"/>
                      </a:cubicBezTo>
                      <a:cubicBezTo>
                        <a:pt x="8953" y="-1377"/>
                        <a:pt x="2572" y="-43"/>
                        <a:pt x="0" y="4433"/>
                      </a:cubicBezTo>
                      <a:cubicBezTo>
                        <a:pt x="0" y="4433"/>
                        <a:pt x="10954" y="5576"/>
                        <a:pt x="19145" y="15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5"/>
                <p:cNvSpPr/>
                <p:nvPr/>
              </p:nvSpPr>
              <p:spPr>
                <a:xfrm>
                  <a:off x="2084558" y="1984965"/>
                  <a:ext cx="23231" cy="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1" h="9817" extrusionOk="0">
                      <a:moveTo>
                        <a:pt x="1324" y="9622"/>
                      </a:moveTo>
                      <a:cubicBezTo>
                        <a:pt x="-3533" y="11432"/>
                        <a:pt x="6087" y="97"/>
                        <a:pt x="12183" y="2"/>
                      </a:cubicBezTo>
                      <a:cubicBezTo>
                        <a:pt x="18279" y="-94"/>
                        <a:pt x="23232" y="4097"/>
                        <a:pt x="23232" y="9336"/>
                      </a:cubicBezTo>
                      <a:cubicBezTo>
                        <a:pt x="23232" y="9336"/>
                        <a:pt x="13040" y="5145"/>
                        <a:pt x="1324" y="96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5"/>
                <p:cNvSpPr/>
                <p:nvPr/>
              </p:nvSpPr>
              <p:spPr>
                <a:xfrm>
                  <a:off x="2131242" y="2024181"/>
                  <a:ext cx="11991" cy="21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15804" extrusionOk="0">
                      <a:moveTo>
                        <a:pt x="8310" y="9045"/>
                      </a:moveTo>
                      <a:cubicBezTo>
                        <a:pt x="6976" y="13331"/>
                        <a:pt x="4214" y="16379"/>
                        <a:pt x="2118" y="15713"/>
                      </a:cubicBezTo>
                      <a:cubicBezTo>
                        <a:pt x="23" y="15046"/>
                        <a:pt x="-644" y="11045"/>
                        <a:pt x="690" y="6759"/>
                      </a:cubicBezTo>
                      <a:cubicBezTo>
                        <a:pt x="2023" y="2473"/>
                        <a:pt x="4785" y="-575"/>
                        <a:pt x="6881" y="92"/>
                      </a:cubicBezTo>
                      <a:cubicBezTo>
                        <a:pt x="8976" y="663"/>
                        <a:pt x="9643" y="4759"/>
                        <a:pt x="8310" y="9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5"/>
                <p:cNvSpPr/>
                <p:nvPr/>
              </p:nvSpPr>
              <p:spPr>
                <a:xfrm>
                  <a:off x="2086775" y="2007961"/>
                  <a:ext cx="11438" cy="20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4" h="15099" extrusionOk="0">
                      <a:moveTo>
                        <a:pt x="7891" y="8645"/>
                      </a:moveTo>
                      <a:cubicBezTo>
                        <a:pt x="6652" y="12741"/>
                        <a:pt x="3985" y="15598"/>
                        <a:pt x="1985" y="15027"/>
                      </a:cubicBezTo>
                      <a:cubicBezTo>
                        <a:pt x="-15" y="14455"/>
                        <a:pt x="-587" y="10550"/>
                        <a:pt x="652" y="6455"/>
                      </a:cubicBezTo>
                      <a:cubicBezTo>
                        <a:pt x="1890" y="2359"/>
                        <a:pt x="4557" y="-499"/>
                        <a:pt x="6557" y="73"/>
                      </a:cubicBezTo>
                      <a:cubicBezTo>
                        <a:pt x="8557" y="644"/>
                        <a:pt x="9224" y="4549"/>
                        <a:pt x="7891" y="86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5"/>
                <p:cNvSpPr/>
                <p:nvPr/>
              </p:nvSpPr>
              <p:spPr>
                <a:xfrm>
                  <a:off x="2110672" y="2132223"/>
                  <a:ext cx="69674" cy="3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74" h="30272" extrusionOk="0">
                      <a:moveTo>
                        <a:pt x="70" y="0"/>
                      </a:moveTo>
                      <a:cubicBezTo>
                        <a:pt x="70" y="0"/>
                        <a:pt x="44362" y="4477"/>
                        <a:pt x="66269" y="1143"/>
                      </a:cubicBezTo>
                      <a:cubicBezTo>
                        <a:pt x="88177" y="-2286"/>
                        <a:pt x="-2882" y="69152"/>
                        <a:pt x="70" y="0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>
                  <a:off x="2023112" y="4149142"/>
                  <a:ext cx="120110" cy="168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10" h="168520" extrusionOk="0">
                      <a:moveTo>
                        <a:pt x="120110" y="2953"/>
                      </a:moveTo>
                      <a:lnTo>
                        <a:pt x="104204" y="115919"/>
                      </a:lnTo>
                      <a:cubicBezTo>
                        <a:pt x="104204" y="115919"/>
                        <a:pt x="78677" y="190881"/>
                        <a:pt x="54959" y="161830"/>
                      </a:cubicBezTo>
                      <a:cubicBezTo>
                        <a:pt x="31242" y="132779"/>
                        <a:pt x="7810" y="117443"/>
                        <a:pt x="7810" y="117443"/>
                      </a:cubicBezTo>
                      <a:lnTo>
                        <a:pt x="0" y="0"/>
                      </a:lnTo>
                      <a:lnTo>
                        <a:pt x="120110" y="2953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5"/>
                <p:cNvSpPr/>
                <p:nvPr/>
              </p:nvSpPr>
              <p:spPr>
                <a:xfrm>
                  <a:off x="2520889" y="4143237"/>
                  <a:ext cx="101155" cy="135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55" h="135646" extrusionOk="0">
                      <a:moveTo>
                        <a:pt x="0" y="95"/>
                      </a:moveTo>
                      <a:lnTo>
                        <a:pt x="35147" y="112776"/>
                      </a:lnTo>
                      <a:cubicBezTo>
                        <a:pt x="35147" y="112776"/>
                        <a:pt x="61912" y="136207"/>
                        <a:pt x="71533" y="135636"/>
                      </a:cubicBezTo>
                      <a:cubicBezTo>
                        <a:pt x="89154" y="134493"/>
                        <a:pt x="98298" y="104204"/>
                        <a:pt x="98298" y="104204"/>
                      </a:cubicBezTo>
                      <a:lnTo>
                        <a:pt x="101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5"/>
                <p:cNvSpPr/>
                <p:nvPr/>
              </p:nvSpPr>
              <p:spPr>
                <a:xfrm>
                  <a:off x="1926160" y="4247215"/>
                  <a:ext cx="213243" cy="106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43" h="106333" extrusionOk="0">
                      <a:moveTo>
                        <a:pt x="96952" y="18799"/>
                      </a:moveTo>
                      <a:lnTo>
                        <a:pt x="2274" y="95475"/>
                      </a:lnTo>
                      <a:cubicBezTo>
                        <a:pt x="-2584" y="99095"/>
                        <a:pt x="845" y="105095"/>
                        <a:pt x="7799" y="105191"/>
                      </a:cubicBezTo>
                      <a:lnTo>
                        <a:pt x="147530" y="106333"/>
                      </a:lnTo>
                      <a:cubicBezTo>
                        <a:pt x="150864" y="106333"/>
                        <a:pt x="153912" y="104810"/>
                        <a:pt x="155055" y="102524"/>
                      </a:cubicBezTo>
                      <a:lnTo>
                        <a:pt x="165628" y="80902"/>
                      </a:lnTo>
                      <a:cubicBezTo>
                        <a:pt x="168676" y="74615"/>
                        <a:pt x="174772" y="74139"/>
                        <a:pt x="174200" y="80807"/>
                      </a:cubicBezTo>
                      <a:lnTo>
                        <a:pt x="179344" y="101666"/>
                      </a:lnTo>
                      <a:cubicBezTo>
                        <a:pt x="179058" y="105000"/>
                        <a:pt x="212491" y="104048"/>
                        <a:pt x="212777" y="101095"/>
                      </a:cubicBezTo>
                      <a:cubicBezTo>
                        <a:pt x="214586" y="82521"/>
                        <a:pt x="210776" y="21942"/>
                        <a:pt x="207442" y="4988"/>
                      </a:cubicBezTo>
                      <a:cubicBezTo>
                        <a:pt x="206966" y="2606"/>
                        <a:pt x="204490" y="606"/>
                        <a:pt x="201156" y="130"/>
                      </a:cubicBezTo>
                      <a:lnTo>
                        <a:pt x="201156" y="130"/>
                      </a:lnTo>
                      <a:cubicBezTo>
                        <a:pt x="198203" y="-346"/>
                        <a:pt x="195155" y="511"/>
                        <a:pt x="193346" y="2321"/>
                      </a:cubicBezTo>
                      <a:cubicBezTo>
                        <a:pt x="183916" y="11465"/>
                        <a:pt x="153721" y="38897"/>
                        <a:pt x="137719" y="33372"/>
                      </a:cubicBezTo>
                      <a:cubicBezTo>
                        <a:pt x="126956" y="29657"/>
                        <a:pt x="112954" y="22990"/>
                        <a:pt x="108668" y="19180"/>
                      </a:cubicBezTo>
                      <a:cubicBezTo>
                        <a:pt x="105620" y="16513"/>
                        <a:pt x="100191" y="16418"/>
                        <a:pt x="96952" y="187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5"/>
                <p:cNvSpPr/>
                <p:nvPr/>
              </p:nvSpPr>
              <p:spPr>
                <a:xfrm>
                  <a:off x="2539790" y="4242903"/>
                  <a:ext cx="137273" cy="1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3" h="146375" extrusionOk="0">
                      <a:moveTo>
                        <a:pt x="80730" y="727"/>
                      </a:moveTo>
                      <a:lnTo>
                        <a:pt x="134451" y="90738"/>
                      </a:lnTo>
                      <a:cubicBezTo>
                        <a:pt x="140166" y="99501"/>
                        <a:pt x="137023" y="109979"/>
                        <a:pt x="126641" y="116074"/>
                      </a:cubicBezTo>
                      <a:cubicBezTo>
                        <a:pt x="109877" y="126076"/>
                        <a:pt x="96065" y="145983"/>
                        <a:pt x="85493" y="146364"/>
                      </a:cubicBezTo>
                      <a:cubicBezTo>
                        <a:pt x="66348" y="146936"/>
                        <a:pt x="36725" y="126742"/>
                        <a:pt x="19389" y="119218"/>
                      </a:cubicBezTo>
                      <a:cubicBezTo>
                        <a:pt x="7769" y="114170"/>
                        <a:pt x="-1280" y="106740"/>
                        <a:pt x="149" y="97024"/>
                      </a:cubicBezTo>
                      <a:lnTo>
                        <a:pt x="13484" y="6728"/>
                      </a:lnTo>
                      <a:cubicBezTo>
                        <a:pt x="13674" y="5584"/>
                        <a:pt x="15579" y="5204"/>
                        <a:pt x="16627" y="6061"/>
                      </a:cubicBezTo>
                      <a:lnTo>
                        <a:pt x="37201" y="24730"/>
                      </a:lnTo>
                      <a:cubicBezTo>
                        <a:pt x="43964" y="30826"/>
                        <a:pt x="62252" y="30064"/>
                        <a:pt x="66824" y="22730"/>
                      </a:cubicBezTo>
                      <a:cubicBezTo>
                        <a:pt x="70062" y="17491"/>
                        <a:pt x="77682" y="631"/>
                        <a:pt x="77682" y="631"/>
                      </a:cubicBezTo>
                      <a:cubicBezTo>
                        <a:pt x="78349" y="-226"/>
                        <a:pt x="80159" y="-226"/>
                        <a:pt x="80730" y="7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5"/>
                <p:cNvSpPr/>
                <p:nvPr/>
              </p:nvSpPr>
              <p:spPr>
                <a:xfrm>
                  <a:off x="1955027" y="2647812"/>
                  <a:ext cx="690544" cy="1529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44" h="1529945" extrusionOk="0">
                      <a:moveTo>
                        <a:pt x="380506" y="10668"/>
                      </a:moveTo>
                      <a:cubicBezTo>
                        <a:pt x="423845" y="87344"/>
                        <a:pt x="446800" y="143542"/>
                        <a:pt x="471755" y="241078"/>
                      </a:cubicBezTo>
                      <a:cubicBezTo>
                        <a:pt x="500711" y="354139"/>
                        <a:pt x="676924" y="1310830"/>
                        <a:pt x="690545" y="1516475"/>
                      </a:cubicBezTo>
                      <a:cubicBezTo>
                        <a:pt x="654921" y="1525048"/>
                        <a:pt x="554909" y="1523810"/>
                        <a:pt x="532334" y="1522571"/>
                      </a:cubicBezTo>
                      <a:cubicBezTo>
                        <a:pt x="460706" y="1317307"/>
                        <a:pt x="303163" y="639128"/>
                        <a:pt x="272492" y="509778"/>
                      </a:cubicBezTo>
                      <a:cubicBezTo>
                        <a:pt x="267730" y="489871"/>
                        <a:pt x="237059" y="494252"/>
                        <a:pt x="239441" y="514540"/>
                      </a:cubicBezTo>
                      <a:cubicBezTo>
                        <a:pt x="256871" y="662273"/>
                        <a:pt x="168670" y="1295781"/>
                        <a:pt x="215438" y="1522952"/>
                      </a:cubicBezTo>
                      <a:cubicBezTo>
                        <a:pt x="196769" y="1532477"/>
                        <a:pt x="83802" y="1530382"/>
                        <a:pt x="62180" y="1527620"/>
                      </a:cubicBezTo>
                      <a:cubicBezTo>
                        <a:pt x="38749" y="1274254"/>
                        <a:pt x="-85933" y="315278"/>
                        <a:pt x="102185" y="4381"/>
                      </a:cubicBezTo>
                      <a:cubicBezTo>
                        <a:pt x="188291" y="-7430"/>
                        <a:pt x="293257" y="8096"/>
                        <a:pt x="380506" y="106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5"/>
                <p:cNvSpPr/>
                <p:nvPr/>
              </p:nvSpPr>
              <p:spPr>
                <a:xfrm>
                  <a:off x="2011415" y="2221758"/>
                  <a:ext cx="427558" cy="45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58" h="457609" extrusionOk="0">
                      <a:moveTo>
                        <a:pt x="83135" y="23717"/>
                      </a:moveTo>
                      <a:cubicBezTo>
                        <a:pt x="85611" y="29813"/>
                        <a:pt x="-2971" y="218599"/>
                        <a:pt x="77" y="278130"/>
                      </a:cubicBezTo>
                      <a:cubicBezTo>
                        <a:pt x="3125" y="338137"/>
                        <a:pt x="44082" y="439102"/>
                        <a:pt x="40844" y="448056"/>
                      </a:cubicBezTo>
                      <a:cubicBezTo>
                        <a:pt x="40844" y="448056"/>
                        <a:pt x="170765" y="476250"/>
                        <a:pt x="427559" y="435769"/>
                      </a:cubicBezTo>
                      <a:cubicBezTo>
                        <a:pt x="411176" y="289465"/>
                        <a:pt x="353740" y="140494"/>
                        <a:pt x="327261" y="66199"/>
                      </a:cubicBezTo>
                      <a:cubicBezTo>
                        <a:pt x="327261" y="66199"/>
                        <a:pt x="245250" y="1619"/>
                        <a:pt x="223533" y="0"/>
                      </a:cubicBezTo>
                      <a:cubicBezTo>
                        <a:pt x="223438" y="0"/>
                        <a:pt x="184386" y="53816"/>
                        <a:pt x="83135" y="237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5"/>
                <p:cNvSpPr/>
                <p:nvPr/>
              </p:nvSpPr>
              <p:spPr>
                <a:xfrm>
                  <a:off x="1664696" y="2342048"/>
                  <a:ext cx="371180" cy="27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80" h="270520" extrusionOk="0">
                      <a:moveTo>
                        <a:pt x="371180" y="270521"/>
                      </a:moveTo>
                      <a:lnTo>
                        <a:pt x="310030" y="68877"/>
                      </a:lnTo>
                      <a:cubicBezTo>
                        <a:pt x="304981" y="52208"/>
                        <a:pt x="291265" y="39730"/>
                        <a:pt x="274216" y="36111"/>
                      </a:cubicBezTo>
                      <a:lnTo>
                        <a:pt x="26470" y="487"/>
                      </a:lnTo>
                      <a:cubicBezTo>
                        <a:pt x="10183" y="-2942"/>
                        <a:pt x="-3819" y="12298"/>
                        <a:pt x="943" y="28300"/>
                      </a:cubicBezTo>
                      <a:lnTo>
                        <a:pt x="52664" y="201750"/>
                      </a:lnTo>
                      <a:cubicBezTo>
                        <a:pt x="54950" y="209371"/>
                        <a:pt x="61046" y="215086"/>
                        <a:pt x="68761" y="216895"/>
                      </a:cubicBezTo>
                      <a:lnTo>
                        <a:pt x="371180" y="2705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>
                  <a:off x="1880521" y="2448333"/>
                  <a:ext cx="236793" cy="22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93" h="224719" extrusionOk="0">
                      <a:moveTo>
                        <a:pt x="204980" y="224720"/>
                      </a:moveTo>
                      <a:cubicBezTo>
                        <a:pt x="99158" y="152235"/>
                        <a:pt x="39626" y="95371"/>
                        <a:pt x="28292" y="85369"/>
                      </a:cubicBezTo>
                      <a:cubicBezTo>
                        <a:pt x="21815" y="79654"/>
                        <a:pt x="4098" y="60319"/>
                        <a:pt x="5527" y="57080"/>
                      </a:cubicBezTo>
                      <a:cubicBezTo>
                        <a:pt x="8861" y="49650"/>
                        <a:pt x="44865" y="87750"/>
                        <a:pt x="44008" y="85179"/>
                      </a:cubicBezTo>
                      <a:cubicBezTo>
                        <a:pt x="43055" y="82702"/>
                        <a:pt x="-2379" y="43269"/>
                        <a:pt x="98" y="37268"/>
                      </a:cubicBezTo>
                      <a:cubicBezTo>
                        <a:pt x="3908" y="28124"/>
                        <a:pt x="53819" y="72891"/>
                        <a:pt x="54676" y="73654"/>
                      </a:cubicBezTo>
                      <a:cubicBezTo>
                        <a:pt x="67916" y="84512"/>
                        <a:pt x="5241" y="32696"/>
                        <a:pt x="6289" y="25743"/>
                      </a:cubicBezTo>
                      <a:cubicBezTo>
                        <a:pt x="7337" y="18885"/>
                        <a:pt x="37626" y="40506"/>
                        <a:pt x="38674" y="41269"/>
                      </a:cubicBezTo>
                      <a:cubicBezTo>
                        <a:pt x="38674" y="41269"/>
                        <a:pt x="63439" y="61366"/>
                        <a:pt x="65344" y="59842"/>
                      </a:cubicBezTo>
                      <a:cubicBezTo>
                        <a:pt x="67154" y="58318"/>
                        <a:pt x="24672" y="1168"/>
                        <a:pt x="32102" y="25"/>
                      </a:cubicBezTo>
                      <a:cubicBezTo>
                        <a:pt x="39531" y="-1118"/>
                        <a:pt x="74393" y="36982"/>
                        <a:pt x="82965" y="45079"/>
                      </a:cubicBezTo>
                      <a:cubicBezTo>
                        <a:pt x="91538" y="53175"/>
                        <a:pt x="106587" y="61080"/>
                        <a:pt x="111445" y="60319"/>
                      </a:cubicBezTo>
                      <a:cubicBezTo>
                        <a:pt x="115541" y="59652"/>
                        <a:pt x="118970" y="41745"/>
                        <a:pt x="114874" y="32601"/>
                      </a:cubicBezTo>
                      <a:cubicBezTo>
                        <a:pt x="114874" y="32601"/>
                        <a:pt x="135829" y="54604"/>
                        <a:pt x="142211" y="73082"/>
                      </a:cubicBezTo>
                      <a:cubicBezTo>
                        <a:pt x="145544" y="82797"/>
                        <a:pt x="147640" y="95180"/>
                        <a:pt x="147640" y="95180"/>
                      </a:cubicBezTo>
                      <a:lnTo>
                        <a:pt x="236794" y="154045"/>
                      </a:lnTo>
                      <a:lnTo>
                        <a:pt x="204980" y="224720"/>
                      </a:lnTo>
                      <a:close/>
                    </a:path>
                  </a:pathLst>
                </a:custGeom>
                <a:solidFill>
                  <a:srgbClr val="D4603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>
                  <a:off x="1985775" y="2277890"/>
                  <a:ext cx="410182" cy="498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182" h="498297" extrusionOk="0">
                      <a:moveTo>
                        <a:pt x="283369" y="73313"/>
                      </a:moveTo>
                      <a:cubicBezTo>
                        <a:pt x="283369" y="73313"/>
                        <a:pt x="306419" y="-21556"/>
                        <a:pt x="348996" y="4543"/>
                      </a:cubicBezTo>
                      <a:cubicBezTo>
                        <a:pt x="421100" y="48644"/>
                        <a:pt x="449866" y="263051"/>
                        <a:pt x="319564" y="482984"/>
                      </a:cubicBezTo>
                      <a:cubicBezTo>
                        <a:pt x="277273" y="554326"/>
                        <a:pt x="0" y="353253"/>
                        <a:pt x="0" y="353253"/>
                      </a:cubicBezTo>
                      <a:lnTo>
                        <a:pt x="65627" y="250288"/>
                      </a:lnTo>
                      <a:lnTo>
                        <a:pt x="215360" y="343252"/>
                      </a:lnTo>
                      <a:lnTo>
                        <a:pt x="283369" y="73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5"/>
                <p:cNvSpPr/>
                <p:nvPr/>
              </p:nvSpPr>
              <p:spPr>
                <a:xfrm>
                  <a:off x="2205135" y="2091170"/>
                  <a:ext cx="99441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41" h="99441" extrusionOk="0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2" y="0"/>
                        <a:pt x="99441" y="22288"/>
                        <a:pt x="99441" y="49721"/>
                      </a:cubicBezTo>
                      <a:cubicBezTo>
                        <a:pt x="99441" y="77153"/>
                        <a:pt x="77152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1" y="24765"/>
                        <a:pt x="4381" y="49816"/>
                      </a:cubicBezTo>
                      <a:cubicBezTo>
                        <a:pt x="4381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2" name="Google Shape;812;p25"/>
              <p:cNvSpPr/>
              <p:nvPr/>
            </p:nvSpPr>
            <p:spPr>
              <a:xfrm rot="-9414398">
                <a:off x="2144222" y="2053107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3" name="Google Shape;813;p25"/>
            <p:cNvGrpSpPr/>
            <p:nvPr/>
          </p:nvGrpSpPr>
          <p:grpSpPr>
            <a:xfrm>
              <a:off x="3240259" y="1052240"/>
              <a:ext cx="1031754" cy="966796"/>
              <a:chOff x="1932280" y="1331475"/>
              <a:chExt cx="637200" cy="597083"/>
            </a:xfrm>
          </p:grpSpPr>
          <p:sp>
            <p:nvSpPr>
              <p:cNvPr id="814" name="Google Shape;814;p2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6" name="Google Shape;826;p25"/>
            <p:cNvGrpSpPr/>
            <p:nvPr/>
          </p:nvGrpSpPr>
          <p:grpSpPr>
            <a:xfrm>
              <a:off x="2506206" y="2214150"/>
              <a:ext cx="1122628" cy="1495382"/>
              <a:chOff x="8029471" y="1308462"/>
              <a:chExt cx="617100" cy="822000"/>
            </a:xfrm>
          </p:grpSpPr>
          <p:sp>
            <p:nvSpPr>
              <p:cNvPr id="827" name="Google Shape;827;p25"/>
              <p:cNvSpPr/>
              <p:nvPr/>
            </p:nvSpPr>
            <p:spPr>
              <a:xfrm>
                <a:off x="8029471" y="13084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>
                <a:off x="8079218" y="16519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>
                <a:off x="8079218" y="16959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>
                <a:off x="8079218" y="17389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>
                <a:off x="8079218" y="17829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>
                <a:off x="8079218" y="18269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>
                <a:off x="8077305" y="1389780"/>
                <a:ext cx="204600" cy="204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5"/>
              <p:cNvSpPr/>
              <p:nvPr/>
            </p:nvSpPr>
            <p:spPr>
              <a:xfrm>
                <a:off x="8066781" y="13802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>
                <a:off x="8114615" y="14280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5"/>
              <p:cNvSpPr/>
              <p:nvPr/>
            </p:nvSpPr>
            <p:spPr>
              <a:xfrm>
                <a:off x="8317430" y="13802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8317430" y="14242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8317430" y="14682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8317430" y="15122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8317430" y="15571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8190192" y="18872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8190192" y="19111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8190192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8079218" y="18872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8499198" y="18872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8499198" y="19111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8499198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8388224" y="18872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8190192" y="19991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8190192" y="20230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8190192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8079218" y="19991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8499198" y="19991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8499198" y="20230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8499198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8388224" y="19991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7" name="Google Shape;857;p25"/>
            <p:cNvGrpSpPr/>
            <p:nvPr/>
          </p:nvGrpSpPr>
          <p:grpSpPr>
            <a:xfrm>
              <a:off x="2506200" y="917307"/>
              <a:ext cx="540534" cy="882935"/>
              <a:chOff x="6346165" y="636875"/>
              <a:chExt cx="308049" cy="503212"/>
            </a:xfrm>
          </p:grpSpPr>
          <p:sp>
            <p:nvSpPr>
              <p:cNvPr id="858" name="Google Shape;858;p25"/>
              <p:cNvSpPr/>
              <p:nvPr/>
            </p:nvSpPr>
            <p:spPr>
              <a:xfrm>
                <a:off x="6347122" y="707669"/>
                <a:ext cx="273610" cy="426678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6347122" y="1010936"/>
                <a:ext cx="100451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6346165" y="1122867"/>
                <a:ext cx="15307" cy="172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6602554" y="636875"/>
                <a:ext cx="51660" cy="56444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6569071" y="710539"/>
                <a:ext cx="81318" cy="192292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6566201" y="677055"/>
                <a:ext cx="74621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25"/>
            <p:cNvGrpSpPr/>
            <p:nvPr/>
          </p:nvGrpSpPr>
          <p:grpSpPr>
            <a:xfrm>
              <a:off x="2232569" y="835727"/>
              <a:ext cx="415198" cy="415198"/>
              <a:chOff x="1404969" y="1106377"/>
              <a:chExt cx="415198" cy="415198"/>
            </a:xfrm>
          </p:grpSpPr>
          <p:sp>
            <p:nvSpPr>
              <p:cNvPr id="865" name="Google Shape;865;p2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7" name="Google Shape;867;p25"/>
            <p:cNvSpPr/>
            <p:nvPr/>
          </p:nvSpPr>
          <p:spPr>
            <a:xfrm>
              <a:off x="1551075" y="809699"/>
              <a:ext cx="333550" cy="5501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1962697" y="150931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6"/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717500" cy="311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800"/>
              <a:t>Simulation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/>
              <a:t>HWNs Network Selection Using Fuzzy Logic</a:t>
            </a:r>
            <a:br>
              <a:rPr lang="en-IN" sz="2400"/>
            </a:br>
            <a:br>
              <a:rPr lang="en-IN" sz="2400"/>
            </a:br>
            <a:endParaRPr sz="2400"/>
          </a:p>
        </p:txBody>
      </p:sp>
      <p:sp>
        <p:nvSpPr>
          <p:cNvPr id="879" name="Google Shape;879;p27"/>
          <p:cNvSpPr txBox="1">
            <a:spLocks noGrp="1"/>
          </p:cNvSpPr>
          <p:nvPr>
            <p:ph type="subTitle" idx="1"/>
          </p:nvPr>
        </p:nvSpPr>
        <p:spPr>
          <a:xfrm>
            <a:off x="719999" y="1074300"/>
            <a:ext cx="7866439" cy="3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To Simulate the Network Selection between two Heterogenous wireless Networks we have used “</a:t>
            </a:r>
            <a:r>
              <a:rPr lang="en-IN" b="1"/>
              <a:t>MATLAB”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Pre</a:t>
            </a:r>
            <a:r>
              <a:rPr lang="en-IN"/>
              <a:t>-</a:t>
            </a:r>
            <a:r>
              <a:rPr lang="en-IN" b="1"/>
              <a:t>Set Fuzzy Logic rules in the Matlab simulation code: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pic>
        <p:nvPicPr>
          <p:cNvPr id="880" name="Google Shape;8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600" y="2381916"/>
            <a:ext cx="7783200" cy="138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 dirty="0"/>
              <a:t>HWNs Network Selection Using Fuzzy Logic</a:t>
            </a:r>
            <a:br>
              <a:rPr lang="en-IN" sz="2400" dirty="0"/>
            </a:br>
            <a:br>
              <a:rPr lang="en-IN" sz="2400" dirty="0"/>
            </a:br>
            <a:endParaRPr sz="2400" dirty="0"/>
          </a:p>
        </p:txBody>
      </p:sp>
      <p:sp>
        <p:nvSpPr>
          <p:cNvPr id="886" name="Google Shape;886;p28"/>
          <p:cNvSpPr txBox="1">
            <a:spLocks noGrp="1"/>
          </p:cNvSpPr>
          <p:nvPr>
            <p:ph type="subTitle" idx="1"/>
          </p:nvPr>
        </p:nvSpPr>
        <p:spPr>
          <a:xfrm>
            <a:off x="719999" y="1074300"/>
            <a:ext cx="7866439" cy="3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Membership Functions of Fuzzy interface system (FIS):</a:t>
            </a:r>
            <a:endParaRPr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For Signal Strength:</a:t>
            </a:r>
            <a:endParaRPr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 dirty="0"/>
              <a:t>Weak (</a:t>
            </a:r>
            <a:r>
              <a:rPr lang="en-IN" b="1" dirty="0" err="1"/>
              <a:t>weakA</a:t>
            </a:r>
            <a:r>
              <a:rPr lang="en-IN" b="1" dirty="0"/>
              <a:t>, </a:t>
            </a:r>
            <a:r>
              <a:rPr lang="en-IN" b="1" dirty="0" err="1"/>
              <a:t>weakB</a:t>
            </a:r>
            <a:r>
              <a:rPr lang="en-IN" b="1" dirty="0"/>
              <a:t>) – 0 to 70, with full weak from 0 to 30</a:t>
            </a:r>
            <a:endParaRPr dirty="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 dirty="0"/>
              <a:t>Strong (</a:t>
            </a:r>
            <a:r>
              <a:rPr lang="en-IN" b="1" dirty="0" err="1"/>
              <a:t>strongA</a:t>
            </a:r>
            <a:r>
              <a:rPr lang="en-IN" b="1" dirty="0"/>
              <a:t>, </a:t>
            </a:r>
            <a:r>
              <a:rPr lang="en-IN" b="1" dirty="0" err="1"/>
              <a:t>strongB</a:t>
            </a:r>
            <a:r>
              <a:rPr lang="en-IN" b="1" dirty="0"/>
              <a:t>) – 30 to 100, with full strong from 70 to 100</a:t>
            </a:r>
            <a:endParaRPr dirty="0"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For Bandwidth:</a:t>
            </a:r>
            <a:endParaRPr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 dirty="0"/>
              <a:t>Low (</a:t>
            </a:r>
            <a:r>
              <a:rPr lang="en-IN" b="1" dirty="0" err="1"/>
              <a:t>lowA</a:t>
            </a:r>
            <a:r>
              <a:rPr lang="en-IN" b="1" dirty="0"/>
              <a:t>, </a:t>
            </a:r>
            <a:r>
              <a:rPr lang="en-IN" b="1" dirty="0" err="1"/>
              <a:t>lowB</a:t>
            </a:r>
            <a:r>
              <a:rPr lang="en-IN" b="1" dirty="0"/>
              <a:t>) – 0 to 80, with full low from 0 to 20</a:t>
            </a:r>
            <a:endParaRPr dirty="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 dirty="0"/>
              <a:t>High (</a:t>
            </a:r>
            <a:r>
              <a:rPr lang="en-IN" b="1" dirty="0" err="1"/>
              <a:t>HighA</a:t>
            </a:r>
            <a:r>
              <a:rPr lang="en-IN" b="1" dirty="0"/>
              <a:t>, </a:t>
            </a:r>
            <a:r>
              <a:rPr lang="en-IN" b="1" dirty="0" err="1"/>
              <a:t>HighB</a:t>
            </a:r>
            <a:r>
              <a:rPr lang="en-IN" b="1" dirty="0"/>
              <a:t>) – 20 to 100, with full high from 80 to 100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/>
              <a:t>HWNs Network Selection Using Fuzzy Logic</a:t>
            </a:r>
            <a:br>
              <a:rPr lang="en-IN" sz="2400"/>
            </a:br>
            <a:br>
              <a:rPr lang="en-IN" sz="2400"/>
            </a:br>
            <a:endParaRPr sz="2400"/>
          </a:p>
        </p:txBody>
      </p:sp>
      <p:sp>
        <p:nvSpPr>
          <p:cNvPr id="892" name="Google Shape;892;p29"/>
          <p:cNvSpPr txBox="1">
            <a:spLocks noGrp="1"/>
          </p:cNvSpPr>
          <p:nvPr>
            <p:ph type="subTitle" idx="1"/>
          </p:nvPr>
        </p:nvSpPr>
        <p:spPr>
          <a:xfrm>
            <a:off x="713225" y="1074300"/>
            <a:ext cx="7873213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Result:</a:t>
            </a:r>
            <a:endParaRPr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Total 100 iteration, in each iteration there are two networks and one network is     selected based on Fuzzy logic pre-set rules as shown above.</a:t>
            </a:r>
            <a:endParaRPr dirty="0"/>
          </a:p>
        </p:txBody>
      </p:sp>
      <p:pic>
        <p:nvPicPr>
          <p:cNvPr id="893" name="Google Shape;89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400" y="1612109"/>
            <a:ext cx="7963200" cy="238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0"/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717500" cy="311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800"/>
              <a:t>Simulation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/>
              <a:t>HWNs Network Selection Using Fuzzy Logic</a:t>
            </a:r>
            <a:br>
              <a:rPr lang="en-IN" sz="2400"/>
            </a:br>
            <a:br>
              <a:rPr lang="en-IN" sz="2400"/>
            </a:br>
            <a:endParaRPr sz="2400"/>
          </a:p>
        </p:txBody>
      </p:sp>
      <p:sp>
        <p:nvSpPr>
          <p:cNvPr id="904" name="Google Shape;904;p31"/>
          <p:cNvSpPr txBox="1">
            <a:spLocks noGrp="1"/>
          </p:cNvSpPr>
          <p:nvPr>
            <p:ph type="subTitle" idx="1"/>
          </p:nvPr>
        </p:nvSpPr>
        <p:spPr>
          <a:xfrm>
            <a:off x="713225" y="1074300"/>
            <a:ext cx="7873213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Input Variables: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delay: Represents delay in network transmission.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jitter: Indicates the variation in packet delay.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 err="1"/>
              <a:t>packLoss</a:t>
            </a:r>
            <a:r>
              <a:rPr lang="en-IN" dirty="0"/>
              <a:t>: Reflects the percentage of lost packets.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monetary: Represents the cost factor associated with the network.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Output Variable: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QI (Quality Index): Indicates the quality level of a given network (1-5)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Fuzzy Inference System (FIS):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Utilizes membership functions to </a:t>
            </a:r>
            <a:r>
              <a:rPr lang="en-IN" dirty="0" err="1"/>
              <a:t>fuzzify</a:t>
            </a:r>
            <a:r>
              <a:rPr lang="en-IN" dirty="0"/>
              <a:t> inputs (delay, jitter, </a:t>
            </a:r>
            <a:r>
              <a:rPr lang="en-IN" dirty="0" err="1"/>
              <a:t>packLoss</a:t>
            </a:r>
            <a:r>
              <a:rPr lang="en-IN" dirty="0"/>
              <a:t>, monetary) and outputs (QI).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Rules are defined to map specific input conditions to QI values.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/>
              <a:t>HWNs Network Selection Using Fuzzy Logic</a:t>
            </a:r>
            <a:br>
              <a:rPr lang="en-IN" sz="2400"/>
            </a:br>
            <a:br>
              <a:rPr lang="en-IN" sz="2400"/>
            </a:br>
            <a:endParaRPr sz="2400"/>
          </a:p>
        </p:txBody>
      </p:sp>
      <p:sp>
        <p:nvSpPr>
          <p:cNvPr id="910" name="Google Shape;910;p32"/>
          <p:cNvSpPr txBox="1">
            <a:spLocks noGrp="1"/>
          </p:cNvSpPr>
          <p:nvPr>
            <p:ph type="subTitle" idx="1"/>
          </p:nvPr>
        </p:nvSpPr>
        <p:spPr>
          <a:xfrm>
            <a:off x="713225" y="1074300"/>
            <a:ext cx="7873213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Rule base:</a:t>
            </a:r>
            <a:endParaRPr b="1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pic>
        <p:nvPicPr>
          <p:cNvPr id="911" name="Google Shape;9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681175"/>
            <a:ext cx="7811600" cy="18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/>
              <a:t>HWNs Network Selection Using Fuzzy Logic</a:t>
            </a:r>
            <a:br>
              <a:rPr lang="en-IN" sz="2400"/>
            </a:br>
            <a:br>
              <a:rPr lang="en-IN" sz="2400"/>
            </a:br>
            <a:endParaRPr sz="2400"/>
          </a:p>
        </p:txBody>
      </p:sp>
      <p:sp>
        <p:nvSpPr>
          <p:cNvPr id="917" name="Google Shape;917;p33"/>
          <p:cNvSpPr txBox="1">
            <a:spLocks noGrp="1"/>
          </p:cNvSpPr>
          <p:nvPr>
            <p:ph type="subTitle" idx="1"/>
          </p:nvPr>
        </p:nvSpPr>
        <p:spPr>
          <a:xfrm>
            <a:off x="713225" y="1074300"/>
            <a:ext cx="7873213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Simulation:</a:t>
            </a:r>
            <a:endParaRPr b="1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Random network conditions (delay, jitter, </a:t>
            </a:r>
            <a:r>
              <a:rPr lang="en-IN" dirty="0" err="1"/>
              <a:t>packLoss</a:t>
            </a:r>
            <a:r>
              <a:rPr lang="en-IN" dirty="0"/>
              <a:t>, monetary) are generated.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Fuzzy logic is applied to evaluate the network quality (QI) for each of the four network options.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1" dirty="0"/>
              <a:t>The network with the highest QI value is selected.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Plots  the selected network over time.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 dirty="0"/>
              <a:t>HWNs Network Selection Using Fuzzy Logic</a:t>
            </a:r>
            <a:br>
              <a:rPr lang="en-IN" sz="2400" dirty="0"/>
            </a:br>
            <a:br>
              <a:rPr lang="en-IN" sz="2400" dirty="0"/>
            </a:br>
            <a:endParaRPr sz="2400" dirty="0"/>
          </a:p>
        </p:txBody>
      </p:sp>
      <p:sp>
        <p:nvSpPr>
          <p:cNvPr id="923" name="Google Shape;923;p34"/>
          <p:cNvSpPr txBox="1">
            <a:spLocks noGrp="1"/>
          </p:cNvSpPr>
          <p:nvPr>
            <p:ph type="subTitle" idx="1"/>
          </p:nvPr>
        </p:nvSpPr>
        <p:spPr>
          <a:xfrm>
            <a:off x="713225" y="1074300"/>
            <a:ext cx="7873213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Result:</a:t>
            </a:r>
            <a:endParaRPr b="1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pic>
        <p:nvPicPr>
          <p:cNvPr id="924" name="Google Shape;9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875" y="1302250"/>
            <a:ext cx="5143499" cy="32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7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Literature Survey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80" name="Google Shape;480;p17"/>
          <p:cNvSpPr txBox="1">
            <a:spLocks noGrp="1"/>
          </p:cNvSpPr>
          <p:nvPr>
            <p:ph type="title" idx="5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01</a:t>
            </a:r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subTitle" idx="9"/>
          </p:nvPr>
        </p:nvSpPr>
        <p:spPr>
          <a:xfrm>
            <a:off x="1524375" y="1426524"/>
            <a:ext cx="2958000" cy="75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Abstract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Conclusion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484" name="Google Shape;484;p17"/>
          <p:cNvSpPr txBox="1">
            <a:spLocks noGrp="1"/>
          </p:cNvSpPr>
          <p:nvPr>
            <p:ph type="title" idx="6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03</a:t>
            </a:r>
            <a:endParaRPr/>
          </a:p>
        </p:txBody>
      </p:sp>
      <p:sp>
        <p:nvSpPr>
          <p:cNvPr id="485" name="Google Shape;485;p17"/>
          <p:cNvSpPr txBox="1">
            <a:spLocks noGrp="1"/>
          </p:cNvSpPr>
          <p:nvPr>
            <p:ph type="title" idx="7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02</a:t>
            </a:r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title" idx="8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04</a:t>
            </a:r>
            <a:endParaRPr/>
          </a:p>
        </p:txBody>
      </p:sp>
      <p:sp>
        <p:nvSpPr>
          <p:cNvPr id="487" name="Google Shape;487;p17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/>
              <a:t>Simulation/Result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2800"/>
              <a:t>Conclusion</a:t>
            </a:r>
            <a:endParaRPr/>
          </a:p>
        </p:txBody>
      </p:sp>
      <p:grpSp>
        <p:nvGrpSpPr>
          <p:cNvPr id="930" name="Google Shape;930;p35"/>
          <p:cNvGrpSpPr/>
          <p:nvPr/>
        </p:nvGrpSpPr>
        <p:grpSpPr>
          <a:xfrm>
            <a:off x="4817053" y="290718"/>
            <a:ext cx="3897568" cy="4009205"/>
            <a:chOff x="4817053" y="290718"/>
            <a:chExt cx="3897568" cy="4009205"/>
          </a:xfrm>
        </p:grpSpPr>
        <p:sp>
          <p:nvSpPr>
            <p:cNvPr id="931" name="Google Shape;931;p35"/>
            <p:cNvSpPr/>
            <p:nvPr/>
          </p:nvSpPr>
          <p:spPr>
            <a:xfrm>
              <a:off x="4817053" y="116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2" name="Google Shape;932;p35"/>
            <p:cNvGrpSpPr/>
            <p:nvPr/>
          </p:nvGrpSpPr>
          <p:grpSpPr>
            <a:xfrm>
              <a:off x="5332847" y="967113"/>
              <a:ext cx="2659418" cy="1718623"/>
              <a:chOff x="4838012" y="1361547"/>
              <a:chExt cx="951900" cy="615156"/>
            </a:xfrm>
          </p:grpSpPr>
          <p:sp>
            <p:nvSpPr>
              <p:cNvPr id="933" name="Google Shape;933;p3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35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953" name="Google Shape;953;p35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954" name="Google Shape;954;p35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15" h="348197" extrusionOk="0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8" h="55911" extrusionOk="0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4" h="571433" extrusionOk="0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5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157" h="564744" extrusionOk="0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5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10108" extrusionOk="0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50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35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35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35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23348" extrusionOk="0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35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55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35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35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35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36" h="1226343" extrusionOk="0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35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5" h="1199768" extrusionOk="0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35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4095" extrusionOk="0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35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7" h="1236059" extrusionOk="0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0" name="Google Shape;970;p35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971" name="Google Shape;971;p35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076" h="1224724" extrusionOk="0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972;p35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926" h="4095" extrusionOk="0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35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54" h="170306" extrusionOk="0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4" name="Google Shape;974;p35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474" h="888396" extrusionOk="0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5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07" h="39147" extrusionOk="0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5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791" h="1036129" extrusionOk="0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7" name="Google Shape;977;p35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978" name="Google Shape;978;p35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363" h="1003934" extrusionOk="0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9" name="Google Shape;979;p35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99" h="545591" extrusionOk="0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35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39" h="548639" extrusionOk="0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81" name="Google Shape;981;p35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6" h="30321" extrusionOk="0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5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43" h="497395" extrusionOk="0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5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7" h="38598" extrusionOk="0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5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54" h="276176" extrusionOk="0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5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59" h="367703" extrusionOk="0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5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5" h="112585" extrusionOk="0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5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74" h="646842" extrusionOk="0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8" name="Google Shape;988;p35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989" name="Google Shape;989;p35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292" h="416369" extrusionOk="0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35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227" h="411310" extrusionOk="0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1" name="Google Shape;991;p35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900" h="328180" extrusionOk="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35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026" h="655791" extrusionOk="0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5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09" h="118924" extrusionOk="0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4" name="Google Shape;994;p35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995" name="Google Shape;995;p35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4" h="63245" extrusionOk="0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35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" h="61531" extrusionOk="0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35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4" h="7524" extrusionOk="0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98" name="Google Shape;998;p35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999" name="Google Shape;999;p35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39" h="8191" extrusionOk="0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00" name="Google Shape;1000;p35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34" h="10286" extrusionOk="0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001" name="Google Shape;1001;p35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485" h="7143" extrusionOk="0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02" name="Google Shape;1002;p35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4" extrusionOk="0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03" name="Google Shape;1003;p35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1004" name="Google Shape;1004;p35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43" extrusionOk="0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35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43" extrusionOk="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6" name="Google Shape;1006;p35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" h="65" extrusionOk="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7" name="Google Shape;1007;p35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" h="56" extrusionOk="0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08" name="Google Shape;1008;p35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9" name="Google Shape;1009;p35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1010" name="Google Shape;1010;p35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0" name="Google Shape;1040;p35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041" name="Google Shape;1041;p3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42" name="Google Shape;1042;p3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43" name="Google Shape;1043;p3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19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0" name="Google Shape;1050;p35"/>
            <p:cNvSpPr/>
            <p:nvPr/>
          </p:nvSpPr>
          <p:spPr>
            <a:xfrm>
              <a:off x="6775158" y="290718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8466784" y="100826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2" name="Google Shape;1052;p35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053" name="Google Shape;1053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35"/>
            <p:cNvGrpSpPr/>
            <p:nvPr/>
          </p:nvGrpSpPr>
          <p:grpSpPr>
            <a:xfrm>
              <a:off x="6293473" y="2569111"/>
              <a:ext cx="653332" cy="924226"/>
              <a:chOff x="6000261" y="1225220"/>
              <a:chExt cx="627600" cy="887825"/>
            </a:xfrm>
          </p:grpSpPr>
          <p:sp>
            <p:nvSpPr>
              <p:cNvPr id="1056" name="Google Shape;1056;p35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5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35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5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6"/>
          <p:cNvSpPr txBox="1">
            <a:spLocks noGrp="1"/>
          </p:cNvSpPr>
          <p:nvPr>
            <p:ph type="subTitle" idx="1"/>
          </p:nvPr>
        </p:nvSpPr>
        <p:spPr>
          <a:xfrm>
            <a:off x="882150" y="511200"/>
            <a:ext cx="734025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2400" b="0" strike="noStrike" spc="-1" dirty="0">
                <a:solidFill>
                  <a:srgbClr val="334157"/>
                </a:solidFill>
                <a:latin typeface="Baloo 2 ExtraBold"/>
                <a:ea typeface="Baloo 2 ExtraBold"/>
              </a:rPr>
              <a:t>Summary</a:t>
            </a:r>
          </a:p>
          <a:p>
            <a:pPr marL="0" indent="0"/>
            <a:endParaRPr lang="en-IN" sz="2400" b="1" strike="noStrike" spc="-1" dirty="0">
              <a:solidFill>
                <a:srgbClr val="334157"/>
              </a:solidFill>
              <a:latin typeface="Baloo 2 ExtraBold"/>
              <a:ea typeface="Baloo 2 ExtraBold"/>
            </a:endParaRPr>
          </a:p>
          <a:p>
            <a:pPr marL="0" indent="0" algn="l"/>
            <a:endParaRPr lang="en-IN" sz="2400" b="1" spc="-1" dirty="0">
              <a:solidFill>
                <a:srgbClr val="334157"/>
              </a:solidFill>
              <a:latin typeface="Baloo 2 ExtraBold"/>
            </a:endParaRPr>
          </a:p>
          <a:p>
            <a:pPr marL="216000" indent="-216000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b="0" strike="noStrike" spc="-1" dirty="0">
                <a:solidFill>
                  <a:srgbClr val="334157"/>
                </a:solidFill>
                <a:latin typeface="DM Sans"/>
                <a:ea typeface="DM Sans"/>
              </a:rPr>
              <a:t>Discussed what is Fuzzy logic</a:t>
            </a:r>
            <a:endParaRPr lang="en-IN" b="0" strike="noStrike" spc="-1" dirty="0">
              <a:latin typeface="Arial"/>
            </a:endParaRPr>
          </a:p>
          <a:p>
            <a:pPr marL="216000" indent="-216000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b="0" strike="noStrike" spc="-1" dirty="0">
                <a:solidFill>
                  <a:srgbClr val="334157"/>
                </a:solidFill>
                <a:latin typeface="DM Sans"/>
                <a:ea typeface="DM Sans"/>
              </a:rPr>
              <a:t>Took a look at what is heterogenous networking</a:t>
            </a:r>
            <a:endParaRPr lang="en-IN" b="0" strike="noStrike" spc="-1" dirty="0">
              <a:latin typeface="Arial"/>
            </a:endParaRPr>
          </a:p>
          <a:p>
            <a:pPr marL="216000" indent="-216000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b="0" strike="noStrike" spc="-1" dirty="0">
                <a:solidFill>
                  <a:srgbClr val="334157"/>
                </a:solidFill>
                <a:latin typeface="DM Sans"/>
                <a:ea typeface="DM Sans"/>
              </a:rPr>
              <a:t>Discussed what is handover</a:t>
            </a:r>
            <a:endParaRPr lang="en-IN" b="0" strike="noStrike" spc="-1" dirty="0">
              <a:latin typeface="Arial"/>
            </a:endParaRPr>
          </a:p>
          <a:p>
            <a:pPr marL="216000" indent="-216000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b="0" strike="noStrike" spc="-1" dirty="0">
                <a:solidFill>
                  <a:srgbClr val="334157"/>
                </a:solidFill>
                <a:latin typeface="DM Sans"/>
                <a:ea typeface="DM Sans"/>
              </a:rPr>
              <a:t>Discussed what are all the problems with handover</a:t>
            </a:r>
            <a:endParaRPr lang="en-IN" b="0" strike="noStrike" spc="-1" dirty="0">
              <a:latin typeface="Arial"/>
            </a:endParaRPr>
          </a:p>
          <a:p>
            <a:pPr marL="216000" indent="-216000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b="0" strike="noStrike" spc="-1" dirty="0">
                <a:solidFill>
                  <a:srgbClr val="334157"/>
                </a:solidFill>
                <a:latin typeface="DM Sans"/>
                <a:ea typeface="DM Sans"/>
              </a:rPr>
              <a:t>Discussed the parameters of selecting the network</a:t>
            </a:r>
            <a:endParaRPr lang="en-IN" b="0" strike="noStrike" spc="-1" dirty="0">
              <a:latin typeface="Arial"/>
            </a:endParaRPr>
          </a:p>
          <a:p>
            <a:pPr marL="216000" indent="-216000" algn="l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IN" b="0" strike="noStrike" spc="-1" dirty="0">
                <a:solidFill>
                  <a:srgbClr val="334157"/>
                </a:solidFill>
                <a:latin typeface="DM Sans"/>
                <a:ea typeface="DM Sans"/>
              </a:rPr>
              <a:t>Discussed the algorithms we proposed</a:t>
            </a:r>
            <a:endParaRPr lang="en-IN" b="0" strike="noStrike" spc="-1" dirty="0">
              <a:latin typeface="Arial"/>
            </a:endParaRPr>
          </a:p>
          <a:p>
            <a:pPr marL="0" indent="0" algn="l"/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7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600"/>
              <a:t>Thank You!!</a:t>
            </a:r>
            <a:endParaRPr sz="3600"/>
          </a:p>
        </p:txBody>
      </p:sp>
      <p:grpSp>
        <p:nvGrpSpPr>
          <p:cNvPr id="1084" name="Google Shape;1084;p37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1085" name="Google Shape;1085;p37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1086" name="Google Shape;1086;p37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8" name="Google Shape;1108;p37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1" name="Google Shape;1111;p37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1112" name="Google Shape;1112;p37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26" name="Google Shape;1126;p37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127" name="Google Shape;1127;p37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2" name="Google Shape;1162;p37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163" name="Google Shape;1163;p37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600"/>
              <a:t>Abstract</a:t>
            </a:r>
            <a:endParaRPr sz="3600"/>
          </a:p>
        </p:txBody>
      </p:sp>
      <p:grpSp>
        <p:nvGrpSpPr>
          <p:cNvPr id="493" name="Google Shape;493;p18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494" name="Google Shape;494;p18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495" name="Google Shape;495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" name="Google Shape;514;p18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515" name="Google Shape;515;p18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7" name="Google Shape;517;p18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18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521" name="Google Shape;521;p18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5" name="Google Shape;535;p18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36" name="Google Shape;536;p18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8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8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571;p18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572" name="Google Shape;572;p18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77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/>
              <a:t>Unified Connectivity: Exploring the World of Heterogeneous Wireless Networks</a:t>
            </a:r>
            <a:endParaRPr sz="2000"/>
          </a:p>
        </p:txBody>
      </p:sp>
      <p:sp>
        <p:nvSpPr>
          <p:cNvPr id="592" name="Google Shape;592;p1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This integrated system enable devices to switch between different types of networks without any effort, ensuring that users always have the best possible connection based on their location a the network conditions. The concept of Hetergenous wireless networks also plays key role in development of next-generation wireless technologies(</a:t>
            </a:r>
            <a:r>
              <a:rPr lang="en-IN" sz="1000"/>
              <a:t>Such as 5G</a:t>
            </a:r>
            <a:r>
              <a:rPr lang="en-IN" sz="1100"/>
              <a:t>).</a:t>
            </a:r>
            <a:endParaRPr/>
          </a:p>
        </p:txBody>
      </p:sp>
      <p:sp>
        <p:nvSpPr>
          <p:cNvPr id="593" name="Google Shape;593;p1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8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Hetergenous Wireless Networks refers to a network architecture that integrates different types of wireless networks, such as celluar networks, Wi-Fi, satellite communication, and Bluethooth, into a signle integrated system. This integration allows for more efficient use of resources, improved coverage, and enchanced connectivity speeds.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0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2800"/>
              <a:t>Literature Survey</a:t>
            </a:r>
            <a:br>
              <a:rPr lang="en-IN"/>
            </a:br>
            <a:endParaRPr/>
          </a:p>
        </p:txBody>
      </p:sp>
      <p:grpSp>
        <p:nvGrpSpPr>
          <p:cNvPr id="599" name="Google Shape;599;p20"/>
          <p:cNvGrpSpPr/>
          <p:nvPr/>
        </p:nvGrpSpPr>
        <p:grpSpPr>
          <a:xfrm>
            <a:off x="4817053" y="290718"/>
            <a:ext cx="3897568" cy="4009205"/>
            <a:chOff x="4817053" y="290718"/>
            <a:chExt cx="3897568" cy="4009205"/>
          </a:xfrm>
        </p:grpSpPr>
        <p:sp>
          <p:nvSpPr>
            <p:cNvPr id="600" name="Google Shape;600;p20"/>
            <p:cNvSpPr/>
            <p:nvPr/>
          </p:nvSpPr>
          <p:spPr>
            <a:xfrm>
              <a:off x="4817053" y="116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" name="Google Shape;601;p20"/>
            <p:cNvGrpSpPr/>
            <p:nvPr/>
          </p:nvGrpSpPr>
          <p:grpSpPr>
            <a:xfrm>
              <a:off x="5332847" y="967113"/>
              <a:ext cx="2659418" cy="1718623"/>
              <a:chOff x="4838012" y="1361547"/>
              <a:chExt cx="951900" cy="615156"/>
            </a:xfrm>
          </p:grpSpPr>
          <p:sp>
            <p:nvSpPr>
              <p:cNvPr id="602" name="Google Shape;602;p20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0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0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0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0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0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0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0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0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0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20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0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0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0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0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0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0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0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0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20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622" name="Google Shape;622;p20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623" name="Google Shape;623;p20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15" h="348197" extrusionOk="0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20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8" h="55911" extrusionOk="0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20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4" h="571433" extrusionOk="0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20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157" h="564744" extrusionOk="0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20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10108" extrusionOk="0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20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50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23348" extrusionOk="0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55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20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20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20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36" h="1226343" extrusionOk="0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20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5" h="1199768" extrusionOk="0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20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4095" extrusionOk="0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20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7" h="1236059" extrusionOk="0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39" name="Google Shape;639;p20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640" name="Google Shape;640;p20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076" h="1224724" extrusionOk="0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0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926" h="4095" extrusionOk="0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20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54" h="170306" extrusionOk="0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3" name="Google Shape;643;p20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474" h="888396" extrusionOk="0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20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07" h="39147" extrusionOk="0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20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791" h="1036129" extrusionOk="0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46" name="Google Shape;646;p20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647" name="Google Shape;647;p20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363" h="1003934" extrusionOk="0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0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99" h="545591" extrusionOk="0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20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39" h="548639" extrusionOk="0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50" name="Google Shape;650;p20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6" h="30321" extrusionOk="0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20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43" h="497395" extrusionOk="0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0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7" h="38598" extrusionOk="0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20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54" h="276176" extrusionOk="0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20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59" h="367703" extrusionOk="0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20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5" h="112585" extrusionOk="0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20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74" h="646842" extrusionOk="0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7" name="Google Shape;657;p20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658" name="Google Shape;658;p20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292" h="416369" extrusionOk="0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0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227" h="411310" extrusionOk="0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60" name="Google Shape;660;p20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900" h="328180" extrusionOk="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20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026" h="655791" extrusionOk="0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0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09" h="118924" extrusionOk="0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63" name="Google Shape;663;p20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664" name="Google Shape;664;p20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4" h="63245" extrusionOk="0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0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" h="61531" extrusionOk="0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0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4" h="7524" extrusionOk="0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67" name="Google Shape;667;p20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668" name="Google Shape;668;p20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39" h="8191" extrusionOk="0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20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34" h="10286" extrusionOk="0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20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485" h="7143" extrusionOk="0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1" name="Google Shape;671;p20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4" extrusionOk="0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2" name="Google Shape;672;p20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673" name="Google Shape;673;p20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43" extrusionOk="0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0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43" extrusionOk="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0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" h="65" extrusionOk="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0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" h="56" extrusionOk="0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77" name="Google Shape;677;p20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8" name="Google Shape;678;p20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679" name="Google Shape;679;p20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0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0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9" name="Google Shape;709;p20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710" name="Google Shape;710;p20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11" name="Google Shape;711;p20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12" name="Google Shape;712;p20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19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9" name="Google Shape;719;p20"/>
            <p:cNvSpPr/>
            <p:nvPr/>
          </p:nvSpPr>
          <p:spPr>
            <a:xfrm>
              <a:off x="6775158" y="290718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8466784" y="100826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1" name="Google Shape;721;p20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722" name="Google Shape;722;p20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0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20"/>
            <p:cNvGrpSpPr/>
            <p:nvPr/>
          </p:nvGrpSpPr>
          <p:grpSpPr>
            <a:xfrm>
              <a:off x="6293473" y="2569111"/>
              <a:ext cx="653332" cy="924226"/>
              <a:chOff x="6000261" y="1225220"/>
              <a:chExt cx="627600" cy="887825"/>
            </a:xfrm>
          </p:grpSpPr>
          <p:sp>
            <p:nvSpPr>
              <p:cNvPr id="725" name="Google Shape;725;p20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0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0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0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0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0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0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0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0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1"/>
          <p:cNvSpPr txBox="1">
            <a:spLocks noGrp="1"/>
          </p:cNvSpPr>
          <p:nvPr>
            <p:ph type="subTitle" idx="1"/>
          </p:nvPr>
        </p:nvSpPr>
        <p:spPr>
          <a:xfrm>
            <a:off x="422634" y="860241"/>
            <a:ext cx="8052293" cy="280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This Literature Survey on heterogenous wireless networks explore various types, methods and mechanisms that enables these networks to provide seamless connectivity and efficient communication.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b="1"/>
              <a:t>Types Of Networks in HWNs: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IN" b="1"/>
              <a:t>Cellular Networks -</a:t>
            </a:r>
            <a:r>
              <a:rPr lang="en-IN"/>
              <a:t> 4G, 5G, Wide-area coverage and high speed data services.</a:t>
            </a:r>
            <a:endParaRPr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IN" b="1"/>
              <a:t>Wi-Fi Networks – </a:t>
            </a:r>
            <a:r>
              <a:rPr lang="en-IN"/>
              <a:t>Local area connectivity, High speed internet access.</a:t>
            </a:r>
            <a:endParaRPr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IN" b="1"/>
              <a:t>Satellite Communication – </a:t>
            </a:r>
            <a:r>
              <a:rPr lang="en-IN"/>
              <a:t>Global Coverage, useful in remote areas (Ex: Starlink)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2"/>
          <p:cNvSpPr txBox="1">
            <a:spLocks noGrp="1"/>
          </p:cNvSpPr>
          <p:nvPr>
            <p:ph type="subTitle" idx="2"/>
          </p:nvPr>
        </p:nvSpPr>
        <p:spPr>
          <a:xfrm>
            <a:off x="386576" y="914400"/>
            <a:ext cx="7820721" cy="3196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Methods For Integration in HWNs: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Single Attribute Based Mechanism: </a:t>
            </a:r>
            <a:r>
              <a:rPr lang="en-IN"/>
              <a:t>This Mechanism is a decision-making approach where decisions are made based on evaluating on single arrtibute such as, Signal strength, Bandwidth etc.</a:t>
            </a:r>
            <a:endParaRPr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Multi Attribute Based Mechanism: </a:t>
            </a:r>
            <a:r>
              <a:rPr lang="en-IN"/>
              <a:t>Multi-attribute based decision making involves evaluating and comparing options based on several different attributes simultaneously. This approach depends on multiple factors, each contributing to the overall value.</a:t>
            </a:r>
            <a:endParaRPr/>
          </a:p>
          <a:p>
            <a:pPr marL="800100" lvl="1" indent="-254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2573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Fuzzy Logic</a:t>
            </a:r>
            <a:endParaRPr/>
          </a:p>
          <a:p>
            <a:pPr marL="12573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Analytic Hierarchy Process (AHP)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3"/>
          <p:cNvSpPr txBox="1">
            <a:spLocks noGrp="1"/>
          </p:cNvSpPr>
          <p:nvPr>
            <p:ph type="subTitle" idx="2"/>
          </p:nvPr>
        </p:nvSpPr>
        <p:spPr>
          <a:xfrm>
            <a:off x="386576" y="914400"/>
            <a:ext cx="7820721" cy="3196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Fuzzy Logic: </a:t>
            </a:r>
            <a:r>
              <a:rPr lang="en-IN" dirty="0"/>
              <a:t>Fuzzy Logic is a method that resembles human reasoning. It deals with reasoning that is approximate rather than fixed or exact. Unlike traditional Boolean logic where variables may only be 0 or 1 and True or False, Fuzzy logic variables may have a truth in handling between 0 and 1, representing the degree of truth.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Analytic Hierarchy Process (AHP): </a:t>
            </a:r>
            <a:r>
              <a:rPr lang="en-IN" dirty="0"/>
              <a:t>AHP is a structured technique for organizing and analyzing complex decision, based on ranking and psychology. It makes decision making easy as it breaks down a complex problem into hierarchy of simple sub-problems. AHP is very useful in planning, selection etc. 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 txBox="1">
            <a:spLocks noGrp="1"/>
          </p:cNvSpPr>
          <p:nvPr>
            <p:ph type="subTitle" idx="2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/>
              <a:t>Dynamically allocate network resources to meet the user demands.</a:t>
            </a:r>
            <a:endParaRPr sz="1200"/>
          </a:p>
        </p:txBody>
      </p:sp>
      <p:sp>
        <p:nvSpPr>
          <p:cNvPr id="758" name="Google Shape;758;p24"/>
          <p:cNvSpPr txBox="1">
            <a:spLocks noGrp="1"/>
          </p:cNvSpPr>
          <p:nvPr>
            <p:ph type="subTitle" idx="5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/>
              <a:t>Distributes network traffic evenly across all network types to prevent overloading.</a:t>
            </a:r>
            <a:endParaRPr sz="1200"/>
          </a:p>
        </p:txBody>
      </p:sp>
      <p:sp>
        <p:nvSpPr>
          <p:cNvPr id="759" name="Google Shape;75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/>
              <a:t>Mechanisms for Efficient Communication</a:t>
            </a:r>
            <a:endParaRPr sz="2400"/>
          </a:p>
        </p:txBody>
      </p:sp>
      <p:sp>
        <p:nvSpPr>
          <p:cNvPr id="760" name="Google Shape;760;p24"/>
          <p:cNvSpPr txBox="1">
            <a:spLocks noGrp="1"/>
          </p:cNvSpPr>
          <p:nvPr>
            <p:ph type="subTitle" idx="1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/>
              <a:t>Enable Devices to seamlessly switch between different network types</a:t>
            </a:r>
            <a:endParaRPr sz="1200"/>
          </a:p>
        </p:txBody>
      </p:sp>
      <p:sp>
        <p:nvSpPr>
          <p:cNvPr id="761" name="Google Shape;761;p24"/>
          <p:cNvSpPr txBox="1">
            <a:spLocks noGrp="1"/>
          </p:cNvSpPr>
          <p:nvPr>
            <p:ph type="subTitle" idx="3"/>
          </p:nvPr>
        </p:nvSpPr>
        <p:spPr>
          <a:xfrm>
            <a:off x="772413" y="3641600"/>
            <a:ext cx="2532300" cy="9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/>
              <a:t>Prioritizes network traffic to ensure important applications receive the bandwidth and speed for optimal performance</a:t>
            </a:r>
            <a:endParaRPr sz="1200"/>
          </a:p>
        </p:txBody>
      </p:sp>
      <p:sp>
        <p:nvSpPr>
          <p:cNvPr id="762" name="Google Shape;762;p24"/>
          <p:cNvSpPr txBox="1">
            <a:spLocks noGrp="1"/>
          </p:cNvSpPr>
          <p:nvPr>
            <p:ph type="subTitle" idx="4"/>
          </p:nvPr>
        </p:nvSpPr>
        <p:spPr>
          <a:xfrm>
            <a:off x="3304713" y="3641600"/>
            <a:ext cx="2532900" cy="9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/>
              <a:t>Reducing the power consumption of network devices and operations while maintaining performance and service quality</a:t>
            </a:r>
            <a:endParaRPr sz="1200"/>
          </a:p>
        </p:txBody>
      </p:sp>
      <p:sp>
        <p:nvSpPr>
          <p:cNvPr id="763" name="Google Shape;763;p24"/>
          <p:cNvSpPr txBox="1">
            <a:spLocks noGrp="1"/>
          </p:cNvSpPr>
          <p:nvPr>
            <p:ph type="subTitle" idx="6"/>
          </p:nvPr>
        </p:nvSpPr>
        <p:spPr>
          <a:xfrm>
            <a:off x="5837613" y="3641599"/>
            <a:ext cx="2532900" cy="9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200"/>
              <a:t>Addressing the divesre security challenges of integrating multiple networks types, data integrity etc.</a:t>
            </a:r>
            <a:endParaRPr sz="1200"/>
          </a:p>
        </p:txBody>
      </p:sp>
      <p:sp>
        <p:nvSpPr>
          <p:cNvPr id="764" name="Google Shape;764;p24"/>
          <p:cNvSpPr txBox="1">
            <a:spLocks noGrp="1"/>
          </p:cNvSpPr>
          <p:nvPr>
            <p:ph type="subTitle" idx="7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Handover Mechanisms</a:t>
            </a:r>
            <a:endParaRPr sz="1800"/>
          </a:p>
        </p:txBody>
      </p:sp>
      <p:sp>
        <p:nvSpPr>
          <p:cNvPr id="765" name="Google Shape;765;p24"/>
          <p:cNvSpPr txBox="1">
            <a:spLocks noGrp="1"/>
          </p:cNvSpPr>
          <p:nvPr>
            <p:ph type="subTitle" idx="8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Resource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Allocation </a:t>
            </a:r>
            <a:endParaRPr sz="1800"/>
          </a:p>
        </p:txBody>
      </p:sp>
      <p:sp>
        <p:nvSpPr>
          <p:cNvPr id="766" name="Google Shape;766;p24"/>
          <p:cNvSpPr txBox="1">
            <a:spLocks noGrp="1"/>
          </p:cNvSpPr>
          <p:nvPr>
            <p:ph type="subTitle" idx="9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Load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Balancing</a:t>
            </a:r>
            <a:endParaRPr sz="1800"/>
          </a:p>
        </p:txBody>
      </p:sp>
      <p:sp>
        <p:nvSpPr>
          <p:cNvPr id="767" name="Google Shape;767;p24"/>
          <p:cNvSpPr txBox="1">
            <a:spLocks noGrp="1"/>
          </p:cNvSpPr>
          <p:nvPr>
            <p:ph type="subTitle" idx="13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Quality of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Service (Qos)</a:t>
            </a:r>
            <a:endParaRPr sz="1800"/>
          </a:p>
        </p:txBody>
      </p:sp>
      <p:sp>
        <p:nvSpPr>
          <p:cNvPr id="768" name="Google Shape;768;p24"/>
          <p:cNvSpPr txBox="1">
            <a:spLocks noGrp="1"/>
          </p:cNvSpPr>
          <p:nvPr>
            <p:ph type="subTitle" idx="14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Energy Efficiency Management</a:t>
            </a:r>
            <a:endParaRPr sz="1800"/>
          </a:p>
        </p:txBody>
      </p:sp>
      <p:sp>
        <p:nvSpPr>
          <p:cNvPr id="769" name="Google Shape;769;p24"/>
          <p:cNvSpPr txBox="1">
            <a:spLocks noGrp="1"/>
          </p:cNvSpPr>
          <p:nvPr>
            <p:ph type="subTitle" idx="15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Security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/>
              <a:t>Protocols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On-screen Show (16:9)</PresentationFormat>
  <Paragraphs>119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Baloo 2 ExtraBold</vt:lpstr>
      <vt:lpstr>Anaheim</vt:lpstr>
      <vt:lpstr>Wingdings</vt:lpstr>
      <vt:lpstr>Arial</vt:lpstr>
      <vt:lpstr>Nunito Light</vt:lpstr>
      <vt:lpstr>Calibri</vt:lpstr>
      <vt:lpstr>DM Sans</vt:lpstr>
      <vt:lpstr>Statistics and Data Analysis - 6th Grade by Slidesgo</vt:lpstr>
      <vt:lpstr>Hetergenous Wireless Networks</vt:lpstr>
      <vt:lpstr>01</vt:lpstr>
      <vt:lpstr>Abstract</vt:lpstr>
      <vt:lpstr>Unified Connectivity: Exploring the World of Heterogeneous Wireless Networks</vt:lpstr>
      <vt:lpstr>Literature Survey </vt:lpstr>
      <vt:lpstr>PowerPoint Presentation</vt:lpstr>
      <vt:lpstr>PowerPoint Presentation</vt:lpstr>
      <vt:lpstr>PowerPoint Presentation</vt:lpstr>
      <vt:lpstr>Mechanisms for Efficient Communication</vt:lpstr>
      <vt:lpstr>Simulation</vt:lpstr>
      <vt:lpstr>    Simulation 1</vt:lpstr>
      <vt:lpstr>HWNs Network Selection Using Fuzzy Logic  </vt:lpstr>
      <vt:lpstr>HWNs Network Selection Using Fuzzy Logic  </vt:lpstr>
      <vt:lpstr>HWNs Network Selection Using Fuzzy Logic  </vt:lpstr>
      <vt:lpstr>    Simulation 2</vt:lpstr>
      <vt:lpstr>HWNs Network Selection Using Fuzzy Logic  </vt:lpstr>
      <vt:lpstr>HWNs Network Selection Using Fuzzy Logic  </vt:lpstr>
      <vt:lpstr>HWNs Network Selection Using Fuzzy Logic  </vt:lpstr>
      <vt:lpstr>HWNs Network Selection Using Fuzzy Logic  </vt:lpstr>
      <vt:lpstr>Conclusion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Hetergenous Wireless Networks</dc:title>
  <dc:creator>Thadimarri Sameer</dc:creator>
  <cp:lastModifiedBy>Thadimarri Sameer</cp:lastModifiedBy>
  <cp:revision>2</cp:revision>
  <dcterms:modified xsi:type="dcterms:W3CDTF">2024-04-10T16:19:45Z</dcterms:modified>
</cp:coreProperties>
</file>