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36E3"/>
    <a:srgbClr val="948BE3"/>
    <a:srgbClr val="12303D"/>
    <a:srgbClr val="001E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E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418-8F45-A270-E63AC36FFEA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418-8F45-A270-E63AC36FFEA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418-8F45-A270-E63AC36FFEA4}"/>
            </c:ext>
          </c:extLst>
        </c:ser>
        <c:dLbls>
          <c:showLegendKey val="0"/>
          <c:showVal val="0"/>
          <c:showCatName val="0"/>
          <c:showSerName val="0"/>
          <c:showPercent val="0"/>
          <c:showBubbleSize val="0"/>
        </c:dLbls>
        <c:gapWidth val="219"/>
        <c:overlap val="-27"/>
        <c:axId val="1966795920"/>
        <c:axId val="1966798880"/>
      </c:barChart>
      <c:catAx>
        <c:axId val="196679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ES"/>
          </a:p>
        </c:txPr>
        <c:crossAx val="1966798880"/>
        <c:crosses val="autoZero"/>
        <c:auto val="1"/>
        <c:lblAlgn val="ctr"/>
        <c:lblOffset val="100"/>
        <c:noMultiLvlLbl val="0"/>
      </c:catAx>
      <c:valAx>
        <c:axId val="1966798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ES"/>
          </a:p>
        </c:txPr>
        <c:crossAx val="1966795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4B0F-D9BF-7945-BDD5-1EFCC3E8A4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SI"/>
          </a:p>
        </p:txBody>
      </p:sp>
      <p:sp>
        <p:nvSpPr>
          <p:cNvPr id="3" name="Subtitle 2">
            <a:extLst>
              <a:ext uri="{FF2B5EF4-FFF2-40B4-BE49-F238E27FC236}">
                <a16:creationId xmlns:a16="http://schemas.microsoft.com/office/drawing/2014/main" id="{F0A52A62-4F3F-1844-806E-2E8CDBB94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SI"/>
          </a:p>
        </p:txBody>
      </p:sp>
      <p:sp>
        <p:nvSpPr>
          <p:cNvPr id="4" name="Date Placeholder 3">
            <a:extLst>
              <a:ext uri="{FF2B5EF4-FFF2-40B4-BE49-F238E27FC236}">
                <a16:creationId xmlns:a16="http://schemas.microsoft.com/office/drawing/2014/main" id="{12288AAD-B8F9-C04B-8AF2-044675DA49EB}"/>
              </a:ext>
            </a:extLst>
          </p:cNvPr>
          <p:cNvSpPr>
            <a:spLocks noGrp="1"/>
          </p:cNvSpPr>
          <p:nvPr>
            <p:ph type="dt" sz="half" idx="10"/>
          </p:nvPr>
        </p:nvSpPr>
        <p:spPr/>
        <p:txBody>
          <a:bodyPr/>
          <a:lstStyle/>
          <a:p>
            <a:fld id="{AEE75BDE-3D63-834E-9911-90EAC249D465}" type="datetimeFigureOut">
              <a:rPr lang="en-SI" smtClean="0"/>
              <a:t>11/28/23</a:t>
            </a:fld>
            <a:endParaRPr lang="en-SI"/>
          </a:p>
        </p:txBody>
      </p:sp>
      <p:sp>
        <p:nvSpPr>
          <p:cNvPr id="5" name="Footer Placeholder 4">
            <a:extLst>
              <a:ext uri="{FF2B5EF4-FFF2-40B4-BE49-F238E27FC236}">
                <a16:creationId xmlns:a16="http://schemas.microsoft.com/office/drawing/2014/main" id="{2D287BD9-8840-7D43-BA45-31569687FA75}"/>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871ADEE7-A024-4444-9E56-3EA22651A3A4}"/>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397853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C175-C4A5-244A-BF83-64FC679515A4}"/>
              </a:ext>
            </a:extLst>
          </p:cNvPr>
          <p:cNvSpPr>
            <a:spLocks noGrp="1"/>
          </p:cNvSpPr>
          <p:nvPr>
            <p:ph type="title"/>
          </p:nvPr>
        </p:nvSpPr>
        <p:spPr/>
        <p:txBody>
          <a:bodyPr/>
          <a:lstStyle/>
          <a:p>
            <a:r>
              <a:rPr lang="en-GB"/>
              <a:t>Click to edit Master title style</a:t>
            </a:r>
            <a:endParaRPr lang="en-SI"/>
          </a:p>
        </p:txBody>
      </p:sp>
      <p:sp>
        <p:nvSpPr>
          <p:cNvPr id="3" name="Vertical Text Placeholder 2">
            <a:extLst>
              <a:ext uri="{FF2B5EF4-FFF2-40B4-BE49-F238E27FC236}">
                <a16:creationId xmlns:a16="http://schemas.microsoft.com/office/drawing/2014/main" id="{73E93B27-FF44-C846-B5A4-CB6753D7724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4" name="Date Placeholder 3">
            <a:extLst>
              <a:ext uri="{FF2B5EF4-FFF2-40B4-BE49-F238E27FC236}">
                <a16:creationId xmlns:a16="http://schemas.microsoft.com/office/drawing/2014/main" id="{4613EC67-EA1B-4347-8B80-B338A52AC84C}"/>
              </a:ext>
            </a:extLst>
          </p:cNvPr>
          <p:cNvSpPr>
            <a:spLocks noGrp="1"/>
          </p:cNvSpPr>
          <p:nvPr>
            <p:ph type="dt" sz="half" idx="10"/>
          </p:nvPr>
        </p:nvSpPr>
        <p:spPr/>
        <p:txBody>
          <a:bodyPr/>
          <a:lstStyle/>
          <a:p>
            <a:fld id="{AEE75BDE-3D63-834E-9911-90EAC249D465}" type="datetimeFigureOut">
              <a:rPr lang="en-SI" smtClean="0"/>
              <a:t>11/28/23</a:t>
            </a:fld>
            <a:endParaRPr lang="en-SI"/>
          </a:p>
        </p:txBody>
      </p:sp>
      <p:sp>
        <p:nvSpPr>
          <p:cNvPr id="5" name="Footer Placeholder 4">
            <a:extLst>
              <a:ext uri="{FF2B5EF4-FFF2-40B4-BE49-F238E27FC236}">
                <a16:creationId xmlns:a16="http://schemas.microsoft.com/office/drawing/2014/main" id="{95A820D3-EF80-E749-92BD-26233DE3B2E1}"/>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ED0E275C-7AE7-5A48-8FB5-F546481F3C7D}"/>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404052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E01C2-4934-0B4A-B831-D418D47E1C3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SI"/>
          </a:p>
        </p:txBody>
      </p:sp>
      <p:sp>
        <p:nvSpPr>
          <p:cNvPr id="3" name="Vertical Text Placeholder 2">
            <a:extLst>
              <a:ext uri="{FF2B5EF4-FFF2-40B4-BE49-F238E27FC236}">
                <a16:creationId xmlns:a16="http://schemas.microsoft.com/office/drawing/2014/main" id="{8FC5F223-6D73-FB45-A61A-971D0E134B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4" name="Date Placeholder 3">
            <a:extLst>
              <a:ext uri="{FF2B5EF4-FFF2-40B4-BE49-F238E27FC236}">
                <a16:creationId xmlns:a16="http://schemas.microsoft.com/office/drawing/2014/main" id="{E808F5D2-4460-DF41-BB3F-DF651EC506D3}"/>
              </a:ext>
            </a:extLst>
          </p:cNvPr>
          <p:cNvSpPr>
            <a:spLocks noGrp="1"/>
          </p:cNvSpPr>
          <p:nvPr>
            <p:ph type="dt" sz="half" idx="10"/>
          </p:nvPr>
        </p:nvSpPr>
        <p:spPr/>
        <p:txBody>
          <a:bodyPr/>
          <a:lstStyle/>
          <a:p>
            <a:fld id="{AEE75BDE-3D63-834E-9911-90EAC249D465}" type="datetimeFigureOut">
              <a:rPr lang="en-SI" smtClean="0"/>
              <a:t>11/28/23</a:t>
            </a:fld>
            <a:endParaRPr lang="en-SI"/>
          </a:p>
        </p:txBody>
      </p:sp>
      <p:sp>
        <p:nvSpPr>
          <p:cNvPr id="5" name="Footer Placeholder 4">
            <a:extLst>
              <a:ext uri="{FF2B5EF4-FFF2-40B4-BE49-F238E27FC236}">
                <a16:creationId xmlns:a16="http://schemas.microsoft.com/office/drawing/2014/main" id="{AF8120BD-A0AA-4D48-9339-40654CA9442E}"/>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5E2581EA-D947-264D-8CDF-AC5D9B56CB73}"/>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360638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D36B-5BF2-8E49-8112-8C6C1F18D7A1}"/>
              </a:ext>
            </a:extLst>
          </p:cNvPr>
          <p:cNvSpPr>
            <a:spLocks noGrp="1"/>
          </p:cNvSpPr>
          <p:nvPr>
            <p:ph type="title"/>
          </p:nvPr>
        </p:nvSpPr>
        <p:spPr/>
        <p:txBody>
          <a:bodyPr/>
          <a:lstStyle/>
          <a:p>
            <a:r>
              <a:rPr lang="en-GB"/>
              <a:t>Click to edit Master title style</a:t>
            </a:r>
            <a:endParaRPr lang="en-SI"/>
          </a:p>
        </p:txBody>
      </p:sp>
      <p:sp>
        <p:nvSpPr>
          <p:cNvPr id="3" name="Content Placeholder 2">
            <a:extLst>
              <a:ext uri="{FF2B5EF4-FFF2-40B4-BE49-F238E27FC236}">
                <a16:creationId xmlns:a16="http://schemas.microsoft.com/office/drawing/2014/main" id="{467BB002-DC6D-DA44-B2A5-F4361901472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4" name="Date Placeholder 3">
            <a:extLst>
              <a:ext uri="{FF2B5EF4-FFF2-40B4-BE49-F238E27FC236}">
                <a16:creationId xmlns:a16="http://schemas.microsoft.com/office/drawing/2014/main" id="{FBE9A603-D35F-6F40-8201-5486D2F3235A}"/>
              </a:ext>
            </a:extLst>
          </p:cNvPr>
          <p:cNvSpPr>
            <a:spLocks noGrp="1"/>
          </p:cNvSpPr>
          <p:nvPr>
            <p:ph type="dt" sz="half" idx="10"/>
          </p:nvPr>
        </p:nvSpPr>
        <p:spPr/>
        <p:txBody>
          <a:bodyPr/>
          <a:lstStyle/>
          <a:p>
            <a:fld id="{AEE75BDE-3D63-834E-9911-90EAC249D465}" type="datetimeFigureOut">
              <a:rPr lang="en-SI" smtClean="0"/>
              <a:t>11/28/23</a:t>
            </a:fld>
            <a:endParaRPr lang="en-SI"/>
          </a:p>
        </p:txBody>
      </p:sp>
      <p:sp>
        <p:nvSpPr>
          <p:cNvPr id="5" name="Footer Placeholder 4">
            <a:extLst>
              <a:ext uri="{FF2B5EF4-FFF2-40B4-BE49-F238E27FC236}">
                <a16:creationId xmlns:a16="http://schemas.microsoft.com/office/drawing/2014/main" id="{E3E17494-C0C3-7643-A1E1-57573B606088}"/>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D240898A-B6D6-7B43-B8BF-E0BB66E1E50A}"/>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249838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6BC4-FE8F-E441-8BAC-F91567FF9319}"/>
              </a:ext>
            </a:extLst>
          </p:cNvPr>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SI" dirty="0"/>
          </a:p>
        </p:txBody>
      </p:sp>
      <p:sp>
        <p:nvSpPr>
          <p:cNvPr id="3" name="Text Placeholder 2">
            <a:extLst>
              <a:ext uri="{FF2B5EF4-FFF2-40B4-BE49-F238E27FC236}">
                <a16:creationId xmlns:a16="http://schemas.microsoft.com/office/drawing/2014/main" id="{4F2E668D-0EEE-1A4A-984E-B13B90FB1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665E5F8-9759-3043-A59C-1BB6FA511A6E}"/>
              </a:ext>
            </a:extLst>
          </p:cNvPr>
          <p:cNvSpPr>
            <a:spLocks noGrp="1"/>
          </p:cNvSpPr>
          <p:nvPr>
            <p:ph type="dt" sz="half" idx="10"/>
          </p:nvPr>
        </p:nvSpPr>
        <p:spPr/>
        <p:txBody>
          <a:bodyPr/>
          <a:lstStyle/>
          <a:p>
            <a:fld id="{AEE75BDE-3D63-834E-9911-90EAC249D465}" type="datetimeFigureOut">
              <a:rPr lang="en-SI" smtClean="0"/>
              <a:t>11/28/23</a:t>
            </a:fld>
            <a:endParaRPr lang="en-SI"/>
          </a:p>
        </p:txBody>
      </p:sp>
      <p:sp>
        <p:nvSpPr>
          <p:cNvPr id="5" name="Footer Placeholder 4">
            <a:extLst>
              <a:ext uri="{FF2B5EF4-FFF2-40B4-BE49-F238E27FC236}">
                <a16:creationId xmlns:a16="http://schemas.microsoft.com/office/drawing/2014/main" id="{42FC66FF-D2E7-3145-9FAB-41B1980B819C}"/>
              </a:ext>
            </a:extLst>
          </p:cNvPr>
          <p:cNvSpPr>
            <a:spLocks noGrp="1"/>
          </p:cNvSpPr>
          <p:nvPr>
            <p:ph type="ftr" sz="quarter" idx="11"/>
          </p:nvPr>
        </p:nvSpPr>
        <p:spPr/>
        <p:txBody>
          <a:bodyPr/>
          <a:lstStyle/>
          <a:p>
            <a:endParaRPr lang="en-SI"/>
          </a:p>
        </p:txBody>
      </p:sp>
      <p:sp>
        <p:nvSpPr>
          <p:cNvPr id="6" name="Slide Number Placeholder 5">
            <a:extLst>
              <a:ext uri="{FF2B5EF4-FFF2-40B4-BE49-F238E27FC236}">
                <a16:creationId xmlns:a16="http://schemas.microsoft.com/office/drawing/2014/main" id="{1AD86A78-855A-5948-9B06-A63F16584AF2}"/>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187613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5F9F-4DA3-7F43-9F42-087DD0F39EB1}"/>
              </a:ext>
            </a:extLst>
          </p:cNvPr>
          <p:cNvSpPr>
            <a:spLocks noGrp="1"/>
          </p:cNvSpPr>
          <p:nvPr>
            <p:ph type="title"/>
          </p:nvPr>
        </p:nvSpPr>
        <p:spPr/>
        <p:txBody>
          <a:bodyPr/>
          <a:lstStyle/>
          <a:p>
            <a:r>
              <a:rPr lang="en-GB"/>
              <a:t>Click to edit Master title style</a:t>
            </a:r>
            <a:endParaRPr lang="en-SI"/>
          </a:p>
        </p:txBody>
      </p:sp>
      <p:sp>
        <p:nvSpPr>
          <p:cNvPr id="3" name="Content Placeholder 2">
            <a:extLst>
              <a:ext uri="{FF2B5EF4-FFF2-40B4-BE49-F238E27FC236}">
                <a16:creationId xmlns:a16="http://schemas.microsoft.com/office/drawing/2014/main" id="{C0DD2CCB-ECC8-D845-A75B-3AE4DF2492D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4" name="Content Placeholder 3">
            <a:extLst>
              <a:ext uri="{FF2B5EF4-FFF2-40B4-BE49-F238E27FC236}">
                <a16:creationId xmlns:a16="http://schemas.microsoft.com/office/drawing/2014/main" id="{93653D9D-C6BD-4F45-A97F-726F02B6E0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5" name="Date Placeholder 4">
            <a:extLst>
              <a:ext uri="{FF2B5EF4-FFF2-40B4-BE49-F238E27FC236}">
                <a16:creationId xmlns:a16="http://schemas.microsoft.com/office/drawing/2014/main" id="{54E6737D-8C70-AC43-8A41-5608FB85507A}"/>
              </a:ext>
            </a:extLst>
          </p:cNvPr>
          <p:cNvSpPr>
            <a:spLocks noGrp="1"/>
          </p:cNvSpPr>
          <p:nvPr>
            <p:ph type="dt" sz="half" idx="10"/>
          </p:nvPr>
        </p:nvSpPr>
        <p:spPr/>
        <p:txBody>
          <a:bodyPr/>
          <a:lstStyle/>
          <a:p>
            <a:fld id="{AEE75BDE-3D63-834E-9911-90EAC249D465}" type="datetimeFigureOut">
              <a:rPr lang="en-SI" smtClean="0"/>
              <a:t>11/28/23</a:t>
            </a:fld>
            <a:endParaRPr lang="en-SI"/>
          </a:p>
        </p:txBody>
      </p:sp>
      <p:sp>
        <p:nvSpPr>
          <p:cNvPr id="6" name="Footer Placeholder 5">
            <a:extLst>
              <a:ext uri="{FF2B5EF4-FFF2-40B4-BE49-F238E27FC236}">
                <a16:creationId xmlns:a16="http://schemas.microsoft.com/office/drawing/2014/main" id="{FF13C58B-5090-7849-8339-4A65D9A707D5}"/>
              </a:ext>
            </a:extLst>
          </p:cNvPr>
          <p:cNvSpPr>
            <a:spLocks noGrp="1"/>
          </p:cNvSpPr>
          <p:nvPr>
            <p:ph type="ftr" sz="quarter" idx="11"/>
          </p:nvPr>
        </p:nvSpPr>
        <p:spPr/>
        <p:txBody>
          <a:bodyPr/>
          <a:lstStyle/>
          <a:p>
            <a:endParaRPr lang="en-SI"/>
          </a:p>
        </p:txBody>
      </p:sp>
      <p:sp>
        <p:nvSpPr>
          <p:cNvPr id="7" name="Slide Number Placeholder 6">
            <a:extLst>
              <a:ext uri="{FF2B5EF4-FFF2-40B4-BE49-F238E27FC236}">
                <a16:creationId xmlns:a16="http://schemas.microsoft.com/office/drawing/2014/main" id="{F4C61068-3FEA-8F42-8111-F660F0B04169}"/>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80616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EEB5-116A-BB4F-92E8-A336D9200B26}"/>
              </a:ext>
            </a:extLst>
          </p:cNvPr>
          <p:cNvSpPr>
            <a:spLocks noGrp="1"/>
          </p:cNvSpPr>
          <p:nvPr>
            <p:ph type="title"/>
          </p:nvPr>
        </p:nvSpPr>
        <p:spPr>
          <a:xfrm>
            <a:off x="839788" y="365125"/>
            <a:ext cx="10515600" cy="1325563"/>
          </a:xfrm>
        </p:spPr>
        <p:txBody>
          <a:bodyPr/>
          <a:lstStyle/>
          <a:p>
            <a:r>
              <a:rPr lang="en-GB"/>
              <a:t>Click to edit Master title style</a:t>
            </a:r>
            <a:endParaRPr lang="en-SI"/>
          </a:p>
        </p:txBody>
      </p:sp>
      <p:sp>
        <p:nvSpPr>
          <p:cNvPr id="3" name="Text Placeholder 2">
            <a:extLst>
              <a:ext uri="{FF2B5EF4-FFF2-40B4-BE49-F238E27FC236}">
                <a16:creationId xmlns:a16="http://schemas.microsoft.com/office/drawing/2014/main" id="{BA40BB71-1B67-0442-BDB8-DE4A4AA2E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B24012-5B7F-884C-A336-BE214CE310F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5" name="Text Placeholder 4">
            <a:extLst>
              <a:ext uri="{FF2B5EF4-FFF2-40B4-BE49-F238E27FC236}">
                <a16:creationId xmlns:a16="http://schemas.microsoft.com/office/drawing/2014/main" id="{D8F409C2-BFFB-084E-A6CB-55F669B86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6562D69-C5C0-EF46-B5FA-FA1EE5EF06F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7" name="Date Placeholder 6">
            <a:extLst>
              <a:ext uri="{FF2B5EF4-FFF2-40B4-BE49-F238E27FC236}">
                <a16:creationId xmlns:a16="http://schemas.microsoft.com/office/drawing/2014/main" id="{4D9D2B45-ECBC-2348-AC08-C2183081C3C5}"/>
              </a:ext>
            </a:extLst>
          </p:cNvPr>
          <p:cNvSpPr>
            <a:spLocks noGrp="1"/>
          </p:cNvSpPr>
          <p:nvPr>
            <p:ph type="dt" sz="half" idx="10"/>
          </p:nvPr>
        </p:nvSpPr>
        <p:spPr/>
        <p:txBody>
          <a:bodyPr/>
          <a:lstStyle/>
          <a:p>
            <a:fld id="{AEE75BDE-3D63-834E-9911-90EAC249D465}" type="datetimeFigureOut">
              <a:rPr lang="en-SI" smtClean="0"/>
              <a:t>11/28/23</a:t>
            </a:fld>
            <a:endParaRPr lang="en-SI"/>
          </a:p>
        </p:txBody>
      </p:sp>
      <p:sp>
        <p:nvSpPr>
          <p:cNvPr id="8" name="Footer Placeholder 7">
            <a:extLst>
              <a:ext uri="{FF2B5EF4-FFF2-40B4-BE49-F238E27FC236}">
                <a16:creationId xmlns:a16="http://schemas.microsoft.com/office/drawing/2014/main" id="{EAB37BB8-587F-9F4F-83D2-E2FF14F898B3}"/>
              </a:ext>
            </a:extLst>
          </p:cNvPr>
          <p:cNvSpPr>
            <a:spLocks noGrp="1"/>
          </p:cNvSpPr>
          <p:nvPr>
            <p:ph type="ftr" sz="quarter" idx="11"/>
          </p:nvPr>
        </p:nvSpPr>
        <p:spPr/>
        <p:txBody>
          <a:bodyPr/>
          <a:lstStyle/>
          <a:p>
            <a:endParaRPr lang="en-SI"/>
          </a:p>
        </p:txBody>
      </p:sp>
      <p:sp>
        <p:nvSpPr>
          <p:cNvPr id="9" name="Slide Number Placeholder 8">
            <a:extLst>
              <a:ext uri="{FF2B5EF4-FFF2-40B4-BE49-F238E27FC236}">
                <a16:creationId xmlns:a16="http://schemas.microsoft.com/office/drawing/2014/main" id="{C5CFE36A-58EE-A349-8AF7-680737624A05}"/>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8350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2E53-0904-BE4B-8AAD-598D883042EF}"/>
              </a:ext>
            </a:extLst>
          </p:cNvPr>
          <p:cNvSpPr>
            <a:spLocks noGrp="1"/>
          </p:cNvSpPr>
          <p:nvPr>
            <p:ph type="title"/>
          </p:nvPr>
        </p:nvSpPr>
        <p:spPr/>
        <p:txBody>
          <a:bodyPr/>
          <a:lstStyle/>
          <a:p>
            <a:r>
              <a:rPr lang="en-GB"/>
              <a:t>Click to edit Master title style</a:t>
            </a:r>
            <a:endParaRPr lang="en-SI"/>
          </a:p>
        </p:txBody>
      </p:sp>
      <p:sp>
        <p:nvSpPr>
          <p:cNvPr id="3" name="Date Placeholder 2">
            <a:extLst>
              <a:ext uri="{FF2B5EF4-FFF2-40B4-BE49-F238E27FC236}">
                <a16:creationId xmlns:a16="http://schemas.microsoft.com/office/drawing/2014/main" id="{6E215E80-96C8-9540-9055-A99FE3D5E861}"/>
              </a:ext>
            </a:extLst>
          </p:cNvPr>
          <p:cNvSpPr>
            <a:spLocks noGrp="1"/>
          </p:cNvSpPr>
          <p:nvPr>
            <p:ph type="dt" sz="half" idx="10"/>
          </p:nvPr>
        </p:nvSpPr>
        <p:spPr/>
        <p:txBody>
          <a:bodyPr/>
          <a:lstStyle/>
          <a:p>
            <a:fld id="{AEE75BDE-3D63-834E-9911-90EAC249D465}" type="datetimeFigureOut">
              <a:rPr lang="en-SI" smtClean="0"/>
              <a:t>11/28/23</a:t>
            </a:fld>
            <a:endParaRPr lang="en-SI"/>
          </a:p>
        </p:txBody>
      </p:sp>
      <p:sp>
        <p:nvSpPr>
          <p:cNvPr id="4" name="Footer Placeholder 3">
            <a:extLst>
              <a:ext uri="{FF2B5EF4-FFF2-40B4-BE49-F238E27FC236}">
                <a16:creationId xmlns:a16="http://schemas.microsoft.com/office/drawing/2014/main" id="{B5097B44-F716-174A-A706-B089D29058E8}"/>
              </a:ext>
            </a:extLst>
          </p:cNvPr>
          <p:cNvSpPr>
            <a:spLocks noGrp="1"/>
          </p:cNvSpPr>
          <p:nvPr>
            <p:ph type="ftr" sz="quarter" idx="11"/>
          </p:nvPr>
        </p:nvSpPr>
        <p:spPr/>
        <p:txBody>
          <a:bodyPr/>
          <a:lstStyle/>
          <a:p>
            <a:endParaRPr lang="en-SI"/>
          </a:p>
        </p:txBody>
      </p:sp>
      <p:sp>
        <p:nvSpPr>
          <p:cNvPr id="5" name="Slide Number Placeholder 4">
            <a:extLst>
              <a:ext uri="{FF2B5EF4-FFF2-40B4-BE49-F238E27FC236}">
                <a16:creationId xmlns:a16="http://schemas.microsoft.com/office/drawing/2014/main" id="{18860116-74CD-4340-9D89-0948FFAA0EAF}"/>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3051563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867C5D-9D19-F441-B5D0-94DA62EDA41F}"/>
              </a:ext>
            </a:extLst>
          </p:cNvPr>
          <p:cNvSpPr>
            <a:spLocks noGrp="1"/>
          </p:cNvSpPr>
          <p:nvPr>
            <p:ph type="dt" sz="half" idx="10"/>
          </p:nvPr>
        </p:nvSpPr>
        <p:spPr/>
        <p:txBody>
          <a:bodyPr/>
          <a:lstStyle/>
          <a:p>
            <a:fld id="{AEE75BDE-3D63-834E-9911-90EAC249D465}" type="datetimeFigureOut">
              <a:rPr lang="en-SI" smtClean="0"/>
              <a:t>11/28/23</a:t>
            </a:fld>
            <a:endParaRPr lang="en-SI"/>
          </a:p>
        </p:txBody>
      </p:sp>
      <p:sp>
        <p:nvSpPr>
          <p:cNvPr id="3" name="Footer Placeholder 2">
            <a:extLst>
              <a:ext uri="{FF2B5EF4-FFF2-40B4-BE49-F238E27FC236}">
                <a16:creationId xmlns:a16="http://schemas.microsoft.com/office/drawing/2014/main" id="{A2947F8D-DE3F-8643-9F6A-BE47FF0562FC}"/>
              </a:ext>
            </a:extLst>
          </p:cNvPr>
          <p:cNvSpPr>
            <a:spLocks noGrp="1"/>
          </p:cNvSpPr>
          <p:nvPr>
            <p:ph type="ftr" sz="quarter" idx="11"/>
          </p:nvPr>
        </p:nvSpPr>
        <p:spPr/>
        <p:txBody>
          <a:bodyPr/>
          <a:lstStyle/>
          <a:p>
            <a:endParaRPr lang="en-SI"/>
          </a:p>
        </p:txBody>
      </p:sp>
      <p:sp>
        <p:nvSpPr>
          <p:cNvPr id="4" name="Slide Number Placeholder 3">
            <a:extLst>
              <a:ext uri="{FF2B5EF4-FFF2-40B4-BE49-F238E27FC236}">
                <a16:creationId xmlns:a16="http://schemas.microsoft.com/office/drawing/2014/main" id="{F767586D-AE9C-DE42-989E-97C58DFA3967}"/>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76218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F3F5-518B-D04C-928F-E56C932438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I"/>
          </a:p>
        </p:txBody>
      </p:sp>
      <p:sp>
        <p:nvSpPr>
          <p:cNvPr id="3" name="Content Placeholder 2">
            <a:extLst>
              <a:ext uri="{FF2B5EF4-FFF2-40B4-BE49-F238E27FC236}">
                <a16:creationId xmlns:a16="http://schemas.microsoft.com/office/drawing/2014/main" id="{85646CA8-D017-3D46-9BA4-5FEEB00D8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4" name="Text Placeholder 3">
            <a:extLst>
              <a:ext uri="{FF2B5EF4-FFF2-40B4-BE49-F238E27FC236}">
                <a16:creationId xmlns:a16="http://schemas.microsoft.com/office/drawing/2014/main" id="{8B218C0A-2D40-8A4E-80E8-8F324AF0A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EA1A630-6040-1F44-AC00-71A6B6A5624C}"/>
              </a:ext>
            </a:extLst>
          </p:cNvPr>
          <p:cNvSpPr>
            <a:spLocks noGrp="1"/>
          </p:cNvSpPr>
          <p:nvPr>
            <p:ph type="dt" sz="half" idx="10"/>
          </p:nvPr>
        </p:nvSpPr>
        <p:spPr/>
        <p:txBody>
          <a:bodyPr/>
          <a:lstStyle/>
          <a:p>
            <a:fld id="{AEE75BDE-3D63-834E-9911-90EAC249D465}" type="datetimeFigureOut">
              <a:rPr lang="en-SI" smtClean="0"/>
              <a:t>11/28/23</a:t>
            </a:fld>
            <a:endParaRPr lang="en-SI"/>
          </a:p>
        </p:txBody>
      </p:sp>
      <p:sp>
        <p:nvSpPr>
          <p:cNvPr id="6" name="Footer Placeholder 5">
            <a:extLst>
              <a:ext uri="{FF2B5EF4-FFF2-40B4-BE49-F238E27FC236}">
                <a16:creationId xmlns:a16="http://schemas.microsoft.com/office/drawing/2014/main" id="{AE3E733C-A3DE-CF46-AEC2-49463B17809D}"/>
              </a:ext>
            </a:extLst>
          </p:cNvPr>
          <p:cNvSpPr>
            <a:spLocks noGrp="1"/>
          </p:cNvSpPr>
          <p:nvPr>
            <p:ph type="ftr" sz="quarter" idx="11"/>
          </p:nvPr>
        </p:nvSpPr>
        <p:spPr/>
        <p:txBody>
          <a:bodyPr/>
          <a:lstStyle/>
          <a:p>
            <a:endParaRPr lang="en-SI"/>
          </a:p>
        </p:txBody>
      </p:sp>
      <p:sp>
        <p:nvSpPr>
          <p:cNvPr id="7" name="Slide Number Placeholder 6">
            <a:extLst>
              <a:ext uri="{FF2B5EF4-FFF2-40B4-BE49-F238E27FC236}">
                <a16:creationId xmlns:a16="http://schemas.microsoft.com/office/drawing/2014/main" id="{BAF99F2A-529C-DA41-BA03-ADC7C84CC2B9}"/>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328169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8A34-123B-344F-B521-CA071A9C97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I"/>
          </a:p>
        </p:txBody>
      </p:sp>
      <p:sp>
        <p:nvSpPr>
          <p:cNvPr id="3" name="Picture Placeholder 2">
            <a:extLst>
              <a:ext uri="{FF2B5EF4-FFF2-40B4-BE49-F238E27FC236}">
                <a16:creationId xmlns:a16="http://schemas.microsoft.com/office/drawing/2014/main" id="{53DF4C98-70E8-B442-AD0B-92C91FC145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I"/>
          </a:p>
        </p:txBody>
      </p:sp>
      <p:sp>
        <p:nvSpPr>
          <p:cNvPr id="4" name="Text Placeholder 3">
            <a:extLst>
              <a:ext uri="{FF2B5EF4-FFF2-40B4-BE49-F238E27FC236}">
                <a16:creationId xmlns:a16="http://schemas.microsoft.com/office/drawing/2014/main" id="{53888CD9-58B2-9B4C-8F2C-E869F2CA1F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3B6BDD-A14F-B549-B246-EDA9C32035D6}"/>
              </a:ext>
            </a:extLst>
          </p:cNvPr>
          <p:cNvSpPr>
            <a:spLocks noGrp="1"/>
          </p:cNvSpPr>
          <p:nvPr>
            <p:ph type="dt" sz="half" idx="10"/>
          </p:nvPr>
        </p:nvSpPr>
        <p:spPr/>
        <p:txBody>
          <a:bodyPr/>
          <a:lstStyle/>
          <a:p>
            <a:fld id="{AEE75BDE-3D63-834E-9911-90EAC249D465}" type="datetimeFigureOut">
              <a:rPr lang="en-SI" smtClean="0"/>
              <a:t>11/28/23</a:t>
            </a:fld>
            <a:endParaRPr lang="en-SI"/>
          </a:p>
        </p:txBody>
      </p:sp>
      <p:sp>
        <p:nvSpPr>
          <p:cNvPr id="6" name="Footer Placeholder 5">
            <a:extLst>
              <a:ext uri="{FF2B5EF4-FFF2-40B4-BE49-F238E27FC236}">
                <a16:creationId xmlns:a16="http://schemas.microsoft.com/office/drawing/2014/main" id="{5846FDE1-C898-1E43-B6DA-4E5C87B2328E}"/>
              </a:ext>
            </a:extLst>
          </p:cNvPr>
          <p:cNvSpPr>
            <a:spLocks noGrp="1"/>
          </p:cNvSpPr>
          <p:nvPr>
            <p:ph type="ftr" sz="quarter" idx="11"/>
          </p:nvPr>
        </p:nvSpPr>
        <p:spPr/>
        <p:txBody>
          <a:bodyPr/>
          <a:lstStyle/>
          <a:p>
            <a:endParaRPr lang="en-SI"/>
          </a:p>
        </p:txBody>
      </p:sp>
      <p:sp>
        <p:nvSpPr>
          <p:cNvPr id="7" name="Slide Number Placeholder 6">
            <a:extLst>
              <a:ext uri="{FF2B5EF4-FFF2-40B4-BE49-F238E27FC236}">
                <a16:creationId xmlns:a16="http://schemas.microsoft.com/office/drawing/2014/main" id="{EAE52FF4-108D-D640-854F-AE92184DC905}"/>
              </a:ext>
            </a:extLst>
          </p:cNvPr>
          <p:cNvSpPr>
            <a:spLocks noGrp="1"/>
          </p:cNvSpPr>
          <p:nvPr>
            <p:ph type="sldNum" sz="quarter" idx="12"/>
          </p:nvPr>
        </p:nvSpPr>
        <p:spPr/>
        <p:txBody>
          <a:bodyPr/>
          <a:lstStyle/>
          <a:p>
            <a:fld id="{5C708CB9-F4BA-584A-AA78-AE6259F5A005}" type="slidenum">
              <a:rPr lang="en-SI" smtClean="0"/>
              <a:t>‹#›</a:t>
            </a:fld>
            <a:endParaRPr lang="en-SI"/>
          </a:p>
        </p:txBody>
      </p:sp>
    </p:spTree>
    <p:extLst>
      <p:ext uri="{BB962C8B-B14F-4D97-AF65-F5344CB8AC3E}">
        <p14:creationId xmlns:p14="http://schemas.microsoft.com/office/powerpoint/2010/main" val="191375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32BBD-8DE8-2045-8B2F-07CB5F6C4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SI" dirty="0"/>
          </a:p>
        </p:txBody>
      </p:sp>
      <p:sp>
        <p:nvSpPr>
          <p:cNvPr id="3" name="Text Placeholder 2">
            <a:extLst>
              <a:ext uri="{FF2B5EF4-FFF2-40B4-BE49-F238E27FC236}">
                <a16:creationId xmlns:a16="http://schemas.microsoft.com/office/drawing/2014/main" id="{0D8D4500-6865-184B-9E27-00F29E2254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SI" dirty="0"/>
          </a:p>
        </p:txBody>
      </p:sp>
      <p:sp>
        <p:nvSpPr>
          <p:cNvPr id="4" name="Date Placeholder 3">
            <a:extLst>
              <a:ext uri="{FF2B5EF4-FFF2-40B4-BE49-F238E27FC236}">
                <a16:creationId xmlns:a16="http://schemas.microsoft.com/office/drawing/2014/main" id="{B90C2440-883F-A443-82DB-C7240F69F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AEE75BDE-3D63-834E-9911-90EAC249D465}" type="datetimeFigureOut">
              <a:rPr lang="en-SI" smtClean="0"/>
              <a:pPr/>
              <a:t>11/28/23</a:t>
            </a:fld>
            <a:endParaRPr lang="en-SI" dirty="0"/>
          </a:p>
        </p:txBody>
      </p:sp>
      <p:sp>
        <p:nvSpPr>
          <p:cNvPr id="5" name="Footer Placeholder 4">
            <a:extLst>
              <a:ext uri="{FF2B5EF4-FFF2-40B4-BE49-F238E27FC236}">
                <a16:creationId xmlns:a16="http://schemas.microsoft.com/office/drawing/2014/main" id="{03862D8F-FA35-2D48-9BD2-0D168E832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SI" dirty="0"/>
          </a:p>
        </p:txBody>
      </p:sp>
      <p:sp>
        <p:nvSpPr>
          <p:cNvPr id="6" name="Slide Number Placeholder 5">
            <a:extLst>
              <a:ext uri="{FF2B5EF4-FFF2-40B4-BE49-F238E27FC236}">
                <a16:creationId xmlns:a16="http://schemas.microsoft.com/office/drawing/2014/main" id="{142C5118-5494-7E42-9FB4-C708F3106B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5C708CB9-F4BA-584A-AA78-AE6259F5A005}" type="slidenum">
              <a:rPr lang="en-SI" smtClean="0"/>
              <a:pPr/>
              <a:t>‹#›</a:t>
            </a:fld>
            <a:endParaRPr lang="en-SI" dirty="0"/>
          </a:p>
        </p:txBody>
      </p:sp>
    </p:spTree>
    <p:extLst>
      <p:ext uri="{BB962C8B-B14F-4D97-AF65-F5344CB8AC3E}">
        <p14:creationId xmlns:p14="http://schemas.microsoft.com/office/powerpoint/2010/main" val="2128867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openstax.org/books/introductory-business-statistics/pages/1-introduct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openstax.org/books/introductory-business-statistics/pages/1-introdu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penstax.org/books/introductory-business-statistics/pages/1-introduction"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penstax.org/books/introductory-business-statistics/pages/1-introduc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openstax.org/books/introductory-business-statistics/pages/1-introductio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E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A203-1C94-074A-A36A-E0613E5550CF}"/>
              </a:ext>
            </a:extLst>
          </p:cNvPr>
          <p:cNvSpPr>
            <a:spLocks noGrp="1"/>
          </p:cNvSpPr>
          <p:nvPr>
            <p:ph type="ctrTitle"/>
          </p:nvPr>
        </p:nvSpPr>
        <p:spPr>
          <a:xfrm>
            <a:off x="708455" y="987236"/>
            <a:ext cx="9144000" cy="1803890"/>
          </a:xfrm>
        </p:spPr>
        <p:txBody>
          <a:bodyPr anchor="t">
            <a:normAutofit/>
          </a:bodyPr>
          <a:lstStyle/>
          <a:p>
            <a:pPr algn="l">
              <a:lnSpc>
                <a:spcPct val="100000"/>
              </a:lnSpc>
            </a:pPr>
            <a:r>
              <a:rPr lang="en-GB" sz="4000" dirty="0">
                <a:solidFill>
                  <a:srgbClr val="4636E3"/>
                </a:solidFill>
              </a:rPr>
              <a:t>Introductory </a:t>
            </a:r>
            <a:br>
              <a:rPr lang="en-GB" sz="4000" dirty="0">
                <a:solidFill>
                  <a:srgbClr val="4636E3"/>
                </a:solidFill>
              </a:rPr>
            </a:br>
            <a:r>
              <a:rPr lang="en-GB" sz="4000" dirty="0">
                <a:solidFill>
                  <a:srgbClr val="4636E3"/>
                </a:solidFill>
              </a:rPr>
              <a:t>Business Statistics</a:t>
            </a:r>
            <a:endParaRPr lang="en-SI" sz="4000" dirty="0">
              <a:solidFill>
                <a:srgbClr val="4636E3"/>
              </a:solidFill>
            </a:endParaRPr>
          </a:p>
        </p:txBody>
      </p:sp>
      <p:sp>
        <p:nvSpPr>
          <p:cNvPr id="3" name="Subtitle 2">
            <a:extLst>
              <a:ext uri="{FF2B5EF4-FFF2-40B4-BE49-F238E27FC236}">
                <a16:creationId xmlns:a16="http://schemas.microsoft.com/office/drawing/2014/main" id="{B766276A-A4F6-A741-B74A-E08897005A52}"/>
              </a:ext>
            </a:extLst>
          </p:cNvPr>
          <p:cNvSpPr>
            <a:spLocks noGrp="1"/>
          </p:cNvSpPr>
          <p:nvPr>
            <p:ph type="subTitle" idx="1"/>
          </p:nvPr>
        </p:nvSpPr>
        <p:spPr>
          <a:xfrm>
            <a:off x="708451" y="3985199"/>
            <a:ext cx="9144000" cy="2264609"/>
          </a:xfrm>
        </p:spPr>
        <p:txBody>
          <a:bodyPr>
            <a:noAutofit/>
          </a:bodyPr>
          <a:lstStyle/>
          <a:p>
            <a:pPr algn="l">
              <a:lnSpc>
                <a:spcPts val="4600"/>
              </a:lnSpc>
            </a:pPr>
            <a:r>
              <a:rPr lang="en-GB" sz="4800" dirty="0">
                <a:solidFill>
                  <a:srgbClr val="948BE3"/>
                </a:solidFill>
              </a:rPr>
              <a:t>Data, Sampling, </a:t>
            </a:r>
          </a:p>
          <a:p>
            <a:pPr algn="l">
              <a:lnSpc>
                <a:spcPts val="4600"/>
              </a:lnSpc>
            </a:pPr>
            <a:r>
              <a:rPr lang="en-GB" sz="4800" dirty="0">
                <a:solidFill>
                  <a:srgbClr val="948BE3"/>
                </a:solidFill>
              </a:rPr>
              <a:t>and Variation in Data </a:t>
            </a:r>
          </a:p>
          <a:p>
            <a:pPr algn="l">
              <a:lnSpc>
                <a:spcPts val="4600"/>
              </a:lnSpc>
            </a:pPr>
            <a:r>
              <a:rPr lang="en-GB" sz="4800" dirty="0">
                <a:solidFill>
                  <a:srgbClr val="948BE3"/>
                </a:solidFill>
              </a:rPr>
              <a:t>and Sampling</a:t>
            </a:r>
          </a:p>
        </p:txBody>
      </p:sp>
      <p:cxnSp>
        <p:nvCxnSpPr>
          <p:cNvPr id="6" name="Straight Connector 5">
            <a:extLst>
              <a:ext uri="{FF2B5EF4-FFF2-40B4-BE49-F238E27FC236}">
                <a16:creationId xmlns:a16="http://schemas.microsoft.com/office/drawing/2014/main" id="{A9B8252F-687B-3F4D-9609-F16C03CCE3C0}"/>
              </a:ext>
            </a:extLst>
          </p:cNvPr>
          <p:cNvCxnSpPr>
            <a:cxnSpLocks/>
          </p:cNvCxnSpPr>
          <p:nvPr/>
        </p:nvCxnSpPr>
        <p:spPr>
          <a:xfrm>
            <a:off x="825287" y="0"/>
            <a:ext cx="0" cy="6858000"/>
          </a:xfrm>
          <a:prstGeom prst="line">
            <a:avLst/>
          </a:prstGeom>
          <a:ln>
            <a:solidFill>
              <a:srgbClr val="948BE3">
                <a:alpha val="50000"/>
              </a:srgb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CEC5AF6-6A36-D54C-BEAC-154BDDE48FC2}"/>
              </a:ext>
            </a:extLst>
          </p:cNvPr>
          <p:cNvCxnSpPr>
            <a:cxnSpLocks/>
          </p:cNvCxnSpPr>
          <p:nvPr/>
        </p:nvCxnSpPr>
        <p:spPr>
          <a:xfrm>
            <a:off x="11339897" y="0"/>
            <a:ext cx="0" cy="6858000"/>
          </a:xfrm>
          <a:prstGeom prst="line">
            <a:avLst/>
          </a:prstGeom>
          <a:ln>
            <a:solidFill>
              <a:srgbClr val="948BE3">
                <a:alpha val="50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DF1CE83-92E9-3A4F-9659-554F8656F3CD}"/>
              </a:ext>
            </a:extLst>
          </p:cNvPr>
          <p:cNvCxnSpPr>
            <a:cxnSpLocks/>
          </p:cNvCxnSpPr>
          <p:nvPr/>
        </p:nvCxnSpPr>
        <p:spPr>
          <a:xfrm>
            <a:off x="0" y="964692"/>
            <a:ext cx="12192000" cy="0"/>
          </a:xfrm>
          <a:prstGeom prst="line">
            <a:avLst/>
          </a:prstGeom>
          <a:ln>
            <a:solidFill>
              <a:srgbClr val="948BE3">
                <a:alpha val="50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3178B87-BE3B-F943-9F73-5652E5D2217C}"/>
              </a:ext>
            </a:extLst>
          </p:cNvPr>
          <p:cNvCxnSpPr>
            <a:cxnSpLocks/>
          </p:cNvCxnSpPr>
          <p:nvPr/>
        </p:nvCxnSpPr>
        <p:spPr>
          <a:xfrm>
            <a:off x="0" y="2148488"/>
            <a:ext cx="12192000" cy="0"/>
          </a:xfrm>
          <a:prstGeom prst="line">
            <a:avLst/>
          </a:prstGeom>
          <a:ln>
            <a:solidFill>
              <a:srgbClr val="948BE3">
                <a:alpha val="50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7C2C537-B6DF-C040-A817-1D08F075F5BC}"/>
              </a:ext>
            </a:extLst>
          </p:cNvPr>
          <p:cNvCxnSpPr>
            <a:cxnSpLocks/>
          </p:cNvCxnSpPr>
          <p:nvPr/>
        </p:nvCxnSpPr>
        <p:spPr>
          <a:xfrm>
            <a:off x="0" y="5893308"/>
            <a:ext cx="12192000" cy="0"/>
          </a:xfrm>
          <a:prstGeom prst="line">
            <a:avLst/>
          </a:prstGeom>
          <a:ln>
            <a:solidFill>
              <a:srgbClr val="948BE3">
                <a:alpha val="50000"/>
              </a:srgbClr>
            </a:solidFill>
          </a:ln>
        </p:spPr>
        <p:style>
          <a:lnRef idx="1">
            <a:schemeClr val="accent1"/>
          </a:lnRef>
          <a:fillRef idx="0">
            <a:schemeClr val="accent1"/>
          </a:fillRef>
          <a:effectRef idx="0">
            <a:schemeClr val="accent1"/>
          </a:effectRef>
          <a:fontRef idx="minor">
            <a:schemeClr val="tx1"/>
          </a:fontRef>
        </p:style>
      </p:cxnSp>
      <p:sp>
        <p:nvSpPr>
          <p:cNvPr id="12" name="Content Placeholder 3">
            <a:extLst>
              <a:ext uri="{FF2B5EF4-FFF2-40B4-BE49-F238E27FC236}">
                <a16:creationId xmlns:a16="http://schemas.microsoft.com/office/drawing/2014/main" id="{3C2287F3-F11A-EA4B-B224-75DE423115A9}"/>
              </a:ext>
            </a:extLst>
          </p:cNvPr>
          <p:cNvSpPr txBox="1">
            <a:spLocks/>
          </p:cNvSpPr>
          <p:nvPr/>
        </p:nvSpPr>
        <p:spPr>
          <a:xfrm>
            <a:off x="839788" y="6055822"/>
            <a:ext cx="10515600" cy="653753"/>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50"/>
              </a:lnSpc>
              <a:buNone/>
            </a:pPr>
            <a:r>
              <a:rPr lang="en-GB" sz="800" dirty="0">
                <a:solidFill>
                  <a:srgbClr val="4636E3"/>
                </a:solidFill>
              </a:rPr>
              <a:t>Access for free at </a:t>
            </a:r>
            <a:r>
              <a:rPr lang="en-GB" sz="800" u="sng" dirty="0">
                <a:solidFill>
                  <a:srgbClr val="4636E3"/>
                </a:solidFill>
                <a:hlinkClick r:id="rId2">
                  <a:extLst>
                    <a:ext uri="{A12FA001-AC4F-418D-AE19-62706E023703}">
                      <ahyp:hlinkClr xmlns:ahyp="http://schemas.microsoft.com/office/drawing/2018/hyperlinkcolor" val="tx"/>
                    </a:ext>
                  </a:extLst>
                </a:hlinkClick>
              </a:rPr>
              <a:t>https://openstax.org/books/introductory-business-statistics/pages/1-introduction</a:t>
            </a:r>
            <a:endParaRPr lang="en-SI" sz="800" dirty="0">
              <a:solidFill>
                <a:srgbClr val="4636E3"/>
              </a:solidFill>
            </a:endParaRPr>
          </a:p>
        </p:txBody>
      </p:sp>
      <p:sp>
        <p:nvSpPr>
          <p:cNvPr id="13" name="Title 1">
            <a:extLst>
              <a:ext uri="{FF2B5EF4-FFF2-40B4-BE49-F238E27FC236}">
                <a16:creationId xmlns:a16="http://schemas.microsoft.com/office/drawing/2014/main" id="{8F4C9F13-EE22-9B42-8027-1744FB73AE5B}"/>
              </a:ext>
            </a:extLst>
          </p:cNvPr>
          <p:cNvSpPr txBox="1">
            <a:spLocks/>
          </p:cNvSpPr>
          <p:nvPr/>
        </p:nvSpPr>
        <p:spPr>
          <a:xfrm>
            <a:off x="740638" y="3561271"/>
            <a:ext cx="10515600" cy="229370"/>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GB" sz="1600" spc="300" dirty="0">
                <a:solidFill>
                  <a:srgbClr val="948BE3"/>
                </a:solidFill>
              </a:rPr>
              <a:t>LESSON 1</a:t>
            </a:r>
            <a:endParaRPr lang="en-SI" sz="1600" spc="300" dirty="0">
              <a:solidFill>
                <a:srgbClr val="948BE3"/>
              </a:solidFill>
            </a:endParaRPr>
          </a:p>
        </p:txBody>
      </p:sp>
      <p:graphicFrame>
        <p:nvGraphicFramePr>
          <p:cNvPr id="4" name="Chart 3">
            <a:extLst>
              <a:ext uri="{FF2B5EF4-FFF2-40B4-BE49-F238E27FC236}">
                <a16:creationId xmlns:a16="http://schemas.microsoft.com/office/drawing/2014/main" id="{82BD9BBE-CE7E-5E07-46AE-E5A507F421F2}"/>
              </a:ext>
            </a:extLst>
          </p:cNvPr>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1505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2C47-3239-BD42-93BB-3BCA357F94E0}"/>
              </a:ext>
            </a:extLst>
          </p:cNvPr>
          <p:cNvSpPr>
            <a:spLocks noGrp="1"/>
          </p:cNvSpPr>
          <p:nvPr>
            <p:ph type="title"/>
          </p:nvPr>
        </p:nvSpPr>
        <p:spPr>
          <a:xfrm>
            <a:off x="726990" y="1758883"/>
            <a:ext cx="10515600" cy="1009651"/>
          </a:xfrm>
        </p:spPr>
        <p:txBody>
          <a:bodyPr anchor="t">
            <a:normAutofit/>
          </a:bodyPr>
          <a:lstStyle/>
          <a:p>
            <a:r>
              <a:rPr lang="en-GB" sz="3200" dirty="0"/>
              <a:t>Data may come from a population or from a sample.</a:t>
            </a:r>
            <a:endParaRPr lang="en-SI" sz="3200" dirty="0"/>
          </a:p>
        </p:txBody>
      </p:sp>
      <p:sp>
        <p:nvSpPr>
          <p:cNvPr id="7" name="Content Placeholder 6">
            <a:extLst>
              <a:ext uri="{FF2B5EF4-FFF2-40B4-BE49-F238E27FC236}">
                <a16:creationId xmlns:a16="http://schemas.microsoft.com/office/drawing/2014/main" id="{2937F68D-FF3A-5C4B-A214-1EFD3173DAA2}"/>
              </a:ext>
            </a:extLst>
          </p:cNvPr>
          <p:cNvSpPr>
            <a:spLocks noGrp="1"/>
          </p:cNvSpPr>
          <p:nvPr>
            <p:ph idx="1"/>
          </p:nvPr>
        </p:nvSpPr>
        <p:spPr>
          <a:xfrm>
            <a:off x="726990" y="4643028"/>
            <a:ext cx="4994182" cy="1412794"/>
          </a:xfrm>
        </p:spPr>
        <p:txBody>
          <a:bodyPr>
            <a:normAutofit/>
          </a:bodyPr>
          <a:lstStyle/>
          <a:p>
            <a:pPr marL="0" indent="0">
              <a:lnSpc>
                <a:spcPct val="100000"/>
              </a:lnSpc>
              <a:buNone/>
            </a:pPr>
            <a:r>
              <a:rPr lang="en-GB" dirty="0">
                <a:solidFill>
                  <a:srgbClr val="4636E3"/>
                </a:solidFill>
              </a:rPr>
              <a:t>Lowercase letters like </a:t>
            </a:r>
            <a:r>
              <a:rPr lang="en-GB" dirty="0"/>
              <a:t>𝑥</a:t>
            </a:r>
            <a:r>
              <a:rPr lang="en-GB" b="0" i="0" u="none" strike="noStrike" dirty="0">
                <a:solidFill>
                  <a:srgbClr val="4636E3"/>
                </a:solidFill>
                <a:effectLst/>
              </a:rPr>
              <a:t> or </a:t>
            </a:r>
            <a:r>
              <a:rPr lang="en-GB" dirty="0"/>
              <a:t>𝑦</a:t>
            </a:r>
            <a:r>
              <a:rPr lang="en-GB" b="0" i="0" u="none" strike="noStrike" dirty="0">
                <a:solidFill>
                  <a:srgbClr val="4636E3"/>
                </a:solidFill>
                <a:effectLst/>
              </a:rPr>
              <a:t> generally are used to represent data values.</a:t>
            </a:r>
            <a:endParaRPr lang="en-SI" dirty="0">
              <a:solidFill>
                <a:srgbClr val="4636E3"/>
              </a:solidFill>
            </a:endParaRPr>
          </a:p>
        </p:txBody>
      </p:sp>
      <p:cxnSp>
        <p:nvCxnSpPr>
          <p:cNvPr id="8" name="Straight Connector 7">
            <a:extLst>
              <a:ext uri="{FF2B5EF4-FFF2-40B4-BE49-F238E27FC236}">
                <a16:creationId xmlns:a16="http://schemas.microsoft.com/office/drawing/2014/main" id="{DC104BED-D22D-314C-9A75-1CF22B1DA1A5}"/>
              </a:ext>
            </a:extLst>
          </p:cNvPr>
          <p:cNvCxnSpPr>
            <a:cxnSpLocks/>
          </p:cNvCxnSpPr>
          <p:nvPr/>
        </p:nvCxnSpPr>
        <p:spPr>
          <a:xfrm>
            <a:off x="82528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5D724F5-B77B-DD48-A905-C9C939C77079}"/>
              </a:ext>
            </a:extLst>
          </p:cNvPr>
          <p:cNvCxnSpPr>
            <a:cxnSpLocks/>
          </p:cNvCxnSpPr>
          <p:nvPr/>
        </p:nvCxnSpPr>
        <p:spPr>
          <a:xfrm>
            <a:off x="1133989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34F480-0320-E848-B6EE-8614D98B90D8}"/>
              </a:ext>
            </a:extLst>
          </p:cNvPr>
          <p:cNvCxnSpPr>
            <a:cxnSpLocks/>
          </p:cNvCxnSpPr>
          <p:nvPr/>
        </p:nvCxnSpPr>
        <p:spPr>
          <a:xfrm>
            <a:off x="0" y="964692"/>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6D52EA2-2869-D444-830C-1F4F7C57F7E3}"/>
              </a:ext>
            </a:extLst>
          </p:cNvPr>
          <p:cNvCxnSpPr>
            <a:cxnSpLocks/>
          </p:cNvCxnSpPr>
          <p:nvPr/>
        </p:nvCxnSpPr>
        <p:spPr>
          <a:xfrm>
            <a:off x="0" y="214848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FADF68-1DC5-1A44-A45C-C186DD7F2B7B}"/>
              </a:ext>
            </a:extLst>
          </p:cNvPr>
          <p:cNvCxnSpPr>
            <a:cxnSpLocks/>
          </p:cNvCxnSpPr>
          <p:nvPr/>
        </p:nvCxnSpPr>
        <p:spPr>
          <a:xfrm>
            <a:off x="0" y="589330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D9CB2C70-8CA9-DE44-B8AF-1E5880475737}"/>
              </a:ext>
            </a:extLst>
          </p:cNvPr>
          <p:cNvSpPr/>
          <p:nvPr/>
        </p:nvSpPr>
        <p:spPr>
          <a:xfrm>
            <a:off x="7101529"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5" name="Oval 14">
            <a:extLst>
              <a:ext uri="{FF2B5EF4-FFF2-40B4-BE49-F238E27FC236}">
                <a16:creationId xmlns:a16="http://schemas.microsoft.com/office/drawing/2014/main" id="{A8E737F9-16C3-BA46-B13D-6C38097842D1}"/>
              </a:ext>
            </a:extLst>
          </p:cNvPr>
          <p:cNvSpPr/>
          <p:nvPr/>
        </p:nvSpPr>
        <p:spPr>
          <a:xfrm>
            <a:off x="7583442"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6" name="Oval 15">
            <a:extLst>
              <a:ext uri="{FF2B5EF4-FFF2-40B4-BE49-F238E27FC236}">
                <a16:creationId xmlns:a16="http://schemas.microsoft.com/office/drawing/2014/main" id="{3543A455-7081-AD47-AB80-98E7BB2F1926}"/>
              </a:ext>
            </a:extLst>
          </p:cNvPr>
          <p:cNvSpPr/>
          <p:nvPr/>
        </p:nvSpPr>
        <p:spPr>
          <a:xfrm>
            <a:off x="8102426"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7" name="Oval 16">
            <a:extLst>
              <a:ext uri="{FF2B5EF4-FFF2-40B4-BE49-F238E27FC236}">
                <a16:creationId xmlns:a16="http://schemas.microsoft.com/office/drawing/2014/main" id="{37414CA9-DD8F-F043-B9B6-E9A7DA8E80E2}"/>
              </a:ext>
            </a:extLst>
          </p:cNvPr>
          <p:cNvSpPr/>
          <p:nvPr/>
        </p:nvSpPr>
        <p:spPr>
          <a:xfrm>
            <a:off x="8584339"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8" name="Oval 17">
            <a:extLst>
              <a:ext uri="{FF2B5EF4-FFF2-40B4-BE49-F238E27FC236}">
                <a16:creationId xmlns:a16="http://schemas.microsoft.com/office/drawing/2014/main" id="{47B7CA16-1BD3-9D4B-A3DD-A7C0290BC818}"/>
              </a:ext>
            </a:extLst>
          </p:cNvPr>
          <p:cNvSpPr/>
          <p:nvPr/>
        </p:nvSpPr>
        <p:spPr>
          <a:xfrm>
            <a:off x="9066253"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19" name="Oval 18">
            <a:extLst>
              <a:ext uri="{FF2B5EF4-FFF2-40B4-BE49-F238E27FC236}">
                <a16:creationId xmlns:a16="http://schemas.microsoft.com/office/drawing/2014/main" id="{7A0D82BD-34D6-9346-9DD1-50C828B6E2E3}"/>
              </a:ext>
            </a:extLst>
          </p:cNvPr>
          <p:cNvSpPr/>
          <p:nvPr/>
        </p:nvSpPr>
        <p:spPr>
          <a:xfrm>
            <a:off x="9548166"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0" name="Oval 19">
            <a:extLst>
              <a:ext uri="{FF2B5EF4-FFF2-40B4-BE49-F238E27FC236}">
                <a16:creationId xmlns:a16="http://schemas.microsoft.com/office/drawing/2014/main" id="{FC384D31-9ADC-3343-943B-508FE9C188A4}"/>
              </a:ext>
            </a:extLst>
          </p:cNvPr>
          <p:cNvSpPr/>
          <p:nvPr/>
        </p:nvSpPr>
        <p:spPr>
          <a:xfrm>
            <a:off x="10067151"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1" name="Oval 20">
            <a:extLst>
              <a:ext uri="{FF2B5EF4-FFF2-40B4-BE49-F238E27FC236}">
                <a16:creationId xmlns:a16="http://schemas.microsoft.com/office/drawing/2014/main" id="{A467AF18-2A1C-B548-A362-8CA3D9289C8A}"/>
              </a:ext>
            </a:extLst>
          </p:cNvPr>
          <p:cNvSpPr/>
          <p:nvPr/>
        </p:nvSpPr>
        <p:spPr>
          <a:xfrm>
            <a:off x="10549064"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2" name="Oval 21">
            <a:extLst>
              <a:ext uri="{FF2B5EF4-FFF2-40B4-BE49-F238E27FC236}">
                <a16:creationId xmlns:a16="http://schemas.microsoft.com/office/drawing/2014/main" id="{461B8CE7-C06F-A04A-B625-E3B2049F9EE6}"/>
              </a:ext>
            </a:extLst>
          </p:cNvPr>
          <p:cNvSpPr/>
          <p:nvPr/>
        </p:nvSpPr>
        <p:spPr>
          <a:xfrm>
            <a:off x="11043334" y="5596745"/>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3" name="Oval 22">
            <a:extLst>
              <a:ext uri="{FF2B5EF4-FFF2-40B4-BE49-F238E27FC236}">
                <a16:creationId xmlns:a16="http://schemas.microsoft.com/office/drawing/2014/main" id="{D77C1B69-8C12-9449-9F22-CDA67EEE8079}"/>
              </a:ext>
            </a:extLst>
          </p:cNvPr>
          <p:cNvSpPr/>
          <p:nvPr/>
        </p:nvSpPr>
        <p:spPr>
          <a:xfrm>
            <a:off x="7101529"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4" name="Oval 23">
            <a:extLst>
              <a:ext uri="{FF2B5EF4-FFF2-40B4-BE49-F238E27FC236}">
                <a16:creationId xmlns:a16="http://schemas.microsoft.com/office/drawing/2014/main" id="{EE917388-523C-B84D-952D-C1C07177AD6B}"/>
              </a:ext>
            </a:extLst>
          </p:cNvPr>
          <p:cNvSpPr/>
          <p:nvPr/>
        </p:nvSpPr>
        <p:spPr>
          <a:xfrm>
            <a:off x="7583442"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5" name="Oval 24">
            <a:extLst>
              <a:ext uri="{FF2B5EF4-FFF2-40B4-BE49-F238E27FC236}">
                <a16:creationId xmlns:a16="http://schemas.microsoft.com/office/drawing/2014/main" id="{F0A009DF-6B7D-9C4D-9C5F-EAB3A70C5847}"/>
              </a:ext>
            </a:extLst>
          </p:cNvPr>
          <p:cNvSpPr/>
          <p:nvPr/>
        </p:nvSpPr>
        <p:spPr>
          <a:xfrm>
            <a:off x="8102426"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6" name="Oval 25">
            <a:extLst>
              <a:ext uri="{FF2B5EF4-FFF2-40B4-BE49-F238E27FC236}">
                <a16:creationId xmlns:a16="http://schemas.microsoft.com/office/drawing/2014/main" id="{63985408-2F32-9743-9CC4-3966ECC22AE5}"/>
              </a:ext>
            </a:extLst>
          </p:cNvPr>
          <p:cNvSpPr/>
          <p:nvPr/>
        </p:nvSpPr>
        <p:spPr>
          <a:xfrm>
            <a:off x="8584339"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7" name="Oval 26">
            <a:extLst>
              <a:ext uri="{FF2B5EF4-FFF2-40B4-BE49-F238E27FC236}">
                <a16:creationId xmlns:a16="http://schemas.microsoft.com/office/drawing/2014/main" id="{3BCD60A7-6426-6740-B2F6-F339C0061708}"/>
              </a:ext>
            </a:extLst>
          </p:cNvPr>
          <p:cNvSpPr/>
          <p:nvPr/>
        </p:nvSpPr>
        <p:spPr>
          <a:xfrm>
            <a:off x="9066253"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8" name="Oval 27">
            <a:extLst>
              <a:ext uri="{FF2B5EF4-FFF2-40B4-BE49-F238E27FC236}">
                <a16:creationId xmlns:a16="http://schemas.microsoft.com/office/drawing/2014/main" id="{7FC76539-0B64-5248-A925-E0D71C0D81D7}"/>
              </a:ext>
            </a:extLst>
          </p:cNvPr>
          <p:cNvSpPr/>
          <p:nvPr/>
        </p:nvSpPr>
        <p:spPr>
          <a:xfrm>
            <a:off x="9548166"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29" name="Oval 28">
            <a:extLst>
              <a:ext uri="{FF2B5EF4-FFF2-40B4-BE49-F238E27FC236}">
                <a16:creationId xmlns:a16="http://schemas.microsoft.com/office/drawing/2014/main" id="{5D0AE764-AE4A-D04B-B189-33739FD7B051}"/>
              </a:ext>
            </a:extLst>
          </p:cNvPr>
          <p:cNvSpPr/>
          <p:nvPr/>
        </p:nvSpPr>
        <p:spPr>
          <a:xfrm>
            <a:off x="10067151"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0" name="Oval 29">
            <a:extLst>
              <a:ext uri="{FF2B5EF4-FFF2-40B4-BE49-F238E27FC236}">
                <a16:creationId xmlns:a16="http://schemas.microsoft.com/office/drawing/2014/main" id="{11C7E984-B620-7B43-9A37-D52EB6770ED5}"/>
              </a:ext>
            </a:extLst>
          </p:cNvPr>
          <p:cNvSpPr/>
          <p:nvPr/>
        </p:nvSpPr>
        <p:spPr>
          <a:xfrm>
            <a:off x="10549064"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1" name="Oval 30">
            <a:extLst>
              <a:ext uri="{FF2B5EF4-FFF2-40B4-BE49-F238E27FC236}">
                <a16:creationId xmlns:a16="http://schemas.microsoft.com/office/drawing/2014/main" id="{6276C590-EDC7-2F4F-B5C1-D35151BA6F8C}"/>
              </a:ext>
            </a:extLst>
          </p:cNvPr>
          <p:cNvSpPr/>
          <p:nvPr/>
        </p:nvSpPr>
        <p:spPr>
          <a:xfrm>
            <a:off x="11043334" y="5102474"/>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2" name="Oval 31">
            <a:extLst>
              <a:ext uri="{FF2B5EF4-FFF2-40B4-BE49-F238E27FC236}">
                <a16:creationId xmlns:a16="http://schemas.microsoft.com/office/drawing/2014/main" id="{CAD39CCE-ECE0-574A-B9B8-E1A1F24AB188}"/>
              </a:ext>
            </a:extLst>
          </p:cNvPr>
          <p:cNvSpPr/>
          <p:nvPr/>
        </p:nvSpPr>
        <p:spPr>
          <a:xfrm>
            <a:off x="7101529"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3" name="Oval 32">
            <a:extLst>
              <a:ext uri="{FF2B5EF4-FFF2-40B4-BE49-F238E27FC236}">
                <a16:creationId xmlns:a16="http://schemas.microsoft.com/office/drawing/2014/main" id="{53780DAC-3CB6-8649-B3E2-8B3A97BB2B86}"/>
              </a:ext>
            </a:extLst>
          </p:cNvPr>
          <p:cNvSpPr/>
          <p:nvPr/>
        </p:nvSpPr>
        <p:spPr>
          <a:xfrm>
            <a:off x="7583442"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4" name="Oval 33">
            <a:extLst>
              <a:ext uri="{FF2B5EF4-FFF2-40B4-BE49-F238E27FC236}">
                <a16:creationId xmlns:a16="http://schemas.microsoft.com/office/drawing/2014/main" id="{367CC3C3-43DA-1D4A-BA0A-EDE5BACFEE3C}"/>
              </a:ext>
            </a:extLst>
          </p:cNvPr>
          <p:cNvSpPr/>
          <p:nvPr/>
        </p:nvSpPr>
        <p:spPr>
          <a:xfrm>
            <a:off x="8102426"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5" name="Oval 34">
            <a:extLst>
              <a:ext uri="{FF2B5EF4-FFF2-40B4-BE49-F238E27FC236}">
                <a16:creationId xmlns:a16="http://schemas.microsoft.com/office/drawing/2014/main" id="{6EBD4CF4-A9C6-4C4B-B2C9-7185BA659F2D}"/>
              </a:ext>
            </a:extLst>
          </p:cNvPr>
          <p:cNvSpPr/>
          <p:nvPr/>
        </p:nvSpPr>
        <p:spPr>
          <a:xfrm>
            <a:off x="8584339"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6" name="Oval 35">
            <a:extLst>
              <a:ext uri="{FF2B5EF4-FFF2-40B4-BE49-F238E27FC236}">
                <a16:creationId xmlns:a16="http://schemas.microsoft.com/office/drawing/2014/main" id="{C9A2BF11-3A18-0242-8105-AC057C121484}"/>
              </a:ext>
            </a:extLst>
          </p:cNvPr>
          <p:cNvSpPr/>
          <p:nvPr/>
        </p:nvSpPr>
        <p:spPr>
          <a:xfrm>
            <a:off x="9066253"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7" name="Oval 36">
            <a:extLst>
              <a:ext uri="{FF2B5EF4-FFF2-40B4-BE49-F238E27FC236}">
                <a16:creationId xmlns:a16="http://schemas.microsoft.com/office/drawing/2014/main" id="{99D13728-1CCD-5842-8D2B-1A6C4CED2181}"/>
              </a:ext>
            </a:extLst>
          </p:cNvPr>
          <p:cNvSpPr/>
          <p:nvPr/>
        </p:nvSpPr>
        <p:spPr>
          <a:xfrm>
            <a:off x="9548166"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8" name="Oval 37">
            <a:extLst>
              <a:ext uri="{FF2B5EF4-FFF2-40B4-BE49-F238E27FC236}">
                <a16:creationId xmlns:a16="http://schemas.microsoft.com/office/drawing/2014/main" id="{C78611ED-B681-8449-A070-8F2810BF7E86}"/>
              </a:ext>
            </a:extLst>
          </p:cNvPr>
          <p:cNvSpPr/>
          <p:nvPr/>
        </p:nvSpPr>
        <p:spPr>
          <a:xfrm>
            <a:off x="10067151"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39" name="Oval 38">
            <a:extLst>
              <a:ext uri="{FF2B5EF4-FFF2-40B4-BE49-F238E27FC236}">
                <a16:creationId xmlns:a16="http://schemas.microsoft.com/office/drawing/2014/main" id="{1092719A-5873-854F-BF71-E25314793BFE}"/>
              </a:ext>
            </a:extLst>
          </p:cNvPr>
          <p:cNvSpPr/>
          <p:nvPr/>
        </p:nvSpPr>
        <p:spPr>
          <a:xfrm>
            <a:off x="10549064"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0" name="Oval 39">
            <a:extLst>
              <a:ext uri="{FF2B5EF4-FFF2-40B4-BE49-F238E27FC236}">
                <a16:creationId xmlns:a16="http://schemas.microsoft.com/office/drawing/2014/main" id="{47BFE85C-F64C-5647-9DD6-ED563BC4A0AB}"/>
              </a:ext>
            </a:extLst>
          </p:cNvPr>
          <p:cNvSpPr/>
          <p:nvPr/>
        </p:nvSpPr>
        <p:spPr>
          <a:xfrm>
            <a:off x="11043334" y="458349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1" name="Oval 40">
            <a:extLst>
              <a:ext uri="{FF2B5EF4-FFF2-40B4-BE49-F238E27FC236}">
                <a16:creationId xmlns:a16="http://schemas.microsoft.com/office/drawing/2014/main" id="{F92D977F-AE68-5642-8B70-B8FE56BA1797}"/>
              </a:ext>
            </a:extLst>
          </p:cNvPr>
          <p:cNvSpPr/>
          <p:nvPr/>
        </p:nvSpPr>
        <p:spPr>
          <a:xfrm>
            <a:off x="7101529"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2" name="Oval 41">
            <a:extLst>
              <a:ext uri="{FF2B5EF4-FFF2-40B4-BE49-F238E27FC236}">
                <a16:creationId xmlns:a16="http://schemas.microsoft.com/office/drawing/2014/main" id="{F8C59C99-B84E-8243-8A2C-A732C4FE1C39}"/>
              </a:ext>
            </a:extLst>
          </p:cNvPr>
          <p:cNvSpPr/>
          <p:nvPr/>
        </p:nvSpPr>
        <p:spPr>
          <a:xfrm>
            <a:off x="7583442"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3" name="Oval 42">
            <a:extLst>
              <a:ext uri="{FF2B5EF4-FFF2-40B4-BE49-F238E27FC236}">
                <a16:creationId xmlns:a16="http://schemas.microsoft.com/office/drawing/2014/main" id="{0665726D-AB6A-044E-A639-F18CED01986F}"/>
              </a:ext>
            </a:extLst>
          </p:cNvPr>
          <p:cNvSpPr/>
          <p:nvPr/>
        </p:nvSpPr>
        <p:spPr>
          <a:xfrm>
            <a:off x="8102426" y="4052150"/>
            <a:ext cx="296563" cy="296563"/>
          </a:xfrm>
          <a:prstGeom prst="ellipse">
            <a:avLst/>
          </a:prstGeom>
          <a:solidFill>
            <a:srgbClr val="001E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4" name="Oval 43">
            <a:extLst>
              <a:ext uri="{FF2B5EF4-FFF2-40B4-BE49-F238E27FC236}">
                <a16:creationId xmlns:a16="http://schemas.microsoft.com/office/drawing/2014/main" id="{EBB73696-F553-664B-9BCE-B1371EBBF261}"/>
              </a:ext>
            </a:extLst>
          </p:cNvPr>
          <p:cNvSpPr/>
          <p:nvPr/>
        </p:nvSpPr>
        <p:spPr>
          <a:xfrm>
            <a:off x="8584339"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5" name="Oval 44">
            <a:extLst>
              <a:ext uri="{FF2B5EF4-FFF2-40B4-BE49-F238E27FC236}">
                <a16:creationId xmlns:a16="http://schemas.microsoft.com/office/drawing/2014/main" id="{6EB84ADD-BAD6-0847-A917-7D398ABBD6A7}"/>
              </a:ext>
            </a:extLst>
          </p:cNvPr>
          <p:cNvSpPr/>
          <p:nvPr/>
        </p:nvSpPr>
        <p:spPr>
          <a:xfrm>
            <a:off x="9066253"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6" name="Oval 45">
            <a:extLst>
              <a:ext uri="{FF2B5EF4-FFF2-40B4-BE49-F238E27FC236}">
                <a16:creationId xmlns:a16="http://schemas.microsoft.com/office/drawing/2014/main" id="{E3D020E1-EA2B-0F45-9DD7-B0187463B39D}"/>
              </a:ext>
            </a:extLst>
          </p:cNvPr>
          <p:cNvSpPr/>
          <p:nvPr/>
        </p:nvSpPr>
        <p:spPr>
          <a:xfrm>
            <a:off x="9548166"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7" name="Oval 46">
            <a:extLst>
              <a:ext uri="{FF2B5EF4-FFF2-40B4-BE49-F238E27FC236}">
                <a16:creationId xmlns:a16="http://schemas.microsoft.com/office/drawing/2014/main" id="{68EA738F-4DF9-7740-BC44-D81CEF37F272}"/>
              </a:ext>
            </a:extLst>
          </p:cNvPr>
          <p:cNvSpPr/>
          <p:nvPr/>
        </p:nvSpPr>
        <p:spPr>
          <a:xfrm>
            <a:off x="10067151"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8" name="Oval 47">
            <a:extLst>
              <a:ext uri="{FF2B5EF4-FFF2-40B4-BE49-F238E27FC236}">
                <a16:creationId xmlns:a16="http://schemas.microsoft.com/office/drawing/2014/main" id="{9D87FF0C-7DAE-3042-AD98-3019966938D0}"/>
              </a:ext>
            </a:extLst>
          </p:cNvPr>
          <p:cNvSpPr/>
          <p:nvPr/>
        </p:nvSpPr>
        <p:spPr>
          <a:xfrm>
            <a:off x="10549064"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49" name="Oval 48">
            <a:extLst>
              <a:ext uri="{FF2B5EF4-FFF2-40B4-BE49-F238E27FC236}">
                <a16:creationId xmlns:a16="http://schemas.microsoft.com/office/drawing/2014/main" id="{BED84BE3-0038-F04B-B354-74ADCD39762B}"/>
              </a:ext>
            </a:extLst>
          </p:cNvPr>
          <p:cNvSpPr/>
          <p:nvPr/>
        </p:nvSpPr>
        <p:spPr>
          <a:xfrm>
            <a:off x="11043334" y="4052150"/>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0" name="Oval 49">
            <a:extLst>
              <a:ext uri="{FF2B5EF4-FFF2-40B4-BE49-F238E27FC236}">
                <a16:creationId xmlns:a16="http://schemas.microsoft.com/office/drawing/2014/main" id="{64C22BCA-DAAC-E048-ADC2-FB84A69B08FB}"/>
              </a:ext>
            </a:extLst>
          </p:cNvPr>
          <p:cNvSpPr/>
          <p:nvPr/>
        </p:nvSpPr>
        <p:spPr>
          <a:xfrm>
            <a:off x="7101529"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1" name="Oval 50">
            <a:extLst>
              <a:ext uri="{FF2B5EF4-FFF2-40B4-BE49-F238E27FC236}">
                <a16:creationId xmlns:a16="http://schemas.microsoft.com/office/drawing/2014/main" id="{1105979C-9FA6-7941-97CF-C39E90CB6C89}"/>
              </a:ext>
            </a:extLst>
          </p:cNvPr>
          <p:cNvSpPr/>
          <p:nvPr/>
        </p:nvSpPr>
        <p:spPr>
          <a:xfrm>
            <a:off x="7583442"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2" name="Oval 51">
            <a:extLst>
              <a:ext uri="{FF2B5EF4-FFF2-40B4-BE49-F238E27FC236}">
                <a16:creationId xmlns:a16="http://schemas.microsoft.com/office/drawing/2014/main" id="{692E66C5-85B9-AA4C-B793-65296AB55950}"/>
              </a:ext>
            </a:extLst>
          </p:cNvPr>
          <p:cNvSpPr/>
          <p:nvPr/>
        </p:nvSpPr>
        <p:spPr>
          <a:xfrm>
            <a:off x="8102426"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3" name="Oval 52">
            <a:extLst>
              <a:ext uri="{FF2B5EF4-FFF2-40B4-BE49-F238E27FC236}">
                <a16:creationId xmlns:a16="http://schemas.microsoft.com/office/drawing/2014/main" id="{49A0A7A0-A965-7145-A929-6C2908F77409}"/>
              </a:ext>
            </a:extLst>
          </p:cNvPr>
          <p:cNvSpPr/>
          <p:nvPr/>
        </p:nvSpPr>
        <p:spPr>
          <a:xfrm>
            <a:off x="8584339"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4" name="Oval 53">
            <a:extLst>
              <a:ext uri="{FF2B5EF4-FFF2-40B4-BE49-F238E27FC236}">
                <a16:creationId xmlns:a16="http://schemas.microsoft.com/office/drawing/2014/main" id="{008F1C63-775E-DE4B-A837-10F37783800C}"/>
              </a:ext>
            </a:extLst>
          </p:cNvPr>
          <p:cNvSpPr/>
          <p:nvPr/>
        </p:nvSpPr>
        <p:spPr>
          <a:xfrm>
            <a:off x="9066253"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5" name="Oval 54">
            <a:extLst>
              <a:ext uri="{FF2B5EF4-FFF2-40B4-BE49-F238E27FC236}">
                <a16:creationId xmlns:a16="http://schemas.microsoft.com/office/drawing/2014/main" id="{4C15B760-F59B-C646-AF27-81D74C3BE733}"/>
              </a:ext>
            </a:extLst>
          </p:cNvPr>
          <p:cNvSpPr/>
          <p:nvPr/>
        </p:nvSpPr>
        <p:spPr>
          <a:xfrm>
            <a:off x="9548166"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6" name="Oval 55">
            <a:extLst>
              <a:ext uri="{FF2B5EF4-FFF2-40B4-BE49-F238E27FC236}">
                <a16:creationId xmlns:a16="http://schemas.microsoft.com/office/drawing/2014/main" id="{6E6304B3-F34E-B44E-B2C1-350A6EEC4491}"/>
              </a:ext>
            </a:extLst>
          </p:cNvPr>
          <p:cNvSpPr/>
          <p:nvPr/>
        </p:nvSpPr>
        <p:spPr>
          <a:xfrm>
            <a:off x="10067151"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7" name="Oval 56">
            <a:extLst>
              <a:ext uri="{FF2B5EF4-FFF2-40B4-BE49-F238E27FC236}">
                <a16:creationId xmlns:a16="http://schemas.microsoft.com/office/drawing/2014/main" id="{C2A2D90A-0A51-E64E-9808-CE4475134D5E}"/>
              </a:ext>
            </a:extLst>
          </p:cNvPr>
          <p:cNvSpPr/>
          <p:nvPr/>
        </p:nvSpPr>
        <p:spPr>
          <a:xfrm>
            <a:off x="10549064"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8" name="Oval 57">
            <a:extLst>
              <a:ext uri="{FF2B5EF4-FFF2-40B4-BE49-F238E27FC236}">
                <a16:creationId xmlns:a16="http://schemas.microsoft.com/office/drawing/2014/main" id="{79ABDE94-DA42-D744-9777-5F72BB2A10DD}"/>
              </a:ext>
            </a:extLst>
          </p:cNvPr>
          <p:cNvSpPr/>
          <p:nvPr/>
        </p:nvSpPr>
        <p:spPr>
          <a:xfrm>
            <a:off x="11043334" y="3496096"/>
            <a:ext cx="296563" cy="296563"/>
          </a:xfrm>
          <a:prstGeom prst="ellipse">
            <a:avLst/>
          </a:prstGeom>
          <a:solidFill>
            <a:srgbClr val="463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I"/>
          </a:p>
        </p:txBody>
      </p:sp>
      <p:sp>
        <p:nvSpPr>
          <p:cNvPr id="59" name="Content Placeholder 3">
            <a:extLst>
              <a:ext uri="{FF2B5EF4-FFF2-40B4-BE49-F238E27FC236}">
                <a16:creationId xmlns:a16="http://schemas.microsoft.com/office/drawing/2014/main" id="{13BB9A02-11B4-9C41-95D0-B78F3E22487A}"/>
              </a:ext>
            </a:extLst>
          </p:cNvPr>
          <p:cNvSpPr txBox="1">
            <a:spLocks/>
          </p:cNvSpPr>
          <p:nvPr/>
        </p:nvSpPr>
        <p:spPr>
          <a:xfrm>
            <a:off x="839788" y="6055822"/>
            <a:ext cx="10515600" cy="653753"/>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50"/>
              </a:lnSpc>
              <a:buNone/>
            </a:pPr>
            <a:r>
              <a:rPr lang="en-GB" sz="800" dirty="0">
                <a:solidFill>
                  <a:srgbClr val="948BE3"/>
                </a:solidFill>
              </a:rPr>
              <a:t>Access for free at </a:t>
            </a:r>
            <a:r>
              <a:rPr lang="en-GB" sz="800" u="sng" dirty="0">
                <a:solidFill>
                  <a:srgbClr val="948BE3"/>
                </a:solidFill>
                <a:hlinkClick r:id="rId2">
                  <a:extLst>
                    <a:ext uri="{A12FA001-AC4F-418D-AE19-62706E023703}">
                      <ahyp:hlinkClr xmlns:ahyp="http://schemas.microsoft.com/office/drawing/2018/hyperlinkcolor" val="tx"/>
                    </a:ext>
                  </a:extLst>
                </a:hlinkClick>
              </a:rPr>
              <a:t>https://openstax.org/books/introductory-business-statistics/pages/1-introduction</a:t>
            </a:r>
            <a:endParaRPr lang="en-SI" sz="800" dirty="0">
              <a:solidFill>
                <a:srgbClr val="948BE3"/>
              </a:solidFill>
            </a:endParaRPr>
          </a:p>
        </p:txBody>
      </p:sp>
      <p:sp>
        <p:nvSpPr>
          <p:cNvPr id="61" name="Title 1">
            <a:extLst>
              <a:ext uri="{FF2B5EF4-FFF2-40B4-BE49-F238E27FC236}">
                <a16:creationId xmlns:a16="http://schemas.microsoft.com/office/drawing/2014/main" id="{811B4F39-2A8A-AA43-A573-972661AD65C6}"/>
              </a:ext>
            </a:extLst>
          </p:cNvPr>
          <p:cNvSpPr txBox="1">
            <a:spLocks/>
          </p:cNvSpPr>
          <p:nvPr/>
        </p:nvSpPr>
        <p:spPr>
          <a:xfrm>
            <a:off x="740638" y="1460544"/>
            <a:ext cx="10515600" cy="229370"/>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GB" sz="1600" spc="300" dirty="0">
                <a:solidFill>
                  <a:schemeClr val="tx1">
                    <a:lumMod val="50000"/>
                    <a:lumOff val="50000"/>
                  </a:schemeClr>
                </a:solidFill>
              </a:rPr>
              <a:t>LESSON 1</a:t>
            </a:r>
            <a:endParaRPr lang="en-SI" sz="1600" spc="300" dirty="0">
              <a:solidFill>
                <a:schemeClr val="tx1">
                  <a:lumMod val="50000"/>
                  <a:lumOff val="50000"/>
                </a:schemeClr>
              </a:solidFill>
            </a:endParaRPr>
          </a:p>
        </p:txBody>
      </p:sp>
      <p:sp>
        <p:nvSpPr>
          <p:cNvPr id="3" name="Smiley Face 2">
            <a:extLst>
              <a:ext uri="{FF2B5EF4-FFF2-40B4-BE49-F238E27FC236}">
                <a16:creationId xmlns:a16="http://schemas.microsoft.com/office/drawing/2014/main" id="{D49879AD-5DA8-8684-BAE0-0B2973C98FFB}"/>
              </a:ext>
            </a:extLst>
          </p:cNvPr>
          <p:cNvSpPr/>
          <p:nvPr/>
        </p:nvSpPr>
        <p:spPr>
          <a:xfrm>
            <a:off x="2301766" y="2768534"/>
            <a:ext cx="1471448" cy="14714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56754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2C47-3239-BD42-93BB-3BCA357F94E0}"/>
              </a:ext>
            </a:extLst>
          </p:cNvPr>
          <p:cNvSpPr>
            <a:spLocks noGrp="1"/>
          </p:cNvSpPr>
          <p:nvPr>
            <p:ph type="title"/>
          </p:nvPr>
        </p:nvSpPr>
        <p:spPr>
          <a:xfrm>
            <a:off x="724628" y="1757062"/>
            <a:ext cx="10515600" cy="553652"/>
          </a:xfrm>
        </p:spPr>
        <p:txBody>
          <a:bodyPr anchor="t">
            <a:normAutofit/>
          </a:bodyPr>
          <a:lstStyle/>
          <a:p>
            <a:r>
              <a:rPr lang="en-GB" sz="3200" b="0" i="0" u="none" strike="noStrike" dirty="0">
                <a:effectLst/>
              </a:rPr>
              <a:t>Most data can be put into the following categories:</a:t>
            </a:r>
            <a:endParaRPr lang="en-SI" sz="3200" dirty="0"/>
          </a:p>
        </p:txBody>
      </p:sp>
      <p:sp>
        <p:nvSpPr>
          <p:cNvPr id="3" name="Text Placeholder 2">
            <a:extLst>
              <a:ext uri="{FF2B5EF4-FFF2-40B4-BE49-F238E27FC236}">
                <a16:creationId xmlns:a16="http://schemas.microsoft.com/office/drawing/2014/main" id="{AC5340B8-8EE6-8743-84EF-38483EA1238F}"/>
              </a:ext>
            </a:extLst>
          </p:cNvPr>
          <p:cNvSpPr>
            <a:spLocks noGrp="1"/>
          </p:cNvSpPr>
          <p:nvPr>
            <p:ph type="body" idx="1"/>
          </p:nvPr>
        </p:nvSpPr>
        <p:spPr>
          <a:xfrm>
            <a:off x="839788" y="2422362"/>
            <a:ext cx="5157787" cy="823912"/>
          </a:xfrm>
        </p:spPr>
        <p:txBody>
          <a:bodyPr lIns="0" tIns="0" rIns="0" bIns="0"/>
          <a:lstStyle/>
          <a:p>
            <a:r>
              <a:rPr lang="en-SI" dirty="0">
                <a:solidFill>
                  <a:srgbClr val="4636E3"/>
                </a:solidFill>
              </a:rPr>
              <a:t>A Qualitative</a:t>
            </a:r>
          </a:p>
        </p:txBody>
      </p:sp>
      <p:sp>
        <p:nvSpPr>
          <p:cNvPr id="4" name="Content Placeholder 3">
            <a:extLst>
              <a:ext uri="{FF2B5EF4-FFF2-40B4-BE49-F238E27FC236}">
                <a16:creationId xmlns:a16="http://schemas.microsoft.com/office/drawing/2014/main" id="{C937A54F-8E48-E541-9B1A-8010A777F521}"/>
              </a:ext>
            </a:extLst>
          </p:cNvPr>
          <p:cNvSpPr>
            <a:spLocks noGrp="1"/>
          </p:cNvSpPr>
          <p:nvPr>
            <p:ph sz="half" idx="2"/>
          </p:nvPr>
        </p:nvSpPr>
        <p:spPr>
          <a:xfrm>
            <a:off x="839788" y="3459103"/>
            <a:ext cx="5157787" cy="2098351"/>
          </a:xfrm>
        </p:spPr>
        <p:txBody>
          <a:bodyPr lIns="0" tIns="0" rIns="0" bIns="0">
            <a:noAutofit/>
          </a:bodyPr>
          <a:lstStyle/>
          <a:p>
            <a:pPr marL="0" indent="0">
              <a:lnSpc>
                <a:spcPts val="1550"/>
              </a:lnSpc>
              <a:buNone/>
            </a:pPr>
            <a:r>
              <a:rPr lang="en-GB" sz="1100" b="1" dirty="0"/>
              <a:t>Qualitative data</a:t>
            </a:r>
            <a:r>
              <a:rPr lang="en-GB" sz="1100" dirty="0"/>
              <a:t> are the result of categorizing or describing attributes of a population. </a:t>
            </a:r>
            <a:r>
              <a:rPr lang="en-GB" sz="1100" b="1" dirty="0"/>
              <a:t>Qualitative data</a:t>
            </a:r>
            <a:r>
              <a:rPr lang="en-GB" sz="1100" dirty="0"/>
              <a:t> are also often called categorical data. Hair </a:t>
            </a:r>
            <a:r>
              <a:rPr lang="en-GB" sz="1100" dirty="0" err="1"/>
              <a:t>color</a:t>
            </a:r>
            <a:r>
              <a:rPr lang="en-GB" sz="1100" dirty="0"/>
              <a:t>, blood type, ethnic group, the car a person drives, and the street a person lives on are examples of qualitative(categorical) data. Qualitative(categorical) data are generally described by words or letters. For instance, hair </a:t>
            </a:r>
            <a:r>
              <a:rPr lang="en-GB" sz="1100" dirty="0" err="1"/>
              <a:t>color</a:t>
            </a:r>
            <a:r>
              <a:rPr lang="en-GB" sz="1100" dirty="0"/>
              <a:t> might be black, dark brown, light brown, blonde, </a:t>
            </a:r>
            <a:r>
              <a:rPr lang="en-GB" sz="1100" dirty="0" err="1"/>
              <a:t>gray</a:t>
            </a:r>
            <a:r>
              <a:rPr lang="en-GB" sz="1100" dirty="0"/>
              <a:t>, or red. Blood type might be AB+, O-, or B+. Researchers often prefer to use quantitative data over qualitative(categorical) data because it lends itself more easily to mathematical analysis. For example, it does not make sense to find an average hair </a:t>
            </a:r>
            <a:r>
              <a:rPr lang="en-GB" sz="1100" dirty="0" err="1"/>
              <a:t>color</a:t>
            </a:r>
            <a:r>
              <a:rPr lang="en-GB" sz="1100" dirty="0"/>
              <a:t> or blood type.</a:t>
            </a:r>
            <a:endParaRPr lang="en-SI" sz="1100" dirty="0"/>
          </a:p>
        </p:txBody>
      </p:sp>
      <p:sp>
        <p:nvSpPr>
          <p:cNvPr id="5" name="Text Placeholder 4">
            <a:extLst>
              <a:ext uri="{FF2B5EF4-FFF2-40B4-BE49-F238E27FC236}">
                <a16:creationId xmlns:a16="http://schemas.microsoft.com/office/drawing/2014/main" id="{22351FD7-E47B-5E4D-B4A6-369FD1E8AF08}"/>
              </a:ext>
            </a:extLst>
          </p:cNvPr>
          <p:cNvSpPr>
            <a:spLocks noGrp="1"/>
          </p:cNvSpPr>
          <p:nvPr>
            <p:ph type="body" sz="quarter" idx="3"/>
          </p:nvPr>
        </p:nvSpPr>
        <p:spPr>
          <a:xfrm>
            <a:off x="6172200" y="2422362"/>
            <a:ext cx="5183188" cy="823912"/>
          </a:xfrm>
        </p:spPr>
        <p:txBody>
          <a:bodyPr lIns="0" tIns="0" rIns="0" bIns="0"/>
          <a:lstStyle/>
          <a:p>
            <a:r>
              <a:rPr lang="en-SI" dirty="0">
                <a:solidFill>
                  <a:srgbClr val="4636E3"/>
                </a:solidFill>
              </a:rPr>
              <a:t>B Quantitative</a:t>
            </a:r>
          </a:p>
        </p:txBody>
      </p:sp>
      <p:sp>
        <p:nvSpPr>
          <p:cNvPr id="6" name="Content Placeholder 5">
            <a:extLst>
              <a:ext uri="{FF2B5EF4-FFF2-40B4-BE49-F238E27FC236}">
                <a16:creationId xmlns:a16="http://schemas.microsoft.com/office/drawing/2014/main" id="{6A4D6ECF-1EED-FD4B-8C0C-C0A9725FBAF6}"/>
              </a:ext>
            </a:extLst>
          </p:cNvPr>
          <p:cNvSpPr>
            <a:spLocks noGrp="1"/>
          </p:cNvSpPr>
          <p:nvPr>
            <p:ph sz="quarter" idx="4"/>
          </p:nvPr>
        </p:nvSpPr>
        <p:spPr>
          <a:xfrm>
            <a:off x="6172200" y="3459104"/>
            <a:ext cx="5183188" cy="2098341"/>
          </a:xfrm>
        </p:spPr>
        <p:txBody>
          <a:bodyPr lIns="0" tIns="0" rIns="0" bIns="0">
            <a:normAutofit/>
          </a:bodyPr>
          <a:lstStyle/>
          <a:p>
            <a:pPr marL="0" indent="0">
              <a:lnSpc>
                <a:spcPts val="1550"/>
              </a:lnSpc>
              <a:buNone/>
            </a:pPr>
            <a:r>
              <a:rPr lang="en-GB" sz="1100" b="1" dirty="0"/>
              <a:t>Quantitative data</a:t>
            </a:r>
            <a:r>
              <a:rPr lang="en-GB" sz="1100" dirty="0"/>
              <a:t> are always numbers. Quantitative data are the result of </a:t>
            </a:r>
            <a:r>
              <a:rPr lang="en-GB" sz="1100" b="1" dirty="0"/>
              <a:t>counting</a:t>
            </a:r>
            <a:r>
              <a:rPr lang="en-GB" sz="1100" dirty="0"/>
              <a:t> or </a:t>
            </a:r>
            <a:r>
              <a:rPr lang="en-GB" sz="1100" b="1" dirty="0"/>
              <a:t>measuring</a:t>
            </a:r>
            <a:r>
              <a:rPr lang="en-GB" sz="1100" dirty="0"/>
              <a:t> attributes of a population. Amount of money, pulse rate, weight, number of people living in your town, and number of students who take statistics are examples of quantitative data. Quantitative data may be either </a:t>
            </a:r>
            <a:r>
              <a:rPr lang="en-GB" sz="1100" b="1" dirty="0"/>
              <a:t>discrete</a:t>
            </a:r>
            <a:r>
              <a:rPr lang="en-GB" sz="1100" dirty="0"/>
              <a:t> or </a:t>
            </a:r>
            <a:r>
              <a:rPr lang="en-GB" sz="1100" b="1" dirty="0"/>
              <a:t>continuous</a:t>
            </a:r>
            <a:r>
              <a:rPr lang="en-GB" sz="1100" dirty="0"/>
              <a:t>. All data that are the result of counting are called </a:t>
            </a:r>
            <a:r>
              <a:rPr lang="en-GB" sz="1100" b="1" dirty="0"/>
              <a:t>quantitative discrete data</a:t>
            </a:r>
            <a:r>
              <a:rPr lang="en-GB" sz="1100" dirty="0"/>
              <a:t>. These data take on only certain numerical values. If you count the number of phone calls you receive for each day of the week, you might get values such as zero, one, two, or three.</a:t>
            </a:r>
            <a:endParaRPr lang="en-SI" sz="1100" dirty="0"/>
          </a:p>
        </p:txBody>
      </p:sp>
      <p:cxnSp>
        <p:nvCxnSpPr>
          <p:cNvPr id="7" name="Straight Connector 6">
            <a:extLst>
              <a:ext uri="{FF2B5EF4-FFF2-40B4-BE49-F238E27FC236}">
                <a16:creationId xmlns:a16="http://schemas.microsoft.com/office/drawing/2014/main" id="{C50CD1EC-612D-0F42-90BE-8A6822F227E8}"/>
              </a:ext>
            </a:extLst>
          </p:cNvPr>
          <p:cNvCxnSpPr>
            <a:cxnSpLocks/>
          </p:cNvCxnSpPr>
          <p:nvPr/>
        </p:nvCxnSpPr>
        <p:spPr>
          <a:xfrm>
            <a:off x="82528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2B5720E-1900-AE40-9E1C-2706EF3431F3}"/>
              </a:ext>
            </a:extLst>
          </p:cNvPr>
          <p:cNvCxnSpPr>
            <a:cxnSpLocks/>
          </p:cNvCxnSpPr>
          <p:nvPr/>
        </p:nvCxnSpPr>
        <p:spPr>
          <a:xfrm>
            <a:off x="1133989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2537AB3-AEC2-774A-9220-F0363683D6E2}"/>
              </a:ext>
            </a:extLst>
          </p:cNvPr>
          <p:cNvCxnSpPr>
            <a:cxnSpLocks/>
          </p:cNvCxnSpPr>
          <p:nvPr/>
        </p:nvCxnSpPr>
        <p:spPr>
          <a:xfrm>
            <a:off x="0" y="964692"/>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E6F287-2726-9049-A1D1-636FCD8728AB}"/>
              </a:ext>
            </a:extLst>
          </p:cNvPr>
          <p:cNvCxnSpPr>
            <a:cxnSpLocks/>
          </p:cNvCxnSpPr>
          <p:nvPr/>
        </p:nvCxnSpPr>
        <p:spPr>
          <a:xfrm>
            <a:off x="0" y="214848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145215-61F8-8446-803F-DC88E51ADE8C}"/>
              </a:ext>
            </a:extLst>
          </p:cNvPr>
          <p:cNvCxnSpPr>
            <a:cxnSpLocks/>
          </p:cNvCxnSpPr>
          <p:nvPr/>
        </p:nvCxnSpPr>
        <p:spPr>
          <a:xfrm>
            <a:off x="0" y="589330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sp>
        <p:nvSpPr>
          <p:cNvPr id="13" name="Content Placeholder 3">
            <a:extLst>
              <a:ext uri="{FF2B5EF4-FFF2-40B4-BE49-F238E27FC236}">
                <a16:creationId xmlns:a16="http://schemas.microsoft.com/office/drawing/2014/main" id="{2466A262-0531-F54F-B7C9-982A93675F80}"/>
              </a:ext>
            </a:extLst>
          </p:cNvPr>
          <p:cNvSpPr txBox="1">
            <a:spLocks/>
          </p:cNvSpPr>
          <p:nvPr/>
        </p:nvSpPr>
        <p:spPr>
          <a:xfrm>
            <a:off x="839788" y="6055822"/>
            <a:ext cx="10515600" cy="653753"/>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50"/>
              </a:lnSpc>
              <a:buNone/>
            </a:pPr>
            <a:r>
              <a:rPr lang="en-GB" sz="800" dirty="0">
                <a:solidFill>
                  <a:srgbClr val="948BE3"/>
                </a:solidFill>
              </a:rPr>
              <a:t>Access for free at </a:t>
            </a:r>
            <a:r>
              <a:rPr lang="en-GB" sz="800" u="sng" dirty="0">
                <a:solidFill>
                  <a:srgbClr val="948BE3"/>
                </a:solidFill>
                <a:hlinkClick r:id="rId2">
                  <a:extLst>
                    <a:ext uri="{A12FA001-AC4F-418D-AE19-62706E023703}">
                      <ahyp:hlinkClr xmlns:ahyp="http://schemas.microsoft.com/office/drawing/2018/hyperlinkcolor" val="tx"/>
                    </a:ext>
                  </a:extLst>
                </a:hlinkClick>
              </a:rPr>
              <a:t>https://openstax.org/books/introductory-business-statistics/pages/1-introduction</a:t>
            </a:r>
            <a:endParaRPr lang="en-SI" sz="800" dirty="0">
              <a:solidFill>
                <a:srgbClr val="948BE3"/>
              </a:solidFill>
            </a:endParaRPr>
          </a:p>
        </p:txBody>
      </p:sp>
      <p:sp>
        <p:nvSpPr>
          <p:cNvPr id="14" name="Title 1">
            <a:extLst>
              <a:ext uri="{FF2B5EF4-FFF2-40B4-BE49-F238E27FC236}">
                <a16:creationId xmlns:a16="http://schemas.microsoft.com/office/drawing/2014/main" id="{F8B2BBD2-569E-7244-8A91-4EC50758269B}"/>
              </a:ext>
            </a:extLst>
          </p:cNvPr>
          <p:cNvSpPr txBox="1">
            <a:spLocks/>
          </p:cNvSpPr>
          <p:nvPr/>
        </p:nvSpPr>
        <p:spPr>
          <a:xfrm>
            <a:off x="740638" y="1460544"/>
            <a:ext cx="10515600" cy="229370"/>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GB" sz="1600" spc="300" dirty="0">
                <a:solidFill>
                  <a:schemeClr val="tx1">
                    <a:lumMod val="50000"/>
                    <a:lumOff val="50000"/>
                  </a:schemeClr>
                </a:solidFill>
              </a:rPr>
              <a:t>LESSON 1</a:t>
            </a:r>
            <a:endParaRPr lang="en-SI" sz="1600" spc="300" dirty="0">
              <a:solidFill>
                <a:schemeClr val="tx1">
                  <a:lumMod val="50000"/>
                  <a:lumOff val="50000"/>
                </a:schemeClr>
              </a:solidFill>
            </a:endParaRPr>
          </a:p>
        </p:txBody>
      </p:sp>
    </p:spTree>
    <p:extLst>
      <p:ext uri="{BB962C8B-B14F-4D97-AF65-F5344CB8AC3E}">
        <p14:creationId xmlns:p14="http://schemas.microsoft.com/office/powerpoint/2010/main" val="344800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985DBEC-9999-8341-A299-5E153E5E11E7}"/>
              </a:ext>
            </a:extLst>
          </p:cNvPr>
          <p:cNvSpPr txBox="1">
            <a:spLocks/>
          </p:cNvSpPr>
          <p:nvPr/>
        </p:nvSpPr>
        <p:spPr>
          <a:xfrm>
            <a:off x="724628" y="1757062"/>
            <a:ext cx="10515600" cy="553652"/>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GB" sz="3200" dirty="0"/>
              <a:t>Try it yourself</a:t>
            </a:r>
            <a:endParaRPr lang="en-SI" sz="3200" dirty="0"/>
          </a:p>
        </p:txBody>
      </p:sp>
      <p:sp>
        <p:nvSpPr>
          <p:cNvPr id="8" name="Text Placeholder 2">
            <a:extLst>
              <a:ext uri="{FF2B5EF4-FFF2-40B4-BE49-F238E27FC236}">
                <a16:creationId xmlns:a16="http://schemas.microsoft.com/office/drawing/2014/main" id="{96077A04-EB23-1F48-BB4D-4E0D6AF3CF62}"/>
              </a:ext>
            </a:extLst>
          </p:cNvPr>
          <p:cNvSpPr txBox="1">
            <a:spLocks/>
          </p:cNvSpPr>
          <p:nvPr/>
        </p:nvSpPr>
        <p:spPr>
          <a:xfrm>
            <a:off x="839788" y="5116608"/>
            <a:ext cx="6311019" cy="823912"/>
          </a:xfrm>
          <a:prstGeom prst="rect">
            <a:avLst/>
          </a:prstGeom>
        </p:spPr>
        <p:txBody>
          <a:bodyPr lIns="0" tIns="0" rIns="0" b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I" sz="2400" dirty="0">
                <a:solidFill>
                  <a:srgbClr val="4636E3"/>
                </a:solidFill>
              </a:rPr>
              <a:t>A Qualitative  </a:t>
            </a:r>
            <a:r>
              <a:rPr lang="en-SI" sz="2000" dirty="0">
                <a:solidFill>
                  <a:srgbClr val="948BE3"/>
                </a:solidFill>
              </a:rPr>
              <a:t>or</a:t>
            </a:r>
            <a:r>
              <a:rPr lang="en-SI" dirty="0">
                <a:solidFill>
                  <a:srgbClr val="4636E3"/>
                </a:solidFill>
              </a:rPr>
              <a:t>  </a:t>
            </a:r>
            <a:r>
              <a:rPr lang="en-SI" sz="2400" dirty="0">
                <a:solidFill>
                  <a:srgbClr val="4636E3"/>
                </a:solidFill>
              </a:rPr>
              <a:t>B Quantitative</a:t>
            </a:r>
          </a:p>
        </p:txBody>
      </p:sp>
      <p:sp>
        <p:nvSpPr>
          <p:cNvPr id="9" name="Content Placeholder 3">
            <a:extLst>
              <a:ext uri="{FF2B5EF4-FFF2-40B4-BE49-F238E27FC236}">
                <a16:creationId xmlns:a16="http://schemas.microsoft.com/office/drawing/2014/main" id="{54504973-D8A1-9C45-818F-6523A335CA71}"/>
              </a:ext>
            </a:extLst>
          </p:cNvPr>
          <p:cNvSpPr txBox="1">
            <a:spLocks/>
          </p:cNvSpPr>
          <p:nvPr/>
        </p:nvSpPr>
        <p:spPr>
          <a:xfrm>
            <a:off x="839788" y="3071306"/>
            <a:ext cx="5334980" cy="1827164"/>
          </a:xfrm>
          <a:prstGeom prst="rect">
            <a:avLst/>
          </a:prstGeom>
        </p:spPr>
        <p:txBody>
          <a:bodyPr lIns="0" tIns="0" rIns="0" bIns="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None/>
            </a:pPr>
            <a:r>
              <a:rPr lang="en-GB" dirty="0"/>
              <a:t>The data are the number of machines in a gym. You sample five gyms. One gym has 12 machines, one gym has 15 machines, one gym has ten machines, one gym has 22 machines, and the other gym has 20 machines. What type of data is this?</a:t>
            </a:r>
            <a:endParaRPr lang="en-SI" sz="1400" dirty="0"/>
          </a:p>
        </p:txBody>
      </p:sp>
      <p:cxnSp>
        <p:nvCxnSpPr>
          <p:cNvPr id="12" name="Straight Connector 11">
            <a:extLst>
              <a:ext uri="{FF2B5EF4-FFF2-40B4-BE49-F238E27FC236}">
                <a16:creationId xmlns:a16="http://schemas.microsoft.com/office/drawing/2014/main" id="{2E8EAFFA-1607-7640-925B-73B31E758DFD}"/>
              </a:ext>
            </a:extLst>
          </p:cNvPr>
          <p:cNvCxnSpPr>
            <a:cxnSpLocks/>
          </p:cNvCxnSpPr>
          <p:nvPr/>
        </p:nvCxnSpPr>
        <p:spPr>
          <a:xfrm>
            <a:off x="82528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30EF4ED-BA4F-B84B-81AC-F1F567928F53}"/>
              </a:ext>
            </a:extLst>
          </p:cNvPr>
          <p:cNvCxnSpPr>
            <a:cxnSpLocks/>
          </p:cNvCxnSpPr>
          <p:nvPr/>
        </p:nvCxnSpPr>
        <p:spPr>
          <a:xfrm>
            <a:off x="1133989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C68712-FE72-8B42-B945-6FE1FF7A846E}"/>
              </a:ext>
            </a:extLst>
          </p:cNvPr>
          <p:cNvCxnSpPr>
            <a:cxnSpLocks/>
          </p:cNvCxnSpPr>
          <p:nvPr/>
        </p:nvCxnSpPr>
        <p:spPr>
          <a:xfrm>
            <a:off x="0" y="964692"/>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EB64AC7-A192-244A-B18F-F5CAE4ABD8B5}"/>
              </a:ext>
            </a:extLst>
          </p:cNvPr>
          <p:cNvCxnSpPr>
            <a:cxnSpLocks/>
          </p:cNvCxnSpPr>
          <p:nvPr/>
        </p:nvCxnSpPr>
        <p:spPr>
          <a:xfrm>
            <a:off x="0" y="589330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B52FA2C1-7527-BE4D-A762-1D5F69935B43}"/>
              </a:ext>
            </a:extLst>
          </p:cNvPr>
          <p:cNvSpPr txBox="1">
            <a:spLocks/>
          </p:cNvSpPr>
          <p:nvPr/>
        </p:nvSpPr>
        <p:spPr>
          <a:xfrm>
            <a:off x="839788" y="6055822"/>
            <a:ext cx="10515600" cy="653753"/>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50"/>
              </a:lnSpc>
              <a:buNone/>
            </a:pPr>
            <a:r>
              <a:rPr lang="en-GB" sz="800" dirty="0">
                <a:solidFill>
                  <a:srgbClr val="948BE3"/>
                </a:solidFill>
              </a:rPr>
              <a:t>Access for free at </a:t>
            </a:r>
            <a:r>
              <a:rPr lang="en-GB" sz="800" u="sng" dirty="0">
                <a:solidFill>
                  <a:srgbClr val="948BE3"/>
                </a:solidFill>
                <a:hlinkClick r:id="rId2">
                  <a:extLst>
                    <a:ext uri="{A12FA001-AC4F-418D-AE19-62706E023703}">
                      <ahyp:hlinkClr xmlns:ahyp="http://schemas.microsoft.com/office/drawing/2018/hyperlinkcolor" val="tx"/>
                    </a:ext>
                  </a:extLst>
                </a:hlinkClick>
              </a:rPr>
              <a:t>https://openstax.org/books/introductory-business-statistics/pages/1-introduction</a:t>
            </a:r>
            <a:endParaRPr lang="en-SI" sz="800" dirty="0">
              <a:solidFill>
                <a:srgbClr val="948BE3"/>
              </a:solidFill>
            </a:endParaRPr>
          </a:p>
        </p:txBody>
      </p:sp>
      <p:sp>
        <p:nvSpPr>
          <p:cNvPr id="19" name="Title 1">
            <a:extLst>
              <a:ext uri="{FF2B5EF4-FFF2-40B4-BE49-F238E27FC236}">
                <a16:creationId xmlns:a16="http://schemas.microsoft.com/office/drawing/2014/main" id="{F5115E3F-D327-164E-AB73-F884E7AD592A}"/>
              </a:ext>
            </a:extLst>
          </p:cNvPr>
          <p:cNvSpPr txBox="1">
            <a:spLocks/>
          </p:cNvSpPr>
          <p:nvPr/>
        </p:nvSpPr>
        <p:spPr>
          <a:xfrm>
            <a:off x="740638" y="1460544"/>
            <a:ext cx="10515600" cy="229370"/>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GB" sz="1600" spc="300" dirty="0">
                <a:solidFill>
                  <a:schemeClr val="tx1">
                    <a:lumMod val="50000"/>
                    <a:lumOff val="50000"/>
                  </a:schemeClr>
                </a:solidFill>
              </a:rPr>
              <a:t>LESSON 1</a:t>
            </a:r>
            <a:endParaRPr lang="en-SI" sz="1600" spc="300" dirty="0">
              <a:solidFill>
                <a:schemeClr val="tx1">
                  <a:lumMod val="50000"/>
                  <a:lumOff val="50000"/>
                </a:schemeClr>
              </a:solidFill>
            </a:endParaRPr>
          </a:p>
        </p:txBody>
      </p:sp>
      <p:pic>
        <p:nvPicPr>
          <p:cNvPr id="34" name="Picture 33">
            <a:extLst>
              <a:ext uri="{FF2B5EF4-FFF2-40B4-BE49-F238E27FC236}">
                <a16:creationId xmlns:a16="http://schemas.microsoft.com/office/drawing/2014/main" id="{F1DC1B99-5038-934E-9D3C-7E39E01838EA}"/>
              </a:ext>
            </a:extLst>
          </p:cNvPr>
          <p:cNvPicPr>
            <a:picLocks noChangeAspect="1"/>
          </p:cNvPicPr>
          <p:nvPr/>
        </p:nvPicPr>
        <p:blipFill>
          <a:blip r:embed="rId3"/>
          <a:stretch>
            <a:fillRect/>
          </a:stretch>
        </p:blipFill>
        <p:spPr>
          <a:xfrm>
            <a:off x="7414287" y="964690"/>
            <a:ext cx="3938778" cy="5920605"/>
          </a:xfrm>
          <a:prstGeom prst="rect">
            <a:avLst/>
          </a:prstGeom>
        </p:spPr>
      </p:pic>
      <p:cxnSp>
        <p:nvCxnSpPr>
          <p:cNvPr id="35" name="Straight Connector 34">
            <a:extLst>
              <a:ext uri="{FF2B5EF4-FFF2-40B4-BE49-F238E27FC236}">
                <a16:creationId xmlns:a16="http://schemas.microsoft.com/office/drawing/2014/main" id="{44FB3942-2251-CC42-972B-8763B16B14FD}"/>
              </a:ext>
            </a:extLst>
          </p:cNvPr>
          <p:cNvCxnSpPr>
            <a:cxnSpLocks/>
          </p:cNvCxnSpPr>
          <p:nvPr/>
        </p:nvCxnSpPr>
        <p:spPr>
          <a:xfrm>
            <a:off x="0" y="214848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82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F1FE-825E-004F-8DD6-BD3D71BC1BB2}"/>
              </a:ext>
            </a:extLst>
          </p:cNvPr>
          <p:cNvSpPr txBox="1">
            <a:spLocks/>
          </p:cNvSpPr>
          <p:nvPr/>
        </p:nvSpPr>
        <p:spPr>
          <a:xfrm>
            <a:off x="724628" y="1757062"/>
            <a:ext cx="10515600" cy="553652"/>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GB" sz="3200" dirty="0"/>
              <a:t>That’s all for today’s lesson.</a:t>
            </a:r>
            <a:endParaRPr lang="en-SI" sz="3200" dirty="0"/>
          </a:p>
        </p:txBody>
      </p:sp>
      <p:cxnSp>
        <p:nvCxnSpPr>
          <p:cNvPr id="3" name="Straight Connector 2">
            <a:extLst>
              <a:ext uri="{FF2B5EF4-FFF2-40B4-BE49-F238E27FC236}">
                <a16:creationId xmlns:a16="http://schemas.microsoft.com/office/drawing/2014/main" id="{9C3C0A33-60AA-4B4C-9BFB-123056C6125E}"/>
              </a:ext>
            </a:extLst>
          </p:cNvPr>
          <p:cNvCxnSpPr>
            <a:cxnSpLocks/>
          </p:cNvCxnSpPr>
          <p:nvPr/>
        </p:nvCxnSpPr>
        <p:spPr>
          <a:xfrm>
            <a:off x="82528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44D75E8-FB0F-7944-81F5-448D6C387099}"/>
              </a:ext>
            </a:extLst>
          </p:cNvPr>
          <p:cNvCxnSpPr>
            <a:cxnSpLocks/>
          </p:cNvCxnSpPr>
          <p:nvPr/>
        </p:nvCxnSpPr>
        <p:spPr>
          <a:xfrm>
            <a:off x="11339897" y="0"/>
            <a:ext cx="0" cy="685800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0A99FA0-65C3-F740-8671-56E1A133D519}"/>
              </a:ext>
            </a:extLst>
          </p:cNvPr>
          <p:cNvCxnSpPr>
            <a:cxnSpLocks/>
          </p:cNvCxnSpPr>
          <p:nvPr/>
        </p:nvCxnSpPr>
        <p:spPr>
          <a:xfrm>
            <a:off x="0" y="964692"/>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BB21425-CE36-9045-A29B-F2EB822248A7}"/>
              </a:ext>
            </a:extLst>
          </p:cNvPr>
          <p:cNvCxnSpPr>
            <a:cxnSpLocks/>
          </p:cNvCxnSpPr>
          <p:nvPr/>
        </p:nvCxnSpPr>
        <p:spPr>
          <a:xfrm>
            <a:off x="0" y="589330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sp>
        <p:nvSpPr>
          <p:cNvPr id="7" name="Content Placeholder 3">
            <a:extLst>
              <a:ext uri="{FF2B5EF4-FFF2-40B4-BE49-F238E27FC236}">
                <a16:creationId xmlns:a16="http://schemas.microsoft.com/office/drawing/2014/main" id="{9F5CC14D-6929-374C-9B63-8B98B0C546ED}"/>
              </a:ext>
            </a:extLst>
          </p:cNvPr>
          <p:cNvSpPr txBox="1">
            <a:spLocks/>
          </p:cNvSpPr>
          <p:nvPr/>
        </p:nvSpPr>
        <p:spPr>
          <a:xfrm>
            <a:off x="839788" y="6055822"/>
            <a:ext cx="10515600" cy="653753"/>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50"/>
              </a:lnSpc>
              <a:buNone/>
            </a:pPr>
            <a:r>
              <a:rPr lang="en-GB" sz="800" dirty="0">
                <a:solidFill>
                  <a:srgbClr val="948BE3"/>
                </a:solidFill>
              </a:rPr>
              <a:t>Access for free at </a:t>
            </a:r>
            <a:r>
              <a:rPr lang="en-GB" sz="800" u="sng" dirty="0">
                <a:solidFill>
                  <a:srgbClr val="948BE3"/>
                </a:solidFill>
                <a:hlinkClick r:id="rId2">
                  <a:extLst>
                    <a:ext uri="{A12FA001-AC4F-418D-AE19-62706E023703}">
                      <ahyp:hlinkClr xmlns:ahyp="http://schemas.microsoft.com/office/drawing/2018/hyperlinkcolor" val="tx"/>
                    </a:ext>
                  </a:extLst>
                </a:hlinkClick>
              </a:rPr>
              <a:t>https://openstax.org/books/introductory-business-statistics/pages/1-introduction</a:t>
            </a:r>
            <a:endParaRPr lang="en-SI" sz="800" dirty="0">
              <a:solidFill>
                <a:srgbClr val="948BE3"/>
              </a:solidFill>
            </a:endParaRPr>
          </a:p>
        </p:txBody>
      </p:sp>
      <p:cxnSp>
        <p:nvCxnSpPr>
          <p:cNvPr id="8" name="Straight Connector 7">
            <a:extLst>
              <a:ext uri="{FF2B5EF4-FFF2-40B4-BE49-F238E27FC236}">
                <a16:creationId xmlns:a16="http://schemas.microsoft.com/office/drawing/2014/main" id="{5B1384DF-892F-4042-BA48-E291BB9ACF1A}"/>
              </a:ext>
            </a:extLst>
          </p:cNvPr>
          <p:cNvCxnSpPr>
            <a:cxnSpLocks/>
          </p:cNvCxnSpPr>
          <p:nvPr/>
        </p:nvCxnSpPr>
        <p:spPr>
          <a:xfrm>
            <a:off x="0" y="2148488"/>
            <a:ext cx="12192000" cy="0"/>
          </a:xfrm>
          <a:prstGeom prst="line">
            <a:avLst/>
          </a:prstGeom>
          <a:ln>
            <a:solidFill>
              <a:srgbClr val="948BE3">
                <a:alpha val="41000"/>
              </a:srgbClr>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B544B82E-8F2A-8340-921D-B38993B16882}"/>
              </a:ext>
            </a:extLst>
          </p:cNvPr>
          <p:cNvSpPr txBox="1">
            <a:spLocks/>
          </p:cNvSpPr>
          <p:nvPr/>
        </p:nvSpPr>
        <p:spPr>
          <a:xfrm>
            <a:off x="839788" y="3682440"/>
            <a:ext cx="5427443" cy="1930856"/>
          </a:xfrm>
          <a:prstGeom prst="rect">
            <a:avLst/>
          </a:prstGeom>
        </p:spPr>
        <p:txBody>
          <a:bodyPr lIns="0" tIns="0" rIns="0" bIns="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50"/>
              </a:lnSpc>
              <a:buNone/>
            </a:pPr>
            <a:r>
              <a:rPr lang="en-GB" sz="1500" dirty="0"/>
              <a:t>Holmes, A., </a:t>
            </a:r>
            <a:r>
              <a:rPr lang="en-GB" sz="1500" dirty="0" err="1"/>
              <a:t>Illowsky</a:t>
            </a:r>
            <a:r>
              <a:rPr lang="en-GB" sz="1500" dirty="0"/>
              <a:t>, B., &amp; Dean S. (2017). Introductory Business Statistics. Houston, Texas: OpenStax. </a:t>
            </a:r>
          </a:p>
          <a:p>
            <a:pPr marL="0" indent="0">
              <a:lnSpc>
                <a:spcPts val="1550"/>
              </a:lnSpc>
              <a:buNone/>
            </a:pPr>
            <a:r>
              <a:rPr lang="en-GB" sz="1500" dirty="0"/>
              <a:t>Retrieved from </a:t>
            </a:r>
            <a:r>
              <a:rPr lang="en-GB" sz="1500" u="sng" dirty="0">
                <a:solidFill>
                  <a:srgbClr val="4636E3"/>
                </a:solidFill>
                <a:hlinkClick r:id="rId2">
                  <a:extLst>
                    <a:ext uri="{A12FA001-AC4F-418D-AE19-62706E023703}">
                      <ahyp:hlinkClr xmlns:ahyp="http://schemas.microsoft.com/office/drawing/2018/hyperlinkcolor" val="tx"/>
                    </a:ext>
                  </a:extLst>
                </a:hlinkClick>
              </a:rPr>
              <a:t>https://openstax.org/books/introductory-business-statistics/pages/1-introduction</a:t>
            </a:r>
            <a:endParaRPr lang="en-SI" sz="1500" dirty="0">
              <a:solidFill>
                <a:srgbClr val="4636E3"/>
              </a:solidFill>
            </a:endParaRPr>
          </a:p>
        </p:txBody>
      </p:sp>
    </p:spTree>
    <p:extLst>
      <p:ext uri="{BB962C8B-B14F-4D97-AF65-F5344CB8AC3E}">
        <p14:creationId xmlns:p14="http://schemas.microsoft.com/office/powerpoint/2010/main" val="3241367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512</Words>
  <Application>Microsoft Macintosh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Introductory  Business Statistics</vt:lpstr>
      <vt:lpstr>Data may come from a population or from a sample.</vt:lpstr>
      <vt:lpstr>Most data can be put into the following categories: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Thaeke Hekkenberg</cp:lastModifiedBy>
  <cp:revision>13</cp:revision>
  <dcterms:created xsi:type="dcterms:W3CDTF">2020-06-09T08:47:59Z</dcterms:created>
  <dcterms:modified xsi:type="dcterms:W3CDTF">2023-11-28T18:55:57Z</dcterms:modified>
</cp:coreProperties>
</file>