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6E3"/>
    <a:srgbClr val="948BE3"/>
    <a:srgbClr val="12303D"/>
    <a:srgbClr val="00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8-8F45-A270-E63AC36FFE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8-8F45-A270-E63AC36FFE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8-8F45-A270-E63AC36FF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6795920"/>
        <c:axId val="1966798880"/>
      </c:barChart>
      <c:catAx>
        <c:axId val="19667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966798880"/>
        <c:crosses val="autoZero"/>
        <c:auto val="1"/>
        <c:lblAlgn val="ctr"/>
        <c:lblOffset val="100"/>
        <c:noMultiLvlLbl val="0"/>
      </c:catAx>
      <c:valAx>
        <c:axId val="196679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96679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4B0F-D9BF-7945-BDD5-1EFCC3E8A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2A62-4F3F-1844-806E-2E8CDBB94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8AAD-B8F9-C04B-8AF2-044675DA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7BD9-8840-7D43-BA45-31569687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DEE7-A024-4444-9E56-3EA22651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85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175-C4A5-244A-BF83-64FC679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3B27-FF44-C846-B5A4-CB6753D7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EC67-EA1B-4347-8B80-B338A52A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20D3-EF80-E749-92BD-26233DE3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275C-7AE7-5A48-8FB5-F546481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40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01C2-4934-0B4A-B831-D418D47E1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F223-6D73-FB45-A61A-971D0E13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F5D2-4460-DF41-BB3F-DF651EC5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20BD-A0AA-4D48-9339-40654CA9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81EA-D947-264D-8CDF-AC5D9B5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06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D36B-5BF2-8E49-8112-8C6C1F1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B002-DC6D-DA44-B2A5-F4361901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A603-D35F-6F40-8201-5486D2F3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7494-C0C3-7643-A1E1-57573B60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898A-B6D6-7B43-B8BF-E0BB66E1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983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6BC4-FE8F-E441-8BAC-F91567FF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668D-0EEE-1A4A-984E-B13B90FB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E5F8-9759-3043-A59C-1BB6FA51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66FF-D2E7-3145-9FAB-41B1980B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6A78-855A-5948-9B06-A63F1658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761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F9F-4DA3-7F43-9F42-087DD0F3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2CCB-ECC8-D845-A75B-3AE4DF249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53D9D-C6BD-4F45-A97F-726F02B6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737D-8C70-AC43-8A41-5608FB85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C58B-5090-7849-8339-4A65D9A7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1068-3FEA-8F42-8111-F660F0B0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61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EEB5-116A-BB4F-92E8-A336D920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BB71-1B67-0442-BDB8-DE4A4AA2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24012-5B7F-884C-A336-BE214CE3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409C2-BFFB-084E-A6CB-55F669B86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62D69-C5C0-EF46-B5FA-FA1EE5EF0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D2B45-ECBC-2348-AC08-C2183081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7BB8-587F-9F4F-83D2-E2FF14F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E36A-58EE-A349-8AF7-68073762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35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E53-0904-BE4B-8AAD-598D8830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15E80-96C8-9540-9055-A99FE3D5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97B44-F716-174A-A706-B089D290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0116-74CD-4340-9D89-0948FFA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515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67C5D-9D19-F441-B5D0-94DA62ED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47F8D-DE3F-8643-9F6A-BE47FF05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7586D-AE9C-DE42-989E-97C58DFA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21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F3F5-518B-D04C-928F-E56C9324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6CA8-D017-3D46-9BA4-5FEEB00D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8C0A-2D40-8A4E-80E8-8F324AF0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A630-6040-1F44-AC00-71A6B6A5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733C-A3DE-CF46-AEC2-49463B1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9F2A-529C-DA41-BA03-ADC7C84C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8169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8A34-123B-344F-B521-CA071A9C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F4C98-70E8-B442-AD0B-92C91FC14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88CD9-58B2-9B4C-8F2C-E869F2CA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6BDD-A14F-B549-B246-EDA9C320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BDE-3D63-834E-9911-90EAC249D465}" type="datetimeFigureOut">
              <a:rPr lang="en-SI" smtClean="0"/>
              <a:t>11/28/23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FDE1-C898-1E43-B6DA-4E5C87B2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2FF4-108D-D640-854F-AE92184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8CB9-F4BA-584A-AA78-AE6259F5A00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13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32BBD-8DE8-2045-8B2F-07CB5F6C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4500-6865-184B-9E27-00F29E22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2440-883F-A443-82DB-C7240F69F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E75BDE-3D63-834E-9911-90EAC249D465}" type="datetimeFigureOut">
              <a:rPr lang="en-SI" smtClean="0"/>
              <a:pPr/>
              <a:t>11/28/23</a:t>
            </a:fld>
            <a:endParaRPr lang="en-S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2D8F-FA35-2D48-9BD2-0D168E83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5118-5494-7E42-9FB4-C708F3106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08CB9-F4BA-584A-AA78-AE6259F5A005}" type="slidenum">
              <a:rPr lang="en-SI" smtClean="0"/>
              <a:pPr/>
              <a:t>‹#›</a:t>
            </a:fld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2886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openstax.org/books/introductory-business-statistics/pages/1-introdu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tax.org/books/introductory-business-statistics/pages/1-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tax.org/books/introductory-business-statistics/pages/1-introducti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
  <Relationship Id="rId2" Type="http://schemas.openxmlformats.org/officeDocument/2006/relationships/hyperlink" Target="https://openstax.org/books/introductory-business-statistics/pages/1-introduction" TargetMode="External"/>
  <Relationship Id="rId1" Type="http://schemas.openxmlformats.org/officeDocument/2006/relationships/slideLayout" Target="../slideLayouts/slideLayout7.xml"/>
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tax.org/books/introductory-business-statistics/pages/1-introduc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A203-1C94-074A-A36A-E0613E55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5" y="987236"/>
            <a:ext cx="9144000" cy="1803890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276A-A4F6-A741-B74A-E08897005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51" y="3985199"/>
            <a:ext cx="9144000" cy="2264609"/>
          </a:xfrm>
        </p:spPr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C2287F3-F11A-EA4B-B224-75DE423115A9}"/>
              </a:ext>
            </a:extLst>
          </p:cNvPr>
          <p:cNvSpPr txBox="1">
            <a:spLocks/>
          </p:cNvSpPr>
          <p:nvPr/>
        </p:nvSpPr>
        <p:spPr>
          <a:xfrm>
            <a:off x="839788" y="6055822"/>
            <a:ext cx="10515600" cy="653753"/>
          </a:xfrm>
          <a:prstGeom prst="rect">
            <a:avLst/>
          </a:prstGeo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4C9F13-EE22-9B42-8027-1744FB73AE5B}"/>
              </a:ext>
            </a:extLst>
          </p:cNvPr>
          <p:cNvSpPr txBox="1">
            <a:spLocks/>
          </p:cNvSpPr>
          <p:nvPr/>
        </p:nvSpPr>
        <p:spPr>
          <a:xfrm>
            <a:off x="740638" y="3561271"/>
            <a:ext cx="10515600" cy="229370"/>
          </a:xfrm>
          <a:prstGeom prst="rect">
            <a:avLst/>
          </a:prstGeom>
        </p:spPr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B8252F-687B-3F4D-9609-F16C03CCE3C0}"/>
              </a:ext>
            </a:extLst>
          </p:cNvPr>
          <p:cNvCxnSpPr>
            <a:cxnSpLocks/>
          </p:cNvCxnSpPr>
          <p:nvPr/>
        </p:nvCxnSpPr>
        <p:spPr>
          <a:xfrm>
            <a:off x="825287" y="0"/>
            <a:ext cx="0" cy="6858000"/>
          </a:xfrm>
          <a:prstGeom prst="line">
            <a:avLst/>
          </a:prstGeom>
          <a:ln>
            <a:solidFill>
              <a:srgbClr val="948BE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5AF6-6A36-D54C-BEAC-154BDDE48FC2}"/>
              </a:ext>
            </a:extLst>
          </p:cNvPr>
          <p:cNvCxnSpPr>
            <a:cxnSpLocks/>
          </p:cNvCxnSpPr>
          <p:nvPr/>
        </p:nvCxnSpPr>
        <p:spPr>
          <a:xfrm>
            <a:off x="11339897" y="0"/>
            <a:ext cx="0" cy="6858000"/>
          </a:xfrm>
          <a:prstGeom prst="line">
            <a:avLst/>
          </a:prstGeom>
          <a:ln>
            <a:solidFill>
              <a:srgbClr val="948BE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F1CE83-92E9-3A4F-9659-554F8656F3CD}"/>
              </a:ext>
            </a:extLst>
          </p:cNvPr>
          <p:cNvCxnSpPr>
            <a:cxnSpLocks/>
          </p:cNvCxnSpPr>
          <p:nvPr/>
        </p:nvCxnSpPr>
        <p:spPr>
          <a:xfrm>
            <a:off x="0" y="964692"/>
            <a:ext cx="12192000" cy="0"/>
          </a:xfrm>
          <a:prstGeom prst="line">
            <a:avLst/>
          </a:prstGeom>
          <a:ln>
            <a:solidFill>
              <a:srgbClr val="948BE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78B87-BE3B-F943-9F73-5652E5D2217C}"/>
              </a:ext>
            </a:extLst>
          </p:cNvPr>
          <p:cNvCxnSpPr>
            <a:cxnSpLocks/>
          </p:cNvCxnSpPr>
          <p:nvPr/>
        </p:nvCxnSpPr>
        <p:spPr>
          <a:xfrm>
            <a:off x="0" y="2148488"/>
            <a:ext cx="12192000" cy="0"/>
          </a:xfrm>
          <a:prstGeom prst="line">
            <a:avLst/>
          </a:prstGeom>
          <a:ln>
            <a:solidFill>
              <a:srgbClr val="948BE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2C537-B6DF-C040-A817-1D08F075F5BC}"/>
              </a:ext>
            </a:extLst>
          </p:cNvPr>
          <p:cNvCxnSpPr>
            <a:cxnSpLocks/>
          </p:cNvCxnSpPr>
          <p:nvPr/>
        </p:nvCxnSpPr>
        <p:spPr>
          <a:xfrm>
            <a:off x="0" y="5893308"/>
            <a:ext cx="12192000" cy="0"/>
          </a:xfrm>
          <a:prstGeom prst="line">
            <a:avLst/>
          </a:prstGeom>
          <a:ln>
            <a:solidFill>
              <a:srgbClr val="948BE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BD9BBE-CE7E-5E07-46AE-E5A507F421F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C47-3239-BD42-93BB-3BCA357F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" y="1758883"/>
            <a:ext cx="10515600" cy="1009651"/>
          </a:xfrm>
        </p:spPr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37F68D-FF3A-5C4B-A214-1EFD3173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" y="4643028"/>
            <a:ext cx="4994182" cy="1412794"/>
          </a:xfrm>
        </p:spPr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CB2C70-8CA9-DE44-B8AF-1E5880475737}"/>
              </a:ext>
            </a:extLst>
          </p:cNvPr>
          <p:cNvSpPr/>
          <p:nvPr/>
        </p:nvSpPr>
        <p:spPr>
          <a:xfrm>
            <a:off x="7101529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737F9-16C3-BA46-B13D-6C38097842D1}"/>
              </a:ext>
            </a:extLst>
          </p:cNvPr>
          <p:cNvSpPr/>
          <p:nvPr/>
        </p:nvSpPr>
        <p:spPr>
          <a:xfrm>
            <a:off x="7583442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43A455-7081-AD47-AB80-98E7BB2F1926}"/>
              </a:ext>
            </a:extLst>
          </p:cNvPr>
          <p:cNvSpPr/>
          <p:nvPr/>
        </p:nvSpPr>
        <p:spPr>
          <a:xfrm>
            <a:off x="8102426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414CA9-DD8F-F043-B9B6-E9A7DA8E80E2}"/>
              </a:ext>
            </a:extLst>
          </p:cNvPr>
          <p:cNvSpPr/>
          <p:nvPr/>
        </p:nvSpPr>
        <p:spPr>
          <a:xfrm>
            <a:off x="8584339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B7CA16-1BD3-9D4B-A3DD-A7C0290BC818}"/>
              </a:ext>
            </a:extLst>
          </p:cNvPr>
          <p:cNvSpPr/>
          <p:nvPr/>
        </p:nvSpPr>
        <p:spPr>
          <a:xfrm>
            <a:off x="9066253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0D82BD-34D6-9346-9DD1-50C828B6E2E3}"/>
              </a:ext>
            </a:extLst>
          </p:cNvPr>
          <p:cNvSpPr/>
          <p:nvPr/>
        </p:nvSpPr>
        <p:spPr>
          <a:xfrm>
            <a:off x="9548166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384D31-9ADC-3343-943B-508FE9C188A4}"/>
              </a:ext>
            </a:extLst>
          </p:cNvPr>
          <p:cNvSpPr/>
          <p:nvPr/>
        </p:nvSpPr>
        <p:spPr>
          <a:xfrm>
            <a:off x="10067151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7AF18-2A1C-B548-A362-8CA3D9289C8A}"/>
              </a:ext>
            </a:extLst>
          </p:cNvPr>
          <p:cNvSpPr/>
          <p:nvPr/>
        </p:nvSpPr>
        <p:spPr>
          <a:xfrm>
            <a:off x="10549064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1B8CE7-C06F-A04A-B625-E3B2049F9EE6}"/>
              </a:ext>
            </a:extLst>
          </p:cNvPr>
          <p:cNvSpPr/>
          <p:nvPr/>
        </p:nvSpPr>
        <p:spPr>
          <a:xfrm>
            <a:off x="11043334" y="5596745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7C1B69-8C12-9449-9F22-CDA67EEE8079}"/>
              </a:ext>
            </a:extLst>
          </p:cNvPr>
          <p:cNvSpPr/>
          <p:nvPr/>
        </p:nvSpPr>
        <p:spPr>
          <a:xfrm>
            <a:off x="7101529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917388-523C-B84D-952D-C1C07177AD6B}"/>
              </a:ext>
            </a:extLst>
          </p:cNvPr>
          <p:cNvSpPr/>
          <p:nvPr/>
        </p:nvSpPr>
        <p:spPr>
          <a:xfrm>
            <a:off x="7583442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A009DF-6B7D-9C4D-9C5F-EAB3A70C5847}"/>
              </a:ext>
            </a:extLst>
          </p:cNvPr>
          <p:cNvSpPr/>
          <p:nvPr/>
        </p:nvSpPr>
        <p:spPr>
          <a:xfrm>
            <a:off x="8102426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985408-2F32-9743-9CC4-3966ECC22AE5}"/>
              </a:ext>
            </a:extLst>
          </p:cNvPr>
          <p:cNvSpPr/>
          <p:nvPr/>
        </p:nvSpPr>
        <p:spPr>
          <a:xfrm>
            <a:off x="8584339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D60A7-6426-6740-B2F6-F339C0061708}"/>
              </a:ext>
            </a:extLst>
          </p:cNvPr>
          <p:cNvSpPr/>
          <p:nvPr/>
        </p:nvSpPr>
        <p:spPr>
          <a:xfrm>
            <a:off x="9066253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76539-0B64-5248-A925-E0D71C0D81D7}"/>
              </a:ext>
            </a:extLst>
          </p:cNvPr>
          <p:cNvSpPr/>
          <p:nvPr/>
        </p:nvSpPr>
        <p:spPr>
          <a:xfrm>
            <a:off x="9548166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AE764-AE4A-D04B-B189-33739FD7B051}"/>
              </a:ext>
            </a:extLst>
          </p:cNvPr>
          <p:cNvSpPr/>
          <p:nvPr/>
        </p:nvSpPr>
        <p:spPr>
          <a:xfrm>
            <a:off x="10067151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7E984-B620-7B43-9A37-D52EB6770ED5}"/>
              </a:ext>
            </a:extLst>
          </p:cNvPr>
          <p:cNvSpPr/>
          <p:nvPr/>
        </p:nvSpPr>
        <p:spPr>
          <a:xfrm>
            <a:off x="10549064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76C590-EDC7-2F4F-B5C1-D35151BA6F8C}"/>
              </a:ext>
            </a:extLst>
          </p:cNvPr>
          <p:cNvSpPr/>
          <p:nvPr/>
        </p:nvSpPr>
        <p:spPr>
          <a:xfrm>
            <a:off x="11043334" y="5102474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D39CCE-ECE0-574A-B9B8-E1A1F24AB188}"/>
              </a:ext>
            </a:extLst>
          </p:cNvPr>
          <p:cNvSpPr/>
          <p:nvPr/>
        </p:nvSpPr>
        <p:spPr>
          <a:xfrm>
            <a:off x="7101529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780DAC-3CB6-8649-B3E2-8B3A97BB2B86}"/>
              </a:ext>
            </a:extLst>
          </p:cNvPr>
          <p:cNvSpPr/>
          <p:nvPr/>
        </p:nvSpPr>
        <p:spPr>
          <a:xfrm>
            <a:off x="7583442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7CC3C3-43DA-1D4A-BA0A-EDE5BACFEE3C}"/>
              </a:ext>
            </a:extLst>
          </p:cNvPr>
          <p:cNvSpPr/>
          <p:nvPr/>
        </p:nvSpPr>
        <p:spPr>
          <a:xfrm>
            <a:off x="8102426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BD4CF4-A9C6-4C4B-B2C9-7185BA659F2D}"/>
              </a:ext>
            </a:extLst>
          </p:cNvPr>
          <p:cNvSpPr/>
          <p:nvPr/>
        </p:nvSpPr>
        <p:spPr>
          <a:xfrm>
            <a:off x="8584339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A2BF11-3A18-0242-8105-AC057C121484}"/>
              </a:ext>
            </a:extLst>
          </p:cNvPr>
          <p:cNvSpPr/>
          <p:nvPr/>
        </p:nvSpPr>
        <p:spPr>
          <a:xfrm>
            <a:off x="9066253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D13728-1CCD-5842-8D2B-1A6C4CED2181}"/>
              </a:ext>
            </a:extLst>
          </p:cNvPr>
          <p:cNvSpPr/>
          <p:nvPr/>
        </p:nvSpPr>
        <p:spPr>
          <a:xfrm>
            <a:off x="9548166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611ED-B681-8449-A070-8F2810BF7E86}"/>
              </a:ext>
            </a:extLst>
          </p:cNvPr>
          <p:cNvSpPr/>
          <p:nvPr/>
        </p:nvSpPr>
        <p:spPr>
          <a:xfrm>
            <a:off x="10067151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92719A-5873-854F-BF71-E25314793BFE}"/>
              </a:ext>
            </a:extLst>
          </p:cNvPr>
          <p:cNvSpPr/>
          <p:nvPr/>
        </p:nvSpPr>
        <p:spPr>
          <a:xfrm>
            <a:off x="10549064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BFE85C-F64C-5647-9DD6-ED563BC4A0AB}"/>
              </a:ext>
            </a:extLst>
          </p:cNvPr>
          <p:cNvSpPr/>
          <p:nvPr/>
        </p:nvSpPr>
        <p:spPr>
          <a:xfrm>
            <a:off x="11043334" y="458349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2D977F-AE68-5642-8B70-B8FE56BA1797}"/>
              </a:ext>
            </a:extLst>
          </p:cNvPr>
          <p:cNvSpPr/>
          <p:nvPr/>
        </p:nvSpPr>
        <p:spPr>
          <a:xfrm>
            <a:off x="7101529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59C99-B84E-8243-8A2C-A732C4FE1C39}"/>
              </a:ext>
            </a:extLst>
          </p:cNvPr>
          <p:cNvSpPr/>
          <p:nvPr/>
        </p:nvSpPr>
        <p:spPr>
          <a:xfrm>
            <a:off x="7583442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65726D-AB6A-044E-A639-F18CED01986F}"/>
              </a:ext>
            </a:extLst>
          </p:cNvPr>
          <p:cNvSpPr/>
          <p:nvPr/>
        </p:nvSpPr>
        <p:spPr>
          <a:xfrm>
            <a:off x="8102426" y="4052150"/>
            <a:ext cx="296563" cy="296563"/>
          </a:xfrm>
          <a:prstGeom prst="ellipse">
            <a:avLst/>
          </a:prstGeom>
          <a:solidFill>
            <a:srgbClr val="00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B73696-F553-664B-9BCE-B1371EBBF261}"/>
              </a:ext>
            </a:extLst>
          </p:cNvPr>
          <p:cNvSpPr/>
          <p:nvPr/>
        </p:nvSpPr>
        <p:spPr>
          <a:xfrm>
            <a:off x="8584339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B84ADD-BAD6-0847-A917-7D398ABBD6A7}"/>
              </a:ext>
            </a:extLst>
          </p:cNvPr>
          <p:cNvSpPr/>
          <p:nvPr/>
        </p:nvSpPr>
        <p:spPr>
          <a:xfrm>
            <a:off x="9066253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020E1-EA2B-0F45-9DD7-B0187463B39D}"/>
              </a:ext>
            </a:extLst>
          </p:cNvPr>
          <p:cNvSpPr/>
          <p:nvPr/>
        </p:nvSpPr>
        <p:spPr>
          <a:xfrm>
            <a:off x="9548166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8EA738F-4DF9-7740-BC44-D81CEF37F272}"/>
              </a:ext>
            </a:extLst>
          </p:cNvPr>
          <p:cNvSpPr/>
          <p:nvPr/>
        </p:nvSpPr>
        <p:spPr>
          <a:xfrm>
            <a:off x="10067151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D87FF0C-7DAE-3042-AD98-3019966938D0}"/>
              </a:ext>
            </a:extLst>
          </p:cNvPr>
          <p:cNvSpPr/>
          <p:nvPr/>
        </p:nvSpPr>
        <p:spPr>
          <a:xfrm>
            <a:off x="10549064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D84BE3-0038-F04B-B354-74ADCD39762B}"/>
              </a:ext>
            </a:extLst>
          </p:cNvPr>
          <p:cNvSpPr/>
          <p:nvPr/>
        </p:nvSpPr>
        <p:spPr>
          <a:xfrm>
            <a:off x="11043334" y="4052150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C22BCA-DAAC-E048-ADC2-FB84A69B08FB}"/>
              </a:ext>
            </a:extLst>
          </p:cNvPr>
          <p:cNvSpPr/>
          <p:nvPr/>
        </p:nvSpPr>
        <p:spPr>
          <a:xfrm>
            <a:off x="7101529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05979C-9FA6-7941-97CF-C39E90CB6C89}"/>
              </a:ext>
            </a:extLst>
          </p:cNvPr>
          <p:cNvSpPr/>
          <p:nvPr/>
        </p:nvSpPr>
        <p:spPr>
          <a:xfrm>
            <a:off x="7583442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E66C5-85B9-AA4C-B793-65296AB55950}"/>
              </a:ext>
            </a:extLst>
          </p:cNvPr>
          <p:cNvSpPr/>
          <p:nvPr/>
        </p:nvSpPr>
        <p:spPr>
          <a:xfrm>
            <a:off x="8102426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A0A7A0-A965-7145-A929-6C2908F77409}"/>
              </a:ext>
            </a:extLst>
          </p:cNvPr>
          <p:cNvSpPr/>
          <p:nvPr/>
        </p:nvSpPr>
        <p:spPr>
          <a:xfrm>
            <a:off x="8584339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8F1C63-775E-DE4B-A837-10F37783800C}"/>
              </a:ext>
            </a:extLst>
          </p:cNvPr>
          <p:cNvSpPr/>
          <p:nvPr/>
        </p:nvSpPr>
        <p:spPr>
          <a:xfrm>
            <a:off x="9066253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C15B760-F59B-C646-AF27-81D74C3BE733}"/>
              </a:ext>
            </a:extLst>
          </p:cNvPr>
          <p:cNvSpPr/>
          <p:nvPr/>
        </p:nvSpPr>
        <p:spPr>
          <a:xfrm>
            <a:off x="9548166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304B3-F34E-B44E-B2C1-350A6EEC4491}"/>
              </a:ext>
            </a:extLst>
          </p:cNvPr>
          <p:cNvSpPr/>
          <p:nvPr/>
        </p:nvSpPr>
        <p:spPr>
          <a:xfrm>
            <a:off x="10067151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A2D90A-0A51-E64E-9808-CE4475134D5E}"/>
              </a:ext>
            </a:extLst>
          </p:cNvPr>
          <p:cNvSpPr/>
          <p:nvPr/>
        </p:nvSpPr>
        <p:spPr>
          <a:xfrm>
            <a:off x="10549064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ABDE94-DA42-D744-9777-5F72BB2A10DD}"/>
              </a:ext>
            </a:extLst>
          </p:cNvPr>
          <p:cNvSpPr/>
          <p:nvPr/>
        </p:nvSpPr>
        <p:spPr>
          <a:xfrm>
            <a:off x="11043334" y="3496096"/>
            <a:ext cx="296563" cy="296563"/>
          </a:xfrm>
          <a:prstGeom prst="ellipse">
            <a:avLst/>
          </a:prstGeom>
          <a:solidFill>
            <a:srgbClr val="463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Content Placeholder 3">
            <a:extLst>
              <a:ext uri="{FF2B5EF4-FFF2-40B4-BE49-F238E27FC236}">
                <a16:creationId xmlns:a16="http://schemas.microsoft.com/office/drawing/2014/main" id="{13BB9A02-11B4-9C41-95D0-B78F3E22487A}"/>
              </a:ext>
            </a:extLst>
          </p:cNvPr>
          <p:cNvSpPr txBox="1">
            <a:spLocks/>
          </p:cNvSpPr>
          <p:nvPr/>
        </p:nvSpPr>
        <p:spPr>
          <a:xfrm>
            <a:off x="839788" y="6055822"/>
            <a:ext cx="10515600" cy="653753"/>
          </a:xfrm>
          <a:prstGeom prst="rect">
            <a:avLst/>
          </a:prstGeom>
        </p:spPr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11B4F39-2A8A-AA43-A573-972661AD65C6}"/>
              </a:ext>
            </a:extLst>
          </p:cNvPr>
          <p:cNvSpPr txBox="1">
            <a:spLocks/>
          </p:cNvSpPr>
          <p:nvPr/>
        </p:nvSpPr>
        <p:spPr>
          <a:xfrm>
            <a:off x="740638" y="1460544"/>
            <a:ext cx="10515600" cy="229370"/>
          </a:xfrm>
          <a:prstGeom prst="rect">
            <a:avLst/>
          </a:prstGeom>
        </p:spPr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49879AD-5DA8-8684-BAE0-0B2973C98FFB}"/>
              </a:ext>
            </a:extLst>
          </p:cNvPr>
          <p:cNvSpPr/>
          <p:nvPr/>
        </p:nvSpPr>
        <p:spPr>
          <a:xfrm>
            <a:off x="2301766" y="2768534"/>
            <a:ext cx="1471448" cy="147144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104BED-D22D-314C-9A75-1CF22B1DA1A5}"/>
              </a:ext>
            </a:extLst>
          </p:cNvPr>
          <p:cNvCxnSpPr>
            <a:cxnSpLocks/>
          </p:cNvCxnSpPr>
          <p:nvPr/>
        </p:nvCxnSpPr>
        <p:spPr>
          <a:xfrm>
            <a:off x="82528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D724F5-B77B-DD48-A905-C9C939C77079}"/>
              </a:ext>
            </a:extLst>
          </p:cNvPr>
          <p:cNvCxnSpPr>
            <a:cxnSpLocks/>
          </p:cNvCxnSpPr>
          <p:nvPr/>
        </p:nvCxnSpPr>
        <p:spPr>
          <a:xfrm>
            <a:off x="1133989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34F480-0320-E848-B6EE-8614D98B90D8}"/>
              </a:ext>
            </a:extLst>
          </p:cNvPr>
          <p:cNvCxnSpPr>
            <a:cxnSpLocks/>
          </p:cNvCxnSpPr>
          <p:nvPr/>
        </p:nvCxnSpPr>
        <p:spPr>
          <a:xfrm>
            <a:off x="0" y="964692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D52EA2-2869-D444-830C-1F4F7C57F7E3}"/>
              </a:ext>
            </a:extLst>
          </p:cNvPr>
          <p:cNvCxnSpPr>
            <a:cxnSpLocks/>
          </p:cNvCxnSpPr>
          <p:nvPr/>
        </p:nvCxnSpPr>
        <p:spPr>
          <a:xfrm>
            <a:off x="0" y="214848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ADF68-1DC5-1A44-A45C-C186DD7F2B7B}"/>
              </a:ext>
            </a:extLst>
          </p:cNvPr>
          <p:cNvCxnSpPr>
            <a:cxnSpLocks/>
          </p:cNvCxnSpPr>
          <p:nvPr/>
        </p:nvCxnSpPr>
        <p:spPr>
          <a:xfrm>
            <a:off x="0" y="589330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4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C47-3239-BD42-93BB-3BCA357F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28" y="1757062"/>
            <a:ext cx="10515600" cy="553652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40B8-8EE6-8743-84EF-38483EA1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22362"/>
            <a:ext cx="5157787" cy="823912"/>
          </a:xfrm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A54F-8E48-E541-9B1A-8010A777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59103"/>
            <a:ext cx="5157787" cy="2098351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51FD7-E47B-5E4D-B4A6-369FD1E8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22362"/>
            <a:ext cx="5183188" cy="823912"/>
          </a:xfrm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D6ECF-1EED-FD4B-8C0C-C0A9725FB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59104"/>
            <a:ext cx="5183188" cy="2098341"/>
          </a:xfrm>
        </p:spPr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466A262-0531-F54F-B7C9-982A93675F80}"/>
              </a:ext>
            </a:extLst>
          </p:cNvPr>
          <p:cNvSpPr txBox="1">
            <a:spLocks/>
          </p:cNvSpPr>
          <p:nvPr/>
        </p:nvSpPr>
        <p:spPr>
          <a:xfrm>
            <a:off x="839788" y="6055822"/>
            <a:ext cx="10515600" cy="653753"/>
          </a:xfrm>
          <a:prstGeom prst="rect">
            <a:avLst/>
          </a:prstGeom>
        </p:spPr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B2BBD2-569E-7244-8A91-4EC50758269B}"/>
              </a:ext>
            </a:extLst>
          </p:cNvPr>
          <p:cNvSpPr txBox="1">
            <a:spLocks/>
          </p:cNvSpPr>
          <p:nvPr/>
        </p:nvSpPr>
        <p:spPr>
          <a:xfrm>
            <a:off x="740638" y="1460544"/>
            <a:ext cx="10515600" cy="229370"/>
          </a:xfrm>
          <a:prstGeom prst="rect">
            <a:avLst/>
          </a:prstGeom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CD1EC-612D-0F42-90BE-8A6822F227E8}"/>
              </a:ext>
            </a:extLst>
          </p:cNvPr>
          <p:cNvCxnSpPr>
            <a:cxnSpLocks/>
          </p:cNvCxnSpPr>
          <p:nvPr/>
        </p:nvCxnSpPr>
        <p:spPr>
          <a:xfrm>
            <a:off x="82528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B5720E-1900-AE40-9E1C-2706EF3431F3}"/>
              </a:ext>
            </a:extLst>
          </p:cNvPr>
          <p:cNvCxnSpPr>
            <a:cxnSpLocks/>
          </p:cNvCxnSpPr>
          <p:nvPr/>
        </p:nvCxnSpPr>
        <p:spPr>
          <a:xfrm>
            <a:off x="1133989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537AB3-AEC2-774A-9220-F0363683D6E2}"/>
              </a:ext>
            </a:extLst>
          </p:cNvPr>
          <p:cNvCxnSpPr>
            <a:cxnSpLocks/>
          </p:cNvCxnSpPr>
          <p:nvPr/>
        </p:nvCxnSpPr>
        <p:spPr>
          <a:xfrm>
            <a:off x="0" y="964692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6F287-2726-9049-A1D1-636FCD8728AB}"/>
              </a:ext>
            </a:extLst>
          </p:cNvPr>
          <p:cNvCxnSpPr>
            <a:cxnSpLocks/>
          </p:cNvCxnSpPr>
          <p:nvPr/>
        </p:nvCxnSpPr>
        <p:spPr>
          <a:xfrm>
            <a:off x="0" y="214848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45215-61F8-8446-803F-DC88E51ADE8C}"/>
              </a:ext>
            </a:extLst>
          </p:cNvPr>
          <p:cNvCxnSpPr>
            <a:cxnSpLocks/>
          </p:cNvCxnSpPr>
          <p:nvPr/>
        </p:nvCxnSpPr>
        <p:spPr>
          <a:xfrm>
            <a:off x="0" y="589330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0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85DBEC-9999-8341-A299-5E153E5E11E7}"/>
              </a:ext>
            </a:extLst>
          </p:cNvPr>
          <p:cNvSpPr txBox="1">
            <a:spLocks/>
          </p:cNvSpPr>
          <p:nvPr/>
        </p:nvSpPr>
        <p:spPr>
          <a:xfrm>
            <a:off x="724628" y="1757062"/>
            <a:ext cx="10515600" cy="553652"/>
          </a:xfrm>
          <a:prstGeom prst="rect">
            <a:avLst/>
          </a:prstGeom>
        </p:spPr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077A04-EB23-1F48-BB4D-4E0D6AF3CF62}"/>
              </a:ext>
            </a:extLst>
          </p:cNvPr>
          <p:cNvSpPr txBox="1">
            <a:spLocks/>
          </p:cNvSpPr>
          <p:nvPr/>
        </p:nvSpPr>
        <p:spPr>
          <a:xfrm>
            <a:off x="839788" y="5116608"/>
            <a:ext cx="6311019" cy="823912"/>
          </a:xfrm>
          <a:prstGeom prst="rect">
            <a:avLst/>
          </a:prstGeom>
        </p:spPr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4504973-D8A1-9C45-818F-6523A335CA71}"/>
              </a:ext>
            </a:extLst>
          </p:cNvPr>
          <p:cNvSpPr txBox="1">
            <a:spLocks/>
          </p:cNvSpPr>
          <p:nvPr/>
        </p:nvSpPr>
        <p:spPr>
          <a:xfrm>
            <a:off x="839788" y="3071306"/>
            <a:ext cx="5334980" cy="1827164"/>
          </a:xfrm>
          <a:prstGeom prst="rect">
            <a:avLst/>
          </a:prstGeom>
        </p:spPr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52FA2C1-7527-BE4D-A762-1D5F69935B43}"/>
              </a:ext>
            </a:extLst>
          </p:cNvPr>
          <p:cNvSpPr txBox="1">
            <a:spLocks/>
          </p:cNvSpPr>
          <p:nvPr/>
        </p:nvSpPr>
        <p:spPr>
          <a:xfrm>
            <a:off x="839788" y="6055822"/>
            <a:ext cx="10515600" cy="653753"/>
          </a:xfrm>
          <a:prstGeom prst="rect">
            <a:avLst/>
          </a:prstGeom>
        </p:spPr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5115E3F-D327-164E-AB73-F884E7AD592A}"/>
              </a:ext>
            </a:extLst>
          </p:cNvPr>
          <p:cNvSpPr txBox="1">
            <a:spLocks/>
          </p:cNvSpPr>
          <p:nvPr/>
        </p:nvSpPr>
        <p:spPr>
          <a:xfrm>
            <a:off x="740638" y="1460544"/>
            <a:ext cx="10515600" cy="229370"/>
          </a:xfrm>
          <a:prstGeom prst="rect">
            <a:avLst/>
          </a:prstGeom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8EAFFA-1607-7640-925B-73B31E758DFD}"/>
              </a:ext>
            </a:extLst>
          </p:cNvPr>
          <p:cNvCxnSpPr>
            <a:cxnSpLocks/>
          </p:cNvCxnSpPr>
          <p:nvPr/>
        </p:nvCxnSpPr>
        <p:spPr>
          <a:xfrm>
            <a:off x="82528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0EF4ED-BA4F-B84B-81AC-F1F567928F53}"/>
              </a:ext>
            </a:extLst>
          </p:cNvPr>
          <p:cNvCxnSpPr>
            <a:cxnSpLocks/>
          </p:cNvCxnSpPr>
          <p:nvPr/>
        </p:nvCxnSpPr>
        <p:spPr>
          <a:xfrm>
            <a:off x="1133989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C68712-FE72-8B42-B945-6FE1FF7A846E}"/>
              </a:ext>
            </a:extLst>
          </p:cNvPr>
          <p:cNvCxnSpPr>
            <a:cxnSpLocks/>
          </p:cNvCxnSpPr>
          <p:nvPr/>
        </p:nvCxnSpPr>
        <p:spPr>
          <a:xfrm>
            <a:off x="0" y="964692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64AC7-A192-244A-B18F-F5CAE4ABD8B5}"/>
              </a:ext>
            </a:extLst>
          </p:cNvPr>
          <p:cNvCxnSpPr>
            <a:cxnSpLocks/>
          </p:cNvCxnSpPr>
          <p:nvPr/>
        </p:nvCxnSpPr>
        <p:spPr>
          <a:xfrm>
            <a:off x="0" y="589330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FB3942-2251-CC42-972B-8763B16B14FD}"/>
              </a:ext>
            </a:extLst>
          </p:cNvPr>
          <p:cNvCxnSpPr>
            <a:cxnSpLocks/>
          </p:cNvCxnSpPr>
          <p:nvPr/>
        </p:nvCxnSpPr>
        <p:spPr>
          <a:xfrm>
            <a:off x="0" y="214848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/>
    </p:spTree>
    <p:extLst>
      <p:ext uri="{BB962C8B-B14F-4D97-AF65-F5344CB8AC3E}">
        <p14:creationId xmlns:p14="http://schemas.microsoft.com/office/powerpoint/2010/main" val="15498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1FE-825E-004F-8DD6-BD3D71BC1BB2}"/>
              </a:ext>
            </a:extLst>
          </p:cNvPr>
          <p:cNvSpPr txBox="1">
            <a:spLocks/>
          </p:cNvSpPr>
          <p:nvPr/>
        </p:nvSpPr>
        <p:spPr>
          <a:xfrm>
            <a:off x="724628" y="1757062"/>
            <a:ext cx="10515600" cy="553652"/>
          </a:xfrm>
          <a:prstGeom prst="rect">
            <a:avLst/>
          </a:prstGeom>
        </p:spPr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F5CC14D-6929-374C-9B63-8B98B0C546ED}"/>
              </a:ext>
            </a:extLst>
          </p:cNvPr>
          <p:cNvSpPr txBox="1">
            <a:spLocks/>
          </p:cNvSpPr>
          <p:nvPr/>
        </p:nvSpPr>
        <p:spPr>
          <a:xfrm>
            <a:off x="839788" y="6055822"/>
            <a:ext cx="10515600" cy="653753"/>
          </a:xfrm>
          <a:prstGeom prst="rect">
            <a:avLst/>
          </a:prstGeom>
        </p:spPr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544B82E-8F2A-8340-921D-B38993B16882}"/>
              </a:ext>
            </a:extLst>
          </p:cNvPr>
          <p:cNvSpPr txBox="1">
            <a:spLocks/>
          </p:cNvSpPr>
          <p:nvPr/>
        </p:nvSpPr>
        <p:spPr>
          <a:xfrm>
            <a:off x="839788" y="3682440"/>
            <a:ext cx="5427443" cy="1930856"/>
          </a:xfrm>
          <a:prstGeom prst="rect">
            <a:avLst/>
          </a:prstGeom>
        </p:spPr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3C0A33-60AA-4B4C-9BFB-123056C6125E}"/>
              </a:ext>
            </a:extLst>
          </p:cNvPr>
          <p:cNvCxnSpPr>
            <a:cxnSpLocks/>
          </p:cNvCxnSpPr>
          <p:nvPr/>
        </p:nvCxnSpPr>
        <p:spPr>
          <a:xfrm>
            <a:off x="82528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4D75E8-FB0F-7944-81F5-448D6C387099}"/>
              </a:ext>
            </a:extLst>
          </p:cNvPr>
          <p:cNvCxnSpPr>
            <a:cxnSpLocks/>
          </p:cNvCxnSpPr>
          <p:nvPr/>
        </p:nvCxnSpPr>
        <p:spPr>
          <a:xfrm>
            <a:off x="11339897" y="0"/>
            <a:ext cx="0" cy="685800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99FA0-65C3-F740-8671-56E1A133D519}"/>
              </a:ext>
            </a:extLst>
          </p:cNvPr>
          <p:cNvCxnSpPr>
            <a:cxnSpLocks/>
          </p:cNvCxnSpPr>
          <p:nvPr/>
        </p:nvCxnSpPr>
        <p:spPr>
          <a:xfrm>
            <a:off x="0" y="964692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B21425-CE36-9045-A29B-F2EB822248A7}"/>
              </a:ext>
            </a:extLst>
          </p:cNvPr>
          <p:cNvCxnSpPr>
            <a:cxnSpLocks/>
          </p:cNvCxnSpPr>
          <p:nvPr/>
        </p:nvCxnSpPr>
        <p:spPr>
          <a:xfrm>
            <a:off x="0" y="589330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1384DF-892F-4042-BA48-E291BB9ACF1A}"/>
              </a:ext>
            </a:extLst>
          </p:cNvPr>
          <p:cNvCxnSpPr>
            <a:cxnSpLocks/>
          </p:cNvCxnSpPr>
          <p:nvPr/>
        </p:nvCxnSpPr>
        <p:spPr>
          <a:xfrm>
            <a:off x="0" y="2148488"/>
            <a:ext cx="12192000" cy="0"/>
          </a:xfrm>
          <a:prstGeom prst="line">
            <a:avLst/>
          </a:prstGeom>
          <a:ln>
            <a:solidFill>
              <a:srgbClr val="948BE3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512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Introductory  Business Statistics</vt:lpstr>
      <vt:lpstr>Data may come from a population or from a sample.</vt:lpstr>
      <vt:lpstr>Most data can be put into the following categories: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Thaeke Hekkenberg</cp:lastModifiedBy>
  <cp:revision>13</cp:revision>
  <dcterms:created xsi:type="dcterms:W3CDTF">2020-06-09T08:47:59Z</dcterms:created>
  <dcterms:modified xsi:type="dcterms:W3CDTF">2023-11-28T18:55:57Z</dcterms:modified>
</cp:coreProperties>
</file>