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3.bin" ContentType="application/vnd.openxmlformats-officedocument.oleObject"/>
  <Override PartName="/ppt/notesSlides/notesSlide18.xml" ContentType="application/vnd.openxmlformats-officedocument.presentationml.notesSlide+xml"/>
  <Override PartName="/ppt/embeddings/oleObject14.bin" ContentType="application/vnd.openxmlformats-officedocument.oleObject"/>
  <Override PartName="/ppt/notesSlides/notesSlide19.xml" ContentType="application/vnd.openxmlformats-officedocument.presentationml.notesSlide+xml"/>
  <Override PartName="/ppt/embeddings/oleObject15.bin" ContentType="application/vnd.openxmlformats-officedocument.oleObject"/>
  <Override PartName="/ppt/notesSlides/notesSlide20.xml" ContentType="application/vnd.openxmlformats-officedocument.presentationml.notesSlide+xml"/>
  <Override PartName="/ppt/embeddings/oleObject16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7.bin" ContentType="application/vnd.openxmlformats-officedocument.oleObject"/>
  <Override PartName="/ppt/notesSlides/notesSlide24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20.bin" ContentType="application/vnd.openxmlformats-officedocument.oleObject"/>
  <Override PartName="/ppt/notesSlides/notesSlide28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embeddings/oleObject23.bin" ContentType="application/vnd.openxmlformats-officedocument.oleObject"/>
  <Override PartName="/ppt/notesSlides/notesSlide35.xml" ContentType="application/vnd.openxmlformats-officedocument.presentationml.notesSlide+xml"/>
  <Override PartName="/ppt/embeddings/oleObject24.bin" ContentType="application/vnd.openxmlformats-officedocument.oleObject"/>
  <Override PartName="/ppt/notesSlides/notesSlide36.xml" ContentType="application/vnd.openxmlformats-officedocument.presentationml.notesSlide+xml"/>
  <Override PartName="/ppt/embeddings/oleObject25.bin" ContentType="application/vnd.openxmlformats-officedocument.oleObject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embeddings/oleObject26.bin" ContentType="application/vnd.openxmlformats-officedocument.oleObject"/>
  <Override PartName="/ppt/notesSlides/notesSlide40.xml" ContentType="application/vnd.openxmlformats-officedocument.presentationml.notesSlide+xml"/>
  <Override PartName="/ppt/embeddings/oleObject27.bin" ContentType="application/vnd.openxmlformats-officedocument.oleObject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47.xml" ContentType="application/vnd.openxmlformats-officedocument.presentationml.notesSlide+xml"/>
  <Override PartName="/ppt/embeddings/oleObject30.bin" ContentType="application/vnd.openxmlformats-officedocument.oleObject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embeddings/oleObject31.bin" ContentType="application/vnd.openxmlformats-officedocument.oleObject"/>
  <Override PartName="/ppt/notesSlides/notesSlide64.xml" ContentType="application/vnd.openxmlformats-officedocument.presentationml.notesSlide+xml"/>
  <Override PartName="/ppt/embeddings/oleObject32.bin" ContentType="application/vnd.openxmlformats-officedocument.oleObject"/>
  <Override PartName="/ppt/notesSlides/notesSlide65.xml" ContentType="application/vnd.openxmlformats-officedocument.presentationml.notesSlide+xml"/>
  <Override PartName="/ppt/embeddings/oleObject33.bin" ContentType="application/vnd.openxmlformats-officedocument.oleObject"/>
  <Override PartName="/ppt/notesSlides/notesSlide66.xml" ContentType="application/vnd.openxmlformats-officedocument.presentationml.notesSlide+xml"/>
  <Override PartName="/ppt/embeddings/oleObject34.bin" ContentType="application/vnd.openxmlformats-officedocument.oleObject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embeddings/oleObject35.bin" ContentType="application/vnd.openxmlformats-officedocument.oleObject"/>
  <Override PartName="/ppt/notesSlides/notesSlide71.xml" ContentType="application/vnd.openxmlformats-officedocument.presentationml.notesSlide+xml"/>
  <Override PartName="/ppt/embeddings/oleObject36.bin" ContentType="application/vnd.openxmlformats-officedocument.oleObject"/>
  <Override PartName="/ppt/notesSlides/notesSlide72.xml" ContentType="application/vnd.openxmlformats-officedocument.presentationml.notesSlide+xml"/>
  <Override PartName="/ppt/embeddings/oleObject3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437" r:id="rId2"/>
    <p:sldId id="372" r:id="rId3"/>
    <p:sldId id="373" r:id="rId4"/>
    <p:sldId id="374" r:id="rId5"/>
    <p:sldId id="375" r:id="rId6"/>
    <p:sldId id="377" r:id="rId7"/>
    <p:sldId id="433" r:id="rId8"/>
    <p:sldId id="432" r:id="rId9"/>
    <p:sldId id="379" r:id="rId10"/>
    <p:sldId id="380" r:id="rId11"/>
    <p:sldId id="385" r:id="rId12"/>
    <p:sldId id="386" r:id="rId13"/>
    <p:sldId id="434" r:id="rId14"/>
    <p:sldId id="387" r:id="rId15"/>
    <p:sldId id="388" r:id="rId16"/>
    <p:sldId id="390" r:id="rId17"/>
    <p:sldId id="391" r:id="rId18"/>
    <p:sldId id="392" r:id="rId19"/>
    <p:sldId id="393" r:id="rId20"/>
    <p:sldId id="394" r:id="rId21"/>
    <p:sldId id="438" r:id="rId22"/>
    <p:sldId id="382" r:id="rId23"/>
    <p:sldId id="383" r:id="rId24"/>
    <p:sldId id="384" r:id="rId25"/>
    <p:sldId id="435" r:id="rId26"/>
    <p:sldId id="395" r:id="rId27"/>
    <p:sldId id="396" r:id="rId28"/>
    <p:sldId id="399" r:id="rId29"/>
    <p:sldId id="397" r:id="rId30"/>
    <p:sldId id="436" r:id="rId31"/>
    <p:sldId id="442" r:id="rId32"/>
    <p:sldId id="398" r:id="rId33"/>
    <p:sldId id="401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43" r:id="rId44"/>
    <p:sldId id="444" r:id="rId45"/>
    <p:sldId id="445" r:id="rId46"/>
    <p:sldId id="446" r:id="rId47"/>
    <p:sldId id="447" r:id="rId48"/>
    <p:sldId id="448" r:id="rId49"/>
    <p:sldId id="449" r:id="rId50"/>
    <p:sldId id="450" r:id="rId51"/>
    <p:sldId id="451" r:id="rId52"/>
    <p:sldId id="452" r:id="rId53"/>
    <p:sldId id="453" r:id="rId54"/>
    <p:sldId id="454" r:id="rId55"/>
    <p:sldId id="455" r:id="rId56"/>
    <p:sldId id="456" r:id="rId57"/>
    <p:sldId id="457" r:id="rId58"/>
    <p:sldId id="458" r:id="rId59"/>
    <p:sldId id="441" r:id="rId60"/>
    <p:sldId id="460" r:id="rId61"/>
    <p:sldId id="461" r:id="rId62"/>
    <p:sldId id="462" r:id="rId63"/>
    <p:sldId id="459" r:id="rId64"/>
    <p:sldId id="463" r:id="rId65"/>
    <p:sldId id="464" r:id="rId66"/>
    <p:sldId id="465" r:id="rId67"/>
    <p:sldId id="466" r:id="rId68"/>
    <p:sldId id="470" r:id="rId69"/>
    <p:sldId id="467" r:id="rId70"/>
    <p:sldId id="468" r:id="rId71"/>
    <p:sldId id="471" r:id="rId72"/>
    <p:sldId id="469" r:id="rId73"/>
  </p:sldIdLst>
  <p:sldSz cx="9144000" cy="6858000" type="screen4x3"/>
  <p:notesSz cx="6743700" cy="9906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0033"/>
    <a:srgbClr val="66CCFF"/>
    <a:srgbClr val="FF3300"/>
    <a:srgbClr val="FACA00"/>
    <a:srgbClr val="969696"/>
    <a:srgbClr val="C0C0C0"/>
    <a:srgbClr val="FF505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4" autoAdjust="0"/>
    <p:restoredTop sz="88435" autoAdjust="0"/>
  </p:normalViewPr>
  <p:slideViewPr>
    <p:cSldViewPr>
      <p:cViewPr varScale="1">
        <p:scale>
          <a:sx n="77" d="100"/>
          <a:sy n="77" d="100"/>
        </p:scale>
        <p:origin x="-9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96"/>
    </p:cViewPr>
  </p:sorterViewPr>
  <p:notesViewPr>
    <p:cSldViewPr>
      <p:cViewPr varScale="1">
        <p:scale>
          <a:sx n="51" d="100"/>
          <a:sy n="51" d="100"/>
        </p:scale>
        <p:origin x="-1368" y="-10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handoutMaster" Target="handoutMasters/handout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852F655-AC36-47C2-9DEF-1E64A31447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63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398D674D-063E-4767-BA5D-7861AC1E6A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64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1F913-23A2-4181-9425-2DF20F119FA5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76447-42E3-43DE-9881-13EBDFB0049A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CF4A0-F8D0-4776-A92C-C94C7FBB92B0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C8A601-955F-4A53-B4C7-07587572BC70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3D9EC-60C4-4838-A4C3-8041E6574FA5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B81DCD-59D2-44D3-9F13-A535AD63EC7B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B6E77-3068-4267-BCEE-6E020150804E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0B1EB-394E-45DD-BFAB-2090BBF87A92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752050-DEFC-457E-9F75-8CB85BCEF1E2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ED87C-D00B-4D5E-A45D-A20EF4D31DCD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2B93-37A7-4856-9569-2B9C96E6EE22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39B99-7F51-4327-97BC-4EDD3D806090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89718-DEA0-4E38-81E1-34503C371CD1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DEE49-652C-4A54-A87C-5D3AB787ED94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185BE-891C-47F1-B4BA-0985FBA0B243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175731-B0D1-4766-A9D7-FFB2E20C29A5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2E1174-7AE6-4DD1-BD11-2FC37914C042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EACCD-AEF5-46EC-867C-EECE1F62741A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A01DE-AEB2-4B30-9B27-0149B5999B59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D16E6-BCA5-46F5-B86D-FFD4D9F3B371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35B58-226A-464A-AE87-ED826B62BF1E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22425-A775-4701-AF60-49D0EEBA4627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3BCCD-CC54-4E9F-A02B-4EA89A14417A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79F2C-1F75-4921-ADC8-EF9C50392C58}" type="slidenum">
              <a:rPr lang="en-GB" smtClean="0"/>
              <a:pPr/>
              <a:t>30</a:t>
            </a:fld>
            <a:endParaRPr lang="en-GB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638DE-8B24-4A03-9A8C-30D3EA680485}" type="slidenum">
              <a:rPr lang="en-GB" smtClean="0"/>
              <a:pPr/>
              <a:t>31</a:t>
            </a:fld>
            <a:endParaRPr lang="en-GB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C42AA-F219-48CF-99A4-2B6AA16B8F36}" type="slidenum">
              <a:rPr lang="en-GB" smtClean="0"/>
              <a:pPr/>
              <a:t>32</a:t>
            </a:fld>
            <a:endParaRPr lang="en-GB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25594-B98C-41EC-BB17-48250B09611C}" type="slidenum">
              <a:rPr lang="en-GB" smtClean="0"/>
              <a:pPr/>
              <a:t>33</a:t>
            </a:fld>
            <a:endParaRPr lang="en-GB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 smtClean="0"/>
              <a:t>Num problema de minimização, a</a:t>
            </a:r>
            <a:r>
              <a:rPr lang="pt-PT" baseline="0" dirty="0" smtClean="0"/>
              <a:t> estimativa deve ser um minorante do custo real, porque:</a:t>
            </a:r>
          </a:p>
          <a:p>
            <a:pPr eaLnBrk="1" hangingPunct="1"/>
            <a:endParaRPr lang="pt-PT" baseline="0" dirty="0" smtClean="0"/>
          </a:p>
          <a:p>
            <a:pPr eaLnBrk="1" hangingPunct="1"/>
            <a:r>
              <a:rPr lang="pt-PT" baseline="0" dirty="0" smtClean="0"/>
              <a:t>O A* trabalha com uma estimativa optimista do custo – optimista no sentido em que o custo real do caminho entre o nó considerado e o nó objectivo será no mínimo igual ao valor da estimativa (custo real &gt;= custo estimado).</a:t>
            </a:r>
          </a:p>
          <a:p>
            <a:pPr eaLnBrk="1" hangingPunct="1"/>
            <a:r>
              <a:rPr lang="pt-PT" baseline="0" dirty="0" smtClean="0"/>
              <a:t>Quando o A* termina a sua busca, por definição, encontrou um caminho cujo custo real é menor que o custo estimado de qualquer outro caminho ainda aberto. Mas uma vez que estas estimativas são optimistas (por defeito), o A* pode ignorar esses caminhos. Ou seja, o A* nunca despreza um outro caminho com menor custo e, portanto, diz-se que é admissível.</a:t>
            </a:r>
          </a:p>
          <a:p>
            <a:pPr eaLnBrk="1" hangingPunct="1"/>
            <a:endParaRPr lang="pt-PT" baseline="0" dirty="0" smtClean="0"/>
          </a:p>
          <a:p>
            <a:pPr eaLnBrk="1" hangingPunct="1"/>
            <a:r>
              <a:rPr lang="pt-PT" baseline="0" dirty="0" smtClean="0"/>
              <a:t>Consideremos dois caminhos alternativos A e B, com custos estimados </a:t>
            </a:r>
            <a:r>
              <a:rPr lang="pt-PT" baseline="0" dirty="0" err="1" smtClean="0"/>
              <a:t>h’A</a:t>
            </a:r>
            <a:r>
              <a:rPr lang="pt-PT" baseline="0" dirty="0" smtClean="0"/>
              <a:t> e </a:t>
            </a:r>
            <a:r>
              <a:rPr lang="pt-PT" baseline="0" dirty="0" err="1" smtClean="0"/>
              <a:t>h’B</a:t>
            </a:r>
            <a:r>
              <a:rPr lang="pt-PT" baseline="0" dirty="0" smtClean="0"/>
              <a:t>. Se </a:t>
            </a:r>
            <a:r>
              <a:rPr lang="pt-PT" baseline="0" dirty="0" err="1" smtClean="0"/>
              <a:t>h’A</a:t>
            </a:r>
            <a:r>
              <a:rPr lang="pt-PT" baseline="0" dirty="0" smtClean="0"/>
              <a:t> &gt; </a:t>
            </a:r>
            <a:r>
              <a:rPr lang="pt-PT" baseline="0" dirty="0" err="1" smtClean="0"/>
              <a:t>hA</a:t>
            </a:r>
            <a:r>
              <a:rPr lang="pt-PT" baseline="0" dirty="0" smtClean="0"/>
              <a:t> (custo real</a:t>
            </a:r>
            <a:r>
              <a:rPr lang="pt-PT" baseline="0" smtClean="0"/>
              <a:t>) e se </a:t>
            </a:r>
            <a:r>
              <a:rPr lang="pt-PT" baseline="0" dirty="0" err="1" smtClean="0"/>
              <a:t>h’B</a:t>
            </a:r>
            <a:r>
              <a:rPr lang="pt-PT" baseline="0" dirty="0" smtClean="0"/>
              <a:t> &lt; </a:t>
            </a:r>
            <a:r>
              <a:rPr lang="pt-PT" baseline="0" dirty="0" err="1" smtClean="0"/>
              <a:t>h’A</a:t>
            </a:r>
            <a:r>
              <a:rPr lang="pt-PT" baseline="0" dirty="0" smtClean="0"/>
              <a:t> e </a:t>
            </a:r>
            <a:r>
              <a:rPr lang="pt-PT" baseline="0" dirty="0" err="1" smtClean="0"/>
              <a:t>hB</a:t>
            </a:r>
            <a:r>
              <a:rPr lang="pt-PT" baseline="0" dirty="0" smtClean="0"/>
              <a:t> &gt; </a:t>
            </a:r>
            <a:r>
              <a:rPr lang="pt-PT" baseline="0" dirty="0" err="1" smtClean="0"/>
              <a:t>hA</a:t>
            </a:r>
            <a:r>
              <a:rPr lang="pt-PT" baseline="0" dirty="0" smtClean="0"/>
              <a:t>, então B poderá ser considerada a melhor solução apesar de apresentar um custo real superior à solução A.</a:t>
            </a:r>
          </a:p>
          <a:p>
            <a:pPr eaLnBrk="1" hangingPunct="1"/>
            <a:endParaRPr lang="pt-PT" baseline="0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AEE67-B0C4-4A90-866D-9734A0A7E2A4}" type="slidenum">
              <a:rPr lang="en-GB" smtClean="0"/>
              <a:pPr/>
              <a:t>34</a:t>
            </a:fld>
            <a:endParaRPr lang="en-GB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4B395-B18B-4D6D-A99B-1214975184C6}" type="slidenum">
              <a:rPr lang="en-GB" smtClean="0"/>
              <a:pPr/>
              <a:t>35</a:t>
            </a:fld>
            <a:endParaRPr lang="en-GB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18543-FF26-4F9C-84F3-A41848BF0BEA}" type="slidenum">
              <a:rPr lang="en-GB" smtClean="0"/>
              <a:pPr/>
              <a:t>36</a:t>
            </a:fld>
            <a:endParaRPr lang="en-GB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6D730-2EAE-4C59-9AE3-AE809751913D}" type="slidenum">
              <a:rPr lang="en-GB" smtClean="0"/>
              <a:pPr/>
              <a:t>37</a:t>
            </a:fld>
            <a:endParaRPr lang="en-GB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B201A-7782-40AE-B4EF-ECF1825AC0E0}" type="slidenum">
              <a:rPr lang="en-GB" smtClean="0"/>
              <a:pPr/>
              <a:t>38</a:t>
            </a:fld>
            <a:endParaRPr lang="en-GB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31AEC-3273-47E7-9A40-AB28C2CE983C}" type="slidenum">
              <a:rPr lang="en-GB" smtClean="0"/>
              <a:pPr/>
              <a:t>39</a:t>
            </a:fld>
            <a:endParaRPr lang="en-GB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A7E001-63CD-441D-8FEC-0CEBF0C3EEEE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1147F7-ECF1-4D7A-8149-A3EE53C65217}" type="slidenum">
              <a:rPr lang="en-GB" smtClean="0"/>
              <a:pPr/>
              <a:t>40</a:t>
            </a:fld>
            <a:endParaRPr lang="en-GB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7273E-B182-476A-9A4A-26C4964E4507}" type="slidenum">
              <a:rPr lang="en-GB" smtClean="0"/>
              <a:pPr/>
              <a:t>41</a:t>
            </a:fld>
            <a:endParaRPr lang="en-GB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A6C10-0F22-4996-8A5C-5662E308C3FC}" type="slidenum">
              <a:rPr lang="en-GB" smtClean="0"/>
              <a:pPr/>
              <a:t>42</a:t>
            </a:fld>
            <a:endParaRPr lang="en-GB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DDF549-21C7-45F5-BDDA-A67F552E673D}" type="slidenum">
              <a:rPr lang="en-GB" smtClean="0"/>
              <a:pPr/>
              <a:t>43</a:t>
            </a:fld>
            <a:endParaRPr lang="en-GB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C0672-098F-4AA0-97E6-27F4F5C8629C}" type="slidenum">
              <a:rPr lang="en-GB" smtClean="0"/>
              <a:pPr/>
              <a:t>44</a:t>
            </a:fld>
            <a:endParaRPr lang="en-GB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23CC-4C5B-4EFE-BDA4-08675E122464}" type="slidenum">
              <a:rPr lang="en-GB" smtClean="0"/>
              <a:pPr/>
              <a:t>45</a:t>
            </a:fld>
            <a:endParaRPr lang="en-GB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F87C4-5A0D-43FD-BFEE-A1C62F20B2FE}" type="slidenum">
              <a:rPr lang="en-GB" smtClean="0"/>
              <a:pPr/>
              <a:t>46</a:t>
            </a:fld>
            <a:endParaRPr lang="en-GB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05D78-A59C-4F7B-A147-B97E605ABB72}" type="slidenum">
              <a:rPr lang="en-GB" smtClean="0"/>
              <a:pPr/>
              <a:t>47</a:t>
            </a:fld>
            <a:endParaRPr lang="en-GB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04FAF-6E5F-4C78-9CDB-E2FF6FEE623A}" type="slidenum">
              <a:rPr lang="en-GB" smtClean="0"/>
              <a:pPr/>
              <a:t>48</a:t>
            </a:fld>
            <a:endParaRPr lang="en-GB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75E51-2A4A-4F11-A417-918DB15F27FF}" type="slidenum">
              <a:rPr lang="en-GB" smtClean="0"/>
              <a:pPr/>
              <a:t>49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8BC000-87D0-4415-8340-88DF2DE1F963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52B348-F6CC-47E5-9975-33E37A1813C0}" type="slidenum">
              <a:rPr lang="en-GB" smtClean="0"/>
              <a:pPr/>
              <a:t>50</a:t>
            </a:fld>
            <a:endParaRPr lang="en-GB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803C52-2506-4A9D-AD1B-B4D6BC7FCC64}" type="slidenum">
              <a:rPr lang="en-GB" smtClean="0"/>
              <a:pPr/>
              <a:t>51</a:t>
            </a:fld>
            <a:endParaRPr lang="en-GB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6EF4EF-A327-4A64-B639-55EFCC0B0FD6}" type="slidenum">
              <a:rPr lang="en-GB" smtClean="0"/>
              <a:pPr/>
              <a:t>52</a:t>
            </a:fld>
            <a:endParaRPr lang="en-GB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020040-4CB2-466A-A805-EFE3DE5D53E5}" type="slidenum">
              <a:rPr lang="en-GB" smtClean="0"/>
              <a:pPr/>
              <a:t>53</a:t>
            </a:fld>
            <a:endParaRPr lang="en-GB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74196-4B22-484A-8CE0-28A0F3CA5F7F}" type="slidenum">
              <a:rPr lang="en-GB" smtClean="0"/>
              <a:pPr/>
              <a:t>54</a:t>
            </a:fld>
            <a:endParaRPr lang="en-GB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9DE479-FAA6-4609-9B54-FFEE6E287796}" type="slidenum">
              <a:rPr lang="en-GB" smtClean="0"/>
              <a:pPr/>
              <a:t>55</a:t>
            </a:fld>
            <a:endParaRPr lang="en-GB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022AE-C636-4D2B-868F-5C692644B728}" type="slidenum">
              <a:rPr lang="en-GB" smtClean="0"/>
              <a:pPr/>
              <a:t>56</a:t>
            </a:fld>
            <a:endParaRPr lang="en-GB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668E03-B3D6-4E1D-8E6D-A6E163BE2BE7}" type="slidenum">
              <a:rPr lang="en-GB" smtClean="0"/>
              <a:pPr/>
              <a:t>57</a:t>
            </a:fld>
            <a:endParaRPr lang="en-GB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91FBB0-439B-48C0-9ECD-E54478F4F20F}" type="slidenum">
              <a:rPr lang="en-GB" smtClean="0"/>
              <a:pPr/>
              <a:t>58</a:t>
            </a:fld>
            <a:endParaRPr lang="en-GB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D6EE0-92EC-4A5D-ABCC-5AF54E475959}" type="slidenum">
              <a:rPr lang="en-GB" smtClean="0"/>
              <a:pPr/>
              <a:t>59</a:t>
            </a:fld>
            <a:endParaRPr lang="en-GB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smtClean="0"/>
              <a:t>Minimax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87FE9-DA2B-4AF9-8BB8-BE3FB02D7806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674D-063E-4767-BA5D-7861AC1E6AF2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674D-063E-4767-BA5D-7861AC1E6AF2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674D-063E-4767-BA5D-7861AC1E6AF2}" type="slidenum">
              <a:rPr lang="en-GB" smtClean="0"/>
              <a:pPr>
                <a:defRPr/>
              </a:pPr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674D-063E-4767-BA5D-7861AC1E6AF2}" type="slidenum">
              <a:rPr lang="en-GB" smtClean="0"/>
              <a:pPr>
                <a:defRPr/>
              </a:pPr>
              <a:t>63</a:t>
            </a:fld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674D-063E-4767-BA5D-7861AC1E6AF2}" type="slidenum">
              <a:rPr lang="en-GB" smtClean="0"/>
              <a:pPr>
                <a:defRPr/>
              </a:pPr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674D-063E-4767-BA5D-7861AC1E6AF2}" type="slidenum">
              <a:rPr lang="en-GB" smtClean="0"/>
              <a:pPr>
                <a:defRPr/>
              </a:pPr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674D-063E-4767-BA5D-7861AC1E6AF2}" type="slidenum">
              <a:rPr lang="en-GB" smtClean="0"/>
              <a:pPr>
                <a:defRPr/>
              </a:pPr>
              <a:t>66</a:t>
            </a:fld>
            <a:endParaRPr lang="en-GB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674D-063E-4767-BA5D-7861AC1E6AF2}" type="slidenum">
              <a:rPr lang="en-GB" smtClean="0"/>
              <a:pPr>
                <a:defRPr/>
              </a:pPr>
              <a:t>67</a:t>
            </a:fld>
            <a:endParaRPr lang="en-GB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674D-063E-4767-BA5D-7861AC1E6AF2}" type="slidenum">
              <a:rPr lang="en-GB" smtClean="0"/>
              <a:pPr>
                <a:defRPr/>
              </a:pPr>
              <a:t>68</a:t>
            </a:fld>
            <a:endParaRPr lang="en-GB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674D-063E-4767-BA5D-7861AC1E6AF2}" type="slidenum">
              <a:rPr lang="en-GB" smtClean="0"/>
              <a:pPr>
                <a:defRPr/>
              </a:pPr>
              <a:t>69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8144F-AE21-417A-9889-574C327459B0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smtClean="0"/>
              <a:t>Falta a ligação liga(d,a).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674D-063E-4767-BA5D-7861AC1E6AF2}" type="slidenum">
              <a:rPr lang="en-GB" smtClean="0"/>
              <a:pPr>
                <a:defRPr/>
              </a:pPr>
              <a:t>70</a:t>
            </a:fld>
            <a:endParaRPr lang="en-GB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674D-063E-4767-BA5D-7861AC1E6AF2}" type="slidenum">
              <a:rPr lang="en-GB" smtClean="0"/>
              <a:pPr>
                <a:defRPr/>
              </a:pPr>
              <a:t>71</a:t>
            </a:fld>
            <a:endParaRPr lang="en-GB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674D-063E-4767-BA5D-7861AC1E6AF2}" type="slidenum">
              <a:rPr lang="en-GB" smtClean="0"/>
              <a:pPr>
                <a:defRPr/>
              </a:pPr>
              <a:t>72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D11EB-20D9-43C4-BE65-38D791260B65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smtClean="0"/>
              <a:t>?- go(a, m, L). L=[a,b,e,j,m].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F595BA-26A8-4FD2-BBE0-3414C1555988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77AFA-A8CE-4D67-A66F-889F89F54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F5A2C-5D2A-401D-951D-CFAEF94293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404813"/>
            <a:ext cx="2057400" cy="6300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04813"/>
            <a:ext cx="6019800" cy="6300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2B66D-7505-4AFC-964E-127E8ADF11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313" y="404813"/>
            <a:ext cx="6211887" cy="5318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25538"/>
            <a:ext cx="4038600" cy="5580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125538"/>
            <a:ext cx="4038600" cy="2713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3990975"/>
            <a:ext cx="4038600" cy="271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84220-DEEE-4A71-A67D-22A969F0C0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313" y="404813"/>
            <a:ext cx="6211887" cy="5318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25538"/>
            <a:ext cx="4038600" cy="5580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25538"/>
            <a:ext cx="4038600" cy="5580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A028-F108-47E3-9AAD-60493A5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313" y="404813"/>
            <a:ext cx="6211887" cy="5318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125538"/>
            <a:ext cx="8229600" cy="5580062"/>
          </a:xfrm>
        </p:spPr>
        <p:txBody>
          <a:bodyPr/>
          <a:lstStyle/>
          <a:p>
            <a:pPr lvl="0"/>
            <a:endParaRPr lang="pt-PT" noProof="0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8AD4E-D3D9-4A66-8F3D-220E786B08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smtClean="0"/>
              <a:t>Click to edit Master title style</a:t>
            </a:r>
            <a:endParaRPr lang="pt-PT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  <a:endParaRPr lang="pt-PT" noProof="0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AB121-D5D3-4A2D-8ECE-39A45E059B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E1E22-0158-417C-8CDD-594D45340E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25538"/>
            <a:ext cx="4038600" cy="5580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25538"/>
            <a:ext cx="4038600" cy="5580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7C130-4CB5-440D-9331-384F115ECB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559D3-DA2C-4592-98E1-C92E1F7D44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F1DF2-1004-4E06-B5C4-ABA0BBA579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1A88D-7C75-447D-8D2F-C657CBDB96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DCA42-76B9-400F-A5E5-A7D51414BB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F66BE-B143-4DE0-BE65-BE61F02A61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oleObject" Target="../embeddings/oleObject1.bin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323850" y="1052513"/>
            <a:ext cx="8523288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PT" b="0">
              <a:latin typeface="Tahoma" pitchFamily="34" charset="0"/>
            </a:endParaRP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627313" y="404813"/>
            <a:ext cx="6211887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25538"/>
            <a:ext cx="8229600" cy="558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38ED3B8C-3A49-4903-A485-2D4BE2B0F3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107" name="Text Box 35"/>
          <p:cNvSpPr txBox="1">
            <a:spLocks noChangeArrowheads="1"/>
          </p:cNvSpPr>
          <p:nvPr userDrawn="1"/>
        </p:nvSpPr>
        <p:spPr bwMode="auto">
          <a:xfrm>
            <a:off x="395288" y="6613525"/>
            <a:ext cx="7705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sz="1000"/>
              <a:t>Apontamentos Teórico-Práticos de Algoritmia Avançada LEI/ISEP – Métodos de Pesquisa – Carlos Ramos</a:t>
            </a:r>
          </a:p>
        </p:txBody>
      </p:sp>
      <p:graphicFrame>
        <p:nvGraphicFramePr>
          <p:cNvPr id="1026" name="Object 36"/>
          <p:cNvGraphicFramePr>
            <a:graphicFrameLocks noChangeAspect="1"/>
          </p:cNvGraphicFramePr>
          <p:nvPr/>
        </p:nvGraphicFramePr>
        <p:xfrm>
          <a:off x="1187450" y="404813"/>
          <a:ext cx="14366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hoto Editor Photo" r:id="rId17" imgW="7800000" imgH="2580952" progId="">
                  <p:embed/>
                </p:oleObj>
              </mc:Choice>
              <mc:Fallback>
                <p:oleObj name="Photo Editor Photo" r:id="rId17" imgW="7800000" imgH="2580952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4813"/>
                        <a:ext cx="14366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3" name="Picture 37" descr="logotipo_dei_transparente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179388" y="333375"/>
            <a:ext cx="9715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0000"/>
        <a:buFont typeface="Wingdings" pitchFamily="2" charset="2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55000"/>
        <a:buFont typeface="Wingdings" pitchFamily="2" charset="2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0066"/>
        </a:buClr>
        <a:buSzPct val="50000"/>
        <a:buFont typeface="Wingdings" pitchFamily="2" charset="2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16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FBBF6-1B8A-47EF-BEAD-CE9374018303}" type="slidenum">
              <a:rPr lang="en-GB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Métodos de Pesquisa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pt-PT" smtClean="0"/>
          </a:p>
          <a:p>
            <a:pPr algn="ctr" eaLnBrk="1" hangingPunct="1">
              <a:buFont typeface="Wingdings" pitchFamily="2" charset="2"/>
              <a:buNone/>
            </a:pPr>
            <a:endParaRPr lang="pt-PT" smtClean="0"/>
          </a:p>
          <a:p>
            <a:pPr algn="ctr" eaLnBrk="1" hangingPunct="1">
              <a:buFont typeface="Wingdings" pitchFamily="2" charset="2"/>
              <a:buNone/>
            </a:pPr>
            <a:endParaRPr lang="pt-PT" smtClean="0"/>
          </a:p>
          <a:p>
            <a:pPr algn="ctr" eaLnBrk="1" hangingPunct="1">
              <a:buFont typeface="Wingdings" pitchFamily="2" charset="2"/>
              <a:buNone/>
            </a:pPr>
            <a:endParaRPr lang="pt-PT" smtClean="0"/>
          </a:p>
          <a:p>
            <a:pPr algn="ctr" eaLnBrk="1" hangingPunct="1">
              <a:buFont typeface="Wingdings" pitchFamily="2" charset="2"/>
              <a:buNone/>
            </a:pPr>
            <a:r>
              <a:rPr lang="pt-PT" sz="4000" smtClean="0">
                <a:solidFill>
                  <a:schemeClr val="folHlink"/>
                </a:solidFill>
              </a:rPr>
              <a:t>Aula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013DF-4DE6-4589-85BB-DA8147AA822E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Primeiro em Largura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35600" y="1125538"/>
            <a:ext cx="3529013" cy="17986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pt-PT" sz="2400" smtClean="0"/>
              <a:t>Vejamos como se desenvolve o método para o mesmo exemplo dado anteriormente: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0" y="1268413"/>
          <a:ext cx="547370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Visio" r:id="rId4" imgW="4899600" imgH="2554560" progId="Visio.Drawing.11">
                  <p:embed/>
                </p:oleObj>
              </mc:Choice>
              <mc:Fallback>
                <p:oleObj name="Visio" r:id="rId4" imgW="4899600" imgH="25545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68413"/>
                        <a:ext cx="5473700" cy="285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95738" y="2781300"/>
          <a:ext cx="5364162" cy="372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Visio" r:id="rId6" imgW="4159800" imgH="2887200" progId="Visio.Drawing.11">
                  <p:embed/>
                </p:oleObj>
              </mc:Choice>
              <mc:Fallback>
                <p:oleObj name="Visio" r:id="rId6" imgW="4159800" imgH="28872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781300"/>
                        <a:ext cx="5364162" cy="372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88" y="5143500"/>
            <a:ext cx="27908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b="0" dirty="0">
                <a:latin typeface="+mn-lt"/>
              </a:rPr>
              <a:t>Percurso </a:t>
            </a:r>
            <a:r>
              <a:rPr lang="pt-PT" b="0" dirty="0" err="1">
                <a:latin typeface="+mn-lt"/>
              </a:rPr>
              <a:t>de</a:t>
            </a:r>
            <a:r>
              <a:rPr lang="pt-PT" b="0" dirty="0">
                <a:latin typeface="+mn-lt"/>
              </a:rPr>
              <a:t> A </a:t>
            </a:r>
            <a:r>
              <a:rPr lang="pt-PT" b="0" dirty="0" err="1">
                <a:latin typeface="+mn-lt"/>
              </a:rPr>
              <a:t>até</a:t>
            </a:r>
            <a:r>
              <a:rPr lang="pt-PT" b="0" dirty="0">
                <a:latin typeface="+mn-lt"/>
              </a:rPr>
              <a:t> 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49213F-4795-4215-9C8A-0445BD694133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Um exemplo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1725" y="1000125"/>
            <a:ext cx="1387475" cy="55800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liga(a,b).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liga(a,c).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liga(a,d).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liga(b,e).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liga(b,f).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liga(c,f).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liga(c,g).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liga(d,a).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liga(d,g).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liga(d,h).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liga(d,i).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liga(e,j).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liga(f,a).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liga(f,j).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liga(f,k).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liga(g,f).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liga(g,o).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liga(g,h).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liga(h,d).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liga(h,l).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liga(i,l).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liga(j,m).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liga(j,n).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liga(k,n).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liga(k,p).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liga(l,p).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1614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79388" y="1484313"/>
          <a:ext cx="6911975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Visio" r:id="rId4" imgW="5467680" imgH="3762720" progId="Visio.Drawing.11">
                  <p:embed/>
                </p:oleObj>
              </mc:Choice>
              <mc:Fallback>
                <p:oleObj name="Visio" r:id="rId4" imgW="5467680" imgH="37627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484313"/>
                        <a:ext cx="6911975" cy="476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3CA9A-3827-40C0-BEC2-B70F8B3B2F0B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25538"/>
            <a:ext cx="8229600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err="1" smtClean="0"/>
              <a:t>go</a:t>
            </a:r>
            <a:r>
              <a:rPr lang="pt-PT" sz="2000" dirty="0" smtClean="0"/>
              <a:t>(</a:t>
            </a:r>
            <a:r>
              <a:rPr lang="pt-PT" sz="2000" dirty="0" err="1" smtClean="0"/>
              <a:t>Orig,Dest,Perc</a:t>
            </a:r>
            <a:r>
              <a:rPr lang="pt-PT" sz="2000" dirty="0" smtClean="0"/>
              <a:t>) :- go1([[</a:t>
            </a:r>
            <a:r>
              <a:rPr lang="pt-PT" sz="2000" dirty="0" err="1" smtClean="0"/>
              <a:t>Orig</a:t>
            </a:r>
            <a:r>
              <a:rPr lang="pt-PT" sz="2000" dirty="0" smtClean="0"/>
              <a:t>]],</a:t>
            </a:r>
            <a:r>
              <a:rPr lang="pt-PT" sz="2000" dirty="0" err="1" smtClean="0"/>
              <a:t>Dest,P</a:t>
            </a:r>
            <a:r>
              <a:rPr lang="pt-PT" sz="2000" dirty="0" smtClean="0"/>
              <a:t>), inverte(</a:t>
            </a:r>
            <a:r>
              <a:rPr lang="pt-PT" sz="2000" dirty="0" err="1" smtClean="0"/>
              <a:t>P,Perc</a:t>
            </a:r>
            <a:r>
              <a:rPr lang="pt-PT" sz="2000" dirty="0" smtClean="0"/>
              <a:t>).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endParaRPr lang="pt-PT" sz="2000" dirty="0" smtClean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go1([</a:t>
            </a:r>
            <a:r>
              <a:rPr lang="pt-PT" sz="2000" dirty="0" err="1" smtClean="0"/>
              <a:t>Prim|</a:t>
            </a:r>
            <a:r>
              <a:rPr lang="pt-PT" sz="2000" dirty="0" err="1" smtClean="0">
                <a:solidFill>
                  <a:srgbClr val="969696"/>
                </a:solidFill>
              </a:rPr>
              <a:t>Resto</a:t>
            </a:r>
            <a:r>
              <a:rPr lang="pt-PT" sz="2000" dirty="0" smtClean="0"/>
              <a:t>],</a:t>
            </a:r>
            <a:r>
              <a:rPr lang="pt-PT" sz="2000" dirty="0" err="1" smtClean="0"/>
              <a:t>Dest,Prim</a:t>
            </a:r>
            <a:r>
              <a:rPr lang="pt-PT" sz="2000" dirty="0" smtClean="0"/>
              <a:t>) :- </a:t>
            </a:r>
            <a:r>
              <a:rPr lang="pt-PT" sz="2000" dirty="0" err="1" smtClean="0"/>
              <a:t>Prim</a:t>
            </a:r>
            <a:r>
              <a:rPr lang="pt-PT" sz="2000" dirty="0" smtClean="0"/>
              <a:t>=[</a:t>
            </a:r>
            <a:r>
              <a:rPr lang="pt-PT" sz="2000" dirty="0" err="1" smtClean="0"/>
              <a:t>Dest</a:t>
            </a:r>
            <a:r>
              <a:rPr lang="pt-PT" sz="2000" dirty="0" smtClean="0"/>
              <a:t>|_].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go1([[</a:t>
            </a:r>
            <a:r>
              <a:rPr lang="pt-PT" sz="2000" dirty="0" err="1" smtClean="0"/>
              <a:t>Dest|</a:t>
            </a:r>
            <a:r>
              <a:rPr lang="pt-PT" sz="2000" dirty="0" err="1" smtClean="0">
                <a:solidFill>
                  <a:srgbClr val="969696"/>
                </a:solidFill>
              </a:rPr>
              <a:t>T</a:t>
            </a:r>
            <a:r>
              <a:rPr lang="pt-PT" sz="2000" dirty="0" smtClean="0"/>
              <a:t>]|Resto],</a:t>
            </a:r>
            <a:r>
              <a:rPr lang="pt-PT" sz="2000" dirty="0" err="1" smtClean="0"/>
              <a:t>Dest,Perc</a:t>
            </a:r>
            <a:r>
              <a:rPr lang="pt-PT" sz="2000" dirty="0" smtClean="0"/>
              <a:t>) :- !, go1(</a:t>
            </a:r>
            <a:r>
              <a:rPr lang="pt-PT" sz="2000" dirty="0" err="1" smtClean="0"/>
              <a:t>Resto,Dest,Perc</a:t>
            </a:r>
            <a:r>
              <a:rPr lang="pt-PT" sz="2000" dirty="0" smtClean="0"/>
              <a:t>).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go1([[</a:t>
            </a:r>
            <a:r>
              <a:rPr lang="pt-PT" sz="2000" dirty="0" err="1" smtClean="0"/>
              <a:t>Ult|T</a:t>
            </a:r>
            <a:r>
              <a:rPr lang="pt-PT" sz="2000" dirty="0" smtClean="0"/>
              <a:t>]|Outros],</a:t>
            </a:r>
            <a:r>
              <a:rPr lang="pt-PT" sz="2000" dirty="0" err="1" smtClean="0"/>
              <a:t>Dest,Perc</a:t>
            </a:r>
            <a:r>
              <a:rPr lang="pt-PT" sz="2000" dirty="0" smtClean="0"/>
              <a:t>):-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		</a:t>
            </a:r>
            <a:r>
              <a:rPr lang="pt-PT" sz="2000" dirty="0" err="1" smtClean="0"/>
              <a:t>findall</a:t>
            </a:r>
            <a:r>
              <a:rPr lang="pt-PT" sz="2000" dirty="0" smtClean="0"/>
              <a:t>([</a:t>
            </a:r>
            <a:r>
              <a:rPr lang="pt-PT" sz="2000" dirty="0" err="1" smtClean="0"/>
              <a:t>Z,Ult|T</a:t>
            </a:r>
            <a:r>
              <a:rPr lang="pt-PT" sz="2000" dirty="0" smtClean="0"/>
              <a:t>],</a:t>
            </a:r>
            <a:r>
              <a:rPr lang="pt-PT" sz="2000" dirty="0" err="1" smtClean="0"/>
              <a:t>proximo_no</a:t>
            </a:r>
            <a:r>
              <a:rPr lang="pt-PT" sz="2000" dirty="0" smtClean="0"/>
              <a:t>(</a:t>
            </a:r>
            <a:r>
              <a:rPr lang="pt-PT" sz="2000" dirty="0" err="1" smtClean="0"/>
              <a:t>Ult,T,Z</a:t>
            </a:r>
            <a:r>
              <a:rPr lang="pt-PT" sz="2000" dirty="0" smtClean="0"/>
              <a:t>),Lista),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		</a:t>
            </a:r>
            <a:r>
              <a:rPr lang="pt-PT" sz="2000" dirty="0" err="1" smtClean="0"/>
              <a:t>append</a:t>
            </a:r>
            <a:r>
              <a:rPr lang="pt-PT" sz="2000" dirty="0" smtClean="0"/>
              <a:t>(</a:t>
            </a:r>
            <a:r>
              <a:rPr lang="pt-PT" sz="2000" dirty="0" err="1" smtClean="0"/>
              <a:t>Outros,Lista,NPerc</a:t>
            </a:r>
            <a:r>
              <a:rPr lang="pt-PT" sz="2000" dirty="0" smtClean="0"/>
              <a:t>),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		go1(</a:t>
            </a:r>
            <a:r>
              <a:rPr lang="pt-PT" sz="2000" dirty="0" err="1" smtClean="0"/>
              <a:t>NPerc,Dest,Perc</a:t>
            </a:r>
            <a:r>
              <a:rPr lang="pt-PT" sz="2000" dirty="0" smtClean="0"/>
              <a:t>).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endParaRPr lang="pt-PT" sz="2000" dirty="0" smtClean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err="1" smtClean="0"/>
              <a:t>proximo_no</a:t>
            </a:r>
            <a:r>
              <a:rPr lang="pt-PT" sz="2000" dirty="0" smtClean="0"/>
              <a:t>(X,T,Z) :- liga(X,Z), \+ </a:t>
            </a:r>
            <a:r>
              <a:rPr lang="pt-PT" sz="2000" dirty="0" err="1" smtClean="0"/>
              <a:t>member</a:t>
            </a:r>
            <a:r>
              <a:rPr lang="pt-PT" sz="2000" dirty="0" smtClean="0"/>
              <a:t>(Z,T).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endParaRPr lang="pt-PT" sz="2000" dirty="0" smtClean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inverte(L,LI) :- inverte(L,[],LI).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inverte([],LI,LI).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inverte([H|T],L,LI) :- inverte(T,[H|L],LI).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3037DB-CC64-4EC2-BF98-DF1796C396AB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exemplo: considerando uma pequena alteração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25538"/>
            <a:ext cx="82296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err="1" smtClean="0"/>
              <a:t>go</a:t>
            </a:r>
            <a:r>
              <a:rPr lang="pt-PT" sz="2000" dirty="0" smtClean="0"/>
              <a:t>(</a:t>
            </a:r>
            <a:r>
              <a:rPr lang="pt-PT" sz="2000" dirty="0" err="1" smtClean="0"/>
              <a:t>Orig,Dest,Perc</a:t>
            </a:r>
            <a:r>
              <a:rPr lang="pt-PT" sz="2000" dirty="0" smtClean="0"/>
              <a:t>):- go1([[</a:t>
            </a:r>
            <a:r>
              <a:rPr lang="pt-PT" sz="2000" dirty="0" err="1" smtClean="0"/>
              <a:t>Orig</a:t>
            </a:r>
            <a:r>
              <a:rPr lang="pt-PT" sz="2000" dirty="0" smtClean="0"/>
              <a:t>]],</a:t>
            </a:r>
            <a:r>
              <a:rPr lang="pt-PT" sz="2000" dirty="0" err="1" smtClean="0"/>
              <a:t>Dest,P</a:t>
            </a:r>
            <a:r>
              <a:rPr lang="pt-PT" sz="2000" dirty="0" smtClean="0"/>
              <a:t>), inverte(</a:t>
            </a:r>
            <a:r>
              <a:rPr lang="pt-PT" sz="2000" dirty="0" err="1" smtClean="0"/>
              <a:t>P,Perc</a:t>
            </a:r>
            <a:r>
              <a:rPr lang="pt-PT" sz="2000" dirty="0" smtClean="0"/>
              <a:t>).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endParaRPr lang="pt-PT" sz="2000" dirty="0" smtClean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go1([</a:t>
            </a:r>
            <a:r>
              <a:rPr lang="pt-PT" sz="2000" dirty="0" err="1" smtClean="0"/>
              <a:t>Prim|</a:t>
            </a:r>
            <a:r>
              <a:rPr lang="pt-PT" sz="2000" dirty="0" err="1" smtClean="0">
                <a:solidFill>
                  <a:srgbClr val="969696"/>
                </a:solidFill>
              </a:rPr>
              <a:t>Resto</a:t>
            </a:r>
            <a:r>
              <a:rPr lang="pt-PT" sz="2000" dirty="0" smtClean="0"/>
              <a:t>],</a:t>
            </a:r>
            <a:r>
              <a:rPr lang="pt-PT" sz="2000" dirty="0" err="1" smtClean="0"/>
              <a:t>Dest,Prim</a:t>
            </a:r>
            <a:r>
              <a:rPr lang="pt-PT" sz="2000" dirty="0" smtClean="0"/>
              <a:t>):- </a:t>
            </a:r>
            <a:r>
              <a:rPr lang="pt-PT" sz="2000" dirty="0" err="1" smtClean="0"/>
              <a:t>Prim</a:t>
            </a:r>
            <a:r>
              <a:rPr lang="pt-PT" sz="2000" dirty="0" smtClean="0"/>
              <a:t>=[</a:t>
            </a:r>
            <a:r>
              <a:rPr lang="pt-PT" sz="2000" dirty="0" err="1" smtClean="0"/>
              <a:t>Dest</a:t>
            </a:r>
            <a:r>
              <a:rPr lang="pt-PT" sz="2000" dirty="0" smtClean="0"/>
              <a:t>|_].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go1([[</a:t>
            </a:r>
            <a:r>
              <a:rPr lang="pt-PT" sz="2000" dirty="0" err="1" smtClean="0"/>
              <a:t>Dest|</a:t>
            </a:r>
            <a:r>
              <a:rPr lang="pt-PT" sz="2000" dirty="0" err="1" smtClean="0">
                <a:solidFill>
                  <a:srgbClr val="969696"/>
                </a:solidFill>
              </a:rPr>
              <a:t>T</a:t>
            </a:r>
            <a:r>
              <a:rPr lang="pt-PT" sz="2000" dirty="0" smtClean="0"/>
              <a:t>]|Resto],</a:t>
            </a:r>
            <a:r>
              <a:rPr lang="pt-PT" sz="2000" dirty="0" err="1" smtClean="0"/>
              <a:t>Dest,Perc</a:t>
            </a:r>
            <a:r>
              <a:rPr lang="pt-PT" sz="2000" dirty="0" smtClean="0"/>
              <a:t>):- !, go1(</a:t>
            </a:r>
            <a:r>
              <a:rPr lang="pt-PT" sz="2000" dirty="0" err="1" smtClean="0"/>
              <a:t>Resto,Dest,Perc</a:t>
            </a:r>
            <a:r>
              <a:rPr lang="pt-PT" sz="2000" dirty="0" smtClean="0"/>
              <a:t>).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go1([[</a:t>
            </a:r>
            <a:r>
              <a:rPr lang="pt-PT" sz="2000" dirty="0" err="1" smtClean="0"/>
              <a:t>Ult|T</a:t>
            </a:r>
            <a:r>
              <a:rPr lang="pt-PT" sz="2000" dirty="0" smtClean="0"/>
              <a:t>]|Outros],</a:t>
            </a:r>
            <a:r>
              <a:rPr lang="pt-PT" sz="2000" dirty="0" err="1" smtClean="0"/>
              <a:t>Dest,Perc</a:t>
            </a:r>
            <a:r>
              <a:rPr lang="pt-PT" sz="2000" dirty="0" smtClean="0"/>
              <a:t>):-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		</a:t>
            </a:r>
            <a:r>
              <a:rPr lang="pt-PT" sz="2000" dirty="0" err="1" smtClean="0"/>
              <a:t>findall</a:t>
            </a:r>
            <a:r>
              <a:rPr lang="pt-PT" sz="2000" dirty="0" smtClean="0"/>
              <a:t>([</a:t>
            </a:r>
            <a:r>
              <a:rPr lang="pt-PT" sz="2000" dirty="0" err="1" smtClean="0"/>
              <a:t>Z,Ult|T</a:t>
            </a:r>
            <a:r>
              <a:rPr lang="pt-PT" sz="2000" dirty="0" smtClean="0"/>
              <a:t>],</a:t>
            </a:r>
            <a:r>
              <a:rPr lang="pt-PT" sz="2000" dirty="0" err="1" smtClean="0"/>
              <a:t>proximo_no</a:t>
            </a:r>
            <a:r>
              <a:rPr lang="pt-PT" sz="2000" dirty="0" smtClean="0"/>
              <a:t>(</a:t>
            </a:r>
            <a:r>
              <a:rPr lang="pt-PT" sz="2000" dirty="0" err="1" smtClean="0"/>
              <a:t>Ult,T,Z</a:t>
            </a:r>
            <a:r>
              <a:rPr lang="pt-PT" sz="2000" dirty="0" smtClean="0"/>
              <a:t>),Lista),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		</a:t>
            </a:r>
            <a:r>
              <a:rPr lang="pt-PT" sz="2000" dirty="0" smtClean="0">
                <a:solidFill>
                  <a:schemeClr val="folHlink"/>
                </a:solidFill>
              </a:rPr>
              <a:t>% </a:t>
            </a:r>
            <a:r>
              <a:rPr lang="pt-PT" sz="2000" dirty="0" err="1" smtClean="0">
                <a:solidFill>
                  <a:schemeClr val="folHlink"/>
                </a:solidFill>
              </a:rPr>
              <a:t>append</a:t>
            </a:r>
            <a:r>
              <a:rPr lang="pt-PT" sz="2000" dirty="0" smtClean="0">
                <a:solidFill>
                  <a:schemeClr val="folHlink"/>
                </a:solidFill>
              </a:rPr>
              <a:t>(</a:t>
            </a:r>
            <a:r>
              <a:rPr lang="pt-PT" sz="2000" dirty="0" err="1" smtClean="0">
                <a:solidFill>
                  <a:schemeClr val="folHlink"/>
                </a:solidFill>
              </a:rPr>
              <a:t>Outros,Lista,NPerc</a:t>
            </a:r>
            <a:r>
              <a:rPr lang="pt-PT" sz="2000" dirty="0" smtClean="0">
                <a:solidFill>
                  <a:schemeClr val="folHlink"/>
                </a:solidFill>
              </a:rPr>
              <a:t>), pesquisa 1º em largura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		</a:t>
            </a:r>
            <a:r>
              <a:rPr lang="pt-PT" sz="2000" dirty="0" err="1" smtClean="0"/>
              <a:t>append</a:t>
            </a:r>
            <a:r>
              <a:rPr lang="pt-PT" sz="2000" dirty="0" smtClean="0"/>
              <a:t>(</a:t>
            </a:r>
            <a:r>
              <a:rPr lang="pt-PT" sz="2000" dirty="0" err="1" smtClean="0"/>
              <a:t>Lista,Outros,NPerc</a:t>
            </a:r>
            <a:r>
              <a:rPr lang="pt-PT" sz="2000" dirty="0" smtClean="0"/>
              <a:t>), % pesquisa 1º em profundidade 	go1(</a:t>
            </a:r>
            <a:r>
              <a:rPr lang="pt-PT" sz="2000" dirty="0" err="1" smtClean="0"/>
              <a:t>NPerc,Dest,Perc</a:t>
            </a:r>
            <a:r>
              <a:rPr lang="pt-PT" sz="2000" dirty="0" smtClean="0"/>
              <a:t>).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endParaRPr lang="pt-PT" sz="2000" dirty="0" smtClean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err="1" smtClean="0"/>
              <a:t>proximo_no</a:t>
            </a:r>
            <a:r>
              <a:rPr lang="pt-PT" sz="2000" dirty="0" smtClean="0"/>
              <a:t>(X,T,Z):- liga(X,Z), \+ </a:t>
            </a:r>
            <a:r>
              <a:rPr lang="pt-PT" sz="2000" dirty="0" err="1" smtClean="0"/>
              <a:t>member</a:t>
            </a:r>
            <a:r>
              <a:rPr lang="pt-PT" sz="2000" dirty="0" smtClean="0"/>
              <a:t>(Z,T).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endParaRPr lang="pt-PT" sz="2000" dirty="0" smtClean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inverte(L,LI):-inverte(L,[],LI).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inverte([],LI,LI).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pt-PT" sz="2000" dirty="0" smtClean="0"/>
              <a:t>inverte([H|T],L,LI):-inverte(T,[H|L],LI).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600D7-B578-4DA9-82F9-FE2935932531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exemplo: soluções obtidas 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64388" y="1125538"/>
            <a:ext cx="1730375" cy="5580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pt-PT" sz="1800" smtClean="0"/>
              <a:t>?- go(a,j,L).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pt-PT" sz="1800" smtClean="0"/>
              <a:t>L = [a,b,e,j] 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pt-PT" sz="1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pt-PT" sz="1800" smtClean="0"/>
              <a:t>L = [a,b,f,j] 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pt-PT" sz="1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pt-PT" sz="1800" smtClean="0"/>
              <a:t>L = [a,c,f,j] 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pt-PT" sz="1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pt-PT" sz="1800" smtClean="0"/>
              <a:t>L = [a,c,g,f,j] 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pt-PT" sz="1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pt-PT" sz="1800" smtClean="0"/>
              <a:t>L = [a,d,g,f,j]</a:t>
            </a:r>
            <a:r>
              <a:rPr lang="pt-PT" sz="2400" smtClean="0"/>
              <a:t> 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0825" y="1268413"/>
          <a:ext cx="6626225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Visio" r:id="rId4" imgW="5467680" imgH="3762720" progId="Visio.Drawing.11">
                  <p:embed/>
                </p:oleObj>
              </mc:Choice>
              <mc:Fallback>
                <p:oleObj name="Visio" r:id="rId4" imgW="5467680" imgH="37627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268413"/>
                        <a:ext cx="6626225" cy="455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5F6DF-D394-45E1-9658-583D66F6DF6B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err="1" smtClean="0"/>
              <a:t>go</a:t>
            </a:r>
            <a:r>
              <a:rPr lang="pt-PT" sz="2000" dirty="0" smtClean="0"/>
              <a:t>(</a:t>
            </a:r>
            <a:r>
              <a:rPr lang="pt-PT" sz="2000" dirty="0" err="1" smtClean="0"/>
              <a:t>Orig,Dest,Perc</a:t>
            </a:r>
            <a:r>
              <a:rPr lang="pt-PT" sz="2000" dirty="0" smtClean="0"/>
              <a:t>):- go1([[</a:t>
            </a:r>
            <a:r>
              <a:rPr lang="pt-PT" sz="2000" dirty="0" err="1" smtClean="0"/>
              <a:t>Orig</a:t>
            </a:r>
            <a:r>
              <a:rPr lang="pt-PT" sz="2000" dirty="0" smtClean="0"/>
              <a:t>]],</a:t>
            </a:r>
            <a:r>
              <a:rPr lang="pt-PT" sz="2000" dirty="0" err="1" smtClean="0"/>
              <a:t>Dest,P</a:t>
            </a:r>
            <a:r>
              <a:rPr lang="pt-PT" sz="2000" dirty="0" smtClean="0"/>
              <a:t>), inverte(</a:t>
            </a:r>
            <a:r>
              <a:rPr lang="pt-PT" sz="2000" dirty="0" err="1" smtClean="0"/>
              <a:t>P,Perc</a:t>
            </a:r>
            <a:r>
              <a:rPr lang="pt-PT" sz="2000" dirty="0" smtClean="0"/>
              <a:t>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go1([</a:t>
            </a:r>
            <a:r>
              <a:rPr lang="pt-PT" sz="2000" dirty="0" err="1" smtClean="0"/>
              <a:t>Prim|Resto</a:t>
            </a:r>
            <a:r>
              <a:rPr lang="pt-PT" sz="2000" dirty="0" smtClean="0"/>
              <a:t>],</a:t>
            </a:r>
            <a:r>
              <a:rPr lang="pt-PT" sz="2000" dirty="0" err="1" smtClean="0"/>
              <a:t>Dest,Prim</a:t>
            </a:r>
            <a:r>
              <a:rPr lang="pt-PT" sz="2000" dirty="0" smtClean="0"/>
              <a:t>):- </a:t>
            </a:r>
            <a:r>
              <a:rPr lang="pt-PT" sz="2000" dirty="0" err="1" smtClean="0"/>
              <a:t>Prim</a:t>
            </a:r>
            <a:r>
              <a:rPr lang="pt-PT" sz="2000" dirty="0" smtClean="0"/>
              <a:t>=[</a:t>
            </a:r>
            <a:r>
              <a:rPr lang="pt-PT" sz="2000" dirty="0" err="1" smtClean="0"/>
              <a:t>Dest</a:t>
            </a:r>
            <a:r>
              <a:rPr lang="pt-PT" sz="2000" dirty="0" smtClean="0"/>
              <a:t>|_].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go1([[</a:t>
            </a:r>
            <a:r>
              <a:rPr lang="pt-PT" sz="2000" dirty="0" err="1" smtClean="0"/>
              <a:t>Dest|T</a:t>
            </a:r>
            <a:r>
              <a:rPr lang="pt-PT" sz="2000" dirty="0" smtClean="0"/>
              <a:t>]|Resto],</a:t>
            </a:r>
            <a:r>
              <a:rPr lang="pt-PT" sz="2000" dirty="0" err="1" smtClean="0"/>
              <a:t>Dest,Perc</a:t>
            </a:r>
            <a:r>
              <a:rPr lang="pt-PT" sz="2000" dirty="0" smtClean="0"/>
              <a:t>):- !, go1(</a:t>
            </a:r>
            <a:r>
              <a:rPr lang="pt-PT" sz="2000" dirty="0" err="1" smtClean="0"/>
              <a:t>Resto,Dest,Perc</a:t>
            </a:r>
            <a:r>
              <a:rPr lang="pt-PT" sz="2000" dirty="0" smtClean="0"/>
              <a:t>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go1([[</a:t>
            </a:r>
            <a:r>
              <a:rPr lang="pt-PT" sz="2000" dirty="0" err="1" smtClean="0"/>
              <a:t>Ult|T</a:t>
            </a:r>
            <a:r>
              <a:rPr lang="pt-PT" sz="2000" dirty="0" smtClean="0"/>
              <a:t>]|Outros],</a:t>
            </a:r>
            <a:r>
              <a:rPr lang="pt-PT" sz="2000" dirty="0" err="1" smtClean="0"/>
              <a:t>Dest,Perc</a:t>
            </a:r>
            <a:r>
              <a:rPr lang="pt-PT" sz="2000" dirty="0" smtClean="0"/>
              <a:t>):-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	</a:t>
            </a:r>
            <a:r>
              <a:rPr lang="pt-PT" sz="2000" dirty="0" err="1" smtClean="0"/>
              <a:t>findall</a:t>
            </a:r>
            <a:r>
              <a:rPr lang="pt-PT" sz="2000" dirty="0" smtClean="0"/>
              <a:t>([</a:t>
            </a:r>
            <a:r>
              <a:rPr lang="pt-PT" sz="2000" dirty="0" err="1" smtClean="0"/>
              <a:t>Z,Ult|T</a:t>
            </a:r>
            <a:r>
              <a:rPr lang="pt-PT" sz="2000" dirty="0" smtClean="0"/>
              <a:t>],</a:t>
            </a:r>
            <a:r>
              <a:rPr lang="pt-PT" sz="2000" dirty="0" err="1" smtClean="0"/>
              <a:t>proximo_no</a:t>
            </a:r>
            <a:r>
              <a:rPr lang="pt-PT" sz="2000" dirty="0" smtClean="0"/>
              <a:t>(</a:t>
            </a:r>
            <a:r>
              <a:rPr lang="pt-PT" sz="2000" dirty="0" err="1" smtClean="0"/>
              <a:t>Ult,T,Z</a:t>
            </a:r>
            <a:r>
              <a:rPr lang="pt-PT" sz="2000" dirty="0" smtClean="0"/>
              <a:t>),Lista),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	</a:t>
            </a:r>
            <a:r>
              <a:rPr lang="pt-PT" sz="2000" dirty="0" err="1" smtClean="0"/>
              <a:t>append</a:t>
            </a:r>
            <a:r>
              <a:rPr lang="pt-PT" sz="2000" dirty="0" smtClean="0"/>
              <a:t>(</a:t>
            </a:r>
            <a:r>
              <a:rPr lang="pt-PT" sz="2000" dirty="0" err="1" smtClean="0"/>
              <a:t>Lista,Outros,NPerc</a:t>
            </a:r>
            <a:r>
              <a:rPr lang="pt-PT" sz="2000" dirty="0" smtClean="0"/>
              <a:t>), % </a:t>
            </a:r>
            <a:r>
              <a:rPr lang="pt-PT" sz="2000" dirty="0" smtClean="0">
                <a:solidFill>
                  <a:schemeClr val="folHlink"/>
                </a:solidFill>
              </a:rPr>
              <a:t>pesquisa 1º em profundidade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	</a:t>
            </a:r>
            <a:r>
              <a:rPr lang="pt-PT" sz="2000" dirty="0" smtClean="0">
                <a:solidFill>
                  <a:srgbClr val="009900"/>
                </a:solidFill>
              </a:rPr>
              <a:t>% </a:t>
            </a:r>
            <a:r>
              <a:rPr lang="pt-PT" sz="2000" dirty="0" err="1" smtClean="0">
                <a:solidFill>
                  <a:srgbClr val="009900"/>
                </a:solidFill>
              </a:rPr>
              <a:t>append</a:t>
            </a:r>
            <a:r>
              <a:rPr lang="pt-PT" sz="2000" dirty="0" smtClean="0">
                <a:solidFill>
                  <a:srgbClr val="009900"/>
                </a:solidFill>
              </a:rPr>
              <a:t>(</a:t>
            </a:r>
            <a:r>
              <a:rPr lang="pt-PT" sz="2000" dirty="0" err="1" smtClean="0">
                <a:solidFill>
                  <a:srgbClr val="009900"/>
                </a:solidFill>
              </a:rPr>
              <a:t>Outros,Lista,NPerc</a:t>
            </a:r>
            <a:r>
              <a:rPr lang="pt-PT" sz="2000" dirty="0" smtClean="0">
                <a:solidFill>
                  <a:srgbClr val="009900"/>
                </a:solidFill>
              </a:rPr>
              <a:t>), pesquisa 1º em largura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	</a:t>
            </a:r>
            <a:r>
              <a:rPr lang="pt-PT" sz="2000" dirty="0" err="1" smtClean="0">
                <a:solidFill>
                  <a:schemeClr val="folHlink"/>
                </a:solidFill>
              </a:rPr>
              <a:t>write</a:t>
            </a:r>
            <a:r>
              <a:rPr lang="pt-PT" sz="2000" dirty="0" smtClean="0">
                <a:solidFill>
                  <a:schemeClr val="folHlink"/>
                </a:solidFill>
              </a:rPr>
              <a:t>('</a:t>
            </a:r>
            <a:r>
              <a:rPr lang="pt-PT" sz="2000" dirty="0" err="1" smtClean="0">
                <a:solidFill>
                  <a:schemeClr val="folHlink"/>
                </a:solidFill>
              </a:rPr>
              <a:t>NPerc</a:t>
            </a:r>
            <a:r>
              <a:rPr lang="pt-PT" sz="2000" dirty="0" smtClean="0">
                <a:solidFill>
                  <a:schemeClr val="folHlink"/>
                </a:solidFill>
              </a:rPr>
              <a:t>:'), </a:t>
            </a:r>
            <a:r>
              <a:rPr lang="pt-PT" sz="2000" dirty="0" err="1" smtClean="0">
                <a:solidFill>
                  <a:schemeClr val="folHlink"/>
                </a:solidFill>
              </a:rPr>
              <a:t>write</a:t>
            </a:r>
            <a:r>
              <a:rPr lang="pt-PT" sz="2000" dirty="0" smtClean="0">
                <a:solidFill>
                  <a:schemeClr val="folHlink"/>
                </a:solidFill>
              </a:rPr>
              <a:t>(</a:t>
            </a:r>
            <a:r>
              <a:rPr lang="pt-PT" sz="2000" dirty="0" err="1" smtClean="0">
                <a:solidFill>
                  <a:schemeClr val="folHlink"/>
                </a:solidFill>
              </a:rPr>
              <a:t>NPerc</a:t>
            </a:r>
            <a:r>
              <a:rPr lang="pt-PT" sz="2000" dirty="0" smtClean="0">
                <a:solidFill>
                  <a:schemeClr val="folHlink"/>
                </a:solidFill>
              </a:rPr>
              <a:t>),</a:t>
            </a:r>
            <a:r>
              <a:rPr lang="pt-PT" sz="2000" dirty="0" err="1" smtClean="0">
                <a:solidFill>
                  <a:schemeClr val="folHlink"/>
                </a:solidFill>
              </a:rPr>
              <a:t>nl</a:t>
            </a:r>
            <a:r>
              <a:rPr lang="pt-PT" sz="2000" dirty="0" smtClean="0">
                <a:solidFill>
                  <a:schemeClr val="folHlink"/>
                </a:solidFill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	go1(</a:t>
            </a:r>
            <a:r>
              <a:rPr lang="pt-PT" sz="2000" dirty="0" err="1" smtClean="0"/>
              <a:t>NPerc,Dest,Perc</a:t>
            </a:r>
            <a:r>
              <a:rPr lang="pt-PT" sz="2000" dirty="0" smtClean="0"/>
              <a:t>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err="1" smtClean="0"/>
              <a:t>proximo_no</a:t>
            </a:r>
            <a:r>
              <a:rPr lang="pt-PT" sz="2000" dirty="0" smtClean="0"/>
              <a:t>(X,T,Z):- liga(X,Z), \+ </a:t>
            </a:r>
            <a:r>
              <a:rPr lang="pt-PT" sz="2000" dirty="0" err="1" smtClean="0"/>
              <a:t>member</a:t>
            </a:r>
            <a:r>
              <a:rPr lang="pt-PT" sz="2000" dirty="0" smtClean="0"/>
              <a:t>(Z,T).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inverte(L,LI):-inverte(L,[],LI).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inverte([],LI,LI).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inverte([H|T],L,LI):-inverte(T,[H|L],LI).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963D-7F08-44FB-8835-CFC7E365EE3E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err="1" smtClean="0"/>
              <a:t>go</a:t>
            </a:r>
            <a:r>
              <a:rPr lang="pt-PT" sz="2000" dirty="0" smtClean="0"/>
              <a:t>(</a:t>
            </a:r>
            <a:r>
              <a:rPr lang="pt-PT" sz="2000" dirty="0" err="1" smtClean="0"/>
              <a:t>Orig,Dest,Perc</a:t>
            </a:r>
            <a:r>
              <a:rPr lang="pt-PT" sz="2000" dirty="0" smtClean="0"/>
              <a:t>):- go1([[</a:t>
            </a:r>
            <a:r>
              <a:rPr lang="pt-PT" sz="2000" dirty="0" err="1" smtClean="0"/>
              <a:t>Orig</a:t>
            </a:r>
            <a:r>
              <a:rPr lang="pt-PT" sz="2000" dirty="0" smtClean="0"/>
              <a:t>]],</a:t>
            </a:r>
            <a:r>
              <a:rPr lang="pt-PT" sz="2000" dirty="0" err="1" smtClean="0"/>
              <a:t>Dest,P</a:t>
            </a:r>
            <a:r>
              <a:rPr lang="pt-PT" sz="2000" dirty="0" smtClean="0"/>
              <a:t>), inverte(</a:t>
            </a:r>
            <a:r>
              <a:rPr lang="pt-PT" sz="2000" dirty="0" err="1" smtClean="0"/>
              <a:t>P,Perc</a:t>
            </a:r>
            <a:r>
              <a:rPr lang="pt-PT" sz="2000" dirty="0" smtClean="0"/>
              <a:t>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go1([</a:t>
            </a:r>
            <a:r>
              <a:rPr lang="pt-PT" sz="2000" dirty="0" err="1" smtClean="0"/>
              <a:t>Prim|Resto</a:t>
            </a:r>
            <a:r>
              <a:rPr lang="pt-PT" sz="2000" dirty="0" smtClean="0"/>
              <a:t>],</a:t>
            </a:r>
            <a:r>
              <a:rPr lang="pt-PT" sz="2000" dirty="0" err="1" smtClean="0"/>
              <a:t>Dest,Prim</a:t>
            </a:r>
            <a:r>
              <a:rPr lang="pt-PT" sz="2000" dirty="0" smtClean="0"/>
              <a:t>):- </a:t>
            </a:r>
            <a:r>
              <a:rPr lang="pt-PT" sz="2000" dirty="0" err="1" smtClean="0"/>
              <a:t>Prim</a:t>
            </a:r>
            <a:r>
              <a:rPr lang="pt-PT" sz="2000" dirty="0" smtClean="0"/>
              <a:t>=[</a:t>
            </a:r>
            <a:r>
              <a:rPr lang="pt-PT" sz="2000" dirty="0" err="1" smtClean="0"/>
              <a:t>Dest</a:t>
            </a:r>
            <a:r>
              <a:rPr lang="pt-PT" sz="2000" dirty="0" smtClean="0"/>
              <a:t>|_].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go1([[</a:t>
            </a:r>
            <a:r>
              <a:rPr lang="pt-PT" sz="2000" dirty="0" err="1" smtClean="0"/>
              <a:t>Dest|T</a:t>
            </a:r>
            <a:r>
              <a:rPr lang="pt-PT" sz="2000" dirty="0" smtClean="0"/>
              <a:t>]|Resto],</a:t>
            </a:r>
            <a:r>
              <a:rPr lang="pt-PT" sz="2000" dirty="0" err="1" smtClean="0"/>
              <a:t>Dest,Perc</a:t>
            </a:r>
            <a:r>
              <a:rPr lang="pt-PT" sz="2000" dirty="0" smtClean="0"/>
              <a:t>):- !, go1(</a:t>
            </a:r>
            <a:r>
              <a:rPr lang="pt-PT" sz="2000" dirty="0" err="1" smtClean="0"/>
              <a:t>Resto,Dest,Perc</a:t>
            </a:r>
            <a:r>
              <a:rPr lang="pt-PT" sz="2000" dirty="0" smtClean="0"/>
              <a:t>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go1([[</a:t>
            </a:r>
            <a:r>
              <a:rPr lang="pt-PT" sz="2000" dirty="0" err="1" smtClean="0"/>
              <a:t>Ult|T</a:t>
            </a:r>
            <a:r>
              <a:rPr lang="pt-PT" sz="2000" dirty="0" smtClean="0"/>
              <a:t>]|Outros],</a:t>
            </a:r>
            <a:r>
              <a:rPr lang="pt-PT" sz="2000" dirty="0" err="1" smtClean="0"/>
              <a:t>Dest,Perc</a:t>
            </a:r>
            <a:r>
              <a:rPr lang="pt-PT" sz="2000" dirty="0" smtClean="0"/>
              <a:t>):-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	</a:t>
            </a:r>
            <a:r>
              <a:rPr lang="pt-PT" sz="2000" dirty="0" err="1" smtClean="0"/>
              <a:t>findall</a:t>
            </a:r>
            <a:r>
              <a:rPr lang="pt-PT" sz="2000" dirty="0" smtClean="0"/>
              <a:t>([</a:t>
            </a:r>
            <a:r>
              <a:rPr lang="pt-PT" sz="2000" dirty="0" err="1" smtClean="0"/>
              <a:t>Z,Ult|T</a:t>
            </a:r>
            <a:r>
              <a:rPr lang="pt-PT" sz="2000" dirty="0" smtClean="0"/>
              <a:t>],</a:t>
            </a:r>
            <a:r>
              <a:rPr lang="pt-PT" sz="2000" dirty="0" err="1" smtClean="0"/>
              <a:t>proximo_no</a:t>
            </a:r>
            <a:r>
              <a:rPr lang="pt-PT" sz="2000" dirty="0" smtClean="0"/>
              <a:t>(</a:t>
            </a:r>
            <a:r>
              <a:rPr lang="pt-PT" sz="2000" dirty="0" err="1" smtClean="0"/>
              <a:t>Ult,T,Z</a:t>
            </a:r>
            <a:r>
              <a:rPr lang="pt-PT" sz="2000" dirty="0" smtClean="0"/>
              <a:t>),Lista),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	</a:t>
            </a:r>
            <a:r>
              <a:rPr lang="pt-PT" sz="2000" dirty="0" smtClean="0">
                <a:solidFill>
                  <a:srgbClr val="009900"/>
                </a:solidFill>
              </a:rPr>
              <a:t>% </a:t>
            </a:r>
            <a:r>
              <a:rPr lang="pt-PT" sz="2000" dirty="0" err="1" smtClean="0">
                <a:solidFill>
                  <a:srgbClr val="009900"/>
                </a:solidFill>
              </a:rPr>
              <a:t>append</a:t>
            </a:r>
            <a:r>
              <a:rPr lang="pt-PT" sz="2000" dirty="0" smtClean="0">
                <a:solidFill>
                  <a:srgbClr val="009900"/>
                </a:solidFill>
              </a:rPr>
              <a:t>(</a:t>
            </a:r>
            <a:r>
              <a:rPr lang="pt-PT" sz="2000" dirty="0" err="1" smtClean="0">
                <a:solidFill>
                  <a:srgbClr val="009900"/>
                </a:solidFill>
              </a:rPr>
              <a:t>Lista,Outros,NPerc</a:t>
            </a:r>
            <a:r>
              <a:rPr lang="pt-PT" sz="2000" dirty="0" smtClean="0">
                <a:solidFill>
                  <a:srgbClr val="009900"/>
                </a:solidFill>
              </a:rPr>
              <a:t>), pesquisa 1º em profundidade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	</a:t>
            </a:r>
            <a:r>
              <a:rPr lang="pt-PT" sz="2000" dirty="0" err="1" smtClean="0"/>
              <a:t>append</a:t>
            </a:r>
            <a:r>
              <a:rPr lang="pt-PT" sz="2000" dirty="0" smtClean="0"/>
              <a:t>(</a:t>
            </a:r>
            <a:r>
              <a:rPr lang="pt-PT" sz="2000" dirty="0" err="1" smtClean="0"/>
              <a:t>Outros,Lista,NPerc</a:t>
            </a:r>
            <a:r>
              <a:rPr lang="pt-PT" sz="2000" dirty="0" smtClean="0"/>
              <a:t>), % </a:t>
            </a:r>
            <a:r>
              <a:rPr lang="pt-PT" sz="2000" dirty="0" smtClean="0">
                <a:solidFill>
                  <a:schemeClr val="folHlink"/>
                </a:solidFill>
              </a:rPr>
              <a:t>pesquisa 1º em largura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	</a:t>
            </a:r>
            <a:r>
              <a:rPr lang="pt-PT" sz="2000" dirty="0" err="1" smtClean="0">
                <a:solidFill>
                  <a:schemeClr val="folHlink"/>
                </a:solidFill>
              </a:rPr>
              <a:t>write</a:t>
            </a:r>
            <a:r>
              <a:rPr lang="pt-PT" sz="2000" dirty="0" smtClean="0">
                <a:solidFill>
                  <a:schemeClr val="folHlink"/>
                </a:solidFill>
              </a:rPr>
              <a:t>(‘</a:t>
            </a:r>
            <a:r>
              <a:rPr lang="pt-PT" sz="2000" dirty="0" err="1" smtClean="0">
                <a:solidFill>
                  <a:schemeClr val="folHlink"/>
                </a:solidFill>
              </a:rPr>
              <a:t>NPerc</a:t>
            </a:r>
            <a:r>
              <a:rPr lang="pt-PT" sz="2000" dirty="0" smtClean="0">
                <a:solidFill>
                  <a:schemeClr val="folHlink"/>
                </a:solidFill>
              </a:rPr>
              <a:t>:'),</a:t>
            </a:r>
            <a:r>
              <a:rPr lang="pt-PT" sz="2000" dirty="0" err="1" smtClean="0">
                <a:solidFill>
                  <a:schemeClr val="folHlink"/>
                </a:solidFill>
              </a:rPr>
              <a:t>write</a:t>
            </a:r>
            <a:r>
              <a:rPr lang="pt-PT" sz="2000" dirty="0" smtClean="0">
                <a:solidFill>
                  <a:schemeClr val="folHlink"/>
                </a:solidFill>
              </a:rPr>
              <a:t>(</a:t>
            </a:r>
            <a:r>
              <a:rPr lang="pt-PT" sz="2000" dirty="0" err="1" smtClean="0">
                <a:solidFill>
                  <a:schemeClr val="folHlink"/>
                </a:solidFill>
              </a:rPr>
              <a:t>NPerc</a:t>
            </a:r>
            <a:r>
              <a:rPr lang="pt-PT" sz="2000" dirty="0" smtClean="0">
                <a:solidFill>
                  <a:schemeClr val="folHlink"/>
                </a:solidFill>
              </a:rPr>
              <a:t>),</a:t>
            </a:r>
            <a:r>
              <a:rPr lang="pt-PT" sz="2000" dirty="0" err="1" smtClean="0">
                <a:solidFill>
                  <a:schemeClr val="folHlink"/>
                </a:solidFill>
              </a:rPr>
              <a:t>nl</a:t>
            </a:r>
            <a:r>
              <a:rPr lang="pt-PT" sz="2000" dirty="0" smtClean="0">
                <a:solidFill>
                  <a:schemeClr val="folHlink"/>
                </a:solidFill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	go1(</a:t>
            </a:r>
            <a:r>
              <a:rPr lang="pt-PT" sz="2000" dirty="0" err="1" smtClean="0"/>
              <a:t>NPerc,Dest,Perc</a:t>
            </a:r>
            <a:r>
              <a:rPr lang="pt-PT" sz="2000" dirty="0" smtClean="0"/>
              <a:t>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err="1" smtClean="0"/>
              <a:t>proximo_no</a:t>
            </a:r>
            <a:r>
              <a:rPr lang="pt-PT" sz="2000" dirty="0" smtClean="0"/>
              <a:t>(X,T,Z):- liga(X,Z), \+ </a:t>
            </a:r>
            <a:r>
              <a:rPr lang="pt-PT" sz="2000" dirty="0" err="1" smtClean="0"/>
              <a:t>member</a:t>
            </a:r>
            <a:r>
              <a:rPr lang="pt-PT" sz="2000" dirty="0" smtClean="0"/>
              <a:t>(Z,T).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inverte(L,LI):-inverte(L,[],LI).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inverte([],LI,LI).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inverte([H|T],L,LI):-inverte(T,[H|L],LI).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51DDA7-9A04-402F-915C-CF70D9A08000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 – 1º em Profundidade </a:t>
            </a:r>
            <a:br>
              <a:rPr lang="pt-PT" sz="2800" smtClean="0"/>
            </a:br>
            <a:r>
              <a:rPr lang="pt-PT" sz="2800" smtClean="0"/>
              <a:t>a-&gt;j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25538"/>
            <a:ext cx="8713788" cy="5580062"/>
          </a:xfrm>
        </p:spPr>
        <p:txBody>
          <a:bodyPr/>
          <a:lstStyle/>
          <a:p>
            <a:pPr marL="0" indent="0"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pt-PT" sz="1800" smtClean="0"/>
              <a:t>?- go4(a,j,L).</a:t>
            </a:r>
          </a:p>
          <a:p>
            <a:pPr marL="0" indent="0"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pt-PT" sz="1800" smtClean="0"/>
              <a:t>NPerc[[b,a],[c,a],[d,a]]</a:t>
            </a:r>
          </a:p>
          <a:p>
            <a:pPr marL="0" indent="0"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pt-PT" sz="1800" smtClean="0"/>
              <a:t>NPerc[[e,b,a],[f,b,a],[c,a],[d,a]]</a:t>
            </a:r>
          </a:p>
          <a:p>
            <a:pPr marL="0" indent="0"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pt-PT" sz="1800" smtClean="0"/>
              <a:t>NPerc[[j,e,b,a],[f,b,a],[c,a],[d,a]]</a:t>
            </a:r>
          </a:p>
          <a:p>
            <a:pPr marL="0" indent="0"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pt-PT" sz="1800" smtClean="0"/>
              <a:t>L = [a,b,e,j]</a:t>
            </a:r>
            <a:endParaRPr lang="pt-PT" sz="100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800" smtClean="0"/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35150" y="2492375"/>
          <a:ext cx="5545138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Visio" r:id="rId4" imgW="5467680" imgH="3762720" progId="Visio.Drawing.11">
                  <p:embed/>
                </p:oleObj>
              </mc:Choice>
              <mc:Fallback>
                <p:oleObj name="Visio" r:id="rId4" imgW="5467680" imgH="37627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92375"/>
                        <a:ext cx="5545138" cy="381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6FDA92-5B67-4B60-9490-1FD24E9FAC53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 – Primeiro em Largura </a:t>
            </a:r>
            <a:br>
              <a:rPr lang="pt-PT" sz="2800" smtClean="0"/>
            </a:br>
            <a:r>
              <a:rPr lang="pt-PT" sz="2800" smtClean="0"/>
              <a:t>a-&gt;j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25538"/>
            <a:ext cx="8713788" cy="558006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?- go4(a,j,L).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NPerc[[b,a],[c,a],[d,a]]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NPerc[[c,a],[d,a],[e,b,a],[f,b,a]]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NPerc[[d,a],[e,b,a],[f,b,a],[f,c,a],[g,c,a]]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NPerc[[e,b,a],[f,b,a],[f,c,a],[g,c,a],[g,d,a],[h,d,a],[i,d,a]]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NPerc[[f,b,a],[f,c,a],[g,c,a],[g,d,a],[h,d,a],[i,d,a],[j,e,b,a]]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NPerc[[f,c,a],[g,c,a],[g,d,a],[h,d,a],[i,d,a],[j,e,b,a],[j,f,b,a],[k,f,b,a]]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NPerc[[g,c,a],[g,d,a],[h,d,a],[i,d,a],[j,e,b,a],[j,f,b,a],[k,f,b,a],[j,f,c,a],[k,f,c,a]]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NPerc[[g,d,a],[h,d,a],[i,d,a],[j,e,b,a],[j,f,b,a],[k,f,b,a],[j,f,c,a],[k,f,c,a],[f,g,c,a],[o,g,c,a],[h,g,c,a]]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NPerc[[h,d,a],[i,d,a],[j,e,b,a],[j,f,b,a],[k,f,b,a],[j,f,c,a],[k,f,c,a],[f,g,c,a],[o,g,c,a],[h,g,c,a],[f,g,d,a],[o,g,d,a],[h,g,d,a]]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NPerc[[i,d,a],[j,e,b,a],[j,f,b,a],[k,f,b,a],[j,f,c,a],[k,f,c,a],[f,g,c,a],[o,g,c,a],[h,g,c,a],[f,g,d,a],[o,g,d,a],[h,g,d,a],[l,h,d,a]]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NPerc[[j,e,b,a],[j,f,b,a],[k,f,b,a],[j,f,c,a],[k,f,c,a],[f,g,c,a],[o,g,c,a],[h,g,c,a],[f,g,d,a],[o,g,d,a],[h,g,d,a],[l,h,d,a],[l,i,d,a]]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L = [a,b,e,j]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0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800" smtClean="0"/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95513" y="3071813"/>
          <a:ext cx="5184775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Visio" r:id="rId4" imgW="5467680" imgH="3762720" progId="Visio.Drawing.11">
                  <p:embed/>
                </p:oleObj>
              </mc:Choice>
              <mc:Fallback>
                <p:oleObj name="Visio" r:id="rId4" imgW="5467680" imgH="37627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71813"/>
                        <a:ext cx="5184775" cy="356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F67FD-2A59-4B7E-BD19-CB47B1A9CF96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 – 1º em Profundidade </a:t>
            </a:r>
            <a:br>
              <a:rPr lang="pt-PT" sz="2800" smtClean="0"/>
            </a:br>
            <a:r>
              <a:rPr lang="pt-PT" sz="2800" smtClean="0"/>
              <a:t>a-&gt;i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25538"/>
            <a:ext cx="8713788" cy="558006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?- go4(a,i,L).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NPerc[[b,a],[c,a],[d,a]]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NPerc[[e,b,a],[f,b,a],[c,a],[d,a]]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NPerc[[j,e,b,a],[f,b,a],[c,a],[d,a]]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NPerc[[m,j,e,b,a],[n,j,e,b,a],[f,b,a],[c,a],[d,a]]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NPerc[[n,j,e,b,a],[f,b,a],[c,a],[d,a]]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NPerc[[f,b,a],[c,a],[d,a]]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NPerc[[j,f,b,a],[k,f,b,a],[c,a],[d,a]]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NPerc[[m,j,f,b,a],[n,j,f,b,a],[k,f,b,a],[c,a],[d,a]]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NPerc[[n,j,f,b,a],[k,f,b,a],[c,a],[d,a]]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NPerc[[k,f,b,a],[c,a],[d,a]]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NPerc[[n,k,f,b,a],[p,k,f,b,a],[c,a],[d,a]]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NPerc[[p,k,f,b,a],[c,a],[d,a]]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NPerc[[f,c,a],[g,c,a],[d,a]]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NPerc[[j,f,c,a],[k,f,c,a],[g,c,a],[d,a]]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NPerc[[m,j,f,c,a],[n,j,f,c,a],[k,f,c,a],[g,c,a],[d,a]]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NPerc[[n,j,f,c,a],[k,f,c,a],[g,c,a],[d,a]]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NPerc[[k,f,c,a],[g,c,a],[d,a]]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NPerc[[n,k,f,c,a],[p,k,f,c,a],[g,c,a],[d,a]]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NPerc[[p,k,f,c,a],[g,c,a],[d,a]]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NPerc[[f,g,c,a],[o,g,c,a],[h,g,c,a],[d,a]]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NPerc[[j,f,g,c,a],[k,f,g,c,a],[o,g,c,a],[h,g,c,a],[d,a]]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NPerc[[m,j,f,g,c,a],[n,j,f,g,c,a],[k,f,g,c,a],[o,g,c,a],[h,g,c,a],[d,a]]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NPerc[[n,j,f,g,c,a],[k,f,g,c,a],[o,g,c,a],[h,g,c,a],[d,a]]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NPerc[[k,f,g,c,a],[o,g,c,a],[h,g,c,a],[d,a]]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NPerc[[n,k,f,g,c,a],[p,k,f,g,c,a],[o,g,c,a],[h,g,c,a],[d,a]]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NPerc[[p,k,f,g,c,a],[o,g,c,a],[h,g,c,a],[d,a]]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NPerc[[o,g,c,a],[h,g,c,a],[d,a]]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NPerc[[h,g,c,a],[d,a]]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NPerc[[d,h,g,c,a],[l,h,g,c,a],[d,a]]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NPerc[[i,d,h,g,c,a],[l,h,g,c,a],[d,a]]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L = [a,c,g,h,d,i]</a:t>
            </a:r>
            <a:r>
              <a:rPr lang="pt-PT" sz="1000" smtClean="0"/>
              <a:t> 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35375" y="1528763"/>
          <a:ext cx="5256213" cy="361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Visio" r:id="rId4" imgW="5467680" imgH="3762720" progId="Visio.Drawing.11">
                  <p:embed/>
                </p:oleObj>
              </mc:Choice>
              <mc:Fallback>
                <p:oleObj name="Visio" r:id="rId4" imgW="5467680" imgH="37627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528763"/>
                        <a:ext cx="5256213" cy="361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CA2FD-76C8-41CA-AC4D-ED2BDA14CF32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Primeiro em Profundidade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pt-PT" sz="2400" smtClean="0"/>
              <a:t>A ideia que está inerente ao método Primeiro em Profundidade é a de tentar avançar de estado para estado até que se encontre a solução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pt-PT" sz="2400" smtClean="0"/>
              <a:t>É um método adequado se as opções tomadas forem na direcção correcta, mas pode ser inadequado se a direcção tomada for desadequada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pt-PT" sz="2400" smtClean="0"/>
              <a:t>O método Primeiro em Profundidade apresenta a vantagem de ter poucos requisitos em termos de memória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pt-PT" sz="2400" smtClean="0"/>
              <a:t>O método é também adequado para problemas que tenham várias soluções pois nesses casos aumenta a possibilidade de se optar por um caminho adequado.</a:t>
            </a:r>
          </a:p>
          <a:p>
            <a:pPr eaLnBrk="1" hangingPunct="1">
              <a:buFont typeface="Wingdings" pitchFamily="2" charset="2"/>
              <a:buNone/>
            </a:pPr>
            <a:endParaRPr lang="pt-PT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7FDED-995C-4E3D-8CFE-6899022E79CD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 – Primeiro em Largura </a:t>
            </a:r>
            <a:br>
              <a:rPr lang="pt-PT" sz="2800" smtClean="0"/>
            </a:br>
            <a:r>
              <a:rPr lang="pt-PT" sz="2800" smtClean="0"/>
              <a:t>a-&gt;i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25538"/>
            <a:ext cx="8713788" cy="558006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?- go4(a,i,L).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NPerc[[b,a],[c,a],[d,a]]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NPerc[[c,a],[d,a],[e,b,a],[f,b,a]]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NPerc[[d,a],[e,b,a],[f,b,a],[f,c,a],[g,c,a]]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NPerc[[e,b,a],[f,b,a],[f,c,a],[g,c,a],[g,d,a],[h,d,a],[i,d,a]]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NPerc[[f,b,a],[f,c,a],[g,c,a],[g,d,a],[h,d,a],[i,d,a],[j,e,b,a]]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NPerc[[f,c,a],[g,c,a],[g,d,a],[h,d,a],[i,d,a],[j,e,b,a],[j,f,b,a],[k,f,b,a]]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NPerc[[g,c,a],[g,d,a],[h,d,a],[i,d,a],[j,e,b,a],[j,f,b,a],[k,f,b,a],[j,f,c,a],[k,f,c,a]]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NPerc[[g,d,a],[h,d,a],[i,d,a],[j,e,b,a],[j,f,b,a],[k,f,b,a],[j,f,c,a],[k,f,c,a],[f,g,c,a],[o,g,c,a],[h,g,c,a]]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NPerc[[h,d,a],[i,d,a],[j,e,b,a],[j,f,b,a],[k,f,b,a],[j,f,c,a],[k,f,c,a],[f,g,c,a],[o,g,c,a],[h,g,c,a],[f,g,d,a],[o,g,d,a],[h,g,d,a]]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NPerc[[i,d,a],[j,e,b,a],[j,f,b,a],[k,f,b,a],[j,f,c,a],[k,f,c,a],[f,g,c,a],[o,g,c,a],[h,g,c,a],[f,g,d,a],[o,g,d,a],[h,g,d,a],[l,h,d,a]]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smtClean="0"/>
              <a:t>L = [a,d,i]</a:t>
            </a:r>
            <a:r>
              <a:rPr lang="pt-PT" sz="1800" smtClean="0"/>
              <a:t> </a:t>
            </a:r>
            <a:endParaRPr lang="pt-PT" sz="10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800" smtClean="0"/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2973388"/>
          <a:ext cx="5329238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Visio" r:id="rId4" imgW="5467680" imgH="3762720" progId="Visio.Drawing.11">
                  <p:embed/>
                </p:oleObj>
              </mc:Choice>
              <mc:Fallback>
                <p:oleObj name="Visio" r:id="rId4" imgW="5467680" imgH="37627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73388"/>
                        <a:ext cx="5329238" cy="366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5A4EFC-BFD6-4459-9D20-2FEAAF82A806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Métodos de Pesquisa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pt-PT" smtClean="0"/>
          </a:p>
          <a:p>
            <a:pPr algn="ctr" eaLnBrk="1" hangingPunct="1">
              <a:buFont typeface="Wingdings" pitchFamily="2" charset="2"/>
              <a:buNone/>
            </a:pPr>
            <a:endParaRPr lang="pt-PT" smtClean="0"/>
          </a:p>
          <a:p>
            <a:pPr algn="ctr" eaLnBrk="1" hangingPunct="1">
              <a:buFont typeface="Wingdings" pitchFamily="2" charset="2"/>
              <a:buNone/>
            </a:pPr>
            <a:endParaRPr lang="pt-PT" smtClean="0"/>
          </a:p>
          <a:p>
            <a:pPr algn="ctr" eaLnBrk="1" hangingPunct="1">
              <a:buFont typeface="Wingdings" pitchFamily="2" charset="2"/>
              <a:buNone/>
            </a:pPr>
            <a:endParaRPr lang="pt-PT" smtClean="0"/>
          </a:p>
          <a:p>
            <a:pPr algn="ctr" eaLnBrk="1" hangingPunct="1">
              <a:buFont typeface="Wingdings" pitchFamily="2" charset="2"/>
              <a:buNone/>
            </a:pPr>
            <a:r>
              <a:rPr lang="pt-PT" sz="4000" smtClean="0">
                <a:solidFill>
                  <a:schemeClr val="folHlink"/>
                </a:solidFill>
              </a:rPr>
              <a:t>Aula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14711-6AB1-489F-9989-03940453D427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Primeiro o Melhor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pt-PT" sz="2400" smtClean="0"/>
              <a:t>Vamos descrever agora o primeiro método dito “informado” de pesquisa. O método “Primeiro o Melhor” assemelha-se ao Primeiro em Profundidade, a única diferença reside no facto da decisão sobre qual ramo seguir ser feita com base num critério de decisão local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endParaRPr lang="pt-PT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pt-PT" sz="2400" smtClean="0"/>
              <a:t>A ideia que está por trás é a de em caso de indecisão sobre qual caminho vamos seguir deve-se optar por aquele que pareça mais promissor. Trata-se de uma decisão feita localmente com base numa informação particular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endParaRPr lang="pt-PT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pt-PT" sz="2400" smtClean="0"/>
              <a:t>É então necessário dispor de um valor numérico que avalie o custo ou o ganho que se obtém pelo facto de seguir por um dado caminho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B21F0A-AFC9-4069-AE3D-F942A6C4B9BF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Primeiro o Melhor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25538"/>
            <a:ext cx="8139113" cy="5580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pt-PT" sz="1800" smtClean="0"/>
              <a:t>Na figura que se segue repete-se o grafo usado anteriormente, mas agora usamos estimativas do custo para ir desde cada uma das cidades até a cidade I (supostamente a cidade de destino)</a:t>
            </a:r>
          </a:p>
        </p:txBody>
      </p:sp>
      <p:graphicFrame>
        <p:nvGraphicFramePr>
          <p:cNvPr id="1433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11188" y="2420938"/>
          <a:ext cx="8208962" cy="344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Visio" r:id="rId4" imgW="6639017" imgH="2790738" progId="Visio.Drawing.11">
                  <p:embed/>
                </p:oleObj>
              </mc:Choice>
              <mc:Fallback>
                <p:oleObj name="Visio" r:id="rId4" imgW="6639017" imgH="279073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938"/>
                        <a:ext cx="8208962" cy="344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164CBD-2677-4B25-A116-DACBF9CDC61A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Primeiro o Melhor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25538"/>
            <a:ext cx="8139113" cy="5580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pt-PT" sz="2400" smtClean="0"/>
              <a:t>Vejamos a árvore que é gerada: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pt-PT" sz="2400" smtClean="0"/>
          </a:p>
          <a:p>
            <a:pPr marL="0" indent="0" eaLnBrk="1" hangingPunct="1">
              <a:buFont typeface="Wingdings" pitchFamily="2" charset="2"/>
              <a:buNone/>
            </a:pPr>
            <a:endParaRPr lang="pt-PT" sz="2400" smtClean="0"/>
          </a:p>
          <a:p>
            <a:pPr marL="0" indent="0" eaLnBrk="1" hangingPunct="1">
              <a:buFont typeface="Wingdings" pitchFamily="2" charset="2"/>
              <a:buNone/>
            </a:pPr>
            <a:endParaRPr lang="pt-PT" sz="2400" smtClean="0"/>
          </a:p>
          <a:p>
            <a:pPr marL="0" indent="0" eaLnBrk="1" hangingPunct="1">
              <a:buFont typeface="Wingdings" pitchFamily="2" charset="2"/>
              <a:buNone/>
            </a:pPr>
            <a:endParaRPr lang="pt-PT" sz="2400" smtClean="0"/>
          </a:p>
          <a:p>
            <a:pPr marL="0" indent="0" eaLnBrk="1" hangingPunct="1">
              <a:buFont typeface="Wingdings" pitchFamily="2" charset="2"/>
              <a:buNone/>
            </a:pPr>
            <a:endParaRPr lang="pt-PT" sz="2400" smtClean="0"/>
          </a:p>
          <a:p>
            <a:pPr marL="0" indent="0" eaLnBrk="1" hangingPunct="1">
              <a:buFont typeface="Wingdings" pitchFamily="2" charset="2"/>
              <a:buNone/>
            </a:pPr>
            <a:endParaRPr lang="pt-PT" sz="2400" smtClean="0"/>
          </a:p>
          <a:p>
            <a:pPr marL="0" indent="0" eaLnBrk="1" hangingPunct="1">
              <a:buFont typeface="Wingdings" pitchFamily="2" charset="2"/>
              <a:buNone/>
            </a:pPr>
            <a:endParaRPr lang="pt-PT" sz="2400" smtClean="0"/>
          </a:p>
          <a:p>
            <a:pPr marL="0" indent="0" eaLnBrk="1" hangingPunct="1">
              <a:buFont typeface="Wingdings" pitchFamily="2" charset="2"/>
              <a:buNone/>
            </a:pPr>
            <a:endParaRPr lang="pt-PT" sz="2400" smtClean="0"/>
          </a:p>
          <a:p>
            <a:pPr marL="0" indent="0" eaLnBrk="1" hangingPunct="1">
              <a:buFont typeface="Wingdings" pitchFamily="2" charset="2"/>
              <a:buNone/>
            </a:pPr>
            <a:endParaRPr lang="pt-PT" sz="2400" smtClean="0"/>
          </a:p>
          <a:p>
            <a:pPr marL="0" indent="0" eaLnBrk="1" hangingPunct="1">
              <a:buFont typeface="Wingdings" pitchFamily="2" charset="2"/>
              <a:buNone/>
            </a:pPr>
            <a:endParaRPr lang="pt-PT" sz="24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pt-PT" sz="1800" smtClean="0"/>
              <a:t>Nada garante que a melhor solução seja encontrada</a:t>
            </a:r>
          </a:p>
        </p:txBody>
      </p:sp>
      <p:graphicFrame>
        <p:nvGraphicFramePr>
          <p:cNvPr id="1536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3375" y="1773238"/>
          <a:ext cx="56673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Visio" r:id="rId4" imgW="6656990" imgH="2809052" progId="Visio.Drawing.11">
                  <p:embed/>
                </p:oleObj>
              </mc:Choice>
              <mc:Fallback>
                <p:oleObj name="Visio" r:id="rId4" imgW="6656990" imgH="2809052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1773238"/>
                        <a:ext cx="5667375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15363" name="Object 10"/>
          <p:cNvGraphicFramePr>
            <a:graphicFrameLocks noChangeAspect="1"/>
          </p:cNvGraphicFramePr>
          <p:nvPr/>
        </p:nvGraphicFramePr>
        <p:xfrm>
          <a:off x="4800600" y="3284538"/>
          <a:ext cx="43434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Visio" r:id="rId6" imgW="4059465" imgH="2576018" progId="Visio.Drawing.11">
                  <p:embed/>
                </p:oleObj>
              </mc:Choice>
              <mc:Fallback>
                <p:oleObj name="Visio" r:id="rId6" imgW="4059465" imgH="2576018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84538"/>
                        <a:ext cx="4343400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AC2CF2-57EA-4CB9-9930-198D82EA0C14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Primeiro o Melhor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92375"/>
            <a:ext cx="8229600" cy="4213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600" dirty="0" err="1" smtClean="0"/>
              <a:t>go(Orig,Dest,L</a:t>
            </a:r>
            <a:r>
              <a:rPr lang="pt-PT" sz="1600" dirty="0" smtClean="0"/>
              <a:t>):-</a:t>
            </a:r>
            <a:r>
              <a:rPr lang="pt-PT" sz="1600" dirty="0" err="1" smtClean="0"/>
              <a:t>go(Orig,Dest,[Orig</a:t>
            </a:r>
            <a:r>
              <a:rPr lang="pt-PT" sz="1600" dirty="0" smtClean="0"/>
              <a:t>],L).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1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600" dirty="0" err="1" smtClean="0"/>
              <a:t>go(Dest,Dest,_,[Dest</a:t>
            </a:r>
            <a:r>
              <a:rPr lang="pt-PT" sz="1600" dirty="0" smtClean="0"/>
              <a:t>]).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600" dirty="0" err="1" smtClean="0"/>
              <a:t>go(Orig,Dest,LA,[Orig|L</a:t>
            </a:r>
            <a:r>
              <a:rPr lang="pt-PT" sz="1600" dirty="0" smtClean="0"/>
              <a:t>]):-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600" dirty="0" smtClean="0"/>
              <a:t>	</a:t>
            </a:r>
            <a:r>
              <a:rPr lang="pt-PT" sz="1600" dirty="0" err="1" smtClean="0"/>
              <a:t>findall((X,EstX</a:t>
            </a:r>
            <a:r>
              <a:rPr lang="pt-PT" sz="1600" dirty="0" smtClean="0"/>
              <a:t>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536575" algn="l"/>
              </a:tabLst>
            </a:pPr>
            <a:r>
              <a:rPr lang="pt-PT" sz="1600" dirty="0" smtClean="0"/>
              <a:t>		(liga(</a:t>
            </a:r>
            <a:r>
              <a:rPr lang="pt-PT" sz="1600" dirty="0" err="1" smtClean="0"/>
              <a:t>Orig,X</a:t>
            </a:r>
            <a:r>
              <a:rPr lang="pt-PT" sz="1600" dirty="0" smtClean="0"/>
              <a:t>), \+ </a:t>
            </a:r>
            <a:r>
              <a:rPr lang="pt-PT" sz="1600" dirty="0" err="1" smtClean="0"/>
              <a:t>member</a:t>
            </a:r>
            <a:r>
              <a:rPr lang="pt-PT" sz="1600" dirty="0" smtClean="0"/>
              <a:t>(X,LA), estimativa(</a:t>
            </a:r>
            <a:r>
              <a:rPr lang="pt-PT" sz="1600" dirty="0" err="1" smtClean="0"/>
              <a:t>X,EstX</a:t>
            </a:r>
            <a:r>
              <a:rPr lang="pt-PT" sz="1600" dirty="0" smtClean="0"/>
              <a:t>)),LX),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600" dirty="0" smtClean="0"/>
              <a:t>	</a:t>
            </a:r>
            <a:r>
              <a:rPr lang="pt-PT" sz="1600" dirty="0" err="1" smtClean="0"/>
              <a:t>melhor(LX,MX,_</a:t>
            </a:r>
            <a:r>
              <a:rPr lang="pt-PT" sz="1600" dirty="0" smtClean="0"/>
              <a:t>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600" dirty="0" smtClean="0"/>
              <a:t>	</a:t>
            </a:r>
            <a:r>
              <a:rPr lang="pt-PT" sz="1600" dirty="0" err="1" smtClean="0"/>
              <a:t>go(MX,Dest,[MX|LA</a:t>
            </a:r>
            <a:r>
              <a:rPr lang="pt-PT" sz="1600" dirty="0" smtClean="0"/>
              <a:t>],L).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1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600" dirty="0" err="1" smtClean="0"/>
              <a:t>melhor([(_,EstX</a:t>
            </a:r>
            <a:r>
              <a:rPr lang="pt-PT" sz="1600" dirty="0" smtClean="0"/>
              <a:t>)|T],</a:t>
            </a:r>
            <a:r>
              <a:rPr lang="pt-PT" sz="1600" dirty="0" err="1" smtClean="0"/>
              <a:t>M,EstM</a:t>
            </a:r>
            <a:r>
              <a:rPr lang="pt-PT" sz="1600" dirty="0" smtClean="0"/>
              <a:t>):-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600" dirty="0" smtClean="0"/>
              <a:t>	</a:t>
            </a:r>
            <a:r>
              <a:rPr lang="pt-PT" sz="1600" dirty="0" err="1" smtClean="0"/>
              <a:t>melhor(T,M,EstM</a:t>
            </a:r>
            <a:r>
              <a:rPr lang="pt-PT" sz="1600" dirty="0" smtClean="0"/>
              <a:t>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600" dirty="0" smtClean="0"/>
              <a:t>	</a:t>
            </a:r>
            <a:r>
              <a:rPr lang="pt-PT" sz="1600" dirty="0" err="1" smtClean="0"/>
              <a:t>EstM</a:t>
            </a:r>
            <a:r>
              <a:rPr lang="pt-PT" sz="1600" dirty="0" smtClean="0"/>
              <a:t> =&lt; </a:t>
            </a:r>
            <a:r>
              <a:rPr lang="pt-PT" sz="1600" dirty="0" err="1" smtClean="0"/>
              <a:t>EstX</a:t>
            </a:r>
            <a:r>
              <a:rPr lang="pt-PT" sz="1600" dirty="0" smtClean="0"/>
              <a:t>, !.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600" dirty="0" err="1" smtClean="0"/>
              <a:t>melhor([(X,EstX</a:t>
            </a:r>
            <a:r>
              <a:rPr lang="pt-PT" sz="1600" dirty="0" smtClean="0"/>
              <a:t>)|_],</a:t>
            </a:r>
            <a:r>
              <a:rPr lang="pt-PT" sz="1600" dirty="0" err="1" smtClean="0"/>
              <a:t>X,EstX</a:t>
            </a:r>
            <a:r>
              <a:rPr lang="pt-PT" sz="1600" dirty="0" smtClean="0"/>
              <a:t>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1600" dirty="0" smtClean="0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659563" y="1125538"/>
            <a:ext cx="2233612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600" b="0">
                <a:latin typeface="Tahoma" pitchFamily="34" charset="0"/>
              </a:rPr>
              <a:t>estimativa(a,122).</a:t>
            </a:r>
          </a:p>
          <a:p>
            <a:r>
              <a:rPr lang="pt-PT" sz="1600" b="0">
                <a:latin typeface="Tahoma" pitchFamily="34" charset="0"/>
              </a:rPr>
              <a:t>estimativa(b,106).</a:t>
            </a:r>
          </a:p>
          <a:p>
            <a:r>
              <a:rPr lang="pt-PT" sz="1600" b="0">
                <a:latin typeface="Tahoma" pitchFamily="34" charset="0"/>
              </a:rPr>
              <a:t>% estimativa(b,75).</a:t>
            </a:r>
          </a:p>
          <a:p>
            <a:r>
              <a:rPr lang="pt-PT" sz="1600" b="0">
                <a:latin typeface="Tahoma" pitchFamily="34" charset="0"/>
              </a:rPr>
              <a:t>estimativa(c,79).</a:t>
            </a:r>
          </a:p>
          <a:p>
            <a:r>
              <a:rPr lang="pt-PT" sz="1600" b="0">
                <a:latin typeface="Tahoma" pitchFamily="34" charset="0"/>
              </a:rPr>
              <a:t>estimativa(d,78).</a:t>
            </a:r>
          </a:p>
          <a:p>
            <a:r>
              <a:rPr lang="pt-PT" sz="1600" b="0">
                <a:latin typeface="Tahoma" pitchFamily="34" charset="0"/>
              </a:rPr>
              <a:t>estimativa(e,82).</a:t>
            </a:r>
          </a:p>
          <a:p>
            <a:r>
              <a:rPr lang="pt-PT" sz="1600" b="0">
                <a:latin typeface="Tahoma" pitchFamily="34" charset="0"/>
              </a:rPr>
              <a:t>estimativa(f,37).</a:t>
            </a:r>
          </a:p>
          <a:p>
            <a:r>
              <a:rPr lang="pt-PT" sz="1600" b="0">
                <a:latin typeface="Tahoma" pitchFamily="34" charset="0"/>
              </a:rPr>
              <a:t>estimativa(g,70).</a:t>
            </a:r>
          </a:p>
          <a:p>
            <a:r>
              <a:rPr lang="pt-PT" sz="1600" b="0">
                <a:latin typeface="Tahoma" pitchFamily="34" charset="0"/>
              </a:rPr>
              <a:t>estimativa(h,29).</a:t>
            </a:r>
          </a:p>
          <a:p>
            <a:r>
              <a:rPr lang="pt-PT" sz="1600" b="0">
                <a:latin typeface="Tahoma" pitchFamily="34" charset="0"/>
              </a:rPr>
              <a:t>estimativa(i,0).</a:t>
            </a:r>
          </a:p>
          <a:p>
            <a:r>
              <a:rPr lang="pt-PT" sz="1600" b="0">
                <a:latin typeface="Tahoma" pitchFamily="34" charset="0"/>
              </a:rPr>
              <a:t>estimativa(j,83).</a:t>
            </a:r>
          </a:p>
          <a:p>
            <a:r>
              <a:rPr lang="pt-PT" sz="1600" b="0">
                <a:latin typeface="Tahoma" pitchFamily="34" charset="0"/>
              </a:rPr>
              <a:t>estimativa(m,84).</a:t>
            </a:r>
          </a:p>
          <a:p>
            <a:r>
              <a:rPr lang="pt-PT" sz="1600" b="0">
                <a:latin typeface="Tahoma" pitchFamily="34" charset="0"/>
              </a:rPr>
              <a:t>estimativa(k,39).</a:t>
            </a:r>
          </a:p>
          <a:p>
            <a:r>
              <a:rPr lang="pt-PT" sz="1600" b="0">
                <a:latin typeface="Tahoma" pitchFamily="34" charset="0"/>
              </a:rPr>
              <a:t>estimativa(l,28).</a:t>
            </a:r>
            <a:endParaRPr lang="pt-PT" sz="16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05474-2234-49F5-A811-EB5E79A6AF88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Branch and Bound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pt-PT" sz="2400" smtClean="0"/>
              <a:t>O Branch and Bound é um método de pesquisa que corresponde ao método “Primeiro o Melhor” com avaliação de transições locais mas com possibilidade de alterar a qualquer momento o nó sobre qual se vai considerar a próxima expansão</a:t>
            </a:r>
          </a:p>
          <a:p>
            <a:pPr eaLnBrk="1" hangingPunct="1">
              <a:buFont typeface="Wingdings" pitchFamily="2" charset="2"/>
              <a:buChar char="n"/>
            </a:pPr>
            <a:endParaRPr lang="pt-PT" sz="2400" smtClean="0"/>
          </a:p>
          <a:p>
            <a:pPr eaLnBrk="1" hangingPunct="1">
              <a:buFont typeface="Wingdings" pitchFamily="2" charset="2"/>
              <a:buChar char="n"/>
            </a:pPr>
            <a:r>
              <a:rPr lang="pt-PT" sz="2400" smtClean="0"/>
              <a:t>Quer isso dizer que o próximo nó que se expande não é obrigatoriamente um descendente do último nó expandido</a:t>
            </a:r>
          </a:p>
          <a:p>
            <a:pPr eaLnBrk="1" hangingPunct="1">
              <a:buFont typeface="Wingdings" pitchFamily="2" charset="2"/>
              <a:buChar char="n"/>
            </a:pPr>
            <a:endParaRPr lang="pt-PT" sz="2400" smtClean="0"/>
          </a:p>
          <a:p>
            <a:pPr eaLnBrk="1" hangingPunct="1">
              <a:buFont typeface="Wingdings" pitchFamily="2" charset="2"/>
              <a:buChar char="n"/>
            </a:pPr>
            <a:r>
              <a:rPr lang="pt-PT" sz="2400" smtClean="0"/>
              <a:t>A comparação entre os nós candidatos à expansão é feita com base no valor acumulado do custo ou do ganho desde a raíz até esses nós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ED1FCB-F489-4055-B5EA-2E8F4AC1FBDA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Branch and Bound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25538"/>
            <a:ext cx="7994650" cy="5580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n"/>
            </a:pPr>
            <a:r>
              <a:rPr lang="pt-PT" sz="2000" smtClean="0"/>
              <a:t>Vejamos um exemplo de um grafo onde junto aos arcos aparecem as distâncias a serem percorridas entre 2 nós conectados</a:t>
            </a:r>
          </a:p>
        </p:txBody>
      </p:sp>
      <p:graphicFrame>
        <p:nvGraphicFramePr>
          <p:cNvPr id="1638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611188" y="2133600"/>
          <a:ext cx="7777162" cy="405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Visio" r:id="rId4" imgW="4899600" imgH="2554560" progId="Visio.Drawing.11">
                  <p:embed/>
                </p:oleObj>
              </mc:Choice>
              <mc:Fallback>
                <p:oleObj name="Visio" r:id="rId4" imgW="4899600" imgH="2554560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33600"/>
                        <a:ext cx="7777162" cy="405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5B917-C79D-415B-B44C-E1A488906FD9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Branch and Bound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25538"/>
            <a:ext cx="4754563" cy="5580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n"/>
            </a:pPr>
            <a:r>
              <a:rPr lang="pt-PT" sz="1800" smtClean="0"/>
              <a:t>Na figura ao lado ilustra-se a expansão da árvore de pesquisa usando o método Branch and Bound. Junto aos ramos estão os custos locais de transição enquanto que junto aos nós estão os custos acumulados desde a raíz até ao nó, e que podem ser obtidos pelo somatório dos custos dos ramos que conduzem desde a raiz até ao nó</a:t>
            </a:r>
          </a:p>
        </p:txBody>
      </p:sp>
      <p:graphicFrame>
        <p:nvGraphicFramePr>
          <p:cNvPr id="1741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92725" y="981075"/>
          <a:ext cx="3163888" cy="566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Visio" r:id="rId4" imgW="3844440" imgH="6878160" progId="Visio.Drawing.11">
                  <p:embed/>
                </p:oleObj>
              </mc:Choice>
              <mc:Fallback>
                <p:oleObj name="Visio" r:id="rId4" imgW="3844440" imgH="68781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981075"/>
                        <a:ext cx="3163888" cy="566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7950" y="3789363"/>
          <a:ext cx="5472113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Visio" r:id="rId6" imgW="4899600" imgH="2554560" progId="Visio.Drawing.11">
                  <p:embed/>
                </p:oleObj>
              </mc:Choice>
              <mc:Fallback>
                <p:oleObj name="Visio" r:id="rId6" imgW="4899600" imgH="25545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789363"/>
                        <a:ext cx="5472113" cy="285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A97D4-237F-40D8-8B57-E92948B0CEDA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Branch and Bound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pt-PT" sz="2400" smtClean="0"/>
              <a:t>O principal inconveniente do Branch and Bound residia no facto de não ser sensível à distância que um dado nó se encontra da solução</a:t>
            </a:r>
          </a:p>
          <a:p>
            <a:pPr eaLnBrk="1" hangingPunct="1">
              <a:buFont typeface="Wingdings" pitchFamily="2" charset="2"/>
              <a:buChar char="n"/>
            </a:pPr>
            <a:endParaRPr lang="pt-PT" sz="2400" smtClean="0"/>
          </a:p>
          <a:p>
            <a:pPr eaLnBrk="1" hangingPunct="1">
              <a:buFont typeface="Wingdings" pitchFamily="2" charset="2"/>
              <a:buChar char="n"/>
            </a:pPr>
            <a:endParaRPr lang="pt-PT" sz="2400" smtClean="0"/>
          </a:p>
          <a:p>
            <a:pPr eaLnBrk="1" hangingPunct="1">
              <a:buFont typeface="Wingdings" pitchFamily="2" charset="2"/>
              <a:buChar char="n"/>
            </a:pPr>
            <a:r>
              <a:rPr lang="pt-PT" sz="2400" smtClean="0"/>
              <a:t>Será que se pode garantir que a primeira solução que se encontra usando o Branch and Bound é sempre a melhor solução?</a:t>
            </a:r>
          </a:p>
          <a:p>
            <a:pPr eaLnBrk="1" hangingPunct="1">
              <a:buFont typeface="Wingdings" pitchFamily="2" charset="2"/>
              <a:buChar char="n"/>
            </a:pPr>
            <a:endParaRPr lang="pt-PT" sz="2400" smtClean="0"/>
          </a:p>
          <a:p>
            <a:pPr eaLnBrk="1" hangingPunct="1">
              <a:buFont typeface="Wingdings" pitchFamily="2" charset="2"/>
              <a:buChar char="n"/>
            </a:pPr>
            <a:endParaRPr lang="pt-PT" sz="2400" smtClean="0"/>
          </a:p>
          <a:p>
            <a:pPr eaLnBrk="1" hangingPunct="1">
              <a:buFont typeface="Wingdings" pitchFamily="2" charset="2"/>
              <a:buChar char="n"/>
            </a:pPr>
            <a:r>
              <a:rPr lang="pt-PT" sz="2400" smtClean="0"/>
              <a:t>O que acontece se a solução estiver muito afastada da raiz, ou seja, estiver a um nível muito elevado?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7EA5B-EB5A-4E61-A746-FA3EAC1C322A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Primeiro em Profundidade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42988" y="2420938"/>
          <a:ext cx="7265987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4" imgW="4899600" imgH="2554560" progId="Visio.Drawing.11">
                  <p:embed/>
                </p:oleObj>
              </mc:Choice>
              <mc:Fallback>
                <p:oleObj name="Visio" r:id="rId4" imgW="4899600" imgH="25545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20938"/>
                        <a:ext cx="7265987" cy="378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950913" y="1385888"/>
            <a:ext cx="62087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Vejamos um exemplo, considerando </a:t>
            </a:r>
          </a:p>
          <a:p>
            <a:r>
              <a:rPr lang="pt-PT"/>
              <a:t>o seguinte grafo: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9A8FDF-39FC-4658-A6B1-5F77731B98A1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Branch and Bound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err="1" smtClean="0"/>
              <a:t>go</a:t>
            </a:r>
            <a:r>
              <a:rPr lang="pt-PT" sz="2000" dirty="0" smtClean="0"/>
              <a:t>(</a:t>
            </a:r>
            <a:r>
              <a:rPr lang="pt-PT" sz="2000" dirty="0" err="1" smtClean="0"/>
              <a:t>Orig,Dest,Perc</a:t>
            </a:r>
            <a:r>
              <a:rPr lang="pt-PT" sz="2000" dirty="0" smtClean="0"/>
              <a:t>):-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go1([(0,[</a:t>
            </a:r>
            <a:r>
              <a:rPr lang="pt-PT" sz="2000" dirty="0" err="1" smtClean="0"/>
              <a:t>Orig</a:t>
            </a:r>
            <a:r>
              <a:rPr lang="pt-PT" sz="2000" dirty="0" smtClean="0"/>
              <a:t>])],</a:t>
            </a:r>
            <a:r>
              <a:rPr lang="pt-PT" sz="2000" dirty="0" err="1" smtClean="0"/>
              <a:t>Dest,P</a:t>
            </a:r>
            <a:r>
              <a:rPr lang="pt-PT" sz="2000" dirty="0" smtClean="0"/>
              <a:t>),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reverse(</a:t>
            </a:r>
            <a:r>
              <a:rPr lang="pt-PT" sz="2000" dirty="0" err="1" smtClean="0"/>
              <a:t>P,Perc</a:t>
            </a:r>
            <a:r>
              <a:rPr lang="pt-PT" sz="2000" dirty="0" smtClean="0"/>
              <a:t>).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2000" dirty="0" smtClean="0"/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go1([(_,</a:t>
            </a:r>
            <a:r>
              <a:rPr lang="pt-PT" sz="2000" dirty="0" err="1" smtClean="0"/>
              <a:t>Prim</a:t>
            </a:r>
            <a:r>
              <a:rPr lang="pt-PT" sz="2000" dirty="0" smtClean="0"/>
              <a:t>)|_],</a:t>
            </a:r>
            <a:r>
              <a:rPr lang="pt-PT" sz="2000" dirty="0" err="1" smtClean="0"/>
              <a:t>Dest,Prim</a:t>
            </a:r>
            <a:r>
              <a:rPr lang="pt-PT" sz="2000" dirty="0" smtClean="0"/>
              <a:t>):- </a:t>
            </a:r>
            <a:r>
              <a:rPr lang="pt-PT" sz="2000" dirty="0" err="1" smtClean="0"/>
              <a:t>Prim</a:t>
            </a:r>
            <a:r>
              <a:rPr lang="pt-PT" sz="2000" dirty="0" smtClean="0"/>
              <a:t>=[</a:t>
            </a:r>
            <a:r>
              <a:rPr lang="pt-PT" sz="2000" dirty="0" err="1" smtClean="0"/>
              <a:t>Dest</a:t>
            </a:r>
            <a:r>
              <a:rPr lang="pt-PT" sz="2000" dirty="0" smtClean="0"/>
              <a:t>|_].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go1([(_,[</a:t>
            </a:r>
            <a:r>
              <a:rPr lang="pt-PT" sz="2000" dirty="0" err="1" smtClean="0"/>
              <a:t>Dest</a:t>
            </a:r>
            <a:r>
              <a:rPr lang="pt-PT" sz="2000" dirty="0" smtClean="0"/>
              <a:t>|_])|Resto],</a:t>
            </a:r>
            <a:r>
              <a:rPr lang="pt-PT" sz="2000" dirty="0" err="1" smtClean="0"/>
              <a:t>Dest,Perc</a:t>
            </a:r>
            <a:r>
              <a:rPr lang="pt-PT" sz="2000" dirty="0" smtClean="0"/>
              <a:t>):- !, go1(</a:t>
            </a:r>
            <a:r>
              <a:rPr lang="pt-PT" sz="2000" dirty="0" err="1" smtClean="0"/>
              <a:t>Resto,Dest,Perc</a:t>
            </a:r>
            <a:r>
              <a:rPr lang="pt-PT" sz="2000" dirty="0" smtClean="0"/>
              <a:t>).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go1([(C,[</a:t>
            </a:r>
            <a:r>
              <a:rPr lang="pt-PT" sz="2000" dirty="0" err="1" smtClean="0"/>
              <a:t>Ult|T</a:t>
            </a:r>
            <a:r>
              <a:rPr lang="pt-PT" sz="2000" dirty="0" smtClean="0"/>
              <a:t>])|Outros],</a:t>
            </a:r>
            <a:r>
              <a:rPr lang="pt-PT" sz="2000" dirty="0" err="1" smtClean="0"/>
              <a:t>Dest,Perc</a:t>
            </a:r>
            <a:r>
              <a:rPr lang="pt-PT" sz="2000" dirty="0" smtClean="0"/>
              <a:t>):-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	</a:t>
            </a:r>
            <a:r>
              <a:rPr lang="pt-PT" sz="2000" dirty="0" err="1" smtClean="0"/>
              <a:t>findall</a:t>
            </a:r>
            <a:r>
              <a:rPr lang="pt-PT" sz="2000" dirty="0" smtClean="0"/>
              <a:t>((NC,[</a:t>
            </a:r>
            <a:r>
              <a:rPr lang="pt-PT" sz="2000" dirty="0" err="1" smtClean="0"/>
              <a:t>Z,Ult|T</a:t>
            </a:r>
            <a:r>
              <a:rPr lang="pt-PT" sz="2000" dirty="0" smtClean="0"/>
              <a:t>]),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		(</a:t>
            </a:r>
            <a:r>
              <a:rPr lang="pt-PT" sz="2000" dirty="0" err="1" smtClean="0"/>
              <a:t>proximo_no</a:t>
            </a:r>
            <a:r>
              <a:rPr lang="pt-PT" sz="2000" dirty="0" smtClean="0"/>
              <a:t>(Ult,T,Z,C1),NC </a:t>
            </a:r>
            <a:r>
              <a:rPr lang="pt-PT" sz="2000" dirty="0" err="1" smtClean="0"/>
              <a:t>is</a:t>
            </a:r>
            <a:r>
              <a:rPr lang="pt-PT" sz="2000" dirty="0" smtClean="0"/>
              <a:t> C+C1),Lista),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	</a:t>
            </a:r>
            <a:r>
              <a:rPr lang="pt-PT" sz="2000" dirty="0" err="1" smtClean="0"/>
              <a:t>append</a:t>
            </a:r>
            <a:r>
              <a:rPr lang="pt-PT" sz="2000" dirty="0" smtClean="0"/>
              <a:t>(</a:t>
            </a:r>
            <a:r>
              <a:rPr lang="pt-PT" sz="2000" dirty="0" err="1" smtClean="0"/>
              <a:t>Outros,Lista,NPerc</a:t>
            </a:r>
            <a:r>
              <a:rPr lang="pt-PT" sz="2000" dirty="0" smtClean="0"/>
              <a:t>),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	</a:t>
            </a:r>
            <a:r>
              <a:rPr lang="pt-PT" sz="2000" dirty="0" err="1" smtClean="0"/>
              <a:t>sort</a:t>
            </a:r>
            <a:r>
              <a:rPr lang="pt-PT" sz="2000" dirty="0" smtClean="0"/>
              <a:t>(NPerc,NPerc1),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</a:t>
            </a:r>
            <a:r>
              <a:rPr lang="pt-PT" sz="2000" dirty="0" err="1" smtClean="0"/>
              <a:t>write</a:t>
            </a:r>
            <a:r>
              <a:rPr lang="pt-PT" sz="2000" dirty="0" smtClean="0"/>
              <a:t>(NPerc1),</a:t>
            </a:r>
            <a:r>
              <a:rPr lang="pt-PT" sz="2000" dirty="0" err="1" smtClean="0"/>
              <a:t>nl</a:t>
            </a:r>
            <a:r>
              <a:rPr lang="pt-PT" sz="2000" dirty="0" smtClean="0"/>
              <a:t>,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		go1(NPerc1,Dest,Perc).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2000" dirty="0" smtClean="0"/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err="1" smtClean="0"/>
              <a:t>proximo_no</a:t>
            </a:r>
            <a:r>
              <a:rPr lang="pt-PT" sz="2000" dirty="0" smtClean="0"/>
              <a:t>(X,T,Z,C):- liga(X,Z,C), \+ </a:t>
            </a:r>
            <a:r>
              <a:rPr lang="pt-PT" sz="2000" dirty="0" err="1" smtClean="0"/>
              <a:t>member</a:t>
            </a:r>
            <a:r>
              <a:rPr lang="pt-PT" sz="2000" dirty="0" smtClean="0"/>
              <a:t>(Z,T).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2000" dirty="0" smtClean="0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804025" y="1125538"/>
            <a:ext cx="1546225" cy="13112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000" b="0">
                <a:latin typeface="Tahoma" pitchFamily="34" charset="0"/>
              </a:rPr>
              <a:t>liga(a,b,63).</a:t>
            </a:r>
          </a:p>
          <a:p>
            <a:r>
              <a:rPr lang="pt-PT" sz="2000" b="0">
                <a:latin typeface="Tahoma" pitchFamily="34" charset="0"/>
              </a:rPr>
              <a:t>liga(a,c,53).</a:t>
            </a:r>
          </a:p>
          <a:p>
            <a:r>
              <a:rPr lang="pt-PT" sz="2000" b="0">
                <a:latin typeface="Tahoma" pitchFamily="34" charset="0"/>
              </a:rPr>
              <a:t>liga(a,d,57).</a:t>
            </a:r>
          </a:p>
          <a:p>
            <a:r>
              <a:rPr lang="pt-PT" sz="2000" b="0">
                <a:latin typeface="Tahoma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A7B30-7B40-468D-AF63-B7ADCC7BBC26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Branch and Bound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154987" cy="5580062"/>
          </a:xfrm>
        </p:spPr>
        <p:txBody>
          <a:bodyPr/>
          <a:lstStyle/>
          <a:p>
            <a:pPr algn="l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pt-PT" sz="1400" smtClean="0"/>
              <a:t>?- go(a,i,L).</a:t>
            </a:r>
          </a:p>
          <a:p>
            <a:pPr algn="l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pt-PT" sz="1400" smtClean="0"/>
              <a:t>[(53,[c,a]),(57,[d,a]),(63,[b,a])]</a:t>
            </a:r>
          </a:p>
          <a:p>
            <a:pPr algn="l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pt-PT" sz="1400" smtClean="0"/>
              <a:t>[(57,[d,a]),(63,[b,a]),(99,[f,c,a]),(103,[e,c,a])]</a:t>
            </a:r>
          </a:p>
          <a:p>
            <a:pPr algn="l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pt-PT" sz="1400" smtClean="0"/>
              <a:t>[(63,[b,a]),(99,[f,c,a]),(103,[e,c,a]),(115,[f,d,a])]</a:t>
            </a:r>
          </a:p>
          <a:p>
            <a:pPr algn="l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pt-PT" sz="1400" smtClean="0"/>
              <a:t>[(99,[f,c,a]),(103,[e,c,a]),(115,[f,d,a]),(123,[e,b,a])]</a:t>
            </a:r>
          </a:p>
          <a:p>
            <a:pPr algn="l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pt-PT" sz="1400" smtClean="0"/>
              <a:t>[(103,[e,c,a]),(115,[f,d,a]),(123,[e,b,a]),(144,[h,f,c,a]),(146,[i,f,c,a])]</a:t>
            </a:r>
          </a:p>
          <a:p>
            <a:pPr algn="l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pt-PT" sz="1400" smtClean="0"/>
              <a:t>[(115,[f,d,a]),(123,[e,b,a]),(144,[h,f,c,a]),(146,[i,f,c,a]),(153,[g,e,c,a])]</a:t>
            </a:r>
          </a:p>
          <a:p>
            <a:pPr algn="l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pt-PT" sz="1400" smtClean="0"/>
              <a:t>[(123,[e,b,a]),(144,[h,f,c,a]),(146,[i,f,c,a]),(153,[g,e,c,a]),(160,[h,f,d,a]),(162,[i,f,d,a])]</a:t>
            </a:r>
          </a:p>
          <a:p>
            <a:pPr algn="l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pt-PT" sz="1400" smtClean="0"/>
              <a:t>[(144,[h,f,c,a]),(146,[i,f,c,a]),(153,[g,e,c,a]),(160,[h,f,d,a]),(162,[i,f,d,a]),(173,[g,e,b,a])]</a:t>
            </a:r>
          </a:p>
          <a:p>
            <a:pPr algn="l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pt-PT" sz="1400" smtClean="0"/>
              <a:t>[(146,[i,f,c,a]),(153,[g,e,c,a]),(160,[h,f,d,a]),(162,[i,f,d,a]),(173,[g,e,b,a]),(179,[i,h,f,c,a]),</a:t>
            </a:r>
          </a:p>
          <a:p>
            <a:pPr algn="l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pt-PT" sz="1400" smtClean="0"/>
              <a:t>	(192,[l,h,f,c,a])]</a:t>
            </a:r>
          </a:p>
          <a:p>
            <a:pPr algn="l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pt-PT" sz="1400" smtClean="0"/>
              <a:t>L = [a,c,f,i]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63DB5-2454-4C03-B99B-A8BBE9064F1D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A*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pt-PT" sz="2400" smtClean="0"/>
              <a:t>A*: Junção num único método do que há de bom no Primeiro o Melhor, ou seja o uso de funções que estimam a distância à solução, com o que há de melhor no Branch and Bound, ou seja o uso de custos acumulados conhecidos e a possibilidade de comutar de um ponto para outro na árvore de pesquisa sem que o novo ponto seja um descendente do primeiro.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endParaRPr lang="pt-PT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pt-PT" sz="2400" smtClean="0"/>
              <a:t>No A* consideramos uma função heurística f’ tal que: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pt-PT" sz="2000" smtClean="0"/>
              <a:t>f’ = g + h’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pt-PT" sz="1800" smtClean="0"/>
              <a:t>g é o custo conhecido para ir do estado inicial até ao estado do nó que se está a considerar, e que no momento é uma folha ainda não expandida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pt-PT" sz="1800" smtClean="0"/>
              <a:t>h’ é uma estimativa do custo para ir desse nó até a solução, estando portanto sujeita a erro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462B4F-EC2A-476B-9734-967943A1C771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A*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pt-PT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pt-PT" sz="2400" dirty="0" smtClean="0"/>
              <a:t>O que interessará que h’ seja relativamente ao valor real?</a:t>
            </a:r>
          </a:p>
          <a:p>
            <a:pPr eaLnBrk="1" hangingPunct="1">
              <a:buFont typeface="Wingdings" pitchFamily="2" charset="2"/>
              <a:buNone/>
            </a:pPr>
            <a:endParaRPr lang="pt-PT" sz="2400" i="1" u="sng" dirty="0" smtClean="0"/>
          </a:p>
          <a:p>
            <a:pPr eaLnBrk="1" hangingPunct="1">
              <a:buFont typeface="Wingdings" pitchFamily="2" charset="2"/>
              <a:buChar char="n"/>
            </a:pPr>
            <a:r>
              <a:rPr lang="pt-PT" sz="2400" dirty="0" smtClean="0"/>
              <a:t>Seja h’ é  uma estimativa da distância de um nó à solução no método de pesquisa A*, se estivermos a operar com custos convém que h’ seja um </a:t>
            </a:r>
            <a:r>
              <a:rPr lang="pt-PT" sz="2400" dirty="0" err="1" smtClean="0"/>
              <a:t>minorante</a:t>
            </a:r>
            <a:r>
              <a:rPr lang="pt-PT" sz="2400" dirty="0" smtClean="0"/>
              <a:t> do custo real, ao passo que se estivermos a operar com lucros interessa que h’ seja um </a:t>
            </a:r>
            <a:r>
              <a:rPr lang="pt-PT" sz="2400" dirty="0" err="1" smtClean="0"/>
              <a:t>majorante</a:t>
            </a:r>
            <a:endParaRPr lang="pt-PT" sz="2400" dirty="0" smtClean="0"/>
          </a:p>
          <a:p>
            <a:pPr eaLnBrk="1" hangingPunct="1">
              <a:buFont typeface="Wingdings" pitchFamily="2" charset="2"/>
              <a:buChar char="n"/>
            </a:pPr>
            <a:endParaRPr lang="pt-PT" sz="2400" dirty="0" smtClean="0"/>
          </a:p>
          <a:p>
            <a:pPr eaLnBrk="1" hangingPunct="1">
              <a:buFont typeface="Wingdings" pitchFamily="2" charset="2"/>
              <a:buChar char="n"/>
            </a:pPr>
            <a:r>
              <a:rPr lang="pt-PT" sz="2400" dirty="0" smtClean="0"/>
              <a:t>Porquê?</a:t>
            </a:r>
          </a:p>
          <a:p>
            <a:pPr eaLnBrk="1" hangingPunct="1">
              <a:buFont typeface="Wingdings" pitchFamily="2" charset="2"/>
              <a:buChar char="n"/>
            </a:pPr>
            <a:endParaRPr lang="pt-PT" sz="2400" dirty="0" smtClean="0"/>
          </a:p>
          <a:p>
            <a:pPr eaLnBrk="1" hangingPunct="1">
              <a:buFont typeface="Wingdings" pitchFamily="2" charset="2"/>
              <a:buChar char="n"/>
            </a:pPr>
            <a:r>
              <a:rPr lang="pt-PT" sz="2400" dirty="0" smtClean="0"/>
              <a:t>O que acontece se o </a:t>
            </a:r>
            <a:r>
              <a:rPr lang="pt-PT" sz="2400" dirty="0" err="1" smtClean="0"/>
              <a:t>minorante</a:t>
            </a:r>
            <a:r>
              <a:rPr lang="pt-PT" sz="2400" dirty="0" smtClean="0"/>
              <a:t> for 0?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FD6E4F-9A73-4D13-BBC7-81FC31E4C181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600450" cy="55800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PT" sz="1800" smtClean="0"/>
              <a:t>Vejamos um grafo representando cidades cotadas nos eixos x e y e distâncias entre cidades por estradas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1666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3779838" y="1196975"/>
          <a:ext cx="5508625" cy="539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Visio" r:id="rId4" imgW="3603346" imgH="3521050" progId="Visio.Drawing.11">
                  <p:embed/>
                </p:oleObj>
              </mc:Choice>
              <mc:Fallback>
                <p:oleObj name="Visio" r:id="rId4" imgW="3603346" imgH="35210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196975"/>
                        <a:ext cx="5508625" cy="539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DA1B4D-B682-4EC8-AA2F-3D414B537F27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600450" cy="55800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% cidade(Cidade, </a:t>
            </a:r>
            <a:r>
              <a:rPr lang="pt-PT" sz="1800" dirty="0" err="1" smtClean="0"/>
              <a:t>PosX</a:t>
            </a:r>
            <a:r>
              <a:rPr lang="pt-PT" sz="1800" dirty="0" smtClean="0"/>
              <a:t>, </a:t>
            </a:r>
            <a:r>
              <a:rPr lang="pt-PT" sz="1800" dirty="0" err="1" smtClean="0"/>
              <a:t>PosY</a:t>
            </a:r>
            <a:r>
              <a:rPr lang="pt-PT" sz="1800" dirty="0" smtClean="0"/>
              <a:t>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cidade(a,45,95).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cidade(b,90,95).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cidade(c,15,85).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cidade(d,40,80).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cidade(e,70,80).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cidade(f,25,65).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cidade(g,65,65).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cidade(h,45,55).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cidade(i,5,50).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cidade(j,80,50).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cidade(l,65,45).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cidade(m,25,40).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cidade(n,55,30).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cidade(o,80,30).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cidade(p,25,15).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cidade(q,80,15).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cidade(r,55,10).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200" dirty="0" smtClean="0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1666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3779838" y="1196975"/>
          <a:ext cx="5508625" cy="539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Visio" r:id="rId4" imgW="3603346" imgH="3521050" progId="Visio.Drawing.11">
                  <p:embed/>
                </p:oleObj>
              </mc:Choice>
              <mc:Fallback>
                <p:oleObj name="Visio" r:id="rId4" imgW="3603346" imgH="352105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196975"/>
                        <a:ext cx="5508625" cy="539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7481F-6C10-455B-B082-AF7CA90B9179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600450" cy="55800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smtClean="0"/>
              <a:t>% </a:t>
            </a:r>
            <a:r>
              <a:rPr lang="pt-PT" sz="1000" b="1" dirty="0" err="1" smtClean="0"/>
              <a:t>estradah</a:t>
            </a:r>
            <a:r>
              <a:rPr lang="pt-PT" sz="1000" b="1" dirty="0" smtClean="0"/>
              <a:t>(Cidade1,Cidade2, Distância).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(a,b,45).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(a,c,32).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(a,d,16).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(a,e,30).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(b,e,25).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(d,e,30).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(c,d,26).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(c,f,23).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(c,i,37).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(d,f,22).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(f,h,23).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(f,m,25).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(f,i,25).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(i,m,23).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(e,f,48).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(e,g,16).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(e,j,32).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(g,h,23).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(g,l,20).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(g,j,22).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(h,m,25).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(h,n,27).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(h,l,23).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(j,l,16).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(j,o,20).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(l,n,19).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(l,o,22).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(m,n,32).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(m,p,25).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(n,p,34).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(n,r,20).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(o,n,25).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(o,q,15).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000" b="1" dirty="0" err="1" smtClean="0"/>
              <a:t>estradah</a:t>
            </a:r>
            <a:r>
              <a:rPr lang="pt-PT" sz="1000" b="1" dirty="0" smtClean="0"/>
              <a:t>(p,r,31).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0" y="1666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3779838" y="1196975"/>
          <a:ext cx="5508625" cy="539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Visio" r:id="rId4" imgW="3603346" imgH="3521050" progId="Visio.Drawing.11">
                  <p:embed/>
                </p:oleObj>
              </mc:Choice>
              <mc:Fallback>
                <p:oleObj name="Visio" r:id="rId4" imgW="3603346" imgH="352105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196975"/>
                        <a:ext cx="5508625" cy="539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AA58A-0771-4200-A064-B02CB8142C66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PT" sz="1800" dirty="0" err="1" smtClean="0"/>
              <a:t>hbf</a:t>
            </a:r>
            <a:r>
              <a:rPr lang="pt-PT" sz="1800" dirty="0" smtClean="0"/>
              <a:t>(</a:t>
            </a:r>
            <a:r>
              <a:rPr lang="pt-PT" sz="1800" dirty="0" err="1" smtClean="0"/>
              <a:t>Orig,Dest,Perc,Total</a:t>
            </a:r>
            <a:r>
              <a:rPr lang="pt-PT" sz="1800" dirty="0" smtClean="0"/>
              <a:t>):-</a:t>
            </a:r>
          </a:p>
          <a:p>
            <a:pPr eaLnBrk="1" hangingPunct="1">
              <a:buFont typeface="Wingdings" pitchFamily="2" charset="2"/>
              <a:buNone/>
            </a:pPr>
            <a:r>
              <a:rPr lang="pt-PT" sz="1800" dirty="0" smtClean="0"/>
              <a:t>			estimativa(</a:t>
            </a:r>
            <a:r>
              <a:rPr lang="pt-PT" sz="1800" dirty="0" err="1" smtClean="0"/>
              <a:t>Orig,Dest,H</a:t>
            </a:r>
            <a:r>
              <a:rPr lang="pt-PT" sz="1800" dirty="0" smtClean="0"/>
              <a:t>)</a:t>
            </a:r>
            <a:r>
              <a:rPr lang="pt-PT" sz="1800" dirty="0" smtClean="0"/>
              <a:t>, F </a:t>
            </a:r>
            <a:r>
              <a:rPr lang="pt-PT" sz="1800" dirty="0" err="1" smtClean="0"/>
              <a:t>is</a:t>
            </a:r>
            <a:r>
              <a:rPr lang="pt-PT" sz="1800" dirty="0" smtClean="0"/>
              <a:t> H + 0, % G = 0</a:t>
            </a:r>
            <a:endParaRPr lang="pt-PT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pt-PT" sz="1800" dirty="0" smtClean="0"/>
              <a:t>			hbf1([c</a:t>
            </a:r>
            <a:r>
              <a:rPr lang="pt-PT" sz="1800" dirty="0" smtClean="0"/>
              <a:t>(F/</a:t>
            </a:r>
            <a:r>
              <a:rPr lang="pt-PT" sz="1800" dirty="0" smtClean="0"/>
              <a:t>0,[</a:t>
            </a:r>
            <a:r>
              <a:rPr lang="pt-PT" sz="1800" dirty="0" err="1" smtClean="0"/>
              <a:t>Orig</a:t>
            </a:r>
            <a:r>
              <a:rPr lang="pt-PT" sz="1800" dirty="0" smtClean="0"/>
              <a:t>])],</a:t>
            </a:r>
            <a:r>
              <a:rPr lang="pt-PT" sz="1800" dirty="0" err="1" smtClean="0"/>
              <a:t>Dest,P,Total</a:t>
            </a:r>
            <a:r>
              <a:rPr lang="pt-PT" sz="1800" dirty="0" smtClean="0"/>
              <a:t>),</a:t>
            </a:r>
          </a:p>
          <a:p>
            <a:pPr eaLnBrk="1" hangingPunct="1">
              <a:buFont typeface="Wingdings" pitchFamily="2" charset="2"/>
              <a:buNone/>
            </a:pPr>
            <a:r>
              <a:rPr lang="pt-PT" sz="1800" dirty="0" smtClean="0"/>
              <a:t>			reverse(</a:t>
            </a:r>
            <a:r>
              <a:rPr lang="pt-PT" sz="1800" dirty="0" err="1" smtClean="0"/>
              <a:t>P,Perc</a:t>
            </a:r>
            <a:r>
              <a:rPr lang="pt-PT" sz="1800" dirty="0" smtClean="0"/>
              <a:t>).</a:t>
            </a:r>
          </a:p>
          <a:p>
            <a:pPr eaLnBrk="1" hangingPunct="1">
              <a:buFont typeface="Wingdings" pitchFamily="2" charset="2"/>
              <a:buNone/>
            </a:pPr>
            <a:endParaRPr lang="pt-PT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pt-PT" sz="1800" dirty="0" smtClean="0"/>
              <a:t>hbf1(</a:t>
            </a:r>
            <a:r>
              <a:rPr lang="pt-PT" sz="1800" dirty="0" err="1" smtClean="0"/>
              <a:t>Percursos,Dest,Percurso,Total</a:t>
            </a:r>
            <a:r>
              <a:rPr lang="pt-PT" sz="1800" dirty="0" smtClean="0"/>
              <a:t>):-</a:t>
            </a:r>
          </a:p>
          <a:p>
            <a:pPr eaLnBrk="1" hangingPunct="1">
              <a:buFont typeface="Wingdings" pitchFamily="2" charset="2"/>
              <a:buNone/>
            </a:pPr>
            <a:r>
              <a:rPr lang="pt-PT" sz="1800" dirty="0" smtClean="0"/>
              <a:t>			</a:t>
            </a:r>
            <a:r>
              <a:rPr lang="pt-PT" sz="1800" dirty="0" err="1" smtClean="0"/>
              <a:t>menor_percursoh</a:t>
            </a:r>
            <a:r>
              <a:rPr lang="pt-PT" sz="1800" dirty="0" smtClean="0"/>
              <a:t>(</a:t>
            </a:r>
            <a:r>
              <a:rPr lang="pt-PT" sz="1800" dirty="0" err="1" smtClean="0"/>
              <a:t>Percursos,Menor,Restantes</a:t>
            </a:r>
            <a:r>
              <a:rPr lang="pt-PT" sz="1800" dirty="0" smtClean="0"/>
              <a:t>),</a:t>
            </a:r>
          </a:p>
          <a:p>
            <a:pPr eaLnBrk="1" hangingPunct="1">
              <a:buFont typeface="Wingdings" pitchFamily="2" charset="2"/>
              <a:buNone/>
            </a:pPr>
            <a:r>
              <a:rPr lang="pt-PT" sz="1800" dirty="0" smtClean="0"/>
              <a:t>			</a:t>
            </a:r>
            <a:r>
              <a:rPr lang="pt-PT" sz="1800" dirty="0" err="1" smtClean="0"/>
              <a:t>percursos_seguintesh</a:t>
            </a:r>
            <a:r>
              <a:rPr lang="pt-PT" sz="1800" dirty="0" smtClean="0"/>
              <a:t>(</a:t>
            </a:r>
            <a:r>
              <a:rPr lang="pt-PT" sz="1800" dirty="0" err="1" smtClean="0"/>
              <a:t>Menor,Dest,Restantes,Percurso,Total</a:t>
            </a:r>
            <a:r>
              <a:rPr lang="pt-PT" sz="1800" dirty="0" smtClean="0"/>
              <a:t>).</a:t>
            </a:r>
          </a:p>
          <a:p>
            <a:pPr eaLnBrk="1" hangingPunct="1">
              <a:buFont typeface="Wingdings" pitchFamily="2" charset="2"/>
              <a:buNone/>
            </a:pPr>
            <a:endParaRPr lang="pt-PT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pt-PT" sz="1800" dirty="0" err="1" smtClean="0"/>
              <a:t>percursos_seguintesh</a:t>
            </a:r>
            <a:r>
              <a:rPr lang="pt-PT" sz="1800" dirty="0" smtClean="0"/>
              <a:t>(c(_/</a:t>
            </a:r>
            <a:r>
              <a:rPr lang="pt-PT" sz="1800" dirty="0" err="1" smtClean="0"/>
              <a:t>Dist,Percurso</a:t>
            </a:r>
            <a:r>
              <a:rPr lang="pt-PT" sz="1800" dirty="0" smtClean="0"/>
              <a:t>),</a:t>
            </a:r>
            <a:r>
              <a:rPr lang="pt-PT" sz="1800" dirty="0" err="1" smtClean="0"/>
              <a:t>Dest</a:t>
            </a:r>
            <a:r>
              <a:rPr lang="pt-PT" sz="1800" dirty="0" smtClean="0"/>
              <a:t>,_,</a:t>
            </a:r>
            <a:r>
              <a:rPr lang="pt-PT" sz="1800" dirty="0" err="1" smtClean="0"/>
              <a:t>Percurso,Dist</a:t>
            </a:r>
            <a:r>
              <a:rPr lang="pt-PT" sz="1800" dirty="0" smtClean="0"/>
              <a:t>):- Percurso=[</a:t>
            </a:r>
            <a:r>
              <a:rPr lang="pt-PT" sz="1800" dirty="0" err="1" smtClean="0"/>
              <a:t>Dest</a:t>
            </a:r>
            <a:r>
              <a:rPr lang="pt-PT" sz="1800" dirty="0" smtClean="0"/>
              <a:t>|_].</a:t>
            </a:r>
          </a:p>
          <a:p>
            <a:pPr eaLnBrk="1" hangingPunct="1">
              <a:buFont typeface="Wingdings" pitchFamily="2" charset="2"/>
              <a:buNone/>
            </a:pPr>
            <a:r>
              <a:rPr lang="pt-PT" sz="1800" dirty="0" err="1" smtClean="0"/>
              <a:t>percursos_seguintesh</a:t>
            </a:r>
            <a:r>
              <a:rPr lang="pt-PT" sz="1800" dirty="0" smtClean="0"/>
              <a:t>(c(_,[</a:t>
            </a:r>
            <a:r>
              <a:rPr lang="pt-PT" sz="1800" dirty="0" err="1" smtClean="0"/>
              <a:t>Dest</a:t>
            </a:r>
            <a:r>
              <a:rPr lang="pt-PT" sz="1800" dirty="0" smtClean="0"/>
              <a:t>|_]),</a:t>
            </a:r>
            <a:r>
              <a:rPr lang="pt-PT" sz="1800" dirty="0" err="1" smtClean="0"/>
              <a:t>Dest,Restantes,Percurso,Total</a:t>
            </a:r>
            <a:r>
              <a:rPr lang="pt-PT" sz="1800" dirty="0" smtClean="0"/>
              <a:t>):-!,</a:t>
            </a:r>
            <a:endParaRPr lang="pt-PT" sz="1800" dirty="0"/>
          </a:p>
          <a:p>
            <a:pPr eaLnBrk="1" hangingPunct="1">
              <a:buFont typeface="Wingdings" pitchFamily="2" charset="2"/>
              <a:buNone/>
            </a:pPr>
            <a:r>
              <a:rPr lang="pt-PT" sz="1800" dirty="0" smtClean="0"/>
              <a:t>	hbf1(</a:t>
            </a:r>
            <a:r>
              <a:rPr lang="pt-PT" sz="1800" dirty="0" err="1" smtClean="0"/>
              <a:t>Restantes,Dest,Percurso,Total</a:t>
            </a:r>
            <a:r>
              <a:rPr lang="pt-PT" sz="1800" dirty="0" smtClean="0"/>
              <a:t>).</a:t>
            </a:r>
          </a:p>
          <a:p>
            <a:pPr eaLnBrk="1" hangingPunct="1">
              <a:buFont typeface="Wingdings" pitchFamily="2" charset="2"/>
              <a:buNone/>
            </a:pPr>
            <a:r>
              <a:rPr lang="pt-PT" sz="1800" dirty="0" err="1" smtClean="0"/>
              <a:t>percursos_seguintesh</a:t>
            </a:r>
            <a:r>
              <a:rPr lang="pt-PT" sz="1800" dirty="0" smtClean="0"/>
              <a:t>(c(_/</a:t>
            </a:r>
            <a:r>
              <a:rPr lang="pt-PT" sz="1800" dirty="0" err="1" smtClean="0"/>
              <a:t>Dist</a:t>
            </a:r>
            <a:r>
              <a:rPr lang="pt-PT" sz="1800" dirty="0" smtClean="0"/>
              <a:t>,[</a:t>
            </a:r>
            <a:r>
              <a:rPr lang="pt-PT" sz="1800" dirty="0" err="1" smtClean="0"/>
              <a:t>Ult|T</a:t>
            </a:r>
            <a:r>
              <a:rPr lang="pt-PT" sz="1800" dirty="0" smtClean="0"/>
              <a:t>]),</a:t>
            </a:r>
            <a:r>
              <a:rPr lang="pt-PT" sz="1800" dirty="0" err="1" smtClean="0"/>
              <a:t>Dest,Percursos,Percurso,Total</a:t>
            </a:r>
            <a:r>
              <a:rPr lang="pt-PT" sz="1800" dirty="0" smtClean="0"/>
              <a:t>):-</a:t>
            </a:r>
          </a:p>
          <a:p>
            <a:pPr eaLnBrk="1" hangingPunct="1">
              <a:buFont typeface="Wingdings" pitchFamily="2" charset="2"/>
              <a:buNone/>
            </a:pPr>
            <a:r>
              <a:rPr lang="pt-PT" sz="1800" dirty="0" smtClean="0"/>
              <a:t>	</a:t>
            </a:r>
            <a:r>
              <a:rPr lang="pt-PT" sz="1800" dirty="0" err="1" smtClean="0"/>
              <a:t>findall</a:t>
            </a:r>
            <a:r>
              <a:rPr lang="pt-PT" sz="1800" dirty="0" smtClean="0"/>
              <a:t>(c</a:t>
            </a:r>
            <a:r>
              <a:rPr lang="pt-PT" sz="1800" dirty="0" smtClean="0"/>
              <a:t>(F1</a:t>
            </a:r>
            <a:r>
              <a:rPr lang="pt-PT" sz="1800" dirty="0" smtClean="0"/>
              <a:t>/D1,[</a:t>
            </a:r>
            <a:r>
              <a:rPr lang="pt-PT" sz="1800" dirty="0" err="1" smtClean="0"/>
              <a:t>Z,Ult|T</a:t>
            </a:r>
            <a:r>
              <a:rPr lang="pt-PT" sz="1800" dirty="0" smtClean="0"/>
              <a:t>]),</a:t>
            </a:r>
            <a:r>
              <a:rPr lang="pt-PT" sz="1800" dirty="0" err="1" smtClean="0"/>
              <a:t>proximo_noh</a:t>
            </a:r>
            <a:r>
              <a:rPr lang="pt-PT" sz="1800" dirty="0" smtClean="0"/>
              <a:t>(Ult,T,Z,Dist,Dest</a:t>
            </a:r>
            <a:r>
              <a:rPr lang="pt-PT" sz="1800" dirty="0" smtClean="0"/>
              <a:t>,F1</a:t>
            </a:r>
            <a:r>
              <a:rPr lang="pt-PT" sz="1800" dirty="0" smtClean="0"/>
              <a:t>/D1),Lista),</a:t>
            </a:r>
          </a:p>
          <a:p>
            <a:pPr eaLnBrk="1" hangingPunct="1">
              <a:buFont typeface="Wingdings" pitchFamily="2" charset="2"/>
              <a:buNone/>
            </a:pPr>
            <a:r>
              <a:rPr lang="pt-PT" sz="1800" dirty="0" smtClean="0"/>
              <a:t>	</a:t>
            </a:r>
            <a:r>
              <a:rPr lang="pt-PT" sz="1800" dirty="0" err="1" smtClean="0"/>
              <a:t>append</a:t>
            </a:r>
            <a:r>
              <a:rPr lang="pt-PT" sz="1800" dirty="0" smtClean="0"/>
              <a:t>(</a:t>
            </a:r>
            <a:r>
              <a:rPr lang="pt-PT" sz="1800" dirty="0" err="1" smtClean="0"/>
              <a:t>Lista,Percursos,NovosPercursos</a:t>
            </a:r>
            <a:r>
              <a:rPr lang="pt-PT" sz="1800" dirty="0" smtClean="0"/>
              <a:t>),</a:t>
            </a:r>
          </a:p>
          <a:p>
            <a:pPr eaLnBrk="1" hangingPunct="1">
              <a:buFont typeface="Wingdings" pitchFamily="2" charset="2"/>
              <a:buNone/>
            </a:pPr>
            <a:r>
              <a:rPr lang="pt-PT" sz="1800" dirty="0" smtClean="0"/>
              <a:t>	hbf1(</a:t>
            </a:r>
            <a:r>
              <a:rPr lang="pt-PT" sz="1800" dirty="0" err="1" smtClean="0"/>
              <a:t>NovosPercursos,Dest,Percurso,Total</a:t>
            </a:r>
            <a:r>
              <a:rPr lang="pt-PT" sz="1800" dirty="0" smtClean="0"/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C3340-CE8F-400E-A56A-B4012B216C97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err="1" smtClean="0"/>
              <a:t>proximo_noh</a:t>
            </a:r>
            <a:r>
              <a:rPr lang="pt-PT" sz="1800" dirty="0" smtClean="0"/>
              <a:t>(</a:t>
            </a:r>
            <a:r>
              <a:rPr lang="pt-PT" sz="1800" dirty="0" err="1" smtClean="0"/>
              <a:t>X,T,Y,Dist,Dest</a:t>
            </a:r>
            <a:r>
              <a:rPr lang="pt-PT" sz="1800" dirty="0" err="1" smtClean="0"/>
              <a:t>,F</a:t>
            </a:r>
            <a:r>
              <a:rPr lang="pt-PT" sz="1800" dirty="0" smtClean="0"/>
              <a:t>/</a:t>
            </a:r>
            <a:r>
              <a:rPr lang="pt-PT" sz="1800" dirty="0" smtClean="0"/>
              <a:t>Dist1):-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					(</a:t>
            </a:r>
            <a:r>
              <a:rPr lang="pt-PT" sz="1800" dirty="0" err="1" smtClean="0"/>
              <a:t>estradah</a:t>
            </a:r>
            <a:r>
              <a:rPr lang="pt-PT" sz="1800" dirty="0" smtClean="0"/>
              <a:t>(X,Y,Z);</a:t>
            </a:r>
            <a:r>
              <a:rPr lang="pt-PT" sz="1800" dirty="0" err="1" smtClean="0"/>
              <a:t>estradah</a:t>
            </a:r>
            <a:r>
              <a:rPr lang="pt-PT" sz="1800" dirty="0" smtClean="0"/>
              <a:t>(Y,X,Z)),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					\+ </a:t>
            </a:r>
            <a:r>
              <a:rPr lang="pt-PT" sz="1800" dirty="0" err="1" smtClean="0"/>
              <a:t>member</a:t>
            </a:r>
            <a:r>
              <a:rPr lang="pt-PT" sz="1800" dirty="0" smtClean="0"/>
              <a:t>(Y,T),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					Dist1 </a:t>
            </a:r>
            <a:r>
              <a:rPr lang="pt-PT" sz="1800" dirty="0" err="1" smtClean="0"/>
              <a:t>is</a:t>
            </a:r>
            <a:r>
              <a:rPr lang="pt-PT" sz="1800" dirty="0" smtClean="0"/>
              <a:t> </a:t>
            </a:r>
            <a:r>
              <a:rPr lang="pt-PT" sz="1800" dirty="0" err="1" smtClean="0"/>
              <a:t>Dist</a:t>
            </a:r>
            <a:r>
              <a:rPr lang="pt-PT" sz="1800" dirty="0" smtClean="0"/>
              <a:t> + Z,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					estimativa(</a:t>
            </a:r>
            <a:r>
              <a:rPr lang="pt-PT" sz="1800" dirty="0" err="1" smtClean="0"/>
              <a:t>Y,Dest,H</a:t>
            </a:r>
            <a:r>
              <a:rPr lang="pt-PT" sz="1800" dirty="0" smtClean="0"/>
              <a:t>), F </a:t>
            </a:r>
            <a:r>
              <a:rPr lang="pt-PT" sz="1800" dirty="0" err="1" smtClean="0"/>
              <a:t>is</a:t>
            </a:r>
            <a:r>
              <a:rPr lang="pt-PT" sz="1800" dirty="0" smtClean="0"/>
              <a:t> H + Dist1.</a:t>
            </a:r>
            <a:endParaRPr lang="pt-PT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estimativa(C1,C2,Est):-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		cidade(C1,X1,Y1),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		cidade(C2,X2,Y2),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		DX </a:t>
            </a:r>
            <a:r>
              <a:rPr lang="pt-PT" sz="1800" dirty="0" err="1" smtClean="0"/>
              <a:t>is</a:t>
            </a:r>
            <a:r>
              <a:rPr lang="pt-PT" sz="1800" dirty="0" smtClean="0"/>
              <a:t> X1-X2,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		DY </a:t>
            </a:r>
            <a:r>
              <a:rPr lang="pt-PT" sz="1800" dirty="0" err="1" smtClean="0"/>
              <a:t>is</a:t>
            </a:r>
            <a:r>
              <a:rPr lang="pt-PT" sz="1800" dirty="0" smtClean="0"/>
              <a:t> Y1-Y2,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		</a:t>
            </a:r>
            <a:r>
              <a:rPr lang="pt-PT" sz="1800" dirty="0" err="1" smtClean="0"/>
              <a:t>Est</a:t>
            </a:r>
            <a:r>
              <a:rPr lang="pt-PT" sz="1800" dirty="0" smtClean="0"/>
              <a:t> </a:t>
            </a:r>
            <a:r>
              <a:rPr lang="pt-PT" sz="1800" dirty="0" err="1" smtClean="0"/>
              <a:t>is</a:t>
            </a:r>
            <a:r>
              <a:rPr lang="pt-PT" sz="1800" dirty="0" smtClean="0"/>
              <a:t> </a:t>
            </a:r>
            <a:r>
              <a:rPr lang="pt-PT" sz="1800" dirty="0" err="1" smtClean="0"/>
              <a:t>sqrt</a:t>
            </a:r>
            <a:r>
              <a:rPr lang="pt-PT" sz="1800" dirty="0" smtClean="0"/>
              <a:t>(DX*DX+DY*DY</a:t>
            </a:r>
            <a:r>
              <a:rPr lang="pt-PT" sz="1800" dirty="0" smtClean="0"/>
              <a:t>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/>
              <a:t>% estimativa(_,_,0). % para desprezar a heur</a:t>
            </a:r>
            <a:r>
              <a:rPr lang="pt-PT" sz="1800" dirty="0" smtClean="0"/>
              <a:t>ística.</a:t>
            </a:r>
            <a:endParaRPr lang="pt-PT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028ADB-DCC1-49EA-A888-98B35C72667B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25538"/>
            <a:ext cx="7923213" cy="558006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?- hbf(a,r,Percurso,Distância_Total).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Percurso = [a,e,g,l,n,r] ,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Distância_Total = 105 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2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Percurso = [a,d,f,h,n,r] ,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Distância_Total = 108 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2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Percurso = [a,d,f,m,n,r] ,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Distância_Total = 115 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2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Percurso = [a,e,g,h,n,r] ,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Distância_Total = 116 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2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Percurso = [a,e,j,l,n,r] ,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Distância_Total = 117 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2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Percurso = [a,d,f,m,p,r] ,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Distância_Total = 119 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2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Percurso = [a,d,e,g,l,n,r] ,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Distância_Total = 121 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2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Percurso = [a,d,f,h,l,n,r] ,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Distância_Total = 123 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…….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2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2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200" b="1" smtClean="0"/>
              <a:t>Note-se que como as estradas são bidireccionais há um enorme número de soluções</a:t>
            </a:r>
          </a:p>
        </p:txBody>
      </p:sp>
      <p:graphicFrame>
        <p:nvGraphicFramePr>
          <p:cNvPr id="2150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0" y="1484313"/>
          <a:ext cx="4535488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Visio" r:id="rId4" imgW="3603346" imgH="3521050" progId="Visio.Drawing.11">
                  <p:embed/>
                </p:oleObj>
              </mc:Choice>
              <mc:Fallback>
                <p:oleObj name="Visio" r:id="rId4" imgW="3603346" imgH="35210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84313"/>
                        <a:ext cx="4535488" cy="443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5BA9AA-AE96-481B-A2A4-5067F7E9BBF3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Primeiro em Profundidade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0" y="2997200"/>
          <a:ext cx="5186363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4" imgW="4899600" imgH="2554560" progId="Visio.Drawing.11">
                  <p:embed/>
                </p:oleObj>
              </mc:Choice>
              <mc:Fallback>
                <p:oleObj name="Visio" r:id="rId4" imgW="4899600" imgH="255456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97200"/>
                        <a:ext cx="5186363" cy="270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395288" y="1268413"/>
            <a:ext cx="460851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/>
              <a:t>Para ir do nó A até ao nó I, </a:t>
            </a:r>
          </a:p>
          <a:p>
            <a:r>
              <a:rPr lang="pt-PT"/>
              <a:t>a árvore de pesquisa gerada poderia ser:</a:t>
            </a:r>
          </a:p>
        </p:txBody>
      </p:sp>
      <p:graphicFrame>
        <p:nvGraphicFramePr>
          <p:cNvPr id="3075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4140200" y="1460500"/>
          <a:ext cx="4970463" cy="497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Visio" r:id="rId6" imgW="6095238" imgH="6095238" progId="Visio.Drawing.11">
                  <p:embed/>
                </p:oleObj>
              </mc:Choice>
              <mc:Fallback>
                <p:oleObj name="Visio" r:id="rId6" imgW="6095238" imgH="6095238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460500"/>
                        <a:ext cx="4970463" cy="497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E70BD-248F-4213-92FA-7440D97C575F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25538"/>
            <a:ext cx="7923213" cy="558006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600" b="1" smtClean="0"/>
              <a:t>?- findall(par(P,D),hbf(a,r,P,D),L).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600" b="1" smtClean="0"/>
              <a:t>Error 4, Heap Space Full, Trying menor_percursoh/3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6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600" b="1" smtClean="0"/>
              <a:t>Aborted</a:t>
            </a:r>
            <a:endParaRPr lang="pt-PT" sz="18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PT" sz="1800" b="1" smtClean="0"/>
          </a:p>
        </p:txBody>
      </p:sp>
      <p:graphicFrame>
        <p:nvGraphicFramePr>
          <p:cNvPr id="2253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348038" y="1844675"/>
          <a:ext cx="4535487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Visio" r:id="rId4" imgW="3603346" imgH="3521050" progId="Visio.Drawing.11">
                  <p:embed/>
                </p:oleObj>
              </mc:Choice>
              <mc:Fallback>
                <p:oleObj name="Visio" r:id="rId4" imgW="3603346" imgH="35210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844675"/>
                        <a:ext cx="4535487" cy="443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B580E4-7416-4D99-BAC5-D3D75BCDC473}" type="slidenum">
              <a:rPr lang="en-GB"/>
              <a:pPr>
                <a:defRPr/>
              </a:pPr>
              <a:t>41</a:t>
            </a:fld>
            <a:endParaRPr lang="en-GB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400" dirty="0" smtClean="0"/>
              <a:t>Vamos agora ver o tempo que demora a primeira solução usando o A* e alterando </a:t>
            </a:r>
            <a:r>
              <a:rPr lang="pt-PT" sz="2400" dirty="0" err="1" smtClean="0"/>
              <a:t>hbf</a:t>
            </a:r>
            <a:r>
              <a:rPr lang="pt-PT" sz="2400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/>
              <a:t>:- </a:t>
            </a:r>
            <a:r>
              <a:rPr lang="pt-PT" sz="1800" dirty="0" err="1"/>
              <a:t>use_module</a:t>
            </a:r>
            <a:r>
              <a:rPr lang="pt-PT" sz="1800" dirty="0"/>
              <a:t>(</a:t>
            </a:r>
            <a:r>
              <a:rPr lang="pt-PT" sz="1800" dirty="0" err="1"/>
              <a:t>library</a:t>
            </a:r>
            <a:r>
              <a:rPr lang="pt-PT" sz="1800" dirty="0"/>
              <a:t>(</a:t>
            </a:r>
            <a:r>
              <a:rPr lang="pt-PT" sz="1800" dirty="0" err="1"/>
              <a:t>statistics</a:t>
            </a:r>
            <a:r>
              <a:rPr lang="pt-PT" sz="1800" dirty="0"/>
              <a:t>)). % time/1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 err="1" smtClean="0"/>
              <a:t>hbf</a:t>
            </a:r>
            <a:r>
              <a:rPr lang="pt-PT" sz="1800" dirty="0" smtClean="0"/>
              <a:t>(</a:t>
            </a:r>
            <a:r>
              <a:rPr lang="pt-PT" sz="1800" dirty="0" err="1" smtClean="0"/>
              <a:t>Orig,Dest,Perc,Total</a:t>
            </a:r>
            <a:r>
              <a:rPr lang="pt-PT" sz="1800" dirty="0" smtClean="0"/>
              <a:t>):-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 smtClean="0"/>
              <a:t>			estimativa(</a:t>
            </a:r>
            <a:r>
              <a:rPr lang="pt-PT" sz="1800" dirty="0" err="1" smtClean="0"/>
              <a:t>Orig,Dest,H</a:t>
            </a:r>
            <a:r>
              <a:rPr lang="pt-PT" sz="1800" dirty="0" smtClean="0"/>
              <a:t>)</a:t>
            </a:r>
            <a:r>
              <a:rPr lang="pt-PT" sz="1800" dirty="0" smtClean="0"/>
              <a:t>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/>
              <a:t>	</a:t>
            </a:r>
            <a:r>
              <a:rPr lang="pt-PT" sz="1800" dirty="0" smtClean="0"/>
              <a:t>		time(</a:t>
            </a:r>
            <a:endParaRPr lang="pt-PT" sz="1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 smtClean="0"/>
              <a:t>			</a:t>
            </a:r>
            <a:r>
              <a:rPr lang="pt-PT" sz="1800" dirty="0" smtClean="0"/>
              <a:t>	( hbf1</a:t>
            </a:r>
            <a:r>
              <a:rPr lang="pt-PT" sz="1800" dirty="0" smtClean="0"/>
              <a:t>([c(H/0,[</a:t>
            </a:r>
            <a:r>
              <a:rPr lang="pt-PT" sz="1800" dirty="0" err="1" smtClean="0"/>
              <a:t>Orig</a:t>
            </a:r>
            <a:r>
              <a:rPr lang="pt-PT" sz="1800" dirty="0" smtClean="0"/>
              <a:t>])],</a:t>
            </a:r>
            <a:r>
              <a:rPr lang="pt-PT" sz="1800" dirty="0" err="1" smtClean="0"/>
              <a:t>Dest,P,Total</a:t>
            </a:r>
            <a:r>
              <a:rPr lang="pt-PT" sz="1800" dirty="0" smtClean="0"/>
              <a:t>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 smtClean="0"/>
              <a:t>			</a:t>
            </a:r>
            <a:r>
              <a:rPr lang="pt-PT" sz="1800" dirty="0" smtClean="0"/>
              <a:t>	  reverse</a:t>
            </a:r>
            <a:r>
              <a:rPr lang="pt-PT" sz="1800" dirty="0" smtClean="0"/>
              <a:t>(</a:t>
            </a:r>
            <a:r>
              <a:rPr lang="pt-PT" sz="1800" dirty="0" err="1" smtClean="0"/>
              <a:t>P,Perc</a:t>
            </a:r>
            <a:r>
              <a:rPr lang="pt-PT" sz="1800" dirty="0" smtClean="0"/>
              <a:t>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/>
              <a:t>	</a:t>
            </a:r>
            <a:r>
              <a:rPr lang="pt-PT" sz="1800" dirty="0" smtClean="0"/>
              <a:t>		       ).</a:t>
            </a:r>
            <a:r>
              <a:rPr lang="pt-PT" sz="1800" dirty="0" smtClean="0"/>
              <a:t> </a:t>
            </a:r>
            <a:endParaRPr lang="pt-PT" sz="1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1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?- </a:t>
            </a:r>
            <a:r>
              <a:rPr lang="pt-PT" sz="2000" dirty="0" err="1" smtClean="0"/>
              <a:t>hbf</a:t>
            </a:r>
            <a:r>
              <a:rPr lang="pt-PT" sz="2000" dirty="0" smtClean="0"/>
              <a:t>(</a:t>
            </a:r>
            <a:r>
              <a:rPr lang="pt-PT" sz="2000" dirty="0" err="1" smtClean="0"/>
              <a:t>a,r,Percurso,Distância_Total</a:t>
            </a:r>
            <a:r>
              <a:rPr lang="pt-PT" sz="2000" dirty="0" smtClean="0"/>
              <a:t>).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/>
              <a:t>% 7,820 inferences, 0,016 CPU in 0,017 </a:t>
            </a:r>
            <a:r>
              <a:rPr lang="en-US" sz="2000" dirty="0" smtClean="0"/>
              <a:t>seconds (17 </a:t>
            </a:r>
            <a:r>
              <a:rPr lang="en-US" sz="2000" dirty="0" err="1" smtClean="0"/>
              <a:t>ms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PT" sz="2000" dirty="0" smtClean="0"/>
              <a:t>Percurso </a:t>
            </a:r>
            <a:r>
              <a:rPr lang="pt-PT" sz="2000" dirty="0" smtClean="0"/>
              <a:t>= [</a:t>
            </a:r>
            <a:r>
              <a:rPr lang="pt-PT" sz="2000" dirty="0" err="1" smtClean="0"/>
              <a:t>a,e,g,l,n,r</a:t>
            </a:r>
            <a:r>
              <a:rPr lang="pt-PT" sz="2000" dirty="0" smtClean="0"/>
              <a:t>] 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err="1" smtClean="0"/>
              <a:t>Distância_Total</a:t>
            </a:r>
            <a:r>
              <a:rPr lang="pt-PT" sz="2000" dirty="0" smtClean="0"/>
              <a:t> = 105</a:t>
            </a:r>
            <a:r>
              <a:rPr lang="pt-PT" sz="2400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05AE54-C948-414F-A3C6-7BDCFA71A3A4}" type="slidenum">
              <a:rPr lang="en-GB"/>
              <a:pPr>
                <a:defRPr/>
              </a:pPr>
              <a:t>42</a:t>
            </a:fld>
            <a:endParaRPr lang="en-GB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Um exemplo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dirty="0" smtClean="0"/>
              <a:t>Para comparar com o </a:t>
            </a:r>
            <a:r>
              <a:rPr lang="pt-PT" dirty="0" err="1" smtClean="0"/>
              <a:t>Branch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Bound</a:t>
            </a:r>
            <a:r>
              <a:rPr lang="pt-PT" dirty="0" smtClean="0"/>
              <a:t> basta fazer a estimativa igual a zero: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 smtClean="0"/>
              <a:t>/*estimativa(C1,C2,Est):-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 smtClean="0"/>
              <a:t>		cidade(C1,X1,Y1),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 smtClean="0"/>
              <a:t>		cidade(C2,X2,Y2),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 smtClean="0"/>
              <a:t>		DX </a:t>
            </a:r>
            <a:r>
              <a:rPr lang="pt-PT" sz="1800" dirty="0" err="1" smtClean="0"/>
              <a:t>is</a:t>
            </a:r>
            <a:r>
              <a:rPr lang="pt-PT" sz="1800" dirty="0" smtClean="0"/>
              <a:t> X1-X2,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 smtClean="0"/>
              <a:t>		DY </a:t>
            </a:r>
            <a:r>
              <a:rPr lang="pt-PT" sz="1800" dirty="0" err="1" smtClean="0"/>
              <a:t>is</a:t>
            </a:r>
            <a:r>
              <a:rPr lang="pt-PT" sz="1800" dirty="0" smtClean="0"/>
              <a:t> Y1-Y2,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 smtClean="0"/>
              <a:t>		</a:t>
            </a:r>
            <a:r>
              <a:rPr lang="pt-PT" sz="1800" dirty="0" err="1" smtClean="0"/>
              <a:t>Est</a:t>
            </a:r>
            <a:r>
              <a:rPr lang="pt-PT" sz="1800" dirty="0" smtClean="0"/>
              <a:t> </a:t>
            </a:r>
            <a:r>
              <a:rPr lang="pt-PT" sz="1800" dirty="0" err="1" smtClean="0"/>
              <a:t>is</a:t>
            </a:r>
            <a:r>
              <a:rPr lang="pt-PT" sz="1800" dirty="0" smtClean="0"/>
              <a:t> </a:t>
            </a:r>
            <a:r>
              <a:rPr lang="pt-PT" sz="1800" dirty="0" err="1" smtClean="0"/>
              <a:t>sqrt</a:t>
            </a:r>
            <a:r>
              <a:rPr lang="pt-PT" sz="1800" dirty="0" smtClean="0"/>
              <a:t>(DX*DX+DY*DY).*/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 smtClean="0"/>
              <a:t>estimativa(_,_,0).</a:t>
            </a:r>
            <a:endParaRPr lang="pt-PT" sz="1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1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| ?- </a:t>
            </a:r>
            <a:r>
              <a:rPr lang="pt-PT" sz="2000" dirty="0" err="1" smtClean="0"/>
              <a:t>hbf</a:t>
            </a:r>
            <a:r>
              <a:rPr lang="pt-PT" sz="2000" dirty="0" smtClean="0"/>
              <a:t>(</a:t>
            </a:r>
            <a:r>
              <a:rPr lang="pt-PT" sz="2000" dirty="0" err="1" smtClean="0"/>
              <a:t>a,r,Percurso,Distância_Total</a:t>
            </a:r>
            <a:r>
              <a:rPr lang="pt-PT" sz="2000" dirty="0" smtClean="0"/>
              <a:t>).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/>
              <a:t>% 77,224 inferences, 0,038 CPU in 0,039 </a:t>
            </a:r>
            <a:r>
              <a:rPr lang="en-US" sz="2000" dirty="0" smtClean="0"/>
              <a:t>seconds (39 </a:t>
            </a:r>
            <a:r>
              <a:rPr lang="en-US" sz="2000" dirty="0" err="1" smtClean="0"/>
              <a:t>ms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PT" sz="2000" dirty="0" smtClean="0"/>
              <a:t>Percurso </a:t>
            </a:r>
            <a:r>
              <a:rPr lang="pt-PT" sz="2000" dirty="0" smtClean="0"/>
              <a:t>= [</a:t>
            </a:r>
            <a:r>
              <a:rPr lang="pt-PT" sz="2000" dirty="0" err="1" smtClean="0"/>
              <a:t>a,e,g,l,n,r</a:t>
            </a:r>
            <a:r>
              <a:rPr lang="pt-PT" sz="2000" dirty="0" smtClean="0"/>
              <a:t>] 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err="1" smtClean="0"/>
              <a:t>Distância_Total</a:t>
            </a:r>
            <a:r>
              <a:rPr lang="pt-PT" sz="2000" dirty="0" smtClean="0"/>
              <a:t> = 105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000" dirty="0" smtClean="0"/>
              <a:t>A solução encontrada foi a mesma, mas demorou mais tempo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916D4E-9892-4D6C-BEF8-479DCE005B86}" type="slidenum">
              <a:rPr lang="en-GB"/>
              <a:pPr>
                <a:defRPr/>
              </a:pPr>
              <a:t>43</a:t>
            </a:fld>
            <a:endParaRPr lang="en-GB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Algoritmos Genéticos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pt-PT" dirty="0" smtClean="0"/>
          </a:p>
          <a:p>
            <a:pPr algn="ctr"/>
            <a:endParaRPr lang="pt-PT" dirty="0" smtClean="0"/>
          </a:p>
          <a:p>
            <a:pPr algn="ctr"/>
            <a:endParaRPr lang="pt-PT" dirty="0" smtClean="0"/>
          </a:p>
          <a:p>
            <a:pPr algn="ctr"/>
            <a:endParaRPr lang="pt-PT" dirty="0" smtClean="0"/>
          </a:p>
          <a:p>
            <a:pPr algn="ctr">
              <a:buFont typeface="Wingdings" pitchFamily="2" charset="2"/>
              <a:buNone/>
            </a:pPr>
            <a:r>
              <a:rPr lang="pt-PT" sz="4000" dirty="0" smtClean="0">
                <a:solidFill>
                  <a:schemeClr val="folHlink"/>
                </a:solidFill>
              </a:rPr>
              <a:t>Aula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A1BD3-F395-4DD0-B14C-18AFD5AC07D4}" type="slidenum">
              <a:rPr lang="en-GB"/>
              <a:pPr>
                <a:defRPr/>
              </a:pPr>
              <a:t>44</a:t>
            </a:fld>
            <a:endParaRPr lang="en-GB"/>
          </a:p>
        </p:txBody>
      </p:sp>
      <p:sp>
        <p:nvSpPr>
          <p:cNvPr id="49155" name="Rectangle 1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smtClean="0"/>
              <a:t>Analogia entre a evolução natural e os algoritmos genéticos </a:t>
            </a:r>
          </a:p>
        </p:txBody>
      </p:sp>
      <p:graphicFrame>
        <p:nvGraphicFramePr>
          <p:cNvPr id="601254" name="Group 166"/>
          <p:cNvGraphicFramePr>
            <a:graphicFrameLocks noGrp="1"/>
          </p:cNvGraphicFramePr>
          <p:nvPr>
            <p:ph idx="1"/>
          </p:nvPr>
        </p:nvGraphicFramePr>
        <p:xfrm>
          <a:off x="468313" y="1557338"/>
          <a:ext cx="8229600" cy="4854260"/>
        </p:xfrm>
        <a:graphic>
          <a:graphicData uri="http://schemas.openxmlformats.org/drawingml/2006/table">
            <a:tbl>
              <a:tblPr/>
              <a:tblGrid>
                <a:gridCol w="3630612"/>
                <a:gridCol w="906463"/>
                <a:gridCol w="3692525"/>
              </a:tblGrid>
              <a:tr h="5826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Analogia </a:t>
                      </a:r>
                      <a:r>
                        <a:rPr kumimoji="0" lang="pt-PT" sz="2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com</a:t>
                      </a:r>
                      <a:r>
                        <a:rPr kumimoji="0" lang="pt-PT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a </a:t>
                      </a:r>
                      <a:r>
                        <a:rPr kumimoji="0" lang="pt-PT" sz="2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Natureza</a:t>
                      </a:r>
                      <a:endParaRPr kumimoji="0" lang="pt-PT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Evolução Natural</a:t>
                      </a:r>
                      <a:endParaRPr kumimoji="0" lang="pt-PT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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Algoritmos Genéticos</a:t>
                      </a:r>
                      <a:endParaRPr kumimoji="0" lang="pt-PT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Indivíduo</a:t>
                      </a:r>
                      <a:endParaRPr kumimoji="0" lang="pt-PT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—</a:t>
                      </a:r>
                      <a:endParaRPr kumimoji="0" lang="pt-PT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Solução</a:t>
                      </a:r>
                      <a:endParaRPr kumimoji="0" lang="pt-PT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Genótipo (cromossomas)</a:t>
                      </a:r>
                      <a:endParaRPr kumimoji="0" lang="pt-PT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—</a:t>
                      </a:r>
                      <a:endParaRPr kumimoji="0" lang="pt-PT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Representação </a:t>
                      </a:r>
                      <a:r>
                        <a:rPr kumimoji="0" lang="pt-PT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da</a:t>
                      </a:r>
                      <a:r>
                        <a:rPr kumimoji="0" lang="pt-PT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Solução</a:t>
                      </a:r>
                      <a:endParaRPr kumimoji="0" lang="pt-PT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Reprodução Sexual</a:t>
                      </a:r>
                      <a:endParaRPr kumimoji="0" lang="pt-PT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—</a:t>
                      </a:r>
                      <a:endParaRPr kumimoji="0" lang="pt-PT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Operador </a:t>
                      </a:r>
                      <a:r>
                        <a:rPr kumimoji="0" lang="pt-PT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</a:t>
                      </a:r>
                      <a:r>
                        <a:rPr kumimoji="0" lang="pt-PT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Recombinação (</a:t>
                      </a:r>
                      <a:r>
                        <a:rPr kumimoji="0" lang="pt-PT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p.ex</a:t>
                      </a:r>
                      <a:r>
                        <a:rPr kumimoji="0" lang="pt-PT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. cruzamento)</a:t>
                      </a:r>
                      <a:endParaRPr kumimoji="0" lang="pt-PT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Mutação</a:t>
                      </a:r>
                      <a:endParaRPr kumimoji="0" lang="pt-PT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—</a:t>
                      </a:r>
                      <a:endParaRPr kumimoji="0" lang="pt-PT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Operador Mutação</a:t>
                      </a:r>
                      <a:endParaRPr kumimoji="0" lang="pt-PT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População</a:t>
                      </a:r>
                      <a:endParaRPr kumimoji="0" lang="pt-PT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—</a:t>
                      </a:r>
                      <a:endParaRPr kumimoji="0" lang="pt-PT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Conjunto de Soluções</a:t>
                      </a:r>
                      <a:endParaRPr kumimoji="0" lang="pt-PT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Gerações</a:t>
                      </a:r>
                      <a:endParaRPr kumimoji="0" lang="pt-PT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—</a:t>
                      </a:r>
                      <a:endParaRPr kumimoji="0" lang="pt-PT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Ciclos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A7BCBD-D809-4AF9-8C6E-13BC045F0B92}" type="slidenum">
              <a:rPr lang="en-GB"/>
              <a:pPr>
                <a:defRPr/>
              </a:pPr>
              <a:t>45</a:t>
            </a:fld>
            <a:endParaRPr lang="en-GB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549275"/>
            <a:ext cx="6516687" cy="531813"/>
          </a:xfrm>
        </p:spPr>
        <p:txBody>
          <a:bodyPr/>
          <a:lstStyle/>
          <a:p>
            <a:r>
              <a:rPr lang="pt-PT" smtClean="0"/>
              <a:t>Esqueleto típico de um algoritmo genético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15350" cy="55800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PT" sz="2400" i="1" smtClean="0"/>
              <a:t>Gerar</a:t>
            </a:r>
            <a:r>
              <a:rPr lang="pt-PT" sz="2400" smtClean="0"/>
              <a:t> </a:t>
            </a:r>
            <a:r>
              <a:rPr lang="pt-PT" sz="2400" i="1" smtClean="0"/>
              <a:t>P</a:t>
            </a:r>
            <a:r>
              <a:rPr lang="pt-PT" sz="2400" i="1" baseline="-25000" smtClean="0"/>
              <a:t>0</a:t>
            </a:r>
          </a:p>
          <a:p>
            <a:pPr>
              <a:buFont typeface="Wingdings" pitchFamily="2" charset="2"/>
              <a:buNone/>
            </a:pPr>
            <a:r>
              <a:rPr lang="pt-PT" sz="2400" i="1" smtClean="0"/>
              <a:t>t</a:t>
            </a:r>
            <a:r>
              <a:rPr lang="pt-PT" sz="2400" smtClean="0"/>
              <a:t> </a:t>
            </a:r>
            <a:r>
              <a:rPr lang="pt-PT" sz="2400" smtClean="0">
                <a:sym typeface="Symbol" pitchFamily="18" charset="2"/>
              </a:rPr>
              <a:t></a:t>
            </a:r>
            <a:r>
              <a:rPr lang="pt-PT" sz="2400" smtClean="0"/>
              <a:t> 0</a:t>
            </a:r>
          </a:p>
          <a:p>
            <a:pPr>
              <a:buFont typeface="Wingdings" pitchFamily="2" charset="2"/>
              <a:buNone/>
            </a:pPr>
            <a:r>
              <a:rPr lang="pt-PT" sz="2400" i="1" smtClean="0"/>
              <a:t>Avalia</a:t>
            </a:r>
            <a:r>
              <a:rPr lang="pt-PT" sz="2400" smtClean="0"/>
              <a:t> </a:t>
            </a:r>
            <a:r>
              <a:rPr lang="pt-PT" sz="2400" i="1" smtClean="0"/>
              <a:t>P</a:t>
            </a:r>
            <a:r>
              <a:rPr lang="pt-PT" sz="2400" i="1" baseline="-25000" smtClean="0"/>
              <a:t>t</a:t>
            </a:r>
          </a:p>
          <a:p>
            <a:pPr>
              <a:buFont typeface="Wingdings" pitchFamily="2" charset="2"/>
              <a:buNone/>
            </a:pPr>
            <a:r>
              <a:rPr lang="pt-PT" sz="2400" b="1" smtClean="0"/>
              <a:t>enquanto</a:t>
            </a:r>
            <a:r>
              <a:rPr lang="pt-PT" sz="2400" i="1" smtClean="0"/>
              <a:t> </a:t>
            </a:r>
            <a:r>
              <a:rPr lang="pt-PT" sz="2400" smtClean="0">
                <a:sym typeface="Symbol" pitchFamily="18" charset="2"/>
              </a:rPr>
              <a:t></a:t>
            </a:r>
            <a:r>
              <a:rPr lang="pt-PT" sz="2400" i="1" smtClean="0"/>
              <a:t> Condição de final</a:t>
            </a:r>
            <a:r>
              <a:rPr lang="pt-PT" sz="2400" smtClean="0"/>
              <a:t> </a:t>
            </a:r>
            <a:r>
              <a:rPr lang="pt-PT" sz="2400" i="1" smtClean="0"/>
              <a:t>P</a:t>
            </a:r>
            <a:r>
              <a:rPr lang="pt-PT" sz="2400" i="1" baseline="-25000" smtClean="0"/>
              <a:t>t</a:t>
            </a:r>
            <a:r>
              <a:rPr lang="pt-PT" sz="2400" smtClean="0"/>
              <a:t>  </a:t>
            </a:r>
            <a:r>
              <a:rPr lang="pt-PT" sz="2400" b="1" smtClean="0"/>
              <a:t>faz</a:t>
            </a:r>
            <a:r>
              <a:rPr lang="pt-PT" sz="240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pt-PT" sz="2400" smtClean="0"/>
              <a:t>	</a:t>
            </a:r>
            <a:r>
              <a:rPr lang="pt-PT" sz="2400" i="1" smtClean="0"/>
              <a:t>P’</a:t>
            </a:r>
            <a:r>
              <a:rPr lang="pt-PT" sz="2400" i="1" baseline="-25000" smtClean="0"/>
              <a:t>t </a:t>
            </a:r>
            <a:r>
              <a:rPr lang="pt-PT" sz="2400" smtClean="0"/>
              <a:t>	</a:t>
            </a:r>
            <a:r>
              <a:rPr lang="pt-PT" sz="2400" smtClean="0">
                <a:sym typeface="Symbol" pitchFamily="18" charset="2"/>
              </a:rPr>
              <a:t></a:t>
            </a:r>
            <a:r>
              <a:rPr lang="pt-PT" sz="2400" smtClean="0"/>
              <a:t> </a:t>
            </a:r>
            <a:r>
              <a:rPr lang="pt-PT" sz="2400" i="1" smtClean="0"/>
              <a:t>Selecciona</a:t>
            </a:r>
            <a:r>
              <a:rPr lang="pt-PT" sz="2400" smtClean="0"/>
              <a:t> </a:t>
            </a:r>
            <a:r>
              <a:rPr lang="pt-PT" sz="2400" i="1" smtClean="0"/>
              <a:t>P</a:t>
            </a:r>
            <a:r>
              <a:rPr lang="pt-PT" sz="2400" i="1" baseline="-25000" smtClean="0"/>
              <a:t>t</a:t>
            </a:r>
          </a:p>
          <a:p>
            <a:pPr>
              <a:buFont typeface="Wingdings" pitchFamily="2" charset="2"/>
              <a:buNone/>
            </a:pPr>
            <a:r>
              <a:rPr lang="pt-PT" sz="2400" i="1" smtClean="0"/>
              <a:t>	P’’</a:t>
            </a:r>
            <a:r>
              <a:rPr lang="pt-PT" sz="2400" i="1" baseline="-25000" smtClean="0"/>
              <a:t>t</a:t>
            </a:r>
            <a:r>
              <a:rPr lang="pt-PT" sz="2400" smtClean="0"/>
              <a:t>	</a:t>
            </a:r>
            <a:r>
              <a:rPr lang="pt-PT" sz="2400" smtClean="0">
                <a:sym typeface="Symbol" pitchFamily="18" charset="2"/>
              </a:rPr>
              <a:t></a:t>
            </a:r>
            <a:r>
              <a:rPr lang="pt-PT" sz="2400" smtClean="0"/>
              <a:t>  </a:t>
            </a:r>
            <a:r>
              <a:rPr lang="pt-PT" sz="2400" i="1" smtClean="0"/>
              <a:t>Aplica operadores de recombinação P’</a:t>
            </a:r>
            <a:r>
              <a:rPr lang="pt-PT" sz="2400" i="1" baseline="-25000" smtClean="0"/>
              <a:t>t</a:t>
            </a:r>
          </a:p>
          <a:p>
            <a:pPr>
              <a:buFont typeface="Wingdings" pitchFamily="2" charset="2"/>
              <a:buNone/>
            </a:pPr>
            <a:r>
              <a:rPr lang="pt-PT" sz="2400" i="1" smtClean="0"/>
              <a:t>	P’’’</a:t>
            </a:r>
            <a:r>
              <a:rPr lang="pt-PT" sz="2400" i="1" baseline="-25000" smtClean="0"/>
              <a:t>t</a:t>
            </a:r>
            <a:r>
              <a:rPr lang="pt-PT" sz="2400" i="1" smtClean="0"/>
              <a:t> </a:t>
            </a:r>
            <a:r>
              <a:rPr lang="pt-PT" sz="2400" smtClean="0"/>
              <a:t>	</a:t>
            </a:r>
            <a:r>
              <a:rPr lang="pt-PT" sz="2400" smtClean="0">
                <a:sym typeface="Symbol" pitchFamily="18" charset="2"/>
              </a:rPr>
              <a:t></a:t>
            </a:r>
            <a:r>
              <a:rPr lang="pt-PT" sz="2400" smtClean="0"/>
              <a:t>  </a:t>
            </a:r>
            <a:r>
              <a:rPr lang="pt-PT" sz="2400" i="1" smtClean="0"/>
              <a:t>Aplica operadores de mutação P’’</a:t>
            </a:r>
            <a:r>
              <a:rPr lang="pt-PT" sz="2400" i="1" baseline="-25000" smtClean="0"/>
              <a:t>t</a:t>
            </a:r>
          </a:p>
          <a:p>
            <a:pPr>
              <a:buFont typeface="Wingdings" pitchFamily="2" charset="2"/>
              <a:buNone/>
            </a:pPr>
            <a:r>
              <a:rPr lang="pt-PT" sz="2400" i="1" smtClean="0"/>
              <a:t>	Avalia</a:t>
            </a:r>
            <a:r>
              <a:rPr lang="pt-PT" sz="2400" smtClean="0"/>
              <a:t> </a:t>
            </a:r>
            <a:r>
              <a:rPr lang="pt-PT" sz="2400" i="1" smtClean="0"/>
              <a:t>P’’’</a:t>
            </a:r>
            <a:r>
              <a:rPr lang="pt-PT" sz="2400" i="1" baseline="-25000" smtClean="0"/>
              <a:t>t</a:t>
            </a:r>
          </a:p>
          <a:p>
            <a:pPr>
              <a:buFont typeface="Wingdings" pitchFamily="2" charset="2"/>
              <a:buNone/>
            </a:pPr>
            <a:r>
              <a:rPr lang="pt-PT" sz="2400" i="1" smtClean="0"/>
              <a:t>	P</a:t>
            </a:r>
            <a:r>
              <a:rPr lang="pt-PT" sz="2400" i="1" baseline="-25000" smtClean="0"/>
              <a:t>t+</a:t>
            </a:r>
            <a:r>
              <a:rPr lang="pt-PT" sz="2400" baseline="-25000" smtClean="0"/>
              <a:t>1</a:t>
            </a:r>
            <a:r>
              <a:rPr lang="pt-PT" sz="2400" smtClean="0"/>
              <a:t>	</a:t>
            </a:r>
            <a:r>
              <a:rPr lang="pt-PT" sz="2400" smtClean="0">
                <a:sym typeface="Symbol" pitchFamily="18" charset="2"/>
              </a:rPr>
              <a:t></a:t>
            </a:r>
            <a:r>
              <a:rPr lang="pt-PT" sz="2400" smtClean="0"/>
              <a:t> </a:t>
            </a:r>
            <a:r>
              <a:rPr lang="pt-PT" sz="2400" i="1" smtClean="0"/>
              <a:t>Selecciona Sobreviventes de P</a:t>
            </a:r>
            <a:r>
              <a:rPr lang="pt-PT" sz="2400" i="1" baseline="-25000" smtClean="0"/>
              <a:t>t</a:t>
            </a:r>
            <a:r>
              <a:rPr lang="pt-PT" sz="2400" smtClean="0"/>
              <a:t> </a:t>
            </a:r>
            <a:r>
              <a:rPr lang="pt-PT" sz="2400" i="1" smtClean="0"/>
              <a:t>e de P’’’</a:t>
            </a:r>
            <a:r>
              <a:rPr lang="pt-PT" sz="2400" i="1" baseline="-25000" smtClean="0"/>
              <a:t>t</a:t>
            </a:r>
            <a:endParaRPr lang="pt-PT" sz="2400" i="1" smtClean="0"/>
          </a:p>
          <a:p>
            <a:pPr>
              <a:buFont typeface="Wingdings" pitchFamily="2" charset="2"/>
              <a:buNone/>
            </a:pPr>
            <a:r>
              <a:rPr lang="pt-PT" sz="2400" i="1" smtClean="0"/>
              <a:t>	t </a:t>
            </a:r>
            <a:r>
              <a:rPr lang="pt-PT" sz="2400" smtClean="0">
                <a:sym typeface="Symbol" pitchFamily="18" charset="2"/>
              </a:rPr>
              <a:t></a:t>
            </a:r>
            <a:r>
              <a:rPr lang="pt-PT" sz="2400" smtClean="0"/>
              <a:t> </a:t>
            </a:r>
            <a:r>
              <a:rPr lang="pt-PT" sz="2400" i="1" smtClean="0"/>
              <a:t>t</a:t>
            </a:r>
            <a:r>
              <a:rPr lang="pt-PT" sz="2400" smtClean="0"/>
              <a:t> + 1</a:t>
            </a:r>
          </a:p>
          <a:p>
            <a:pPr>
              <a:buFont typeface="Wingdings" pitchFamily="2" charset="2"/>
              <a:buNone/>
            </a:pPr>
            <a:r>
              <a:rPr lang="pt-PT" sz="2400" b="1" smtClean="0"/>
              <a:t>Fim</a:t>
            </a:r>
          </a:p>
          <a:p>
            <a:pPr>
              <a:buFont typeface="Wingdings" pitchFamily="2" charset="2"/>
              <a:buNone/>
            </a:pPr>
            <a:r>
              <a:rPr lang="pt-PT" sz="2400" b="1" smtClean="0"/>
              <a:t>retorna</a:t>
            </a:r>
            <a:r>
              <a:rPr lang="pt-PT" sz="2400" smtClean="0"/>
              <a:t> </a:t>
            </a:r>
            <a:r>
              <a:rPr lang="pt-PT" sz="2400" i="1" smtClean="0"/>
              <a:t>Melhor Solução Global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BA8BC5-F55F-4A11-8AE0-1781C9D4056C}" type="slidenum">
              <a:rPr lang="en-GB"/>
              <a:pPr>
                <a:defRPr/>
              </a:pPr>
              <a:t>46</a:t>
            </a:fld>
            <a:endParaRPr lang="en-GB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Operações de Cruzamento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79388" y="3933825"/>
          <a:ext cx="4752975" cy="232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Picture" r:id="rId4" imgW="3438144" imgH="1685544" progId="Word.Picture.8">
                  <p:embed/>
                </p:oleObj>
              </mc:Choice>
              <mc:Fallback>
                <p:oleObj name="Picture" r:id="rId4" imgW="3438144" imgH="1685544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933825"/>
                        <a:ext cx="4752975" cy="232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067175" y="1341438"/>
          <a:ext cx="4829175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Picture" r:id="rId6" imgW="3419856" imgH="1685544" progId="Word.Picture.8">
                  <p:embed/>
                </p:oleObj>
              </mc:Choice>
              <mc:Fallback>
                <p:oleObj name="Picture" r:id="rId6" imgW="3419856" imgH="1685544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341438"/>
                        <a:ext cx="4829175" cy="237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95288" y="1412875"/>
            <a:ext cx="33131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b="0">
                <a:latin typeface="Tahoma" pitchFamily="34" charset="0"/>
              </a:rPr>
              <a:t>Dois Exemplos do operador de cruzamento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00FC1B-2AAC-45DD-A1D1-8376034AA50A}" type="slidenum">
              <a:rPr lang="en-GB"/>
              <a:pPr>
                <a:defRPr/>
              </a:pPr>
              <a:t>47</a:t>
            </a:fld>
            <a:endParaRPr lang="en-GB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Operador de Mutação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PT" smtClean="0"/>
              <a:t>Exemplo de Mutação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979613" y="1989138"/>
          <a:ext cx="4897437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Picture" r:id="rId4" imgW="2057400" imgH="1485900" progId="Word.Picture.8">
                  <p:embed/>
                </p:oleObj>
              </mc:Choice>
              <mc:Fallback>
                <p:oleObj name="Picture" r:id="rId4" imgW="2057400" imgH="14859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89138"/>
                        <a:ext cx="4897437" cy="354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6232A3-16FC-4C86-BABF-07C028C8FD87}" type="slidenum">
              <a:rPr lang="en-GB"/>
              <a:pPr>
                <a:defRPr/>
              </a:pPr>
              <a:t>48</a:t>
            </a:fld>
            <a:endParaRPr lang="en-GB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smtClean="0"/>
              <a:t>Problema Exemplo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8413"/>
            <a:ext cx="8229600" cy="4968875"/>
          </a:xfrm>
        </p:spPr>
        <p:txBody>
          <a:bodyPr/>
          <a:lstStyle/>
          <a:p>
            <a:pPr marL="363538" indent="-363538">
              <a:lnSpc>
                <a:spcPct val="90000"/>
              </a:lnSpc>
              <a:buFont typeface="Wingdings" pitchFamily="2" charset="2"/>
              <a:buChar char="n"/>
            </a:pPr>
            <a:r>
              <a:rPr lang="pt-PT" sz="2400" smtClean="0"/>
              <a:t>Considere o problema de sequenciamento de 5 tarefas numa única máquina.</a:t>
            </a:r>
          </a:p>
          <a:p>
            <a:pPr marL="363538" indent="-363538">
              <a:lnSpc>
                <a:spcPct val="90000"/>
              </a:lnSpc>
              <a:buFont typeface="Wingdings" pitchFamily="2" charset="2"/>
              <a:buChar char="n"/>
            </a:pPr>
            <a:endParaRPr lang="pt-PT" sz="2400" smtClean="0"/>
          </a:p>
          <a:p>
            <a:pPr marL="363538" indent="-363538">
              <a:lnSpc>
                <a:spcPct val="90000"/>
              </a:lnSpc>
              <a:buFont typeface="Wingdings" pitchFamily="2" charset="2"/>
              <a:buChar char="n"/>
            </a:pPr>
            <a:r>
              <a:rPr lang="pt-PT" sz="2400" smtClean="0"/>
              <a:t>Para cada tarefa j (j=1, …, 5), seja p</a:t>
            </a:r>
            <a:r>
              <a:rPr lang="pt-PT" sz="2400" baseline="-25000" smtClean="0"/>
              <a:t>j</a:t>
            </a:r>
            <a:r>
              <a:rPr lang="pt-PT" sz="2400" smtClean="0"/>
              <a:t> o tempo de processamento, d</a:t>
            </a:r>
            <a:r>
              <a:rPr lang="pt-PT" sz="2400" baseline="-25000" smtClean="0"/>
              <a:t>j</a:t>
            </a:r>
            <a:r>
              <a:rPr lang="pt-PT" sz="2400" smtClean="0"/>
              <a:t> a data de entrega e w</a:t>
            </a:r>
            <a:r>
              <a:rPr lang="pt-PT" sz="2400" baseline="-25000" smtClean="0"/>
              <a:t>j</a:t>
            </a:r>
            <a:r>
              <a:rPr lang="pt-PT" sz="2400" smtClean="0"/>
              <a:t> a penalização no caso da tarefa j se atrasar. </a:t>
            </a:r>
          </a:p>
          <a:p>
            <a:pPr marL="363538" indent="-363538">
              <a:lnSpc>
                <a:spcPct val="90000"/>
              </a:lnSpc>
              <a:buFont typeface="Wingdings" pitchFamily="2" charset="2"/>
              <a:buChar char="n"/>
            </a:pPr>
            <a:endParaRPr lang="pt-PT" sz="2400" smtClean="0"/>
          </a:p>
          <a:p>
            <a:pPr marL="363538" indent="-363538">
              <a:lnSpc>
                <a:spcPct val="90000"/>
              </a:lnSpc>
              <a:buFont typeface="Wingdings" pitchFamily="2" charset="2"/>
              <a:buChar char="n"/>
            </a:pPr>
            <a:r>
              <a:rPr lang="pt-PT" sz="2400" smtClean="0"/>
              <a:t>O objectivo é minimizar a soma pesada dos atrasos </a:t>
            </a:r>
            <a:r>
              <a:rPr lang="pt-PT" sz="2400" smtClean="0">
                <a:sym typeface="Symbol" pitchFamily="18" charset="2"/>
              </a:rPr>
              <a:t></a:t>
            </a:r>
            <a:r>
              <a:rPr lang="pt-PT" sz="2400" smtClean="0"/>
              <a:t>w</a:t>
            </a:r>
            <a:r>
              <a:rPr lang="pt-PT" sz="2400" baseline="-25000" smtClean="0"/>
              <a:t>j</a:t>
            </a:r>
            <a:r>
              <a:rPr lang="pt-PT" sz="2400" smtClean="0"/>
              <a:t>T</a:t>
            </a:r>
            <a:r>
              <a:rPr lang="pt-PT" sz="2400" baseline="-25000" smtClean="0"/>
              <a:t>j</a:t>
            </a:r>
            <a:r>
              <a:rPr lang="pt-PT" sz="2400" smtClean="0"/>
              <a:t>. </a:t>
            </a:r>
          </a:p>
          <a:p>
            <a:pPr marL="363538" indent="-363538">
              <a:lnSpc>
                <a:spcPct val="90000"/>
              </a:lnSpc>
              <a:buFont typeface="Wingdings" pitchFamily="2" charset="2"/>
              <a:buChar char="n"/>
            </a:pPr>
            <a:endParaRPr lang="pt-PT" sz="2400" smtClean="0"/>
          </a:p>
          <a:p>
            <a:pPr marL="363538" indent="-363538">
              <a:lnSpc>
                <a:spcPct val="90000"/>
              </a:lnSpc>
              <a:buFont typeface="Wingdings" pitchFamily="2" charset="2"/>
              <a:buChar char="n"/>
            </a:pPr>
            <a:r>
              <a:rPr lang="pt-PT" sz="2400" smtClean="0"/>
              <a:t>Os tempos de processamento são respectivamente p</a:t>
            </a:r>
            <a:r>
              <a:rPr lang="pt-PT" sz="2400" baseline="-25000" smtClean="0"/>
              <a:t>1</a:t>
            </a:r>
            <a:r>
              <a:rPr lang="pt-PT" sz="2400" smtClean="0"/>
              <a:t>=2, p</a:t>
            </a:r>
            <a:r>
              <a:rPr lang="pt-PT" sz="2400" baseline="-25000" smtClean="0"/>
              <a:t>2</a:t>
            </a:r>
            <a:r>
              <a:rPr lang="pt-PT" sz="2400" smtClean="0"/>
              <a:t>=4, p</a:t>
            </a:r>
            <a:r>
              <a:rPr lang="pt-PT" sz="2400" baseline="-25000" smtClean="0"/>
              <a:t>3</a:t>
            </a:r>
            <a:r>
              <a:rPr lang="pt-PT" sz="2400" smtClean="0"/>
              <a:t>=1, p</a:t>
            </a:r>
            <a:r>
              <a:rPr lang="pt-PT" sz="2400" baseline="-25000" smtClean="0"/>
              <a:t>4</a:t>
            </a:r>
            <a:r>
              <a:rPr lang="pt-PT" sz="2400" smtClean="0"/>
              <a:t>=3 e p</a:t>
            </a:r>
            <a:r>
              <a:rPr lang="pt-PT" sz="2400" baseline="-25000" smtClean="0"/>
              <a:t>5</a:t>
            </a:r>
            <a:r>
              <a:rPr lang="pt-PT" sz="2400" smtClean="0"/>
              <a:t>=3, e as datas de entrega d</a:t>
            </a:r>
            <a:r>
              <a:rPr lang="pt-PT" sz="2400" baseline="-25000" smtClean="0"/>
              <a:t>1</a:t>
            </a:r>
            <a:r>
              <a:rPr lang="pt-PT" sz="2400" smtClean="0"/>
              <a:t>=5, d</a:t>
            </a:r>
            <a:r>
              <a:rPr lang="pt-PT" sz="2400" baseline="-25000" smtClean="0"/>
              <a:t>2</a:t>
            </a:r>
            <a:r>
              <a:rPr lang="pt-PT" sz="2400" smtClean="0"/>
              <a:t>=7, d</a:t>
            </a:r>
            <a:r>
              <a:rPr lang="pt-PT" sz="2400" baseline="-25000" smtClean="0"/>
              <a:t>3</a:t>
            </a:r>
            <a:r>
              <a:rPr lang="pt-PT" sz="2400" smtClean="0"/>
              <a:t>=11, d</a:t>
            </a:r>
            <a:r>
              <a:rPr lang="pt-PT" sz="2400" baseline="-25000" smtClean="0"/>
              <a:t>4</a:t>
            </a:r>
            <a:r>
              <a:rPr lang="pt-PT" sz="2400" smtClean="0"/>
              <a:t>=9 e d</a:t>
            </a:r>
            <a:r>
              <a:rPr lang="pt-PT" sz="2400" baseline="-25000" smtClean="0"/>
              <a:t>5</a:t>
            </a:r>
            <a:r>
              <a:rPr lang="pt-PT" sz="2400" smtClean="0"/>
              <a:t>=8.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D7D3CB-D2F6-499D-B76E-D76F9B536ABC}" type="slidenum">
              <a:rPr lang="en-GB"/>
              <a:pPr>
                <a:defRPr/>
              </a:pPr>
              <a:t>49</a:t>
            </a:fld>
            <a:endParaRPr lang="en-GB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smtClean="0"/>
              <a:t>Problema Exemplo (cont)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pt-PT" sz="2400" smtClean="0"/>
              <a:t>Para visualizar uma sequência é muitas vezes utilizado um diagrama de Gantt, onde as linhas estão associadas às tarefas e as colunas aos períodos de tempo. </a:t>
            </a:r>
          </a:p>
          <a:p>
            <a:pPr marL="0" indent="0">
              <a:buFont typeface="Wingdings" pitchFamily="2" charset="2"/>
              <a:buNone/>
            </a:pPr>
            <a:r>
              <a:rPr lang="pt-PT" sz="2400" smtClean="0"/>
              <a:t>Para a sequência de tarefas [3,1,2,5,4] obtém-se o calendário representado a seguir.</a:t>
            </a:r>
          </a:p>
          <a:p>
            <a:pPr marL="0" indent="0"/>
            <a:endParaRPr lang="pt-PT" smtClean="0"/>
          </a:p>
        </p:txBody>
      </p:sp>
      <p:pic>
        <p:nvPicPr>
          <p:cNvPr id="5222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449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834FE5-437A-4F31-BA1F-9AB187A4ABB4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Primeiro em Profundidade</a:t>
            </a: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827088" y="2378075"/>
          <a:ext cx="6697662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4" imgW="4899600" imgH="2554560" progId="Visio.Drawing.11">
                  <p:embed/>
                </p:oleObj>
              </mc:Choice>
              <mc:Fallback>
                <p:oleObj name="Visio" r:id="rId4" imgW="4899600" imgH="255456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78075"/>
                        <a:ext cx="6697662" cy="349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358775" y="1125538"/>
            <a:ext cx="86058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800"/>
              <a:t>Não há garantia em que o método permita obter a melhor solução, ou a solução ao nível mais próximo da raiz </a:t>
            </a:r>
          </a:p>
          <a:p>
            <a:r>
              <a:rPr lang="pt-PT" sz="1800"/>
              <a:t>Note-se que teríamos soluções ao nível 3 como, por exemplo, </a:t>
            </a:r>
          </a:p>
          <a:p>
            <a:r>
              <a:rPr lang="pt-PT" sz="1800"/>
              <a:t>o caminho A-C-F-I ou A-D-F-I.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827088" y="5949950"/>
            <a:ext cx="7419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800"/>
              <a:t>E se fosse retirada a ligação entre a cidade J e M 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59487-DC4F-418A-81BB-765F6CE499CD}" type="slidenum">
              <a:rPr lang="en-GB"/>
              <a:pPr>
                <a:defRPr/>
              </a:pPr>
              <a:t>50</a:t>
            </a:fld>
            <a:endParaRPr lang="en-GB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 </a:t>
            </a:r>
            <a:r>
              <a:rPr lang="pt-PT" dirty="0" err="1" smtClean="0"/>
              <a:t>Exemplo</a:t>
            </a:r>
            <a:r>
              <a:rPr lang="pt-PT" dirty="0" smtClean="0"/>
              <a:t> 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43912" cy="525621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pt-PT" sz="1600" b="1" smtClean="0"/>
              <a:t>Recombinação</a:t>
            </a:r>
          </a:p>
          <a:p>
            <a:pPr marL="0" indent="0">
              <a:buFont typeface="Wingdings" pitchFamily="2" charset="2"/>
              <a:buNone/>
            </a:pPr>
            <a:r>
              <a:rPr lang="pt-PT" sz="1600" smtClean="0"/>
              <a:t>Supondo o seguinte par de indivíduos, são seleccionados 2 pontos de cruzamento (4º e 7º). Os genes situados entre os dois pontos de cruzamento, inclusive, são copiados para os seus descendentes, sendo as restantes posições preenchidas por um caracter H.</a:t>
            </a:r>
          </a:p>
          <a:p>
            <a:pPr marL="0" indent="0" algn="ctr">
              <a:buFont typeface="Wingdings" pitchFamily="2" charset="2"/>
              <a:buNone/>
            </a:pPr>
            <a:r>
              <a:rPr lang="pt-PT" sz="1600" smtClean="0"/>
              <a:t>A=123</a:t>
            </a:r>
            <a:r>
              <a:rPr lang="pt-PT" sz="1600" b="1" smtClean="0"/>
              <a:t>4567</a:t>
            </a:r>
            <a:r>
              <a:rPr lang="pt-PT" sz="1600" smtClean="0"/>
              <a:t>89	A’=HHH</a:t>
            </a:r>
            <a:r>
              <a:rPr lang="pt-PT" sz="1600" b="1" smtClean="0"/>
              <a:t>4567</a:t>
            </a:r>
            <a:r>
              <a:rPr lang="pt-PT" sz="1600" smtClean="0"/>
              <a:t>HH</a:t>
            </a:r>
          </a:p>
          <a:p>
            <a:pPr marL="0" indent="0" algn="ctr">
              <a:buFont typeface="Wingdings" pitchFamily="2" charset="2"/>
              <a:buNone/>
            </a:pPr>
            <a:r>
              <a:rPr lang="pt-PT" sz="1600" smtClean="0"/>
              <a:t>B=452</a:t>
            </a:r>
            <a:r>
              <a:rPr lang="pt-PT" sz="1600" b="1" smtClean="0"/>
              <a:t>1876</a:t>
            </a:r>
            <a:r>
              <a:rPr lang="pt-PT" sz="1600" smtClean="0"/>
              <a:t>93	B’=HHH</a:t>
            </a:r>
            <a:r>
              <a:rPr lang="pt-PT" sz="1600" b="1" smtClean="0"/>
              <a:t>1876</a:t>
            </a:r>
            <a:r>
              <a:rPr lang="pt-PT" sz="1600" smtClean="0"/>
              <a:t>HH</a:t>
            </a:r>
          </a:p>
          <a:p>
            <a:pPr marL="0" indent="0" algn="ctr">
              <a:buFont typeface="Wingdings" pitchFamily="2" charset="2"/>
              <a:buNone/>
            </a:pPr>
            <a:endParaRPr lang="pt-PT" sz="1600" smtClean="0"/>
          </a:p>
          <a:p>
            <a:pPr marL="0" indent="0">
              <a:buFont typeface="Wingdings" pitchFamily="2" charset="2"/>
              <a:buNone/>
            </a:pPr>
            <a:r>
              <a:rPr lang="pt-PT" sz="1600" smtClean="0"/>
              <a:t>De seguida, e começando no segundo ponto de cruzamento do pai B define-se uma nova ordem para os genes:[9 3 4 5 2 1 8 7 6].</a:t>
            </a:r>
          </a:p>
          <a:p>
            <a:pPr marL="0" indent="0">
              <a:buFont typeface="Wingdings" pitchFamily="2" charset="2"/>
              <a:buNone/>
            </a:pPr>
            <a:r>
              <a:rPr lang="pt-PT" sz="1600" smtClean="0"/>
              <a:t>Depois de remover os genes 4, 5, 6 e 7 já definidos no filho A’, ficamos com os genes [9 3 2 1 8]. As posições em A’ com H serão preenchidas pela sequência anterior começando pelo segundo ponto de cruzamento. Assim sendo:</a:t>
            </a:r>
          </a:p>
          <a:p>
            <a:pPr marL="0" indent="0" algn="ctr">
              <a:buFont typeface="Wingdings" pitchFamily="2" charset="2"/>
              <a:buNone/>
            </a:pPr>
            <a:r>
              <a:rPr lang="pt-PT" sz="1600" smtClean="0"/>
              <a:t>A’=218</a:t>
            </a:r>
            <a:r>
              <a:rPr lang="pt-PT" sz="1600" b="1" smtClean="0"/>
              <a:t>4567</a:t>
            </a:r>
            <a:r>
              <a:rPr lang="pt-PT" sz="1600" smtClean="0"/>
              <a:t>93</a:t>
            </a:r>
          </a:p>
          <a:p>
            <a:pPr marL="0" indent="0" algn="ctr">
              <a:buFont typeface="Wingdings" pitchFamily="2" charset="2"/>
              <a:buNone/>
            </a:pPr>
            <a:endParaRPr lang="pt-PT" sz="1600" smtClean="0"/>
          </a:p>
          <a:p>
            <a:pPr marL="0" indent="0">
              <a:buFont typeface="Wingdings" pitchFamily="2" charset="2"/>
              <a:buNone/>
            </a:pPr>
            <a:r>
              <a:rPr lang="pt-PT" sz="1600" smtClean="0"/>
              <a:t>Da mesma forma para gerar o segundo descendente B’, define-se uma nova sequência a partir de A: [8 9 1 2 3 4 5 6 7]. Eliminando os genes já definidos em B’, obtém-se a sequência: [9 2 3 4 5]. A seguir substitui-se nas lacunas (H) de B’ a sequência obtida, começando no 2º ponto de cruzamento obtendo-se o descendente B’.</a:t>
            </a:r>
          </a:p>
          <a:p>
            <a:pPr marL="0" indent="0" algn="ctr">
              <a:buFont typeface="Wingdings" pitchFamily="2" charset="2"/>
              <a:buNone/>
            </a:pPr>
            <a:r>
              <a:rPr lang="pt-PT" sz="1600" smtClean="0"/>
              <a:t>B’=345</a:t>
            </a:r>
            <a:r>
              <a:rPr lang="pt-PT" sz="1600" b="1" smtClean="0"/>
              <a:t>1876</a:t>
            </a:r>
            <a:r>
              <a:rPr lang="pt-PT" sz="1600" smtClean="0"/>
              <a:t>92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625046-30A9-4C45-9EB9-A9DB880732FC}" type="slidenum">
              <a:rPr lang="en-GB"/>
              <a:pPr>
                <a:defRPr/>
              </a:pPr>
              <a:t>51</a:t>
            </a:fld>
            <a:endParaRPr lang="en-GB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Problema Exemplo (cont)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975"/>
            <a:ext cx="8839200" cy="53276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PT" sz="2000" dirty="0" smtClean="0">
                <a:latin typeface="Courier New" pitchFamily="49" charset="0"/>
              </a:rPr>
              <a:t>:- </a:t>
            </a:r>
            <a:r>
              <a:rPr lang="pt-PT" sz="2000" dirty="0" err="1" smtClean="0">
                <a:latin typeface="Courier New" pitchFamily="49" charset="0"/>
              </a:rPr>
              <a:t>use_module</a:t>
            </a:r>
            <a:r>
              <a:rPr lang="pt-PT" sz="2000" dirty="0" smtClean="0">
                <a:latin typeface="Courier New" pitchFamily="49" charset="0"/>
              </a:rPr>
              <a:t>(</a:t>
            </a:r>
            <a:r>
              <a:rPr lang="pt-PT" sz="2000" dirty="0" err="1" smtClean="0">
                <a:latin typeface="Courier New" pitchFamily="49" charset="0"/>
              </a:rPr>
              <a:t>library</a:t>
            </a:r>
            <a:r>
              <a:rPr lang="pt-PT" sz="2000" dirty="0" smtClean="0">
                <a:latin typeface="Courier New" pitchFamily="49" charset="0"/>
              </a:rPr>
              <a:t>(</a:t>
            </a:r>
            <a:r>
              <a:rPr lang="pt-PT" sz="2000" dirty="0" err="1" smtClean="0">
                <a:latin typeface="Courier New" pitchFamily="49" charset="0"/>
              </a:rPr>
              <a:t>random</a:t>
            </a:r>
            <a:r>
              <a:rPr lang="pt-PT" sz="2000" dirty="0" smtClean="0">
                <a:latin typeface="Courier New" pitchFamily="49" charset="0"/>
              </a:rPr>
              <a:t>)).</a:t>
            </a:r>
          </a:p>
          <a:p>
            <a:pPr marL="0" indent="0">
              <a:lnSpc>
                <a:spcPct val="80000"/>
              </a:lnSpc>
              <a:buNone/>
            </a:pPr>
            <a:endParaRPr lang="pt-PT" sz="200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PT" sz="2000" dirty="0" smtClean="0">
                <a:latin typeface="Courier New" pitchFamily="49" charset="0"/>
              </a:rPr>
              <a:t>:- </a:t>
            </a:r>
            <a:r>
              <a:rPr lang="pt-PT" sz="2000" dirty="0" err="1" smtClean="0">
                <a:latin typeface="Courier New" pitchFamily="49" charset="0"/>
              </a:rPr>
              <a:t>dynamic</a:t>
            </a:r>
            <a:r>
              <a:rPr lang="pt-PT" sz="2000" dirty="0" smtClean="0">
                <a:latin typeface="Courier New" pitchFamily="49" charset="0"/>
              </a:rPr>
              <a:t> tarefas/1. % n</a:t>
            </a:r>
            <a:r>
              <a:rPr lang="pt-PT" sz="2000" dirty="0" smtClean="0">
                <a:latin typeface="Courier New" pitchFamily="49" charset="0"/>
              </a:rPr>
              <a:t>ú</a:t>
            </a:r>
            <a:r>
              <a:rPr lang="pt-PT" sz="2000" dirty="0" smtClean="0">
                <a:latin typeface="Courier New" pitchFamily="49" charset="0"/>
              </a:rPr>
              <a:t>mero de tarefas</a:t>
            </a:r>
            <a:endParaRPr lang="pt-PT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PT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2000" dirty="0" smtClean="0">
                <a:latin typeface="Courier New" pitchFamily="49" charset="0"/>
              </a:rPr>
              <a:t>% </a:t>
            </a:r>
            <a:r>
              <a:rPr lang="pt-PT" sz="2000" dirty="0" smtClean="0">
                <a:latin typeface="Courier New" pitchFamily="49" charset="0"/>
              </a:rPr>
              <a:t>tarefa(</a:t>
            </a:r>
            <a:r>
              <a:rPr lang="pt-PT" sz="2000" dirty="0" err="1" smtClean="0">
                <a:latin typeface="Courier New" pitchFamily="49" charset="0"/>
              </a:rPr>
              <a:t>Id,TempoProcessamento,DataEntrega,Penalizacao</a:t>
            </a:r>
            <a:r>
              <a:rPr lang="pt-PT" sz="2000" dirty="0" smtClean="0">
                <a:latin typeface="Courier New" pitchFamily="49" charset="0"/>
              </a:rPr>
              <a:t>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2000" dirty="0" smtClean="0">
                <a:latin typeface="Courier New" pitchFamily="49" charset="0"/>
              </a:rPr>
              <a:t>tarefa(t1,2,5,1).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2000" dirty="0" smtClean="0">
                <a:latin typeface="Courier New" pitchFamily="49" charset="0"/>
              </a:rPr>
              <a:t>tarefa(t2,4,7,6).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2000" dirty="0" smtClean="0">
                <a:latin typeface="Courier New" pitchFamily="49" charset="0"/>
              </a:rPr>
              <a:t>tarefa(t3,1,11,2).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2000" dirty="0" smtClean="0">
                <a:latin typeface="Courier New" pitchFamily="49" charset="0"/>
              </a:rPr>
              <a:t>tarefa(t4,3,9,3).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2000" dirty="0" smtClean="0">
                <a:latin typeface="Courier New" pitchFamily="49" charset="0"/>
              </a:rPr>
              <a:t>tarefa(t5,3,8,2).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PT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2000" dirty="0" smtClean="0">
                <a:latin typeface="Courier New" pitchFamily="49" charset="0"/>
              </a:rPr>
              <a:t>% </a:t>
            </a:r>
            <a:r>
              <a:rPr lang="pt-PT" sz="2000" dirty="0" err="1" smtClean="0">
                <a:latin typeface="Courier New" pitchFamily="49" charset="0"/>
              </a:rPr>
              <a:t>parameterização</a:t>
            </a:r>
            <a:endParaRPr lang="pt-PT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2000" dirty="0" err="1" smtClean="0">
                <a:latin typeface="Courier New" pitchFamily="49" charset="0"/>
              </a:rPr>
              <a:t>geracoes</a:t>
            </a:r>
            <a:r>
              <a:rPr lang="pt-PT" sz="2000" dirty="0" smtClean="0">
                <a:latin typeface="Courier New" pitchFamily="49" charset="0"/>
              </a:rPr>
              <a:t>(3).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2000" dirty="0" err="1" smtClean="0">
                <a:latin typeface="Courier New" pitchFamily="49" charset="0"/>
              </a:rPr>
              <a:t>populacao</a:t>
            </a:r>
            <a:r>
              <a:rPr lang="pt-PT" sz="2000" dirty="0" smtClean="0">
                <a:latin typeface="Courier New" pitchFamily="49" charset="0"/>
              </a:rPr>
              <a:t>(4).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2000" dirty="0" err="1" smtClean="0">
                <a:latin typeface="Courier New" pitchFamily="49" charset="0"/>
              </a:rPr>
              <a:t>prob_cruzamento</a:t>
            </a:r>
            <a:r>
              <a:rPr lang="pt-PT" sz="2000" dirty="0" smtClean="0">
                <a:latin typeface="Courier New" pitchFamily="49" charset="0"/>
              </a:rPr>
              <a:t>(1.0).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2000" dirty="0" err="1" smtClean="0">
                <a:latin typeface="Courier New" pitchFamily="49" charset="0"/>
              </a:rPr>
              <a:t>prob_mutacao</a:t>
            </a:r>
            <a:r>
              <a:rPr lang="pt-PT" sz="2000" dirty="0" smtClean="0">
                <a:latin typeface="Courier New" pitchFamily="49" charset="0"/>
              </a:rPr>
              <a:t>(0.1).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58B69-2F7B-4C1E-B216-D6AAA76A4F03}" type="slidenum">
              <a:rPr lang="en-GB"/>
              <a:pPr>
                <a:defRPr/>
              </a:pPr>
              <a:t>52</a:t>
            </a:fld>
            <a:endParaRPr lang="en-GB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 </a:t>
            </a:r>
            <a:r>
              <a:rPr lang="pt-PT" dirty="0" err="1" smtClean="0"/>
              <a:t>Exemplo</a:t>
            </a:r>
            <a:r>
              <a:rPr lang="pt-PT" dirty="0" smtClean="0"/>
              <a:t> 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15350" cy="5111750"/>
          </a:xfrm>
        </p:spPr>
        <p:txBody>
          <a:bodyPr/>
          <a:lstStyle/>
          <a:p>
            <a:pPr algn="l"/>
            <a:endParaRPr lang="pt-PT" sz="2400" dirty="0" smtClean="0">
              <a:latin typeface="Courier New" pitchFamily="49" charset="0"/>
            </a:endParaRPr>
          </a:p>
          <a:p>
            <a:pPr algn="l">
              <a:buFont typeface="Wingdings" pitchFamily="2" charset="2"/>
              <a:buNone/>
            </a:pPr>
            <a:r>
              <a:rPr lang="pt-PT" sz="2400" dirty="0" smtClean="0">
                <a:latin typeface="Courier New" pitchFamily="49" charset="0"/>
              </a:rPr>
              <a:t>/** </a:t>
            </a:r>
            <a:r>
              <a:rPr lang="pt-PT" sz="2400" dirty="0" err="1" smtClean="0">
                <a:latin typeface="Courier New" pitchFamily="49" charset="0"/>
              </a:rPr>
              <a:t>Algoritmo</a:t>
            </a:r>
            <a:r>
              <a:rPr lang="pt-PT" sz="2400" dirty="0" smtClean="0">
                <a:latin typeface="Courier New" pitchFamily="49" charset="0"/>
              </a:rPr>
              <a:t> </a:t>
            </a:r>
            <a:r>
              <a:rPr lang="pt-PT" sz="2400" dirty="0" err="1" smtClean="0">
                <a:latin typeface="Courier New" pitchFamily="49" charset="0"/>
              </a:rPr>
              <a:t>genetico</a:t>
            </a:r>
            <a:r>
              <a:rPr lang="pt-PT" sz="2400" dirty="0" smtClean="0">
                <a:latin typeface="Courier New" pitchFamily="49" charset="0"/>
              </a:rPr>
              <a:t> **/</a:t>
            </a:r>
          </a:p>
          <a:p>
            <a:pPr algn="l">
              <a:buFont typeface="Wingdings" pitchFamily="2" charset="2"/>
              <a:buNone/>
            </a:pPr>
            <a:endParaRPr lang="pt-PT" sz="2400" dirty="0" smtClean="0">
              <a:latin typeface="Courier New" pitchFamily="49" charset="0"/>
            </a:endParaRPr>
          </a:p>
          <a:p>
            <a:pPr algn="l">
              <a:buFont typeface="Wingdings" pitchFamily="2" charset="2"/>
              <a:buNone/>
            </a:pPr>
            <a:r>
              <a:rPr lang="pt-PT" sz="2400" dirty="0" smtClean="0">
                <a:latin typeface="Courier New" pitchFamily="49" charset="0"/>
              </a:rPr>
              <a:t>gera:-</a:t>
            </a:r>
            <a:r>
              <a:rPr lang="pt-PT" sz="2400" dirty="0" err="1" smtClean="0">
                <a:latin typeface="Courier New" pitchFamily="49" charset="0"/>
              </a:rPr>
              <a:t>numero_tarefas</a:t>
            </a:r>
            <a:r>
              <a:rPr lang="pt-PT" sz="2400" dirty="0" smtClean="0">
                <a:latin typeface="Courier New" pitchFamily="49" charset="0"/>
              </a:rPr>
              <a:t>(N)</a:t>
            </a:r>
            <a:r>
              <a:rPr lang="pt-PT" sz="2400" dirty="0" smtClean="0">
                <a:latin typeface="Courier New" pitchFamily="49" charset="0"/>
              </a:rPr>
              <a:t>,</a:t>
            </a:r>
            <a:r>
              <a:rPr lang="pt-PT" sz="2400" dirty="0" err="1" smtClean="0">
                <a:latin typeface="Courier New" pitchFamily="49" charset="0"/>
              </a:rPr>
              <a:t>retractall</a:t>
            </a:r>
            <a:r>
              <a:rPr lang="pt-PT" sz="2400" dirty="0" smtClean="0">
                <a:latin typeface="Courier New" pitchFamily="49" charset="0"/>
              </a:rPr>
              <a:t>(tarefas(_)),</a:t>
            </a:r>
            <a:endParaRPr lang="pt-PT" sz="2400" dirty="0" smtClean="0">
              <a:latin typeface="Courier New" pitchFamily="49" charset="0"/>
            </a:endParaRPr>
          </a:p>
          <a:p>
            <a:pPr algn="l">
              <a:buFont typeface="Wingdings" pitchFamily="2" charset="2"/>
              <a:buNone/>
            </a:pPr>
            <a:r>
              <a:rPr lang="pt-PT" sz="2400" dirty="0" smtClean="0">
                <a:latin typeface="Courier New" pitchFamily="49" charset="0"/>
              </a:rPr>
              <a:t>	</a:t>
            </a:r>
            <a:r>
              <a:rPr lang="pt-PT" sz="2400" dirty="0" err="1" smtClean="0">
                <a:latin typeface="Courier New" pitchFamily="49" charset="0"/>
              </a:rPr>
              <a:t>assert(tarefas(N</a:t>
            </a:r>
            <a:r>
              <a:rPr lang="pt-PT" sz="2400" dirty="0" smtClean="0">
                <a:latin typeface="Courier New" pitchFamily="49" charset="0"/>
              </a:rPr>
              <a:t>)),</a:t>
            </a:r>
          </a:p>
          <a:p>
            <a:pPr algn="l">
              <a:buFont typeface="Wingdings" pitchFamily="2" charset="2"/>
              <a:buNone/>
            </a:pPr>
            <a:r>
              <a:rPr lang="pt-PT" sz="2400" dirty="0" smtClean="0">
                <a:latin typeface="Courier New" pitchFamily="49" charset="0"/>
              </a:rPr>
              <a:t>	</a:t>
            </a:r>
            <a:r>
              <a:rPr lang="pt-PT" sz="2400" dirty="0" err="1" smtClean="0">
                <a:latin typeface="Courier New" pitchFamily="49" charset="0"/>
              </a:rPr>
              <a:t>gera_populacao(Pop</a:t>
            </a:r>
            <a:r>
              <a:rPr lang="pt-PT" sz="2400" dirty="0" smtClean="0">
                <a:latin typeface="Courier New" pitchFamily="49" charset="0"/>
              </a:rPr>
              <a:t>),</a:t>
            </a:r>
          </a:p>
          <a:p>
            <a:pPr algn="l">
              <a:buFont typeface="Wingdings" pitchFamily="2" charset="2"/>
              <a:buNone/>
            </a:pPr>
            <a:r>
              <a:rPr lang="pt-PT" sz="2400" dirty="0" smtClean="0">
                <a:latin typeface="Courier New" pitchFamily="49" charset="0"/>
              </a:rPr>
              <a:t>	</a:t>
            </a:r>
            <a:r>
              <a:rPr lang="pt-PT" sz="2400" dirty="0" err="1" smtClean="0">
                <a:latin typeface="Courier New" pitchFamily="49" charset="0"/>
              </a:rPr>
              <a:t>avalia_populacao(Pop,PopAv</a:t>
            </a:r>
            <a:r>
              <a:rPr lang="pt-PT" sz="2400" dirty="0" smtClean="0">
                <a:latin typeface="Courier New" pitchFamily="49" charset="0"/>
              </a:rPr>
              <a:t>),</a:t>
            </a:r>
          </a:p>
          <a:p>
            <a:pPr algn="l">
              <a:buFont typeface="Wingdings" pitchFamily="2" charset="2"/>
              <a:buNone/>
            </a:pPr>
            <a:r>
              <a:rPr lang="pt-PT" sz="2400" dirty="0" smtClean="0">
                <a:latin typeface="Courier New" pitchFamily="49" charset="0"/>
              </a:rPr>
              <a:t>	</a:t>
            </a:r>
            <a:r>
              <a:rPr lang="pt-PT" sz="2400" dirty="0" err="1" smtClean="0">
                <a:latin typeface="Courier New" pitchFamily="49" charset="0"/>
              </a:rPr>
              <a:t>ordena_populacao(PopAv,PopOrd</a:t>
            </a:r>
            <a:r>
              <a:rPr lang="pt-PT" sz="2400" dirty="0" smtClean="0">
                <a:latin typeface="Courier New" pitchFamily="49" charset="0"/>
              </a:rPr>
              <a:t>),</a:t>
            </a:r>
          </a:p>
          <a:p>
            <a:pPr algn="l">
              <a:buFont typeface="Wingdings" pitchFamily="2" charset="2"/>
              <a:buNone/>
            </a:pPr>
            <a:r>
              <a:rPr lang="pt-PT" sz="2400" dirty="0" smtClean="0">
                <a:latin typeface="Courier New" pitchFamily="49" charset="0"/>
              </a:rPr>
              <a:t>	</a:t>
            </a:r>
            <a:r>
              <a:rPr lang="pt-PT" sz="2400" dirty="0" err="1" smtClean="0">
                <a:latin typeface="Courier New" pitchFamily="49" charset="0"/>
              </a:rPr>
              <a:t>geracoes(NG</a:t>
            </a:r>
            <a:r>
              <a:rPr lang="pt-PT" sz="2400" dirty="0" smtClean="0">
                <a:latin typeface="Courier New" pitchFamily="49" charset="0"/>
              </a:rPr>
              <a:t>),</a:t>
            </a:r>
          </a:p>
          <a:p>
            <a:pPr algn="l">
              <a:buFont typeface="Wingdings" pitchFamily="2" charset="2"/>
              <a:buNone/>
            </a:pPr>
            <a:r>
              <a:rPr lang="pt-PT" sz="2400" dirty="0" smtClean="0">
                <a:latin typeface="Courier New" pitchFamily="49" charset="0"/>
              </a:rPr>
              <a:t>	</a:t>
            </a:r>
            <a:r>
              <a:rPr lang="pt-PT" sz="2400" dirty="0" err="1" smtClean="0">
                <a:latin typeface="Courier New" pitchFamily="49" charset="0"/>
              </a:rPr>
              <a:t>gera_geracao(NG,PopOrd</a:t>
            </a:r>
            <a:r>
              <a:rPr lang="pt-PT" sz="2400" dirty="0" smtClean="0">
                <a:latin typeface="Courier New" pitchFamily="49" charset="0"/>
              </a:rPr>
              <a:t>).</a:t>
            </a:r>
          </a:p>
          <a:p>
            <a:pPr algn="l">
              <a:buFont typeface="Wingdings" pitchFamily="2" charset="2"/>
              <a:buNone/>
            </a:pPr>
            <a:r>
              <a:rPr lang="pt-PT" sz="2400" dirty="0" smtClean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EE1CFC-7B74-4440-A7AC-EB941CA1010B}" type="slidenum">
              <a:rPr lang="en-GB"/>
              <a:pPr>
                <a:defRPr/>
              </a:pPr>
              <a:t>53</a:t>
            </a:fld>
            <a:endParaRPr lang="en-GB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 </a:t>
            </a:r>
            <a:r>
              <a:rPr lang="pt-PT" dirty="0" err="1" smtClean="0"/>
              <a:t>Exemplo</a:t>
            </a:r>
            <a:r>
              <a:rPr lang="pt-PT" dirty="0" smtClean="0"/>
              <a:t> 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893175" cy="52562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b="1" dirty="0" err="1" smtClean="0">
                <a:latin typeface="Courier New" pitchFamily="49" charset="0"/>
              </a:rPr>
              <a:t>gera_populacao</a:t>
            </a:r>
            <a:r>
              <a:rPr lang="pt-PT" sz="1800" dirty="0" smtClean="0">
                <a:latin typeface="Courier New" pitchFamily="49" charset="0"/>
              </a:rPr>
              <a:t>(Pop):- </a:t>
            </a:r>
            <a:r>
              <a:rPr lang="pt-PT" sz="1800" dirty="0" err="1" smtClean="0">
                <a:latin typeface="Courier New" pitchFamily="49" charset="0"/>
              </a:rPr>
              <a:t>populacao</a:t>
            </a:r>
            <a:r>
              <a:rPr lang="pt-PT" sz="1800" dirty="0" smtClean="0">
                <a:latin typeface="Courier New" pitchFamily="49" charset="0"/>
              </a:rPr>
              <a:t>(</a:t>
            </a:r>
            <a:r>
              <a:rPr lang="pt-PT" sz="1800" dirty="0" err="1" smtClean="0">
                <a:latin typeface="Courier New" pitchFamily="49" charset="0"/>
              </a:rPr>
              <a:t>TamPop</a:t>
            </a:r>
            <a:r>
              <a:rPr lang="pt-PT" sz="1800" dirty="0" smtClean="0">
                <a:latin typeface="Courier New" pitchFamily="49" charset="0"/>
              </a:rPr>
              <a:t>), </a:t>
            </a:r>
            <a:endParaRPr lang="pt-PT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</a:t>
            </a:r>
            <a:r>
              <a:rPr lang="pt-PT" sz="1800" dirty="0" err="1" smtClean="0">
                <a:latin typeface="Courier New" pitchFamily="49" charset="0"/>
              </a:rPr>
              <a:t>findall</a:t>
            </a:r>
            <a:r>
              <a:rPr lang="pt-PT" sz="1800" dirty="0" smtClean="0">
                <a:latin typeface="Courier New" pitchFamily="49" charset="0"/>
              </a:rPr>
              <a:t>(</a:t>
            </a:r>
            <a:r>
              <a:rPr lang="pt-PT" sz="1800" dirty="0" err="1" smtClean="0">
                <a:latin typeface="Courier New" pitchFamily="49" charset="0"/>
              </a:rPr>
              <a:t>Tarefa,tarefa</a:t>
            </a:r>
            <a:r>
              <a:rPr lang="pt-PT" sz="1800" dirty="0" smtClean="0">
                <a:latin typeface="Courier New" pitchFamily="49" charset="0"/>
              </a:rPr>
              <a:t>(Tarefa,_,_,_),</a:t>
            </a:r>
            <a:r>
              <a:rPr lang="pt-PT" sz="1800" dirty="0" err="1" smtClean="0">
                <a:latin typeface="Courier New" pitchFamily="49" charset="0"/>
              </a:rPr>
              <a:t>ListaTarefas</a:t>
            </a:r>
            <a:r>
              <a:rPr lang="pt-PT" sz="1800" dirty="0" smtClean="0">
                <a:latin typeface="Courier New" pitchFamily="49" charset="0"/>
              </a:rPr>
              <a:t>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</a:t>
            </a:r>
            <a:r>
              <a:rPr lang="pt-PT" sz="1800" dirty="0" err="1" smtClean="0">
                <a:latin typeface="Courier New" pitchFamily="49" charset="0"/>
              </a:rPr>
              <a:t>gera_populacao</a:t>
            </a:r>
            <a:r>
              <a:rPr lang="pt-PT" sz="1800" dirty="0" smtClean="0">
                <a:latin typeface="Courier New" pitchFamily="49" charset="0"/>
              </a:rPr>
              <a:t>(</a:t>
            </a:r>
            <a:r>
              <a:rPr lang="pt-PT" sz="1800" dirty="0" err="1" smtClean="0">
                <a:latin typeface="Courier New" pitchFamily="49" charset="0"/>
              </a:rPr>
              <a:t>TamPop,ListaTarefas</a:t>
            </a:r>
            <a:r>
              <a:rPr lang="pt-PT" sz="1800" dirty="0" err="1" smtClean="0">
                <a:latin typeface="Courier New" pitchFamily="49" charset="0"/>
              </a:rPr>
              <a:t>,Pop</a:t>
            </a:r>
            <a:r>
              <a:rPr lang="pt-PT" sz="1800" dirty="0" smtClean="0">
                <a:latin typeface="Courier New" pitchFamily="49" charset="0"/>
              </a:rPr>
              <a:t>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PT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err="1" smtClean="0">
                <a:latin typeface="Courier New" pitchFamily="49" charset="0"/>
              </a:rPr>
              <a:t>gera_populacao</a:t>
            </a:r>
            <a:r>
              <a:rPr lang="pt-PT" sz="1800" dirty="0" smtClean="0">
                <a:latin typeface="Courier New" pitchFamily="49" charset="0"/>
              </a:rPr>
              <a:t>(0,</a:t>
            </a:r>
            <a:r>
              <a:rPr lang="pt-PT" sz="1800" dirty="0" smtClean="0">
                <a:latin typeface="Courier New" pitchFamily="49" charset="0"/>
              </a:rPr>
              <a:t>_,</a:t>
            </a:r>
            <a:r>
              <a:rPr lang="pt-PT" sz="1800" dirty="0" smtClean="0">
                <a:latin typeface="Courier New" pitchFamily="49" charset="0"/>
              </a:rPr>
              <a:t>[]):-!.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err="1" smtClean="0">
                <a:latin typeface="Courier New" pitchFamily="49" charset="0"/>
              </a:rPr>
              <a:t>gera_populacao</a:t>
            </a:r>
            <a:r>
              <a:rPr lang="pt-PT" sz="1800" dirty="0" smtClean="0">
                <a:latin typeface="Courier New" pitchFamily="49" charset="0"/>
              </a:rPr>
              <a:t>(</a:t>
            </a:r>
            <a:r>
              <a:rPr lang="pt-PT" sz="1800" dirty="0" err="1" smtClean="0">
                <a:latin typeface="Courier New" pitchFamily="49" charset="0"/>
              </a:rPr>
              <a:t>TamPop,ListaTarefas</a:t>
            </a:r>
            <a:r>
              <a:rPr lang="pt-PT" sz="1800" dirty="0" smtClean="0">
                <a:latin typeface="Courier New" pitchFamily="49" charset="0"/>
              </a:rPr>
              <a:t>,[</a:t>
            </a:r>
            <a:r>
              <a:rPr lang="pt-PT" sz="1800" dirty="0" err="1" smtClean="0">
                <a:latin typeface="Courier New" pitchFamily="49" charset="0"/>
              </a:rPr>
              <a:t>Ind|Resto</a:t>
            </a:r>
            <a:r>
              <a:rPr lang="pt-PT" sz="1800" dirty="0" smtClean="0">
                <a:latin typeface="Courier New" pitchFamily="49" charset="0"/>
              </a:rPr>
              <a:t>]):-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TamPop1 </a:t>
            </a:r>
            <a:r>
              <a:rPr lang="pt-PT" sz="1800" dirty="0" err="1" smtClean="0">
                <a:latin typeface="Courier New" pitchFamily="49" charset="0"/>
              </a:rPr>
              <a:t>is</a:t>
            </a:r>
            <a:r>
              <a:rPr lang="pt-PT" sz="1800" dirty="0" smtClean="0">
                <a:latin typeface="Courier New" pitchFamily="49" charset="0"/>
              </a:rPr>
              <a:t> TamPop-1,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</a:t>
            </a:r>
            <a:r>
              <a:rPr lang="pt-PT" sz="1800" dirty="0" err="1" smtClean="0">
                <a:latin typeface="Courier New" pitchFamily="49" charset="0"/>
              </a:rPr>
              <a:t>gera_populacao</a:t>
            </a:r>
            <a:r>
              <a:rPr lang="pt-PT" sz="1800" dirty="0" smtClean="0">
                <a:latin typeface="Courier New" pitchFamily="49" charset="0"/>
              </a:rPr>
              <a:t>(TamPop1,ListaTarefas</a:t>
            </a:r>
            <a:r>
              <a:rPr lang="pt-PT" sz="1800" dirty="0" smtClean="0">
                <a:latin typeface="Courier New" pitchFamily="49" charset="0"/>
              </a:rPr>
              <a:t>,Resto</a:t>
            </a:r>
            <a:r>
              <a:rPr lang="pt-PT" sz="1800" dirty="0" smtClean="0">
                <a:latin typeface="Courier New" pitchFamily="49" charset="0"/>
              </a:rPr>
              <a:t>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</a:t>
            </a:r>
            <a:r>
              <a:rPr lang="pt-PT" sz="1800" dirty="0" err="1" smtClean="0">
                <a:latin typeface="Courier New" pitchFamily="49" charset="0"/>
              </a:rPr>
              <a:t>gera_individuo</a:t>
            </a:r>
            <a:r>
              <a:rPr lang="pt-PT" sz="1800" dirty="0" smtClean="0">
                <a:latin typeface="Courier New" pitchFamily="49" charset="0"/>
              </a:rPr>
              <a:t>(</a:t>
            </a:r>
            <a:r>
              <a:rPr lang="pt-PT" sz="1800" dirty="0" err="1" smtClean="0">
                <a:latin typeface="Courier New" pitchFamily="49" charset="0"/>
              </a:rPr>
              <a:t>ListaTarefas</a:t>
            </a:r>
            <a:r>
              <a:rPr lang="pt-PT" sz="1800" dirty="0" err="1" smtClean="0">
                <a:latin typeface="Courier New" pitchFamily="49" charset="0"/>
              </a:rPr>
              <a:t>,Ind</a:t>
            </a:r>
            <a:r>
              <a:rPr lang="pt-PT" sz="1800" dirty="0" smtClean="0">
                <a:latin typeface="Courier New" pitchFamily="49" charset="0"/>
              </a:rPr>
              <a:t>), </a:t>
            </a:r>
            <a:r>
              <a:rPr lang="pt-PT" sz="1800" dirty="0" smtClean="0">
                <a:latin typeface="Courier New" pitchFamily="49" charset="0"/>
              </a:rPr>
              <a:t>\+</a:t>
            </a:r>
            <a:r>
              <a:rPr lang="pt-PT" sz="1800" dirty="0" smtClean="0">
                <a:latin typeface="Courier New" pitchFamily="49" charset="0"/>
              </a:rPr>
              <a:t> </a:t>
            </a:r>
            <a:r>
              <a:rPr lang="pt-PT" sz="1800" dirty="0" err="1" smtClean="0">
                <a:latin typeface="Courier New" pitchFamily="49" charset="0"/>
              </a:rPr>
              <a:t>member</a:t>
            </a:r>
            <a:r>
              <a:rPr lang="pt-PT" sz="1800" dirty="0" smtClean="0">
                <a:latin typeface="Courier New" pitchFamily="49" charset="0"/>
              </a:rPr>
              <a:t>(</a:t>
            </a:r>
            <a:r>
              <a:rPr lang="pt-PT" sz="1800" dirty="0" err="1" smtClean="0">
                <a:latin typeface="Courier New" pitchFamily="49" charset="0"/>
              </a:rPr>
              <a:t>Ind,Resto</a:t>
            </a:r>
            <a:r>
              <a:rPr lang="pt-PT" sz="1800" dirty="0" smtClean="0">
                <a:latin typeface="Courier New" pitchFamily="49" charset="0"/>
              </a:rPr>
              <a:t>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PT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err="1" smtClean="0">
                <a:latin typeface="Courier New" pitchFamily="49" charset="0"/>
              </a:rPr>
              <a:t>gera_individuo</a:t>
            </a:r>
            <a:r>
              <a:rPr lang="pt-PT" sz="1800" dirty="0" smtClean="0">
                <a:latin typeface="Courier New" pitchFamily="49" charset="0"/>
              </a:rPr>
              <a:t>(</a:t>
            </a:r>
            <a:r>
              <a:rPr lang="pt-PT" sz="1800" dirty="0" err="1" smtClean="0">
                <a:latin typeface="Courier New" pitchFamily="49" charset="0"/>
              </a:rPr>
              <a:t>ListaTarefas,Ind</a:t>
            </a:r>
            <a:r>
              <a:rPr lang="pt-PT" sz="1800" dirty="0" smtClean="0">
                <a:latin typeface="Courier New" pitchFamily="49" charset="0"/>
              </a:rPr>
              <a:t>)</a:t>
            </a:r>
            <a:r>
              <a:rPr lang="pt-PT" sz="1800" dirty="0" smtClean="0">
                <a:latin typeface="Courier New" pitchFamily="49" charset="0"/>
              </a:rPr>
              <a:t>:</a:t>
            </a:r>
            <a:r>
              <a:rPr lang="pt-PT" sz="1800" dirty="0" smtClean="0">
                <a:latin typeface="Courier New" pitchFamily="49" charset="0"/>
              </a:rPr>
              <a:t>-</a:t>
            </a:r>
            <a:endParaRPr lang="pt-PT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</a:t>
            </a:r>
            <a:r>
              <a:rPr lang="pt-PT" sz="1800" dirty="0" err="1" smtClean="0">
                <a:latin typeface="Courier New" pitchFamily="49" charset="0"/>
              </a:rPr>
              <a:t>random_permutation</a:t>
            </a:r>
            <a:r>
              <a:rPr lang="pt-PT" sz="1800" dirty="0" smtClean="0">
                <a:latin typeface="Courier New" pitchFamily="49" charset="0"/>
              </a:rPr>
              <a:t>(</a:t>
            </a:r>
            <a:r>
              <a:rPr lang="pt-PT" sz="1800" dirty="0" err="1" smtClean="0">
                <a:latin typeface="Courier New" pitchFamily="49" charset="0"/>
              </a:rPr>
              <a:t>ListaTarefas</a:t>
            </a:r>
            <a:r>
              <a:rPr lang="pt-PT" sz="1800" dirty="0" err="1" smtClean="0">
                <a:latin typeface="Courier New" pitchFamily="49" charset="0"/>
              </a:rPr>
              <a:t>,Ind</a:t>
            </a:r>
            <a:r>
              <a:rPr lang="pt-PT" sz="1800" dirty="0" smtClean="0">
                <a:latin typeface="Courier New" pitchFamily="49" charset="0"/>
              </a:rPr>
              <a:t>)</a:t>
            </a:r>
            <a:r>
              <a:rPr lang="pt-PT" sz="1800" dirty="0">
                <a:latin typeface="Courier New" pitchFamily="49" charset="0"/>
              </a:rPr>
              <a:t>.</a:t>
            </a:r>
            <a:r>
              <a:rPr lang="pt-PT" sz="1800" dirty="0" smtClean="0">
                <a:latin typeface="Courier New" pitchFamily="49" charset="0"/>
              </a:rPr>
              <a:t>	</a:t>
            </a:r>
            <a:endParaRPr lang="pt-PT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BA8F2-52F6-43B5-989B-9F46A164A519}" type="slidenum">
              <a:rPr lang="en-GB"/>
              <a:pPr>
                <a:defRPr/>
              </a:pPr>
              <a:t>54</a:t>
            </a:fld>
            <a:endParaRPr lang="en-GB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 </a:t>
            </a:r>
            <a:r>
              <a:rPr lang="pt-PT" dirty="0" err="1" smtClean="0"/>
              <a:t>Exemplo</a:t>
            </a:r>
            <a:r>
              <a:rPr lang="pt-PT" dirty="0" smtClean="0"/>
              <a:t> 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/** </a:t>
            </a:r>
            <a:r>
              <a:rPr lang="pt-PT" sz="1800" b="1" dirty="0" err="1" smtClean="0">
                <a:latin typeface="Courier New" pitchFamily="49" charset="0"/>
              </a:rPr>
              <a:t>Avaliacao</a:t>
            </a:r>
            <a:r>
              <a:rPr lang="pt-PT" sz="1800" b="1" dirty="0" smtClean="0">
                <a:latin typeface="Courier New" pitchFamily="49" charset="0"/>
              </a:rPr>
              <a:t> da </a:t>
            </a:r>
            <a:r>
              <a:rPr lang="pt-PT" sz="1800" b="1" dirty="0" err="1" smtClean="0">
                <a:latin typeface="Courier New" pitchFamily="49" charset="0"/>
              </a:rPr>
              <a:t>populacao</a:t>
            </a:r>
            <a:r>
              <a:rPr lang="pt-PT" sz="1800" dirty="0" smtClean="0">
                <a:latin typeface="Courier New" pitchFamily="49" charset="0"/>
              </a:rPr>
              <a:t> **/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err="1" smtClean="0">
                <a:latin typeface="Courier New" pitchFamily="49" charset="0"/>
              </a:rPr>
              <a:t>avalia_populacao</a:t>
            </a:r>
            <a:r>
              <a:rPr lang="pt-PT" sz="1800" dirty="0" smtClean="0">
                <a:latin typeface="Courier New" pitchFamily="49" charset="0"/>
              </a:rPr>
              <a:t>([],[]).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err="1" smtClean="0">
                <a:latin typeface="Courier New" pitchFamily="49" charset="0"/>
              </a:rPr>
              <a:t>avalia_populacao</a:t>
            </a:r>
            <a:r>
              <a:rPr lang="pt-PT" sz="1800" dirty="0" smtClean="0">
                <a:latin typeface="Courier New" pitchFamily="49" charset="0"/>
              </a:rPr>
              <a:t>([</a:t>
            </a:r>
            <a:r>
              <a:rPr lang="pt-PT" sz="1800" dirty="0" err="1" smtClean="0">
                <a:latin typeface="Courier New" pitchFamily="49" charset="0"/>
              </a:rPr>
              <a:t>Ind|Resto</a:t>
            </a:r>
            <a:r>
              <a:rPr lang="pt-PT" sz="1800" dirty="0" smtClean="0">
                <a:latin typeface="Courier New" pitchFamily="49" charset="0"/>
              </a:rPr>
              <a:t>],</a:t>
            </a:r>
            <a:r>
              <a:rPr lang="pt-PT" sz="1800" dirty="0" smtClean="0">
                <a:latin typeface="Courier New" pitchFamily="49" charset="0"/>
              </a:rPr>
              <a:t>[V*Ind|</a:t>
            </a:r>
            <a:r>
              <a:rPr lang="pt-PT" sz="1800" dirty="0" smtClean="0">
                <a:latin typeface="Courier New" pitchFamily="49" charset="0"/>
              </a:rPr>
              <a:t>Resto1]):-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avalia(</a:t>
            </a:r>
            <a:r>
              <a:rPr lang="pt-PT" sz="1800" dirty="0" err="1" smtClean="0">
                <a:latin typeface="Courier New" pitchFamily="49" charset="0"/>
              </a:rPr>
              <a:t>Ind,V</a:t>
            </a:r>
            <a:r>
              <a:rPr lang="pt-PT" sz="1800" dirty="0" smtClean="0">
                <a:latin typeface="Courier New" pitchFamily="49" charset="0"/>
              </a:rPr>
              <a:t>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</a:t>
            </a:r>
            <a:r>
              <a:rPr lang="pt-PT" sz="1800" dirty="0" err="1" smtClean="0">
                <a:latin typeface="Courier New" pitchFamily="49" charset="0"/>
              </a:rPr>
              <a:t>avalia_populacao</a:t>
            </a:r>
            <a:r>
              <a:rPr lang="pt-PT" sz="1800" dirty="0" smtClean="0">
                <a:latin typeface="Courier New" pitchFamily="49" charset="0"/>
              </a:rPr>
              <a:t>(Resto,Resto1).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PT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/** </a:t>
            </a:r>
            <a:r>
              <a:rPr lang="pt-PT" sz="1800" dirty="0" err="1" smtClean="0">
                <a:latin typeface="Courier New" pitchFamily="49" charset="0"/>
              </a:rPr>
              <a:t>Avaliacao</a:t>
            </a:r>
            <a:r>
              <a:rPr lang="pt-PT" sz="1800" dirty="0" smtClean="0">
                <a:latin typeface="Courier New" pitchFamily="49" charset="0"/>
              </a:rPr>
              <a:t> dos </a:t>
            </a:r>
            <a:r>
              <a:rPr lang="pt-PT" sz="1800" dirty="0" err="1" smtClean="0">
                <a:latin typeface="Courier New" pitchFamily="49" charset="0"/>
              </a:rPr>
              <a:t>individuos</a:t>
            </a:r>
            <a:r>
              <a:rPr lang="pt-PT" sz="1800" dirty="0" smtClean="0">
                <a:latin typeface="Courier New" pitchFamily="49" charset="0"/>
              </a:rPr>
              <a:t> **/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avalia(</a:t>
            </a:r>
            <a:r>
              <a:rPr lang="pt-PT" sz="1800" dirty="0" err="1" smtClean="0">
                <a:latin typeface="Courier New" pitchFamily="49" charset="0"/>
              </a:rPr>
              <a:t>Seq,V</a:t>
            </a:r>
            <a:r>
              <a:rPr lang="pt-PT" sz="1800" dirty="0" smtClean="0">
                <a:latin typeface="Courier New" pitchFamily="49" charset="0"/>
              </a:rPr>
              <a:t>):- avalia(Seq,0,V).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PT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avalia([],_,0).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avalia([</a:t>
            </a:r>
            <a:r>
              <a:rPr lang="pt-PT" sz="1800" dirty="0" err="1" smtClean="0">
                <a:latin typeface="Courier New" pitchFamily="49" charset="0"/>
              </a:rPr>
              <a:t>T|Resto</a:t>
            </a:r>
            <a:r>
              <a:rPr lang="pt-PT" sz="1800" dirty="0" smtClean="0">
                <a:latin typeface="Courier New" pitchFamily="49" charset="0"/>
              </a:rPr>
              <a:t>],</a:t>
            </a:r>
            <a:r>
              <a:rPr lang="pt-PT" sz="1800" dirty="0" err="1" smtClean="0">
                <a:latin typeface="Courier New" pitchFamily="49" charset="0"/>
              </a:rPr>
              <a:t>Inst,V</a:t>
            </a:r>
            <a:r>
              <a:rPr lang="pt-PT" sz="1800" dirty="0" smtClean="0">
                <a:latin typeface="Courier New" pitchFamily="49" charset="0"/>
              </a:rPr>
              <a:t>):-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tarefa(</a:t>
            </a:r>
            <a:r>
              <a:rPr lang="pt-PT" sz="1800" dirty="0" err="1" smtClean="0">
                <a:latin typeface="Courier New" pitchFamily="49" charset="0"/>
              </a:rPr>
              <a:t>T,Dur,Prazo,Pen</a:t>
            </a:r>
            <a:r>
              <a:rPr lang="pt-PT" sz="1800" dirty="0" smtClean="0">
                <a:latin typeface="Courier New" pitchFamily="49" charset="0"/>
              </a:rPr>
              <a:t>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</a:t>
            </a:r>
            <a:r>
              <a:rPr lang="pt-PT" sz="1800" dirty="0" err="1" smtClean="0">
                <a:latin typeface="Courier New" pitchFamily="49" charset="0"/>
              </a:rPr>
              <a:t>InstFim</a:t>
            </a:r>
            <a:r>
              <a:rPr lang="pt-PT" sz="1800" dirty="0" smtClean="0">
                <a:latin typeface="Courier New" pitchFamily="49" charset="0"/>
              </a:rPr>
              <a:t> </a:t>
            </a:r>
            <a:r>
              <a:rPr lang="pt-PT" sz="1800" dirty="0" err="1" smtClean="0">
                <a:latin typeface="Courier New" pitchFamily="49" charset="0"/>
              </a:rPr>
              <a:t>is</a:t>
            </a:r>
            <a:r>
              <a:rPr lang="pt-PT" sz="1800" dirty="0" smtClean="0">
                <a:latin typeface="Courier New" pitchFamily="49" charset="0"/>
              </a:rPr>
              <a:t> </a:t>
            </a:r>
            <a:r>
              <a:rPr lang="pt-PT" sz="1800" dirty="0" err="1" smtClean="0">
                <a:latin typeface="Courier New" pitchFamily="49" charset="0"/>
              </a:rPr>
              <a:t>Inst+Dur</a:t>
            </a:r>
            <a:r>
              <a:rPr lang="pt-PT" sz="1800" dirty="0" smtClean="0">
                <a:latin typeface="Courier New" pitchFamily="49" charset="0"/>
              </a:rPr>
              <a:t>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avalia(</a:t>
            </a:r>
            <a:r>
              <a:rPr lang="pt-PT" sz="1800" dirty="0" err="1" smtClean="0">
                <a:latin typeface="Courier New" pitchFamily="49" charset="0"/>
              </a:rPr>
              <a:t>Resto,InstFim,VResto</a:t>
            </a:r>
            <a:r>
              <a:rPr lang="pt-PT" sz="1800" dirty="0" smtClean="0">
                <a:latin typeface="Courier New" pitchFamily="49" charset="0"/>
              </a:rPr>
              <a:t>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	(</a:t>
            </a:r>
            <a:r>
              <a:rPr lang="pt-PT" sz="1800" dirty="0" err="1" smtClean="0">
                <a:latin typeface="Courier New" pitchFamily="49" charset="0"/>
              </a:rPr>
              <a:t>InstFim</a:t>
            </a:r>
            <a:r>
              <a:rPr lang="pt-PT" sz="1800" dirty="0" smtClean="0">
                <a:latin typeface="Courier New" pitchFamily="49" charset="0"/>
              </a:rPr>
              <a:t> =&lt; Prazo,!, VT </a:t>
            </a:r>
            <a:r>
              <a:rPr lang="pt-PT" sz="1800" dirty="0" err="1" smtClean="0">
                <a:latin typeface="Courier New" pitchFamily="49" charset="0"/>
              </a:rPr>
              <a:t>is</a:t>
            </a:r>
            <a:r>
              <a:rPr lang="pt-PT" sz="1800" dirty="0" smtClean="0">
                <a:latin typeface="Courier New" pitchFamily="49" charset="0"/>
              </a:rPr>
              <a:t> 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  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 	(VT </a:t>
            </a:r>
            <a:r>
              <a:rPr lang="pt-PT" sz="1800" dirty="0" err="1" smtClean="0">
                <a:latin typeface="Courier New" pitchFamily="49" charset="0"/>
              </a:rPr>
              <a:t>is</a:t>
            </a:r>
            <a:r>
              <a:rPr lang="pt-PT" sz="1800" dirty="0" smtClean="0">
                <a:latin typeface="Courier New" pitchFamily="49" charset="0"/>
              </a:rPr>
              <a:t> (</a:t>
            </a:r>
            <a:r>
              <a:rPr lang="pt-PT" sz="1800" dirty="0" err="1" smtClean="0">
                <a:latin typeface="Courier New" pitchFamily="49" charset="0"/>
              </a:rPr>
              <a:t>InstFim</a:t>
            </a:r>
            <a:r>
              <a:rPr lang="pt-PT" sz="1800" dirty="0" smtClean="0">
                <a:latin typeface="Courier New" pitchFamily="49" charset="0"/>
              </a:rPr>
              <a:t>-Prazo)*</a:t>
            </a:r>
            <a:r>
              <a:rPr lang="pt-PT" sz="1800" dirty="0" err="1" smtClean="0">
                <a:latin typeface="Courier New" pitchFamily="49" charset="0"/>
              </a:rPr>
              <a:t>Pen</a:t>
            </a:r>
            <a:r>
              <a:rPr lang="pt-PT" sz="18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V </a:t>
            </a:r>
            <a:r>
              <a:rPr lang="pt-PT" sz="1800" dirty="0" err="1" smtClean="0">
                <a:latin typeface="Courier New" pitchFamily="49" charset="0"/>
              </a:rPr>
              <a:t>is</a:t>
            </a:r>
            <a:r>
              <a:rPr lang="pt-PT" sz="1800" dirty="0" smtClean="0">
                <a:latin typeface="Courier New" pitchFamily="49" charset="0"/>
              </a:rPr>
              <a:t> </a:t>
            </a:r>
            <a:r>
              <a:rPr lang="pt-PT" sz="1800" dirty="0" err="1" smtClean="0">
                <a:latin typeface="Courier New" pitchFamily="49" charset="0"/>
              </a:rPr>
              <a:t>VT+VResto</a:t>
            </a:r>
            <a:r>
              <a:rPr lang="pt-PT" sz="1800" dirty="0" smtClean="0">
                <a:latin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57073-E5E3-4DF8-8883-D71BE0B3D0A6}" type="slidenum">
              <a:rPr lang="en-GB"/>
              <a:pPr>
                <a:defRPr/>
              </a:pPr>
              <a:t>55</a:t>
            </a:fld>
            <a:endParaRPr lang="en-GB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 </a:t>
            </a:r>
            <a:r>
              <a:rPr lang="pt-PT" dirty="0" err="1" smtClean="0"/>
              <a:t>Exemplo</a:t>
            </a:r>
            <a:r>
              <a:rPr lang="pt-PT" dirty="0" smtClean="0"/>
              <a:t> 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25538"/>
            <a:ext cx="8229600" cy="53276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2400" b="1" dirty="0" err="1" smtClean="0">
                <a:latin typeface="Courier New" pitchFamily="49" charset="0"/>
              </a:rPr>
              <a:t>ordena_populacao</a:t>
            </a:r>
            <a:r>
              <a:rPr lang="pt-PT" sz="2400" dirty="0" smtClean="0">
                <a:latin typeface="Courier New" pitchFamily="49" charset="0"/>
              </a:rPr>
              <a:t>(</a:t>
            </a:r>
            <a:r>
              <a:rPr lang="pt-PT" sz="2400" dirty="0" err="1" smtClean="0">
                <a:latin typeface="Courier New" pitchFamily="49" charset="0"/>
              </a:rPr>
              <a:t>PopAv,PopAvOrd</a:t>
            </a:r>
            <a:r>
              <a:rPr lang="pt-PT" sz="2400" dirty="0" smtClean="0">
                <a:latin typeface="Courier New" pitchFamily="49" charset="0"/>
              </a:rPr>
              <a:t>):-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2400" dirty="0" smtClean="0">
                <a:latin typeface="Courier New" pitchFamily="49" charset="0"/>
              </a:rPr>
              <a:t>	</a:t>
            </a:r>
            <a:r>
              <a:rPr lang="pt-PT" sz="2400" dirty="0" err="1">
                <a:latin typeface="Courier New" pitchFamily="49" charset="0"/>
              </a:rPr>
              <a:t>m</a:t>
            </a:r>
            <a:r>
              <a:rPr lang="pt-PT" sz="2400" dirty="0" err="1" smtClean="0">
                <a:latin typeface="Courier New" pitchFamily="49" charset="0"/>
              </a:rPr>
              <a:t>sort</a:t>
            </a:r>
            <a:r>
              <a:rPr lang="pt-PT" sz="2400" dirty="0" smtClean="0">
                <a:latin typeface="Courier New" pitchFamily="49" charset="0"/>
              </a:rPr>
              <a:t>(</a:t>
            </a:r>
            <a:r>
              <a:rPr lang="pt-PT" sz="2400" dirty="0" err="1" smtClean="0">
                <a:latin typeface="Courier New" pitchFamily="49" charset="0"/>
              </a:rPr>
              <a:t>PopAv,PopAvOrd</a:t>
            </a:r>
            <a:r>
              <a:rPr lang="pt-PT" sz="2400" dirty="0" smtClean="0">
                <a:latin typeface="Courier New" pitchFamily="49" charset="0"/>
              </a:rPr>
              <a:t>)</a:t>
            </a:r>
            <a:r>
              <a:rPr lang="pt-PT" sz="2400" dirty="0" smtClean="0">
                <a:latin typeface="Courier New" pitchFamily="49" charset="0"/>
              </a:rPr>
              <a:t>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2400" dirty="0">
                <a:latin typeface="Courier New" pitchFamily="49" charset="0"/>
              </a:rPr>
              <a:t> </a:t>
            </a:r>
            <a:r>
              <a:rPr lang="pt-PT" sz="2400" dirty="0" smtClean="0">
                <a:latin typeface="Courier New" pitchFamily="49" charset="0"/>
              </a:rPr>
              <a:t> </a:t>
            </a:r>
            <a:r>
              <a:rPr lang="pt-PT" sz="2400" dirty="0" smtClean="0">
                <a:latin typeface="Courier New" pitchFamily="49" charset="0"/>
              </a:rPr>
              <a:t>% n</a:t>
            </a:r>
            <a:r>
              <a:rPr lang="pt-PT" sz="2400" dirty="0" smtClean="0">
                <a:latin typeface="Courier New" pitchFamily="49" charset="0"/>
              </a:rPr>
              <a:t>ão remove elementos </a:t>
            </a:r>
            <a:r>
              <a:rPr lang="pt-PT" sz="2400" dirty="0" smtClean="0">
                <a:latin typeface="Courier New" pitchFamily="49" charset="0"/>
              </a:rPr>
              <a:t>r</a:t>
            </a:r>
            <a:r>
              <a:rPr lang="pt-PT" sz="2400" dirty="0" smtClean="0">
                <a:latin typeface="Courier New" pitchFamily="49" charset="0"/>
              </a:rPr>
              <a:t>epetidos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2400" dirty="0">
                <a:latin typeface="Courier New" pitchFamily="49" charset="0"/>
              </a:rPr>
              <a:t> </a:t>
            </a:r>
            <a:r>
              <a:rPr lang="pt-PT" sz="2400" dirty="0" smtClean="0">
                <a:latin typeface="Courier New" pitchFamily="49" charset="0"/>
              </a:rPr>
              <a:t> % ao contrário de </a:t>
            </a:r>
            <a:r>
              <a:rPr lang="pt-PT" sz="2400" dirty="0" err="1" smtClean="0">
                <a:latin typeface="Courier New" pitchFamily="49" charset="0"/>
              </a:rPr>
              <a:t>sort</a:t>
            </a:r>
            <a:r>
              <a:rPr lang="pt-PT" sz="2400" dirty="0" smtClean="0">
                <a:latin typeface="Courier New" pitchFamily="49" charset="0"/>
              </a:rPr>
              <a:t>/2</a:t>
            </a:r>
            <a:endParaRPr lang="pt-PT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PT" sz="2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CF6FA7-4289-4601-B5EF-E278C345B992}" type="slidenum">
              <a:rPr lang="en-GB"/>
              <a:pPr>
                <a:defRPr/>
              </a:pPr>
              <a:t>56</a:t>
            </a:fld>
            <a:endParaRPr lang="en-GB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 </a:t>
            </a:r>
            <a:r>
              <a:rPr lang="pt-PT" dirty="0" err="1" smtClean="0"/>
              <a:t>Exemplo</a:t>
            </a:r>
            <a:r>
              <a:rPr lang="pt-PT" dirty="0" smtClean="0"/>
              <a:t> 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1438"/>
            <a:ext cx="8229600" cy="4895850"/>
          </a:xfrm>
        </p:spPr>
        <p:txBody>
          <a:bodyPr/>
          <a:lstStyle/>
          <a:p>
            <a:pPr algn="l">
              <a:buFont typeface="Wingdings" pitchFamily="2" charset="2"/>
              <a:buNone/>
            </a:pPr>
            <a:r>
              <a:rPr lang="pt-PT" sz="2000" smtClean="0">
                <a:latin typeface="Courier New" pitchFamily="49" charset="0"/>
              </a:rPr>
              <a:t>gera_geracao(0,Pop):-!, </a:t>
            </a:r>
          </a:p>
          <a:p>
            <a:pPr algn="l">
              <a:buFont typeface="Wingdings" pitchFamily="2" charset="2"/>
              <a:buNone/>
            </a:pPr>
            <a:r>
              <a:rPr lang="pt-PT" sz="2000" smtClean="0">
                <a:latin typeface="Courier New" pitchFamily="49" charset="0"/>
              </a:rPr>
              <a:t>	write('Geração '), write(0), write(':'), nl, write(Pop), nl.</a:t>
            </a:r>
          </a:p>
          <a:p>
            <a:pPr algn="l">
              <a:buFont typeface="Wingdings" pitchFamily="2" charset="2"/>
              <a:buNone/>
            </a:pPr>
            <a:endParaRPr lang="pt-PT" sz="2000" smtClean="0">
              <a:latin typeface="Courier New" pitchFamily="49" charset="0"/>
            </a:endParaRPr>
          </a:p>
          <a:p>
            <a:pPr algn="l">
              <a:buFont typeface="Wingdings" pitchFamily="2" charset="2"/>
              <a:buNone/>
            </a:pPr>
            <a:r>
              <a:rPr lang="pt-PT" sz="2000" smtClean="0">
                <a:latin typeface="Courier New" pitchFamily="49" charset="0"/>
              </a:rPr>
              <a:t>gera_geracao(G,Pop):- </a:t>
            </a:r>
          </a:p>
          <a:p>
            <a:pPr algn="l">
              <a:buFont typeface="Wingdings" pitchFamily="2" charset="2"/>
              <a:buNone/>
            </a:pPr>
            <a:r>
              <a:rPr lang="pt-PT" sz="2000" smtClean="0">
                <a:latin typeface="Courier New" pitchFamily="49" charset="0"/>
              </a:rPr>
              <a:t>	write('Geração '), write(G), write(':'), nl, write(Pop), nl,</a:t>
            </a:r>
          </a:p>
          <a:p>
            <a:pPr algn="l">
              <a:buFont typeface="Wingdings" pitchFamily="2" charset="2"/>
              <a:buNone/>
            </a:pPr>
            <a:r>
              <a:rPr lang="pt-PT" sz="2000" smtClean="0">
                <a:latin typeface="Courier New" pitchFamily="49" charset="0"/>
              </a:rPr>
              <a:t>	cruzamento(Pop,NPop1),</a:t>
            </a:r>
          </a:p>
          <a:p>
            <a:pPr algn="l">
              <a:buFont typeface="Wingdings" pitchFamily="2" charset="2"/>
              <a:buNone/>
            </a:pPr>
            <a:r>
              <a:rPr lang="pt-PT" sz="2000" smtClean="0">
                <a:latin typeface="Courier New" pitchFamily="49" charset="0"/>
              </a:rPr>
              <a:t>	mutacao(NPop1,NPop),</a:t>
            </a:r>
          </a:p>
          <a:p>
            <a:pPr algn="l">
              <a:buFont typeface="Wingdings" pitchFamily="2" charset="2"/>
              <a:buNone/>
            </a:pPr>
            <a:r>
              <a:rPr lang="pt-PT" sz="2000" smtClean="0">
                <a:latin typeface="Courier New" pitchFamily="49" charset="0"/>
              </a:rPr>
              <a:t>	avalia_populacao(NPop,NPopAv),</a:t>
            </a:r>
          </a:p>
          <a:p>
            <a:pPr algn="l">
              <a:buFont typeface="Wingdings" pitchFamily="2" charset="2"/>
              <a:buNone/>
            </a:pPr>
            <a:r>
              <a:rPr lang="pt-PT" sz="2000" smtClean="0">
                <a:latin typeface="Courier New" pitchFamily="49" charset="0"/>
              </a:rPr>
              <a:t>	ordena_populacao(NPopAv,NPopOrd),</a:t>
            </a:r>
          </a:p>
          <a:p>
            <a:pPr algn="l">
              <a:buFont typeface="Wingdings" pitchFamily="2" charset="2"/>
              <a:buNone/>
            </a:pPr>
            <a:r>
              <a:rPr lang="pt-PT" sz="2000" smtClean="0">
                <a:latin typeface="Courier New" pitchFamily="49" charset="0"/>
              </a:rPr>
              <a:t>	G1 is G-1,</a:t>
            </a:r>
          </a:p>
          <a:p>
            <a:pPr algn="l">
              <a:buFont typeface="Wingdings" pitchFamily="2" charset="2"/>
              <a:buNone/>
            </a:pPr>
            <a:r>
              <a:rPr lang="pt-PT" sz="2000" smtClean="0">
                <a:latin typeface="Courier New" pitchFamily="49" charset="0"/>
              </a:rPr>
              <a:t>	gera_geracao(G1,NPopOrd).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1D713A-7C26-4852-B925-438E114DE016}" type="slidenum">
              <a:rPr lang="en-GB"/>
              <a:pPr>
                <a:defRPr/>
              </a:pPr>
              <a:t>57</a:t>
            </a:fld>
            <a:endParaRPr lang="en-GB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 </a:t>
            </a:r>
            <a:r>
              <a:rPr lang="pt-PT" dirty="0" err="1" smtClean="0"/>
              <a:t>Exemplo</a:t>
            </a:r>
            <a:r>
              <a:rPr lang="pt-PT" dirty="0" smtClean="0"/>
              <a:t> 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43912" cy="55800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/** </a:t>
            </a:r>
            <a:r>
              <a:rPr lang="pt-PT" sz="2000" b="1" dirty="0" smtClean="0">
                <a:latin typeface="Courier New" pitchFamily="49" charset="0"/>
              </a:rPr>
              <a:t>Operador de </a:t>
            </a:r>
            <a:r>
              <a:rPr lang="pt-PT" sz="2000" b="1" dirty="0" err="1" smtClean="0">
                <a:latin typeface="Courier New" pitchFamily="49" charset="0"/>
              </a:rPr>
              <a:t>crossover</a:t>
            </a:r>
            <a:r>
              <a:rPr lang="pt-PT" sz="1800" dirty="0" smtClean="0">
                <a:latin typeface="Courier New" pitchFamily="49" charset="0"/>
              </a:rPr>
              <a:t> **/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cruzamento([],[]).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cruzamento(</a:t>
            </a:r>
            <a:r>
              <a:rPr lang="pt-PT" sz="1800" dirty="0" smtClean="0">
                <a:latin typeface="Courier New" pitchFamily="49" charset="0"/>
              </a:rPr>
              <a:t>[_*</a:t>
            </a:r>
            <a:r>
              <a:rPr lang="pt-PT" sz="1800" dirty="0" err="1" smtClean="0">
                <a:latin typeface="Courier New" pitchFamily="49" charset="0"/>
              </a:rPr>
              <a:t>Ind</a:t>
            </a:r>
            <a:r>
              <a:rPr lang="pt-PT" sz="1800" dirty="0" smtClean="0">
                <a:latin typeface="Courier New" pitchFamily="49" charset="0"/>
              </a:rPr>
              <a:t>]</a:t>
            </a:r>
            <a:r>
              <a:rPr lang="pt-PT" sz="1800" dirty="0" smtClean="0">
                <a:latin typeface="Courier New" pitchFamily="49" charset="0"/>
              </a:rPr>
              <a:t>,[</a:t>
            </a:r>
            <a:r>
              <a:rPr lang="pt-PT" sz="1800" dirty="0" err="1" smtClean="0">
                <a:latin typeface="Courier New" pitchFamily="49" charset="0"/>
              </a:rPr>
              <a:t>Ind</a:t>
            </a:r>
            <a:r>
              <a:rPr lang="pt-PT" sz="1800" dirty="0" smtClean="0">
                <a:latin typeface="Courier New" pitchFamily="49" charset="0"/>
              </a:rPr>
              <a:t>]).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cruzamento(</a:t>
            </a:r>
            <a:r>
              <a:rPr lang="pt-PT" sz="1800" dirty="0" smtClean="0">
                <a:latin typeface="Courier New" pitchFamily="49" charset="0"/>
              </a:rPr>
              <a:t>[_*Ind1,_*Ind2|</a:t>
            </a:r>
            <a:r>
              <a:rPr lang="pt-PT" sz="1800" dirty="0" smtClean="0">
                <a:latin typeface="Courier New" pitchFamily="49" charset="0"/>
              </a:rPr>
              <a:t>Resto],[NInd1,NInd2|Resto1]):-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</a:t>
            </a:r>
            <a:r>
              <a:rPr lang="pt-PT" sz="1800" dirty="0" err="1" smtClean="0">
                <a:latin typeface="Courier New" pitchFamily="49" charset="0"/>
              </a:rPr>
              <a:t>gerar_pontos_cruzamento</a:t>
            </a:r>
            <a:r>
              <a:rPr lang="pt-PT" sz="1800" dirty="0" smtClean="0">
                <a:latin typeface="Courier New" pitchFamily="49" charset="0"/>
              </a:rPr>
              <a:t>(P1,P2),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</a:t>
            </a:r>
            <a:r>
              <a:rPr lang="pt-PT" sz="1800" dirty="0" err="1" smtClean="0">
                <a:latin typeface="Courier New" pitchFamily="49" charset="0"/>
              </a:rPr>
              <a:t>prob_cruzamento</a:t>
            </a:r>
            <a:r>
              <a:rPr lang="pt-PT" sz="1800" dirty="0" smtClean="0">
                <a:latin typeface="Courier New" pitchFamily="49" charset="0"/>
              </a:rPr>
              <a:t>(</a:t>
            </a:r>
            <a:r>
              <a:rPr lang="pt-PT" sz="1800" dirty="0" err="1" smtClean="0">
                <a:latin typeface="Courier New" pitchFamily="49" charset="0"/>
              </a:rPr>
              <a:t>Pcruz</a:t>
            </a:r>
            <a:r>
              <a:rPr lang="pt-PT" sz="1800" dirty="0" smtClean="0">
                <a:latin typeface="Courier New" pitchFamily="49" charset="0"/>
              </a:rPr>
              <a:t>),</a:t>
            </a:r>
            <a:endParaRPr lang="pt-PT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(</a:t>
            </a:r>
            <a:r>
              <a:rPr lang="pt-PT" sz="1800" dirty="0" smtClean="0">
                <a:latin typeface="Courier New" pitchFamily="49" charset="0"/>
              </a:rPr>
              <a:t>(</a:t>
            </a:r>
            <a:r>
              <a:rPr lang="pt-PT" sz="1800" dirty="0" err="1" smtClean="0">
                <a:latin typeface="Courier New" pitchFamily="49" charset="0"/>
              </a:rPr>
              <a:t>maybe</a:t>
            </a:r>
            <a:r>
              <a:rPr lang="pt-PT" sz="1800" dirty="0" smtClean="0">
                <a:latin typeface="Courier New" pitchFamily="49" charset="0"/>
              </a:rPr>
              <a:t>(</a:t>
            </a:r>
            <a:r>
              <a:rPr lang="pt-PT" sz="1800" dirty="0" err="1" smtClean="0">
                <a:latin typeface="Courier New" pitchFamily="49" charset="0"/>
              </a:rPr>
              <a:t>Pcruz</a:t>
            </a:r>
            <a:r>
              <a:rPr lang="pt-PT" sz="1800" dirty="0" smtClean="0">
                <a:latin typeface="Courier New" pitchFamily="49" charset="0"/>
              </a:rPr>
              <a:t>),</a:t>
            </a:r>
            <a:r>
              <a:rPr lang="pt-PT" sz="1800" dirty="0" smtClean="0">
                <a:latin typeface="Courier New" pitchFamily="49" charset="0"/>
              </a:rPr>
              <a:t>!,cruzar(Ind1,Ind2,P1,P2,NInd1),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	cruzar(Ind2,Ind1,P1,P2,NInd2))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(NInd1=Ind1,NInd2=Ind2)),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cruzamento(Resto,Resto1).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PT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cruzar(Ind1,Ind2,P1,P2,NInd1):-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sublista(Ind1,P1,P2,Sub1),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tarefas(</a:t>
            </a:r>
            <a:r>
              <a:rPr lang="pt-PT" sz="1800" dirty="0" err="1" smtClean="0">
                <a:latin typeface="Courier New" pitchFamily="49" charset="0"/>
              </a:rPr>
              <a:t>NumT</a:t>
            </a:r>
            <a:r>
              <a:rPr lang="pt-PT" sz="1800" dirty="0" smtClean="0">
                <a:latin typeface="Courier New" pitchFamily="49" charset="0"/>
              </a:rPr>
              <a:t>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R </a:t>
            </a:r>
            <a:r>
              <a:rPr lang="pt-PT" sz="1800" dirty="0" err="1" smtClean="0">
                <a:latin typeface="Courier New" pitchFamily="49" charset="0"/>
              </a:rPr>
              <a:t>is</a:t>
            </a:r>
            <a:r>
              <a:rPr lang="pt-PT" sz="1800" dirty="0" smtClean="0">
                <a:latin typeface="Courier New" pitchFamily="49" charset="0"/>
              </a:rPr>
              <a:t> NumT-P2,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</a:t>
            </a:r>
            <a:r>
              <a:rPr lang="pt-PT" sz="1800" dirty="0" err="1" smtClean="0">
                <a:latin typeface="Courier New" pitchFamily="49" charset="0"/>
              </a:rPr>
              <a:t>rotate_right</a:t>
            </a:r>
            <a:r>
              <a:rPr lang="pt-PT" sz="1800" dirty="0" smtClean="0">
                <a:latin typeface="Courier New" pitchFamily="49" charset="0"/>
              </a:rPr>
              <a:t>(Ind2,R,Ind21),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elimina(Ind21,Sub1,Sub2),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smtClean="0">
                <a:latin typeface="Courier New" pitchFamily="49" charset="0"/>
              </a:rPr>
              <a:t>	insere(Sub2,Sub1,P2,NInd1). </a:t>
            </a:r>
            <a:br>
              <a:rPr lang="pt-PT" sz="1800" dirty="0" smtClean="0">
                <a:latin typeface="Courier New" pitchFamily="49" charset="0"/>
              </a:rPr>
            </a:br>
            <a:r>
              <a:rPr lang="pt-PT" sz="1800" dirty="0" smtClean="0">
                <a:latin typeface="Courier New" pitchFamily="49" charset="0"/>
              </a:rPr>
              <a:t>/*insere Sub2 em Sub1 a partir de P2 obtendo NInd1*/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8F756-AEF3-4E49-AB69-06F8153ECAFC}" type="slidenum">
              <a:rPr lang="en-GB"/>
              <a:pPr>
                <a:defRPr/>
              </a:pPr>
              <a:t>58</a:t>
            </a:fld>
            <a:endParaRPr lang="en-GB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 </a:t>
            </a:r>
            <a:r>
              <a:rPr lang="pt-PT" dirty="0" err="1" smtClean="0"/>
              <a:t>Exemplo</a:t>
            </a:r>
            <a:r>
              <a:rPr lang="pt-PT" dirty="0" smtClean="0"/>
              <a:t> 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25538"/>
            <a:ext cx="8553480" cy="52562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600" dirty="0" smtClean="0">
                <a:latin typeface="Courier New" pitchFamily="49" charset="0"/>
              </a:rPr>
              <a:t>/** </a:t>
            </a:r>
            <a:r>
              <a:rPr lang="pt-PT" sz="1800" b="1" dirty="0" err="1" smtClean="0">
                <a:latin typeface="Courier New" pitchFamily="49" charset="0"/>
              </a:rPr>
              <a:t>operador</a:t>
            </a:r>
            <a:r>
              <a:rPr lang="pt-PT" sz="1800" b="1" dirty="0" smtClean="0">
                <a:latin typeface="Courier New" pitchFamily="49" charset="0"/>
              </a:rPr>
              <a:t> de </a:t>
            </a:r>
            <a:r>
              <a:rPr lang="pt-PT" sz="1800" b="1" dirty="0" err="1" smtClean="0">
                <a:latin typeface="Courier New" pitchFamily="49" charset="0"/>
              </a:rPr>
              <a:t>mutacao</a:t>
            </a:r>
            <a:r>
              <a:rPr lang="pt-PT" sz="1600" dirty="0" smtClean="0">
                <a:latin typeface="Courier New" pitchFamily="49" charset="0"/>
              </a:rPr>
              <a:t> **/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PT" sz="1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600" dirty="0" err="1" smtClean="0">
                <a:latin typeface="Courier New" pitchFamily="49" charset="0"/>
              </a:rPr>
              <a:t>mutacao([</a:t>
            </a:r>
            <a:r>
              <a:rPr lang="pt-PT" sz="1600" dirty="0" smtClean="0">
                <a:latin typeface="Courier New" pitchFamily="49" charset="0"/>
              </a:rPr>
              <a:t>],[]).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600" dirty="0" err="1" smtClean="0">
                <a:latin typeface="Courier New" pitchFamily="49" charset="0"/>
              </a:rPr>
              <a:t>mutacao([Ind|Rest</a:t>
            </a:r>
            <a:r>
              <a:rPr lang="pt-PT" sz="1600" dirty="0" smtClean="0">
                <a:latin typeface="Courier New" pitchFamily="49" charset="0"/>
              </a:rPr>
              <a:t>],[NInd|Reso1]):-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600" dirty="0" smtClean="0">
                <a:latin typeface="Courier New" pitchFamily="49" charset="0"/>
              </a:rPr>
              <a:t>	</a:t>
            </a:r>
            <a:r>
              <a:rPr lang="pt-PT" sz="1600" dirty="0" err="1" smtClean="0">
                <a:latin typeface="Courier New" pitchFamily="49" charset="0"/>
              </a:rPr>
              <a:t>prob_mutacao</a:t>
            </a:r>
            <a:r>
              <a:rPr lang="pt-PT" sz="1600" dirty="0" smtClean="0">
                <a:latin typeface="Courier New" pitchFamily="49" charset="0"/>
              </a:rPr>
              <a:t>(</a:t>
            </a:r>
            <a:r>
              <a:rPr lang="pt-PT" sz="1600" dirty="0" err="1" smtClean="0">
                <a:latin typeface="Courier New" pitchFamily="49" charset="0"/>
              </a:rPr>
              <a:t>Pmut</a:t>
            </a:r>
            <a:r>
              <a:rPr lang="pt-PT" sz="1600" dirty="0" smtClean="0">
                <a:latin typeface="Courier New" pitchFamily="49" charset="0"/>
              </a:rPr>
              <a:t>),</a:t>
            </a:r>
            <a:endParaRPr lang="pt-PT" sz="16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dirty="0" smtClean="0">
                <a:latin typeface="Courier New" pitchFamily="49" charset="0"/>
              </a:rPr>
              <a:t>  </a:t>
            </a:r>
            <a:r>
              <a:rPr lang="pt-PT" sz="1600" dirty="0" smtClean="0">
                <a:latin typeface="Courier New" pitchFamily="49" charset="0"/>
              </a:rPr>
              <a:t>((</a:t>
            </a:r>
            <a:r>
              <a:rPr lang="pt-PT" sz="1600" dirty="0" err="1" smtClean="0">
                <a:latin typeface="Courier New" pitchFamily="49" charset="0"/>
              </a:rPr>
              <a:t>maybe</a:t>
            </a:r>
            <a:r>
              <a:rPr lang="pt-PT" sz="1600" dirty="0" smtClean="0">
                <a:latin typeface="Courier New" pitchFamily="49" charset="0"/>
              </a:rPr>
              <a:t>(</a:t>
            </a:r>
            <a:r>
              <a:rPr lang="pt-PT" sz="1600" dirty="0" err="1" smtClean="0">
                <a:latin typeface="Courier New" pitchFamily="49" charset="0"/>
              </a:rPr>
              <a:t>Pmut</a:t>
            </a:r>
            <a:r>
              <a:rPr lang="pt-PT" sz="1600" dirty="0" smtClean="0">
                <a:latin typeface="Courier New" pitchFamily="49" charset="0"/>
              </a:rPr>
              <a:t>),</a:t>
            </a:r>
            <a:r>
              <a:rPr lang="pt-PT" sz="1600" dirty="0" smtClean="0">
                <a:latin typeface="Courier New" pitchFamily="49" charset="0"/>
              </a:rPr>
              <a:t>!,mutacao1(</a:t>
            </a:r>
            <a:r>
              <a:rPr lang="pt-PT" sz="1600" dirty="0" err="1" smtClean="0">
                <a:latin typeface="Courier New" pitchFamily="49" charset="0"/>
              </a:rPr>
              <a:t>Ind,NInd</a:t>
            </a:r>
            <a:r>
              <a:rPr lang="pt-PT" sz="1600" dirty="0" smtClean="0">
                <a:latin typeface="Courier New" pitchFamily="49" charset="0"/>
              </a:rPr>
              <a:t>));</a:t>
            </a:r>
            <a:r>
              <a:rPr lang="pt-PT" sz="1600" dirty="0" err="1" smtClean="0">
                <a:latin typeface="Courier New" pitchFamily="49" charset="0"/>
              </a:rPr>
              <a:t>NInd</a:t>
            </a:r>
            <a:r>
              <a:rPr lang="pt-PT" sz="1600" dirty="0" smtClean="0">
                <a:latin typeface="Courier New" pitchFamily="49" charset="0"/>
              </a:rPr>
              <a:t>=</a:t>
            </a:r>
            <a:r>
              <a:rPr lang="pt-PT" sz="1600" dirty="0" err="1" smtClean="0">
                <a:latin typeface="Courier New" pitchFamily="49" charset="0"/>
              </a:rPr>
              <a:t>Ind</a:t>
            </a:r>
            <a:r>
              <a:rPr lang="pt-PT" sz="1600" dirty="0" smtClean="0">
                <a:latin typeface="Courier New" pitchFamily="49" charset="0"/>
              </a:rPr>
              <a:t>)</a:t>
            </a:r>
            <a:r>
              <a:rPr lang="pt-PT" sz="1600" dirty="0" smtClean="0">
                <a:latin typeface="Courier New" pitchFamily="49" charset="0"/>
              </a:rPr>
              <a:t>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600" dirty="0" smtClean="0">
                <a:latin typeface="Courier New" pitchFamily="49" charset="0"/>
              </a:rPr>
              <a:t>   </a:t>
            </a:r>
            <a:r>
              <a:rPr lang="pt-PT" sz="1600" dirty="0" err="1" smtClean="0">
                <a:latin typeface="Courier New" pitchFamily="49" charset="0"/>
              </a:rPr>
              <a:t>mutacao</a:t>
            </a:r>
            <a:r>
              <a:rPr lang="pt-PT" sz="1600" dirty="0" smtClean="0">
                <a:latin typeface="Courier New" pitchFamily="49" charset="0"/>
              </a:rPr>
              <a:t>(Rest,Rest1).</a:t>
            </a:r>
          </a:p>
          <a:p>
            <a:pPr>
              <a:buNone/>
            </a:pPr>
            <a:endParaRPr lang="pt-PT" sz="1000" dirty="0" smtClean="0">
              <a:latin typeface="Courier New" pitchFamily="49" charset="0"/>
            </a:endParaRPr>
          </a:p>
          <a:p>
            <a:pPr>
              <a:buNone/>
            </a:pPr>
            <a:r>
              <a:rPr lang="pt-PT" sz="1600" dirty="0" smtClean="0">
                <a:latin typeface="Courier New" pitchFamily="49" charset="0"/>
              </a:rPr>
              <a:t>mutacao1(</a:t>
            </a:r>
            <a:r>
              <a:rPr lang="pt-PT" sz="1600" dirty="0" err="1" smtClean="0">
                <a:latin typeface="Courier New" pitchFamily="49" charset="0"/>
              </a:rPr>
              <a:t>Ind,NInd</a:t>
            </a:r>
            <a:r>
              <a:rPr lang="pt-PT" sz="1600" dirty="0" smtClean="0">
                <a:latin typeface="Courier New" pitchFamily="49" charset="0"/>
              </a:rPr>
              <a:t>):- /* </a:t>
            </a:r>
            <a:r>
              <a:rPr lang="pt-PT" sz="1600" dirty="0" err="1" smtClean="0">
                <a:latin typeface="Courier New" pitchFamily="49" charset="0"/>
              </a:rPr>
              <a:t>Selec</a:t>
            </a:r>
            <a:r>
              <a:rPr lang="pt-PT" sz="1600" dirty="0" smtClean="0">
                <a:latin typeface="Courier New" pitchFamily="49" charset="0"/>
              </a:rPr>
              <a:t>. 2 </a:t>
            </a:r>
            <a:r>
              <a:rPr lang="pt-PT" sz="1600" dirty="0" err="1" smtClean="0">
                <a:latin typeface="Courier New" pitchFamily="49" charset="0"/>
              </a:rPr>
              <a:t>genes</a:t>
            </a:r>
            <a:r>
              <a:rPr lang="pt-PT" sz="1600" dirty="0" smtClean="0">
                <a:latin typeface="Courier New" pitchFamily="49" charset="0"/>
              </a:rPr>
              <a:t> para </a:t>
            </a:r>
            <a:r>
              <a:rPr lang="pt-PT" sz="1600" dirty="0" err="1" smtClean="0">
                <a:latin typeface="Courier New" pitchFamily="49" charset="0"/>
              </a:rPr>
              <a:t>serem</a:t>
            </a:r>
            <a:r>
              <a:rPr lang="pt-PT" sz="1600" dirty="0" smtClean="0">
                <a:latin typeface="Courier New" pitchFamily="49" charset="0"/>
              </a:rPr>
              <a:t> trocados */</a:t>
            </a:r>
          </a:p>
          <a:p>
            <a:pPr>
              <a:buNone/>
            </a:pPr>
            <a:r>
              <a:rPr lang="pt-PT" sz="1600" dirty="0" smtClean="0">
                <a:latin typeface="Courier New" pitchFamily="49" charset="0"/>
              </a:rPr>
              <a:t>	gerar_pontos_cruzamento(P1,P2), </a:t>
            </a:r>
          </a:p>
          <a:p>
            <a:pPr>
              <a:buNone/>
            </a:pPr>
            <a:r>
              <a:rPr lang="pt-PT" sz="1600" dirty="0" smtClean="0">
                <a:latin typeface="Courier New" pitchFamily="49" charset="0"/>
              </a:rPr>
              <a:t>	mutacao22(Ind,P1,P2,NInd).</a:t>
            </a:r>
          </a:p>
          <a:p>
            <a:pPr>
              <a:buNone/>
            </a:pPr>
            <a:endParaRPr lang="pt-PT" sz="1000" dirty="0" smtClean="0">
              <a:latin typeface="Courier New" pitchFamily="49" charset="0"/>
            </a:endParaRPr>
          </a:p>
          <a:p>
            <a:pPr>
              <a:buNone/>
            </a:pPr>
            <a:r>
              <a:rPr lang="pt-PT" sz="1600" dirty="0" smtClean="0">
                <a:latin typeface="Courier New" pitchFamily="49" charset="0"/>
              </a:rPr>
              <a:t>mutacao22([G1|Ind],1,P2,[G2|NInd]):-</a:t>
            </a:r>
          </a:p>
          <a:p>
            <a:pPr>
              <a:buNone/>
            </a:pPr>
            <a:r>
              <a:rPr lang="pt-PT" sz="1600" dirty="0" smtClean="0">
                <a:latin typeface="Courier New" pitchFamily="49" charset="0"/>
              </a:rPr>
              <a:t>	!, P21 </a:t>
            </a:r>
            <a:r>
              <a:rPr lang="pt-PT" sz="1600" dirty="0" err="1" smtClean="0">
                <a:latin typeface="Courier New" pitchFamily="49" charset="0"/>
              </a:rPr>
              <a:t>is</a:t>
            </a:r>
            <a:r>
              <a:rPr lang="pt-PT" sz="1600" dirty="0" smtClean="0">
                <a:latin typeface="Courier New" pitchFamily="49" charset="0"/>
              </a:rPr>
              <a:t> P2-1, mutacao23(G1,P21,Ind,G2,NInd).</a:t>
            </a:r>
          </a:p>
          <a:p>
            <a:pPr>
              <a:buNone/>
            </a:pPr>
            <a:r>
              <a:rPr lang="pt-PT" sz="1600" dirty="0" smtClean="0">
                <a:latin typeface="Courier New" pitchFamily="49" charset="0"/>
              </a:rPr>
              <a:t>mutacao22([</a:t>
            </a:r>
            <a:r>
              <a:rPr lang="pt-PT" sz="1600" dirty="0" err="1" smtClean="0">
                <a:latin typeface="Courier New" pitchFamily="49" charset="0"/>
              </a:rPr>
              <a:t>G|Ind</a:t>
            </a:r>
            <a:r>
              <a:rPr lang="pt-PT" sz="1600" dirty="0" smtClean="0">
                <a:latin typeface="Courier New" pitchFamily="49" charset="0"/>
              </a:rPr>
              <a:t>],P1,P2,[</a:t>
            </a:r>
            <a:r>
              <a:rPr lang="pt-PT" sz="1600" dirty="0" err="1" smtClean="0">
                <a:latin typeface="Courier New" pitchFamily="49" charset="0"/>
              </a:rPr>
              <a:t>G|NInd</a:t>
            </a:r>
            <a:r>
              <a:rPr lang="pt-PT" sz="1600" dirty="0" smtClean="0">
                <a:latin typeface="Courier New" pitchFamily="49" charset="0"/>
              </a:rPr>
              <a:t>]):-</a:t>
            </a:r>
          </a:p>
          <a:p>
            <a:pPr>
              <a:buNone/>
            </a:pPr>
            <a:r>
              <a:rPr lang="nl-NL" sz="1600" dirty="0" smtClean="0">
                <a:latin typeface="Courier New" pitchFamily="49" charset="0"/>
              </a:rPr>
              <a:t>	P11 is P1-1, P21 is P2-1, </a:t>
            </a:r>
            <a:r>
              <a:rPr lang="pt-PT" sz="1600" dirty="0" smtClean="0">
                <a:latin typeface="Courier New" pitchFamily="49" charset="0"/>
              </a:rPr>
              <a:t>mutacao22(Ind,P11,P21,NInd).</a:t>
            </a:r>
          </a:p>
          <a:p>
            <a:pPr>
              <a:buNone/>
            </a:pPr>
            <a:endParaRPr lang="pt-PT" sz="1000" dirty="0" smtClean="0">
              <a:latin typeface="Courier New" pitchFamily="49" charset="0"/>
            </a:endParaRPr>
          </a:p>
          <a:p>
            <a:pPr>
              <a:buNone/>
            </a:pPr>
            <a:r>
              <a:rPr lang="pt-PT" sz="1600" dirty="0" smtClean="0">
                <a:latin typeface="Courier New" pitchFamily="49" charset="0"/>
              </a:rPr>
              <a:t>mutacao23(G1,1,[G2|Ind],G2,[G1|Ind]):-!.</a:t>
            </a:r>
          </a:p>
          <a:p>
            <a:pPr>
              <a:buNone/>
            </a:pPr>
            <a:r>
              <a:rPr lang="pt-PT" sz="1600" dirty="0" smtClean="0">
                <a:latin typeface="Courier New" pitchFamily="49" charset="0"/>
              </a:rPr>
              <a:t>mutacao23(G1,P,[</a:t>
            </a:r>
            <a:r>
              <a:rPr lang="pt-PT" sz="1600" dirty="0" err="1" smtClean="0">
                <a:latin typeface="Courier New" pitchFamily="49" charset="0"/>
              </a:rPr>
              <a:t>G|Ind</a:t>
            </a:r>
            <a:r>
              <a:rPr lang="pt-PT" sz="1600" dirty="0" smtClean="0">
                <a:latin typeface="Courier New" pitchFamily="49" charset="0"/>
              </a:rPr>
              <a:t>],G2,[</a:t>
            </a:r>
            <a:r>
              <a:rPr lang="pt-PT" sz="1600" dirty="0" err="1" smtClean="0">
                <a:latin typeface="Courier New" pitchFamily="49" charset="0"/>
              </a:rPr>
              <a:t>G|NInd</a:t>
            </a:r>
            <a:r>
              <a:rPr lang="pt-PT" sz="1600" dirty="0" smtClean="0">
                <a:latin typeface="Courier New" pitchFamily="49" charset="0"/>
              </a:rPr>
              <a:t>]):-</a:t>
            </a:r>
          </a:p>
          <a:p>
            <a:pPr>
              <a:buNone/>
            </a:pPr>
            <a:r>
              <a:rPr lang="pt-PT" sz="1600" dirty="0" smtClean="0">
                <a:latin typeface="Courier New" pitchFamily="49" charset="0"/>
              </a:rPr>
              <a:t>	P1 </a:t>
            </a:r>
            <a:r>
              <a:rPr lang="pt-PT" sz="1600" dirty="0" err="1" smtClean="0">
                <a:latin typeface="Courier New" pitchFamily="49" charset="0"/>
              </a:rPr>
              <a:t>is</a:t>
            </a:r>
            <a:r>
              <a:rPr lang="pt-PT" sz="1600" dirty="0" smtClean="0">
                <a:latin typeface="Courier New" pitchFamily="49" charset="0"/>
              </a:rPr>
              <a:t> P-1,</a:t>
            </a:r>
          </a:p>
          <a:p>
            <a:pPr>
              <a:buNone/>
            </a:pPr>
            <a:r>
              <a:rPr lang="pt-PT" sz="1600" dirty="0" smtClean="0">
                <a:latin typeface="Courier New" pitchFamily="49" charset="0"/>
              </a:rPr>
              <a:t>	mutacao23(G1,P1,Ind,G2,NInd).</a:t>
            </a:r>
          </a:p>
          <a:p>
            <a:pPr>
              <a:buNone/>
            </a:pPr>
            <a:endParaRPr lang="pt-PT" sz="1600" dirty="0" smtClean="0">
              <a:latin typeface="Courier New" pitchFamily="49" charset="0"/>
            </a:endParaRPr>
          </a:p>
          <a:p>
            <a:pPr>
              <a:buNone/>
            </a:pPr>
            <a:endParaRPr lang="pt-PT" sz="16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PT" sz="1600" dirty="0" smtClean="0">
              <a:latin typeface="Courier New" pitchFamily="49" charset="0"/>
            </a:endParaRPr>
          </a:p>
          <a:p>
            <a:pPr>
              <a:buNone/>
            </a:pPr>
            <a:endParaRPr lang="pt-PT" sz="16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PT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A15DEF-266E-48CC-8B46-AF15DED2FF3C}" type="slidenum">
              <a:rPr lang="en-GB"/>
              <a:pPr>
                <a:defRPr/>
              </a:pPr>
              <a:t>59</a:t>
            </a:fld>
            <a:endParaRPr lang="en-GB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smtClean="0"/>
              <a:t>Método </a:t>
            </a:r>
            <a:r>
              <a:rPr lang="pt-PT" dirty="0" err="1" smtClean="0"/>
              <a:t>Minimax</a:t>
            </a:r>
            <a:endParaRPr lang="pt-PT" dirty="0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pt-PT" dirty="0" smtClean="0"/>
          </a:p>
          <a:p>
            <a:pPr algn="ctr" eaLnBrk="1" hangingPunct="1">
              <a:buFont typeface="Wingdings" pitchFamily="2" charset="2"/>
              <a:buNone/>
            </a:pPr>
            <a:endParaRPr lang="pt-PT" dirty="0" smtClean="0"/>
          </a:p>
          <a:p>
            <a:pPr algn="ctr" eaLnBrk="1" hangingPunct="1">
              <a:buFont typeface="Wingdings" pitchFamily="2" charset="2"/>
              <a:buNone/>
            </a:pPr>
            <a:endParaRPr lang="pt-PT" dirty="0" smtClean="0"/>
          </a:p>
          <a:p>
            <a:pPr algn="ctr" eaLnBrk="1" hangingPunct="1">
              <a:buFont typeface="Wingdings" pitchFamily="2" charset="2"/>
              <a:buNone/>
            </a:pPr>
            <a:endParaRPr lang="pt-PT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pt-PT" sz="4000" dirty="0" smtClean="0">
                <a:solidFill>
                  <a:schemeClr val="folHlink"/>
                </a:solidFill>
              </a:rPr>
              <a:t>Aula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4358D3-F04A-41BB-8BC7-EDA4463CCC43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Primeiro em Profundidade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25538"/>
            <a:ext cx="8210550" cy="5580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n"/>
            </a:pPr>
            <a:r>
              <a:rPr lang="pt-PT" sz="2000" smtClean="0"/>
              <a:t>O método Primeiro em Profundidade com Retrocesso é o método usado internamente na linguagem PROLOG</a:t>
            </a:r>
            <a:r>
              <a:rPr lang="pt-PT" sz="2400" smtClean="0"/>
              <a:t> 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3438" y="2349500"/>
          <a:ext cx="4500562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Visio" r:id="rId4" imgW="3957840" imgH="3552480" progId="Visio.Drawing.11">
                  <p:embed/>
                </p:oleObj>
              </mc:Choice>
              <mc:Fallback>
                <p:oleObj name="Visio" r:id="rId4" imgW="3957840" imgH="355248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349500"/>
                        <a:ext cx="4500562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0" y="2119313"/>
          <a:ext cx="4859338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Visio" r:id="rId6" imgW="6133417" imgH="2533953" progId="Visio.Drawing.11">
                  <p:embed/>
                </p:oleObj>
              </mc:Choice>
              <mc:Fallback>
                <p:oleObj name="Visio" r:id="rId6" imgW="6133417" imgH="253395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19313"/>
                        <a:ext cx="4859338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 </a:t>
            </a:r>
            <a:r>
              <a:rPr lang="pt-PT" dirty="0" err="1" smtClean="0"/>
              <a:t>Minimax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BAB121-D5D3-4A2D-8ECE-39A45E059BBB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25538"/>
            <a:ext cx="8229600" cy="558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Minimax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é o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mais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conhecido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lidar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jogos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Admite-se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existe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gerador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estados e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uma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função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avalia a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vantagem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desvantagem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dado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estado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Vamos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considerar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esta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função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avaliação é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estimador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heurístico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estimativa</a:t>
            </a:r>
            <a:r>
              <a:rPr kumimoji="0" lang="pt-PT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das </a:t>
            </a:r>
            <a:r>
              <a:rPr kumimoji="0" lang="pt-PT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hipóteses</a:t>
            </a:r>
            <a:r>
              <a:rPr kumimoji="0" lang="pt-PT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pt-PT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vitória</a:t>
            </a:r>
            <a:r>
              <a:rPr kumimoji="0" lang="pt-PT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pt-PT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ponto</a:t>
            </a:r>
            <a:r>
              <a:rPr kumimoji="0" lang="pt-PT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pt-PT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vista</a:t>
            </a:r>
            <a:r>
              <a:rPr kumimoji="0" lang="pt-PT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pt-PT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</a:t>
            </a:r>
            <a:r>
              <a:rPr kumimoji="0" lang="pt-PT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dos </a:t>
            </a:r>
            <a:r>
              <a:rPr kumimoji="0" lang="pt-PT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jogadores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pt-PT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Quanto maior for o valor, maiores serão as hipóteses</a:t>
            </a:r>
            <a:r>
              <a:rPr kumimoji="0" lang="pt-PT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do jogador vencer</a:t>
            </a: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pt-PT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Quanto menor for o valor, maiores serão as hipóteses do oponente vencer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objectivo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é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tentar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maximizar o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valor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dado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pela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função </a:t>
            </a:r>
            <a:r>
              <a:rPr kumimoji="0" lang="pt-PT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</a:t>
            </a: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avaliação.</a:t>
            </a:r>
            <a:endParaRPr kumimoji="0" lang="pt-PT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 </a:t>
            </a:r>
            <a:r>
              <a:rPr lang="pt-PT" dirty="0" err="1" smtClean="0"/>
              <a:t>Minimax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pt-PT" dirty="0" smtClean="0"/>
              <a:t>O </a:t>
            </a:r>
            <a:r>
              <a:rPr lang="pt-PT" dirty="0" err="1" smtClean="0"/>
              <a:t>objectivo</a:t>
            </a:r>
            <a:r>
              <a:rPr lang="pt-PT" dirty="0" smtClean="0"/>
              <a:t> da </a:t>
            </a:r>
            <a:r>
              <a:rPr lang="pt-PT" dirty="0" err="1" smtClean="0"/>
              <a:t>implementação</a:t>
            </a:r>
            <a:r>
              <a:rPr lang="pt-PT" dirty="0" smtClean="0"/>
              <a:t> é </a:t>
            </a:r>
            <a:r>
              <a:rPr lang="pt-PT" dirty="0" err="1" smtClean="0"/>
              <a:t>seleccionar</a:t>
            </a:r>
            <a:r>
              <a:rPr lang="pt-PT" dirty="0" smtClean="0"/>
              <a:t> a </a:t>
            </a:r>
            <a:r>
              <a:rPr lang="pt-PT" dirty="0" err="1" smtClean="0"/>
              <a:t>jogada</a:t>
            </a:r>
            <a:r>
              <a:rPr lang="pt-PT" dirty="0" smtClean="0"/>
              <a:t> que </a:t>
            </a:r>
            <a:r>
              <a:rPr lang="pt-PT" dirty="0" err="1" smtClean="0"/>
              <a:t>garanta</a:t>
            </a:r>
            <a:r>
              <a:rPr lang="pt-PT" dirty="0" smtClean="0"/>
              <a:t> a </a:t>
            </a:r>
            <a:r>
              <a:rPr lang="pt-PT" dirty="0" err="1" smtClean="0"/>
              <a:t>melhor</a:t>
            </a:r>
            <a:r>
              <a:rPr lang="pt-PT" dirty="0" smtClean="0"/>
              <a:t> situação </a:t>
            </a:r>
            <a:r>
              <a:rPr lang="pt-PT" dirty="0" err="1" smtClean="0"/>
              <a:t>ao</a:t>
            </a:r>
            <a:r>
              <a:rPr lang="pt-PT" dirty="0" smtClean="0"/>
              <a:t> fim </a:t>
            </a:r>
            <a:r>
              <a:rPr lang="pt-PT" dirty="0" err="1" smtClean="0"/>
              <a:t>de</a:t>
            </a:r>
            <a:r>
              <a:rPr lang="pt-PT" dirty="0" smtClean="0"/>
              <a:t> n </a:t>
            </a:r>
            <a:r>
              <a:rPr lang="pt-PT" dirty="0" err="1" smtClean="0"/>
              <a:t>jogadas</a:t>
            </a:r>
            <a:endParaRPr lang="pt-PT" dirty="0" smtClean="0"/>
          </a:p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pt-PT" dirty="0" smtClean="0"/>
              <a:t>A </a:t>
            </a:r>
            <a:r>
              <a:rPr lang="pt-PT" dirty="0" err="1" smtClean="0"/>
              <a:t>melhor</a:t>
            </a:r>
            <a:r>
              <a:rPr lang="pt-PT" dirty="0" smtClean="0"/>
              <a:t> situação </a:t>
            </a:r>
            <a:r>
              <a:rPr lang="pt-PT" dirty="0" err="1" smtClean="0"/>
              <a:t>corresponde</a:t>
            </a:r>
            <a:r>
              <a:rPr lang="pt-PT" dirty="0" smtClean="0"/>
              <a:t> ao </a:t>
            </a:r>
            <a:r>
              <a:rPr lang="pt-PT" dirty="0" err="1" smtClean="0"/>
              <a:t>estado</a:t>
            </a:r>
            <a:r>
              <a:rPr lang="pt-PT" dirty="0" smtClean="0"/>
              <a:t> cujo </a:t>
            </a:r>
            <a:r>
              <a:rPr lang="pt-PT" dirty="0" err="1" smtClean="0"/>
              <a:t>valor</a:t>
            </a:r>
            <a:r>
              <a:rPr lang="pt-PT" dirty="0" smtClean="0"/>
              <a:t> da </a:t>
            </a:r>
            <a:r>
              <a:rPr lang="pt-PT" dirty="0" err="1" smtClean="0"/>
              <a:t>função</a:t>
            </a:r>
            <a:r>
              <a:rPr lang="pt-PT" dirty="0" smtClean="0"/>
              <a:t> de </a:t>
            </a:r>
            <a:r>
              <a:rPr lang="pt-PT" dirty="0" err="1" smtClean="0"/>
              <a:t>avaliação</a:t>
            </a:r>
            <a:r>
              <a:rPr lang="pt-PT" dirty="0" smtClean="0"/>
              <a:t> seja o </a:t>
            </a:r>
            <a:r>
              <a:rPr lang="pt-PT" dirty="0" err="1" smtClean="0"/>
              <a:t>maior</a:t>
            </a:r>
            <a:r>
              <a:rPr lang="pt-PT" dirty="0" smtClean="0"/>
              <a:t> (problema </a:t>
            </a:r>
            <a:r>
              <a:rPr lang="pt-PT" dirty="0" err="1" smtClean="0"/>
              <a:t>de</a:t>
            </a:r>
            <a:r>
              <a:rPr lang="pt-PT" dirty="0" smtClean="0"/>
              <a:t> maximização)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pt-PT" dirty="0" smtClean="0"/>
              <a:t>O </a:t>
            </a:r>
            <a:r>
              <a:rPr lang="pt-PT" dirty="0" err="1" smtClean="0"/>
              <a:t>objectivo</a:t>
            </a:r>
            <a:r>
              <a:rPr lang="pt-PT" dirty="0" smtClean="0"/>
              <a:t> é </a:t>
            </a:r>
            <a:r>
              <a:rPr lang="pt-PT" dirty="0" err="1" smtClean="0"/>
              <a:t>alcançado</a:t>
            </a:r>
            <a:r>
              <a:rPr lang="pt-PT" dirty="0" smtClean="0"/>
              <a:t> propagando o </a:t>
            </a:r>
            <a:r>
              <a:rPr lang="pt-PT" dirty="0" err="1" smtClean="0"/>
              <a:t>valor</a:t>
            </a:r>
            <a:r>
              <a:rPr lang="pt-PT" dirty="0" smtClean="0"/>
              <a:t> correspondendo </a:t>
            </a:r>
            <a:r>
              <a:rPr lang="pt-PT" dirty="0" err="1" smtClean="0"/>
              <a:t>ao</a:t>
            </a:r>
            <a:r>
              <a:rPr lang="pt-PT" dirty="0" smtClean="0"/>
              <a:t> melhor </a:t>
            </a:r>
            <a:r>
              <a:rPr lang="pt-PT" dirty="0" err="1" smtClean="0"/>
              <a:t>estado</a:t>
            </a:r>
            <a:r>
              <a:rPr lang="pt-PT" dirty="0" smtClean="0"/>
              <a:t> até </a:t>
            </a:r>
            <a:r>
              <a:rPr lang="pt-PT" dirty="0" err="1" smtClean="0"/>
              <a:t>ao</a:t>
            </a:r>
            <a:r>
              <a:rPr lang="pt-PT" dirty="0" smtClean="0"/>
              <a:t> nó </a:t>
            </a:r>
            <a:r>
              <a:rPr lang="pt-PT" dirty="0" err="1" smtClean="0"/>
              <a:t>raiz</a:t>
            </a:r>
            <a:r>
              <a:rPr lang="pt-PT" dirty="0" smtClean="0"/>
              <a:t>; </a:t>
            </a:r>
            <a:r>
              <a:rPr lang="pt-PT" dirty="0" err="1" smtClean="0"/>
              <a:t>este</a:t>
            </a:r>
            <a:r>
              <a:rPr lang="pt-PT" dirty="0" smtClean="0"/>
              <a:t> valor </a:t>
            </a:r>
            <a:r>
              <a:rPr lang="pt-PT" dirty="0" err="1" smtClean="0"/>
              <a:t>corresponde</a:t>
            </a:r>
            <a:r>
              <a:rPr lang="pt-PT" dirty="0" smtClean="0"/>
              <a:t> ao </a:t>
            </a:r>
            <a:r>
              <a:rPr lang="pt-PT" dirty="0" err="1" smtClean="0"/>
              <a:t>ganho</a:t>
            </a:r>
            <a:r>
              <a:rPr lang="pt-PT" dirty="0" smtClean="0"/>
              <a:t> mínimo </a:t>
            </a:r>
            <a:r>
              <a:rPr lang="pt-PT" dirty="0" err="1" smtClean="0"/>
              <a:t>que</a:t>
            </a:r>
            <a:r>
              <a:rPr lang="pt-PT" dirty="0" smtClean="0"/>
              <a:t> se </a:t>
            </a:r>
            <a:r>
              <a:rPr lang="pt-PT" dirty="0" err="1" smtClean="0"/>
              <a:t>obtém</a:t>
            </a:r>
            <a:r>
              <a:rPr lang="pt-PT" dirty="0" smtClean="0"/>
              <a:t> se </a:t>
            </a:r>
            <a:r>
              <a:rPr lang="pt-PT" dirty="0" err="1" smtClean="0"/>
              <a:t>optarmos</a:t>
            </a:r>
            <a:r>
              <a:rPr lang="pt-PT" dirty="0" smtClean="0"/>
              <a:t> pela </a:t>
            </a:r>
            <a:r>
              <a:rPr lang="pt-PT" dirty="0" err="1" smtClean="0"/>
              <a:t>jogada</a:t>
            </a:r>
            <a:r>
              <a:rPr lang="pt-PT" dirty="0" smtClean="0"/>
              <a:t> correcta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BAB121-D5D3-4A2D-8ECE-39A45E059BBB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 </a:t>
            </a:r>
            <a:r>
              <a:rPr lang="pt-PT" dirty="0" err="1" smtClean="0"/>
              <a:t>Minimax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pt-PT" dirty="0" smtClean="0"/>
              <a:t>A </a:t>
            </a:r>
            <a:r>
              <a:rPr lang="pt-PT" dirty="0" err="1" smtClean="0"/>
              <a:t>propagação</a:t>
            </a:r>
            <a:r>
              <a:rPr lang="pt-PT" dirty="0" smtClean="0"/>
              <a:t> de </a:t>
            </a:r>
            <a:r>
              <a:rPr lang="pt-PT" dirty="0" err="1" smtClean="0"/>
              <a:t>valores</a:t>
            </a:r>
            <a:r>
              <a:rPr lang="pt-PT" dirty="0" smtClean="0"/>
              <a:t> através </a:t>
            </a:r>
            <a:r>
              <a:rPr lang="pt-PT" dirty="0" err="1" smtClean="0"/>
              <a:t>dos</a:t>
            </a:r>
            <a:r>
              <a:rPr lang="pt-PT" dirty="0" smtClean="0"/>
              <a:t> nós </a:t>
            </a:r>
            <a:r>
              <a:rPr lang="pt-PT" dirty="0" err="1" smtClean="0"/>
              <a:t>da</a:t>
            </a:r>
            <a:r>
              <a:rPr lang="pt-PT" dirty="0" smtClean="0"/>
              <a:t> árvore é </a:t>
            </a:r>
            <a:r>
              <a:rPr lang="pt-PT" dirty="0" err="1" smtClean="0"/>
              <a:t>realizada</a:t>
            </a:r>
            <a:r>
              <a:rPr lang="pt-PT" dirty="0" smtClean="0"/>
              <a:t> da </a:t>
            </a:r>
            <a:r>
              <a:rPr lang="pt-PT" dirty="0" err="1" smtClean="0"/>
              <a:t>seguinte</a:t>
            </a:r>
            <a:r>
              <a:rPr lang="pt-PT" dirty="0" smtClean="0"/>
              <a:t> forma: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n"/>
            </a:pPr>
            <a:r>
              <a:rPr lang="pt-PT" sz="2800" dirty="0" smtClean="0">
                <a:ea typeface="+mn-ea"/>
                <a:cs typeface="+mn-cs"/>
              </a:rPr>
              <a:t>Nos níveis que correspondem às acções do jogador, selecciona-se para propagação o maior valor (nível de maximização)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n"/>
            </a:pPr>
            <a:r>
              <a:rPr lang="pt-PT" sz="2800" dirty="0" smtClean="0">
                <a:ea typeface="+mn-ea"/>
                <a:cs typeface="+mn-cs"/>
              </a:rPr>
              <a:t>Nos </a:t>
            </a:r>
            <a:r>
              <a:rPr lang="pt-PT" sz="2800" dirty="0" err="1" smtClean="0">
                <a:ea typeface="+mn-ea"/>
                <a:cs typeface="+mn-cs"/>
              </a:rPr>
              <a:t>níveis</a:t>
            </a:r>
            <a:r>
              <a:rPr lang="pt-PT" sz="2800" dirty="0" smtClean="0">
                <a:ea typeface="+mn-ea"/>
                <a:cs typeface="+mn-cs"/>
              </a:rPr>
              <a:t> que </a:t>
            </a:r>
            <a:r>
              <a:rPr lang="pt-PT" sz="2800" dirty="0" err="1" smtClean="0">
                <a:ea typeface="+mn-ea"/>
                <a:cs typeface="+mn-cs"/>
              </a:rPr>
              <a:t>correspondem</a:t>
            </a:r>
            <a:r>
              <a:rPr lang="pt-PT" sz="2800" dirty="0" smtClean="0">
                <a:ea typeface="+mn-ea"/>
                <a:cs typeface="+mn-cs"/>
              </a:rPr>
              <a:t> às </a:t>
            </a:r>
            <a:r>
              <a:rPr lang="pt-PT" sz="2800" dirty="0" err="1" smtClean="0">
                <a:ea typeface="+mn-ea"/>
                <a:cs typeface="+mn-cs"/>
              </a:rPr>
              <a:t>acções</a:t>
            </a:r>
            <a:r>
              <a:rPr lang="pt-PT" sz="2800" dirty="0" smtClean="0">
                <a:ea typeface="+mn-ea"/>
                <a:cs typeface="+mn-cs"/>
              </a:rPr>
              <a:t> do </a:t>
            </a:r>
            <a:r>
              <a:rPr lang="pt-PT" sz="2800" dirty="0" err="1" smtClean="0">
                <a:ea typeface="+mn-ea"/>
                <a:cs typeface="+mn-cs"/>
              </a:rPr>
              <a:t>oponente</a:t>
            </a:r>
            <a:r>
              <a:rPr lang="pt-PT" sz="2800" dirty="0" smtClean="0">
                <a:ea typeface="+mn-ea"/>
                <a:cs typeface="+mn-cs"/>
              </a:rPr>
              <a:t>, </a:t>
            </a:r>
            <a:r>
              <a:rPr lang="pt-PT" sz="2800" dirty="0" err="1" smtClean="0">
                <a:ea typeface="+mn-ea"/>
                <a:cs typeface="+mn-cs"/>
              </a:rPr>
              <a:t>selecciona-se</a:t>
            </a:r>
            <a:r>
              <a:rPr lang="pt-PT" sz="2800" dirty="0" smtClean="0">
                <a:ea typeface="+mn-ea"/>
                <a:cs typeface="+mn-cs"/>
              </a:rPr>
              <a:t> para </a:t>
            </a:r>
            <a:r>
              <a:rPr lang="pt-PT" sz="2800" dirty="0" err="1" smtClean="0">
                <a:ea typeface="+mn-ea"/>
                <a:cs typeface="+mn-cs"/>
              </a:rPr>
              <a:t>propagação</a:t>
            </a:r>
            <a:r>
              <a:rPr lang="pt-PT" sz="2800" dirty="0" smtClean="0">
                <a:ea typeface="+mn-ea"/>
                <a:cs typeface="+mn-cs"/>
              </a:rPr>
              <a:t> o </a:t>
            </a:r>
            <a:r>
              <a:rPr lang="pt-PT" sz="2800" dirty="0" err="1" smtClean="0">
                <a:ea typeface="+mn-ea"/>
                <a:cs typeface="+mn-cs"/>
              </a:rPr>
              <a:t>menor</a:t>
            </a:r>
            <a:r>
              <a:rPr lang="pt-PT" sz="2800" dirty="0" smtClean="0">
                <a:ea typeface="+mn-ea"/>
                <a:cs typeface="+mn-cs"/>
              </a:rPr>
              <a:t> valor (</a:t>
            </a:r>
            <a:r>
              <a:rPr lang="pt-PT" sz="2800" dirty="0" err="1" smtClean="0">
                <a:ea typeface="+mn-ea"/>
                <a:cs typeface="+mn-cs"/>
              </a:rPr>
              <a:t>nível</a:t>
            </a:r>
            <a:r>
              <a:rPr lang="pt-PT" sz="2800" dirty="0" smtClean="0">
                <a:ea typeface="+mn-ea"/>
                <a:cs typeface="+mn-cs"/>
              </a:rPr>
              <a:t> de </a:t>
            </a:r>
            <a:r>
              <a:rPr lang="pt-PT" sz="2800" dirty="0" err="1" smtClean="0">
                <a:ea typeface="+mn-ea"/>
                <a:cs typeface="+mn-cs"/>
              </a:rPr>
              <a:t>minimização</a:t>
            </a:r>
            <a:r>
              <a:rPr lang="pt-PT" sz="2800" dirty="0" smtClean="0">
                <a:ea typeface="+mn-ea"/>
                <a:cs typeface="+mn-cs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pt-PT" dirty="0" smtClean="0"/>
              <a:t>Os </a:t>
            </a:r>
            <a:r>
              <a:rPr lang="pt-PT" dirty="0" err="1" smtClean="0"/>
              <a:t>valores</a:t>
            </a:r>
            <a:r>
              <a:rPr lang="pt-PT" dirty="0" smtClean="0"/>
              <a:t> associados </a:t>
            </a:r>
            <a:r>
              <a:rPr lang="pt-PT" dirty="0" err="1" smtClean="0"/>
              <a:t>aos</a:t>
            </a:r>
            <a:r>
              <a:rPr lang="pt-PT" dirty="0" smtClean="0"/>
              <a:t> nós </a:t>
            </a:r>
            <a:r>
              <a:rPr lang="pt-PT" dirty="0" err="1" smtClean="0"/>
              <a:t>folha</a:t>
            </a:r>
            <a:r>
              <a:rPr lang="pt-PT" dirty="0" smtClean="0"/>
              <a:t> são </a:t>
            </a:r>
            <a:r>
              <a:rPr lang="pt-PT" dirty="0" err="1" smtClean="0"/>
              <a:t>obtidos</a:t>
            </a:r>
            <a:r>
              <a:rPr lang="pt-PT" dirty="0" smtClean="0"/>
              <a:t> pela </a:t>
            </a:r>
            <a:r>
              <a:rPr lang="pt-PT" dirty="0" err="1" smtClean="0"/>
              <a:t>aplicação</a:t>
            </a:r>
            <a:r>
              <a:rPr lang="pt-PT" dirty="0" smtClean="0"/>
              <a:t> da </a:t>
            </a:r>
            <a:r>
              <a:rPr lang="pt-PT" dirty="0" err="1" smtClean="0"/>
              <a:t>função</a:t>
            </a:r>
            <a:r>
              <a:rPr lang="pt-PT" dirty="0" smtClean="0"/>
              <a:t> heurística </a:t>
            </a:r>
            <a:r>
              <a:rPr lang="pt-PT" dirty="0" err="1" smtClean="0"/>
              <a:t>de</a:t>
            </a:r>
            <a:r>
              <a:rPr lang="pt-PT" dirty="0" smtClean="0"/>
              <a:t> avaliação do mérito de cada um dos estados, </a:t>
            </a:r>
            <a:r>
              <a:rPr lang="pt-PT" dirty="0" err="1" smtClean="0"/>
              <a:t>de</a:t>
            </a:r>
            <a:r>
              <a:rPr lang="pt-PT" dirty="0" smtClean="0"/>
              <a:t> acordo </a:t>
            </a:r>
            <a:r>
              <a:rPr lang="pt-PT" dirty="0" err="1" smtClean="0"/>
              <a:t>com</a:t>
            </a:r>
            <a:r>
              <a:rPr lang="pt-PT" dirty="0" smtClean="0"/>
              <a:t> o </a:t>
            </a:r>
            <a:r>
              <a:rPr lang="pt-PT" dirty="0" err="1" smtClean="0"/>
              <a:t>ponto</a:t>
            </a:r>
            <a:r>
              <a:rPr lang="pt-PT" dirty="0" smtClean="0"/>
              <a:t> de </a:t>
            </a:r>
            <a:r>
              <a:rPr lang="pt-PT" dirty="0" err="1" smtClean="0"/>
              <a:t>vista</a:t>
            </a:r>
            <a:r>
              <a:rPr lang="pt-PT" dirty="0" smtClean="0"/>
              <a:t> do </a:t>
            </a:r>
            <a:r>
              <a:rPr lang="pt-PT" dirty="0" err="1" smtClean="0"/>
              <a:t>jogador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BAB121-D5D3-4A2D-8ECE-39A45E059BBB}" type="slidenum">
              <a:rPr lang="en-GB" smtClean="0"/>
              <a:pPr>
                <a:defRPr/>
              </a:pPr>
              <a:t>62</a:t>
            </a:fld>
            <a:endParaRPr lang="en-GB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 </a:t>
            </a:r>
            <a:r>
              <a:rPr lang="pt-PT" dirty="0" err="1" smtClean="0"/>
              <a:t>Minimax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BAB121-D5D3-4A2D-8ECE-39A45E059BBB}" type="slidenum">
              <a:rPr lang="en-GB" smtClean="0"/>
              <a:pPr>
                <a:defRPr/>
              </a:pPr>
              <a:t>63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38275" y="3186128"/>
          <a:ext cx="6905625" cy="252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8" name="Visio" r:id="rId4" imgW="6905625" imgH="2529078" progId="Visio.Drawing.11">
                  <p:embed/>
                </p:oleObj>
              </mc:Choice>
              <mc:Fallback>
                <p:oleObj name="Visio" r:id="rId4" imgW="6905625" imgH="252907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75" y="3186128"/>
                        <a:ext cx="6905625" cy="252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2910" y="1142984"/>
            <a:ext cx="77153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0" dirty="0" smtClean="0">
                <a:latin typeface="+mn-lt"/>
              </a:rPr>
              <a:t>Consideremos o </a:t>
            </a:r>
            <a:r>
              <a:rPr lang="pt-PT" b="0" dirty="0" err="1" smtClean="0">
                <a:latin typeface="+mn-lt"/>
              </a:rPr>
              <a:t>problema</a:t>
            </a:r>
            <a:r>
              <a:rPr lang="pt-PT" b="0" dirty="0" smtClean="0">
                <a:latin typeface="+mn-lt"/>
              </a:rPr>
              <a:t> genérico </a:t>
            </a:r>
            <a:r>
              <a:rPr lang="pt-PT" b="0" dirty="0" err="1" smtClean="0">
                <a:latin typeface="+mn-lt"/>
              </a:rPr>
              <a:t>representado</a:t>
            </a:r>
            <a:r>
              <a:rPr lang="pt-PT" b="0" dirty="0" smtClean="0">
                <a:latin typeface="+mn-lt"/>
              </a:rPr>
              <a:t> na </a:t>
            </a:r>
            <a:r>
              <a:rPr lang="pt-PT" b="0" dirty="0" err="1" smtClean="0">
                <a:latin typeface="+mn-lt"/>
              </a:rPr>
              <a:t>figura</a:t>
            </a:r>
            <a:r>
              <a:rPr lang="pt-PT" b="0" dirty="0" smtClean="0">
                <a:latin typeface="+mn-lt"/>
              </a:rPr>
              <a:t>. Os </a:t>
            </a:r>
            <a:r>
              <a:rPr lang="pt-PT" b="0" dirty="0" err="1" smtClean="0">
                <a:latin typeface="+mn-lt"/>
              </a:rPr>
              <a:t>nós</a:t>
            </a:r>
            <a:r>
              <a:rPr lang="pt-PT" b="0" dirty="0" smtClean="0">
                <a:latin typeface="+mn-lt"/>
              </a:rPr>
              <a:t> representam </a:t>
            </a:r>
            <a:r>
              <a:rPr lang="pt-PT" b="0" dirty="0" err="1" smtClean="0">
                <a:latin typeface="+mn-lt"/>
              </a:rPr>
              <a:t>estados</a:t>
            </a:r>
            <a:r>
              <a:rPr lang="pt-PT" b="0" dirty="0" smtClean="0">
                <a:latin typeface="+mn-lt"/>
              </a:rPr>
              <a:t> e </a:t>
            </a:r>
            <a:r>
              <a:rPr lang="pt-PT" b="0" dirty="0" err="1" smtClean="0">
                <a:latin typeface="+mn-lt"/>
              </a:rPr>
              <a:t>os</a:t>
            </a:r>
            <a:r>
              <a:rPr lang="pt-PT" b="0" dirty="0" smtClean="0">
                <a:latin typeface="+mn-lt"/>
              </a:rPr>
              <a:t> ramos </a:t>
            </a:r>
            <a:r>
              <a:rPr lang="pt-PT" b="0" dirty="0" err="1" smtClean="0">
                <a:latin typeface="+mn-lt"/>
              </a:rPr>
              <a:t>representam</a:t>
            </a:r>
            <a:r>
              <a:rPr lang="pt-PT" b="0" dirty="0" smtClean="0">
                <a:latin typeface="+mn-lt"/>
              </a:rPr>
              <a:t> as </a:t>
            </a:r>
            <a:r>
              <a:rPr lang="pt-PT" b="0" dirty="0" err="1" smtClean="0">
                <a:latin typeface="+mn-lt"/>
              </a:rPr>
              <a:t>jogadas</a:t>
            </a:r>
            <a:r>
              <a:rPr lang="pt-PT" b="0" dirty="0" smtClean="0">
                <a:latin typeface="+mn-lt"/>
              </a:rPr>
              <a:t> possíveis a </a:t>
            </a:r>
            <a:r>
              <a:rPr lang="pt-PT" b="0" dirty="0" err="1" smtClean="0">
                <a:latin typeface="+mn-lt"/>
              </a:rPr>
              <a:t>partir</a:t>
            </a:r>
            <a:r>
              <a:rPr lang="pt-PT" b="0" dirty="0" smtClean="0">
                <a:latin typeface="+mn-lt"/>
              </a:rPr>
              <a:t> de </a:t>
            </a:r>
            <a:r>
              <a:rPr lang="pt-PT" b="0" dirty="0" err="1" smtClean="0">
                <a:latin typeface="+mn-lt"/>
              </a:rPr>
              <a:t>cada</a:t>
            </a:r>
            <a:r>
              <a:rPr lang="pt-PT" b="0" dirty="0" smtClean="0">
                <a:latin typeface="+mn-lt"/>
              </a:rPr>
              <a:t> estado. Os </a:t>
            </a:r>
            <a:r>
              <a:rPr lang="pt-PT" b="0" dirty="0" err="1" smtClean="0">
                <a:latin typeface="+mn-lt"/>
              </a:rPr>
              <a:t>valores</a:t>
            </a:r>
            <a:r>
              <a:rPr lang="pt-PT" b="0" dirty="0" smtClean="0">
                <a:latin typeface="+mn-lt"/>
              </a:rPr>
              <a:t> associados </a:t>
            </a:r>
            <a:r>
              <a:rPr lang="pt-PT" b="0" dirty="0" err="1" smtClean="0">
                <a:latin typeface="+mn-lt"/>
              </a:rPr>
              <a:t>aos</a:t>
            </a:r>
            <a:r>
              <a:rPr lang="pt-PT" b="0" dirty="0" smtClean="0">
                <a:latin typeface="+mn-lt"/>
              </a:rPr>
              <a:t> nós </a:t>
            </a:r>
            <a:r>
              <a:rPr lang="pt-PT" b="0" dirty="0" err="1" smtClean="0">
                <a:latin typeface="+mn-lt"/>
              </a:rPr>
              <a:t>folha</a:t>
            </a:r>
            <a:r>
              <a:rPr lang="pt-PT" b="0" dirty="0" smtClean="0">
                <a:latin typeface="+mn-lt"/>
              </a:rPr>
              <a:t> são </a:t>
            </a:r>
            <a:r>
              <a:rPr lang="pt-PT" b="0" dirty="0" err="1" smtClean="0">
                <a:latin typeface="+mn-lt"/>
              </a:rPr>
              <a:t>obtidos</a:t>
            </a:r>
            <a:r>
              <a:rPr lang="pt-PT" b="0" dirty="0" smtClean="0">
                <a:latin typeface="+mn-lt"/>
              </a:rPr>
              <a:t> por </a:t>
            </a:r>
            <a:r>
              <a:rPr lang="pt-PT" b="0" dirty="0" err="1" smtClean="0">
                <a:latin typeface="+mn-lt"/>
              </a:rPr>
              <a:t>uma</a:t>
            </a:r>
            <a:r>
              <a:rPr lang="pt-PT" b="0" dirty="0" smtClean="0">
                <a:latin typeface="+mn-lt"/>
              </a:rPr>
              <a:t> função </a:t>
            </a:r>
            <a:r>
              <a:rPr lang="pt-PT" b="0" dirty="0" err="1" smtClean="0">
                <a:latin typeface="+mn-lt"/>
              </a:rPr>
              <a:t>de</a:t>
            </a:r>
            <a:r>
              <a:rPr lang="pt-PT" b="0" dirty="0" smtClean="0">
                <a:latin typeface="+mn-lt"/>
              </a:rPr>
              <a:t> avaliação.</a:t>
            </a:r>
            <a:endParaRPr lang="pt-PT" b="0" dirty="0">
              <a:latin typeface="+mn-l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 </a:t>
            </a:r>
            <a:r>
              <a:rPr lang="pt-PT" dirty="0" err="1" smtClean="0"/>
              <a:t>Minimax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Relações </a:t>
            </a:r>
            <a:r>
              <a:rPr lang="pt-PT" dirty="0" err="1" smtClean="0"/>
              <a:t>do</a:t>
            </a:r>
            <a:r>
              <a:rPr lang="pt-PT" dirty="0" smtClean="0"/>
              <a:t> problema </a:t>
            </a:r>
            <a:r>
              <a:rPr lang="pt-PT" dirty="0" err="1" smtClean="0"/>
              <a:t>genérico</a:t>
            </a:r>
            <a:endParaRPr lang="pt-PT" dirty="0" smtClean="0"/>
          </a:p>
          <a:p>
            <a:pPr>
              <a:buNone/>
            </a:pPr>
            <a:endParaRPr lang="pt-PT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max_to_move(d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max_to_move(e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max_to_move(f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max_to_move(g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min_to_move(b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min_to_move(c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min_to_move(h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min_to_move(i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min_to_move(j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min_to_move(l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min_to_move(m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min_to_move(n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min_to_move(o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min_to_move(p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endParaRPr lang="pt-PT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BAB121-D5D3-4A2D-8ECE-39A45E059BBB}" type="slidenum">
              <a:rPr lang="en-GB" smtClean="0"/>
              <a:pPr>
                <a:defRPr/>
              </a:pPr>
              <a:t>64</a:t>
            </a:fld>
            <a:endParaRPr lang="en-GB"/>
          </a:p>
        </p:txBody>
      </p:sp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2500298" y="2571744"/>
          <a:ext cx="6191245" cy="2267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2" name="Visio" r:id="rId4" imgW="6905625" imgH="2529078" progId="Visio.Drawing.11">
                  <p:embed/>
                </p:oleObj>
              </mc:Choice>
              <mc:Fallback>
                <p:oleObj name="Visio" r:id="rId4" imgW="6905625" imgH="252907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571744"/>
                        <a:ext cx="6191245" cy="2267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5139" y="5214950"/>
            <a:ext cx="7875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i="1" dirty="0" err="1" smtClean="0">
                <a:latin typeface="+mn-lt"/>
              </a:rPr>
              <a:t>max_to_move</a:t>
            </a:r>
            <a:r>
              <a:rPr lang="pt-PT" sz="1600" i="1" dirty="0" smtClean="0">
                <a:latin typeface="+mn-lt"/>
              </a:rPr>
              <a:t>/1</a:t>
            </a:r>
            <a:r>
              <a:rPr lang="pt-PT" sz="1600" dirty="0" smtClean="0">
                <a:latin typeface="+mn-lt"/>
              </a:rPr>
              <a:t> </a:t>
            </a:r>
            <a:r>
              <a:rPr lang="pt-PT" sz="1600" b="0" dirty="0" smtClean="0">
                <a:latin typeface="+mn-lt"/>
              </a:rPr>
              <a:t>e </a:t>
            </a:r>
            <a:r>
              <a:rPr lang="pt-PT" sz="1600" i="1" dirty="0" err="1" smtClean="0">
                <a:latin typeface="+mn-lt"/>
              </a:rPr>
              <a:t>min_to_move</a:t>
            </a:r>
            <a:r>
              <a:rPr lang="pt-PT" sz="1600" i="1" dirty="0" smtClean="0">
                <a:latin typeface="+mn-lt"/>
              </a:rPr>
              <a:t>/1</a:t>
            </a:r>
            <a:r>
              <a:rPr lang="pt-PT" sz="1600" b="0" dirty="0" smtClean="0">
                <a:latin typeface="+mn-lt"/>
              </a:rPr>
              <a:t> </a:t>
            </a:r>
            <a:r>
              <a:rPr lang="pt-PT" sz="1600" b="0" dirty="0" err="1" smtClean="0">
                <a:latin typeface="+mn-lt"/>
              </a:rPr>
              <a:t>definem</a:t>
            </a:r>
            <a:r>
              <a:rPr lang="pt-PT" sz="1600" b="0" dirty="0" smtClean="0">
                <a:latin typeface="+mn-lt"/>
              </a:rPr>
              <a:t> para </a:t>
            </a:r>
            <a:r>
              <a:rPr lang="pt-PT" sz="1600" b="0" dirty="0" err="1" smtClean="0">
                <a:latin typeface="+mn-lt"/>
              </a:rPr>
              <a:t>cada</a:t>
            </a:r>
            <a:r>
              <a:rPr lang="pt-PT" sz="1600" b="0" dirty="0" smtClean="0">
                <a:latin typeface="+mn-lt"/>
              </a:rPr>
              <a:t> nó </a:t>
            </a:r>
            <a:r>
              <a:rPr lang="pt-PT" sz="1600" b="0" dirty="0" err="1" smtClean="0">
                <a:latin typeface="+mn-lt"/>
              </a:rPr>
              <a:t>qual</a:t>
            </a:r>
            <a:r>
              <a:rPr lang="pt-PT" sz="1600" b="0" dirty="0" smtClean="0">
                <a:latin typeface="+mn-lt"/>
              </a:rPr>
              <a:t> o </a:t>
            </a:r>
            <a:r>
              <a:rPr lang="pt-PT" sz="1600" b="0" dirty="0" err="1" smtClean="0">
                <a:latin typeface="+mn-lt"/>
              </a:rPr>
              <a:t>valor</a:t>
            </a:r>
            <a:r>
              <a:rPr lang="pt-PT" sz="1600" b="0" dirty="0" smtClean="0">
                <a:latin typeface="+mn-lt"/>
              </a:rPr>
              <a:t> dos </a:t>
            </a:r>
            <a:r>
              <a:rPr lang="pt-PT" sz="1600" b="0" dirty="0" err="1" smtClean="0">
                <a:latin typeface="+mn-lt"/>
              </a:rPr>
              <a:t>seus</a:t>
            </a:r>
            <a:r>
              <a:rPr lang="pt-PT" sz="1600" b="0" dirty="0" smtClean="0">
                <a:latin typeface="+mn-lt"/>
              </a:rPr>
              <a:t> descendentes é </a:t>
            </a:r>
            <a:r>
              <a:rPr lang="pt-PT" sz="1600" b="0" dirty="0" err="1" smtClean="0">
                <a:latin typeface="+mn-lt"/>
              </a:rPr>
              <a:t>propagado</a:t>
            </a:r>
            <a:r>
              <a:rPr lang="pt-PT" sz="1600" b="0" dirty="0" smtClean="0">
                <a:latin typeface="+mn-lt"/>
              </a:rPr>
              <a:t> até </a:t>
            </a:r>
            <a:r>
              <a:rPr lang="pt-PT" sz="1600" b="0" dirty="0" err="1" smtClean="0">
                <a:latin typeface="+mn-lt"/>
              </a:rPr>
              <a:t>ao</a:t>
            </a:r>
            <a:r>
              <a:rPr lang="pt-PT" sz="1600" b="0" dirty="0" smtClean="0">
                <a:latin typeface="+mn-lt"/>
              </a:rPr>
              <a:t> próprio </a:t>
            </a:r>
            <a:r>
              <a:rPr lang="pt-PT" sz="1600" b="0" dirty="0" err="1" smtClean="0">
                <a:latin typeface="+mn-lt"/>
              </a:rPr>
              <a:t>nó</a:t>
            </a:r>
            <a:r>
              <a:rPr lang="pt-PT" sz="1600" b="0" dirty="0" smtClean="0">
                <a:latin typeface="+mn-lt"/>
              </a:rPr>
              <a:t>; o </a:t>
            </a:r>
            <a:r>
              <a:rPr lang="pt-PT" sz="1600" b="0" dirty="0" err="1" smtClean="0">
                <a:latin typeface="+mn-lt"/>
              </a:rPr>
              <a:t>maior</a:t>
            </a:r>
            <a:r>
              <a:rPr lang="pt-PT" sz="1600" b="0" dirty="0" smtClean="0">
                <a:latin typeface="+mn-lt"/>
              </a:rPr>
              <a:t> no </a:t>
            </a:r>
            <a:r>
              <a:rPr lang="pt-PT" sz="1600" b="0" dirty="0" err="1" smtClean="0">
                <a:latin typeface="+mn-lt"/>
              </a:rPr>
              <a:t>caso</a:t>
            </a:r>
            <a:r>
              <a:rPr lang="pt-PT" sz="1600" b="0" dirty="0" smtClean="0">
                <a:latin typeface="+mn-lt"/>
              </a:rPr>
              <a:t> de </a:t>
            </a:r>
            <a:r>
              <a:rPr lang="pt-PT" sz="1600" b="0" i="1" dirty="0" err="1" smtClean="0">
                <a:latin typeface="+mn-lt"/>
              </a:rPr>
              <a:t>max_to_move</a:t>
            </a:r>
            <a:r>
              <a:rPr lang="pt-PT" sz="1600" b="0" i="1" dirty="0" smtClean="0">
                <a:latin typeface="+mn-lt"/>
              </a:rPr>
              <a:t>/1</a:t>
            </a:r>
            <a:r>
              <a:rPr lang="pt-PT" sz="1600" b="0" dirty="0" smtClean="0">
                <a:latin typeface="+mn-lt"/>
              </a:rPr>
              <a:t> </a:t>
            </a:r>
            <a:r>
              <a:rPr lang="pt-PT" sz="1600" b="0" dirty="0" err="1" smtClean="0">
                <a:latin typeface="+mn-lt"/>
              </a:rPr>
              <a:t>ou</a:t>
            </a:r>
            <a:r>
              <a:rPr lang="pt-PT" sz="1600" b="0" dirty="0" smtClean="0">
                <a:latin typeface="+mn-lt"/>
              </a:rPr>
              <a:t> o </a:t>
            </a:r>
            <a:r>
              <a:rPr lang="pt-PT" sz="1600" b="0" dirty="0" err="1" smtClean="0">
                <a:latin typeface="+mn-lt"/>
              </a:rPr>
              <a:t>menor</a:t>
            </a:r>
            <a:r>
              <a:rPr lang="pt-PT" sz="1600" b="0" dirty="0" smtClean="0">
                <a:latin typeface="+mn-lt"/>
              </a:rPr>
              <a:t> no </a:t>
            </a:r>
            <a:r>
              <a:rPr lang="pt-PT" sz="1600" b="0" dirty="0" err="1" smtClean="0">
                <a:latin typeface="+mn-lt"/>
              </a:rPr>
              <a:t>caso</a:t>
            </a:r>
            <a:r>
              <a:rPr lang="pt-PT" sz="1600" b="0" dirty="0" smtClean="0">
                <a:latin typeface="+mn-lt"/>
              </a:rPr>
              <a:t> de </a:t>
            </a:r>
            <a:r>
              <a:rPr lang="pt-PT" sz="1600" b="0" i="1" dirty="0" err="1" smtClean="0">
                <a:latin typeface="+mn-lt"/>
              </a:rPr>
              <a:t>min_to_move</a:t>
            </a:r>
            <a:r>
              <a:rPr lang="pt-PT" sz="1600" b="0" i="1" dirty="0" smtClean="0">
                <a:latin typeface="+mn-lt"/>
              </a:rPr>
              <a:t>/1</a:t>
            </a:r>
            <a:endParaRPr lang="pt-PT" sz="1600" b="0" i="1" dirty="0">
              <a:latin typeface="+mn-l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 </a:t>
            </a:r>
            <a:r>
              <a:rPr lang="pt-PT" dirty="0" err="1" smtClean="0"/>
              <a:t>Minimax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Relações </a:t>
            </a:r>
            <a:r>
              <a:rPr lang="pt-PT" dirty="0" err="1" smtClean="0"/>
              <a:t>do</a:t>
            </a:r>
            <a:r>
              <a:rPr lang="pt-PT" dirty="0" smtClean="0"/>
              <a:t> problema </a:t>
            </a:r>
            <a:r>
              <a:rPr lang="pt-PT" dirty="0" err="1" smtClean="0"/>
              <a:t>genérico</a:t>
            </a:r>
            <a:r>
              <a:rPr lang="pt-PT" dirty="0" smtClean="0"/>
              <a:t> (</a:t>
            </a:r>
            <a:r>
              <a:rPr lang="pt-PT" dirty="0" err="1" smtClean="0"/>
              <a:t>cont</a:t>
            </a:r>
            <a:r>
              <a:rPr lang="pt-PT" dirty="0" smtClean="0"/>
              <a:t>.)</a:t>
            </a:r>
          </a:p>
          <a:p>
            <a:pPr>
              <a:buNone/>
            </a:pPr>
            <a:endParaRPr lang="pt-PT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moves(a,[b,c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moves(b,[d,e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moves(c,[f,g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moves(d,[h,i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moves(e,[j,l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moves(f,[m,n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]).</a:t>
            </a:r>
          </a:p>
          <a:p>
            <a:pPr>
              <a:buNone/>
            </a:pPr>
            <a:r>
              <a:rPr lang="pt-P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moves(g,[o,p</a:t>
            </a: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]).</a:t>
            </a:r>
          </a:p>
          <a:p>
            <a:pPr>
              <a:buNone/>
            </a:pPr>
            <a:endParaRPr lang="pt-PT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BAB121-D5D3-4A2D-8ECE-39A45E059BBB}" type="slidenum">
              <a:rPr lang="en-GB" smtClean="0"/>
              <a:pPr>
                <a:defRPr/>
              </a:pPr>
              <a:t>65</a:t>
            </a:fld>
            <a:endParaRPr lang="en-GB"/>
          </a:p>
        </p:txBody>
      </p:sp>
      <p:graphicFrame>
        <p:nvGraphicFramePr>
          <p:cNvPr id="143362" name="Object 2"/>
          <p:cNvGraphicFramePr>
            <a:graphicFrameLocks noChangeAspect="1"/>
          </p:cNvGraphicFramePr>
          <p:nvPr/>
        </p:nvGraphicFramePr>
        <p:xfrm>
          <a:off x="2500313" y="2571750"/>
          <a:ext cx="619125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6" name="Visio" r:id="rId4" imgW="6905625" imgH="2529078" progId="Visio.Drawing.11">
                  <p:embed/>
                </p:oleObj>
              </mc:Choice>
              <mc:Fallback>
                <p:oleObj name="Visio" r:id="rId4" imgW="6905625" imgH="252907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571750"/>
                        <a:ext cx="6191250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5139" y="5429264"/>
            <a:ext cx="7804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i="1" dirty="0" smtClean="0">
                <a:latin typeface="+mn-lt"/>
              </a:rPr>
              <a:t>moves/2</a:t>
            </a:r>
            <a:r>
              <a:rPr lang="pt-PT" sz="1600" b="0" dirty="0" smtClean="0">
                <a:latin typeface="+mn-lt"/>
              </a:rPr>
              <a:t> </a:t>
            </a:r>
            <a:r>
              <a:rPr lang="pt-PT" sz="1600" b="0" dirty="0" err="1" smtClean="0">
                <a:latin typeface="+mn-lt"/>
              </a:rPr>
              <a:t>define</a:t>
            </a:r>
            <a:r>
              <a:rPr lang="pt-PT" sz="1600" b="0" dirty="0" smtClean="0">
                <a:latin typeface="+mn-lt"/>
              </a:rPr>
              <a:t> para </a:t>
            </a:r>
            <a:r>
              <a:rPr lang="pt-PT" sz="1600" b="0" dirty="0" err="1" smtClean="0">
                <a:latin typeface="+mn-lt"/>
              </a:rPr>
              <a:t>cada</a:t>
            </a:r>
            <a:r>
              <a:rPr lang="pt-PT" sz="1600" b="0" dirty="0" smtClean="0">
                <a:latin typeface="+mn-lt"/>
              </a:rPr>
              <a:t> nó a </a:t>
            </a:r>
            <a:r>
              <a:rPr lang="pt-PT" sz="1600" b="0" dirty="0" err="1" smtClean="0">
                <a:latin typeface="+mn-lt"/>
              </a:rPr>
              <a:t>lista</a:t>
            </a:r>
            <a:r>
              <a:rPr lang="pt-PT" sz="1600" b="0" dirty="0" smtClean="0">
                <a:latin typeface="+mn-lt"/>
              </a:rPr>
              <a:t> de </a:t>
            </a:r>
            <a:r>
              <a:rPr lang="pt-PT" sz="1600" b="0" dirty="0" err="1" smtClean="0">
                <a:latin typeface="+mn-lt"/>
              </a:rPr>
              <a:t>nós</a:t>
            </a:r>
            <a:r>
              <a:rPr lang="pt-PT" sz="1600" b="0" dirty="0" smtClean="0">
                <a:latin typeface="+mn-lt"/>
              </a:rPr>
              <a:t> descendentes (</a:t>
            </a:r>
            <a:r>
              <a:rPr lang="pt-PT" sz="1600" b="0" dirty="0" err="1" smtClean="0">
                <a:latin typeface="+mn-lt"/>
              </a:rPr>
              <a:t>correspondem</a:t>
            </a:r>
            <a:r>
              <a:rPr lang="pt-PT" sz="1600" b="0" dirty="0" smtClean="0">
                <a:latin typeface="+mn-lt"/>
              </a:rPr>
              <a:t> às </a:t>
            </a:r>
            <a:r>
              <a:rPr lang="pt-PT" sz="1600" b="0" dirty="0" err="1" smtClean="0">
                <a:latin typeface="+mn-lt"/>
              </a:rPr>
              <a:t>jogadas</a:t>
            </a:r>
            <a:r>
              <a:rPr lang="pt-PT" sz="1600" b="0" dirty="0" smtClean="0">
                <a:latin typeface="+mn-lt"/>
              </a:rPr>
              <a:t> válidas a </a:t>
            </a:r>
            <a:r>
              <a:rPr lang="pt-PT" sz="1600" b="0" dirty="0" err="1" smtClean="0">
                <a:latin typeface="+mn-lt"/>
              </a:rPr>
              <a:t>partir</a:t>
            </a:r>
            <a:r>
              <a:rPr lang="pt-PT" sz="1600" b="0" dirty="0" smtClean="0">
                <a:latin typeface="+mn-lt"/>
              </a:rPr>
              <a:t> de </a:t>
            </a:r>
            <a:r>
              <a:rPr lang="pt-PT" sz="1600" b="0" dirty="0" err="1" smtClean="0">
                <a:latin typeface="+mn-lt"/>
              </a:rPr>
              <a:t>cada</a:t>
            </a:r>
            <a:r>
              <a:rPr lang="pt-PT" sz="1600" b="0" dirty="0" smtClean="0">
                <a:latin typeface="+mn-lt"/>
              </a:rPr>
              <a:t> nó); </a:t>
            </a:r>
            <a:r>
              <a:rPr lang="pt-PT" sz="1600" b="0" dirty="0" err="1" smtClean="0">
                <a:latin typeface="+mn-lt"/>
              </a:rPr>
              <a:t>num</a:t>
            </a:r>
            <a:r>
              <a:rPr lang="pt-PT" sz="1600" b="0" dirty="0" smtClean="0">
                <a:latin typeface="+mn-lt"/>
              </a:rPr>
              <a:t> problema </a:t>
            </a:r>
            <a:r>
              <a:rPr lang="pt-PT" sz="1600" b="0" dirty="0" err="1" smtClean="0">
                <a:latin typeface="+mn-lt"/>
              </a:rPr>
              <a:t>concreto</a:t>
            </a:r>
            <a:r>
              <a:rPr lang="pt-PT" sz="1600" b="0" dirty="0" smtClean="0">
                <a:latin typeface="+mn-lt"/>
              </a:rPr>
              <a:t> a </a:t>
            </a:r>
            <a:r>
              <a:rPr lang="pt-PT" sz="1600" b="0" dirty="0" err="1" smtClean="0">
                <a:latin typeface="+mn-lt"/>
              </a:rPr>
              <a:t>lista</a:t>
            </a:r>
            <a:r>
              <a:rPr lang="pt-PT" sz="1600" b="0" dirty="0" smtClean="0">
                <a:latin typeface="+mn-lt"/>
              </a:rPr>
              <a:t> de </a:t>
            </a:r>
            <a:r>
              <a:rPr lang="pt-PT" sz="1600" b="0" dirty="0" err="1" smtClean="0">
                <a:latin typeface="+mn-lt"/>
              </a:rPr>
              <a:t>nós</a:t>
            </a:r>
            <a:r>
              <a:rPr lang="pt-PT" sz="1600" b="0" dirty="0" smtClean="0">
                <a:latin typeface="+mn-lt"/>
              </a:rPr>
              <a:t> descendentes é </a:t>
            </a:r>
            <a:r>
              <a:rPr lang="pt-PT" sz="1600" b="0" dirty="0" err="1" smtClean="0">
                <a:latin typeface="+mn-lt"/>
              </a:rPr>
              <a:t>gerada</a:t>
            </a:r>
            <a:r>
              <a:rPr lang="pt-PT" sz="1600" b="0" dirty="0" smtClean="0">
                <a:latin typeface="+mn-lt"/>
              </a:rPr>
              <a:t> em </a:t>
            </a:r>
            <a:r>
              <a:rPr lang="pt-PT" sz="1600" b="0" dirty="0" err="1" smtClean="0">
                <a:latin typeface="+mn-lt"/>
              </a:rPr>
              <a:t>função</a:t>
            </a:r>
            <a:r>
              <a:rPr lang="pt-PT" sz="1600" b="0" dirty="0" smtClean="0">
                <a:latin typeface="+mn-lt"/>
              </a:rPr>
              <a:t> das </a:t>
            </a:r>
            <a:r>
              <a:rPr lang="pt-PT" sz="1600" b="0" dirty="0" err="1" smtClean="0">
                <a:latin typeface="+mn-lt"/>
              </a:rPr>
              <a:t>regras</a:t>
            </a:r>
            <a:r>
              <a:rPr lang="pt-PT" sz="1600" b="0" dirty="0" smtClean="0">
                <a:latin typeface="+mn-lt"/>
              </a:rPr>
              <a:t> do </a:t>
            </a:r>
            <a:r>
              <a:rPr lang="pt-PT" sz="1600" b="0" dirty="0" err="1" smtClean="0">
                <a:latin typeface="+mn-lt"/>
              </a:rPr>
              <a:t>jogo</a:t>
            </a:r>
            <a:endParaRPr lang="pt-PT" sz="1600" b="0" dirty="0">
              <a:latin typeface="+mn-l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 </a:t>
            </a:r>
            <a:r>
              <a:rPr lang="pt-PT" dirty="0" err="1" smtClean="0"/>
              <a:t>Minimax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Relações </a:t>
            </a:r>
            <a:r>
              <a:rPr lang="pt-PT" dirty="0" err="1" smtClean="0"/>
              <a:t>do</a:t>
            </a:r>
            <a:r>
              <a:rPr lang="pt-PT" dirty="0" smtClean="0"/>
              <a:t> problema </a:t>
            </a:r>
            <a:r>
              <a:rPr lang="pt-PT" dirty="0" err="1" smtClean="0"/>
              <a:t>genérico</a:t>
            </a:r>
            <a:r>
              <a:rPr lang="pt-PT" dirty="0" smtClean="0"/>
              <a:t> (</a:t>
            </a:r>
            <a:r>
              <a:rPr lang="pt-PT" dirty="0" err="1" smtClean="0"/>
              <a:t>cont</a:t>
            </a:r>
            <a:r>
              <a:rPr lang="pt-PT" dirty="0" smtClean="0"/>
              <a:t>.)</a:t>
            </a:r>
          </a:p>
          <a:p>
            <a:pPr>
              <a:buNone/>
            </a:pPr>
            <a:endParaRPr lang="pt-PT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static_eval(h,1).</a:t>
            </a:r>
          </a:p>
          <a:p>
            <a:pPr>
              <a:buNone/>
            </a:pP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static_eval(i,4).</a:t>
            </a:r>
          </a:p>
          <a:p>
            <a:pPr>
              <a:buNone/>
            </a:pP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static_eval(j,5).</a:t>
            </a:r>
          </a:p>
          <a:p>
            <a:pPr>
              <a:buNone/>
            </a:pP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static_eval(l,6).</a:t>
            </a:r>
          </a:p>
          <a:p>
            <a:pPr>
              <a:buNone/>
            </a:pP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static_eval(m,2).</a:t>
            </a:r>
          </a:p>
          <a:p>
            <a:pPr>
              <a:buNone/>
            </a:pP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static_eval(n,1).</a:t>
            </a:r>
          </a:p>
          <a:p>
            <a:pPr>
              <a:buNone/>
            </a:pP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static_eval(o,1).</a:t>
            </a:r>
          </a:p>
          <a:p>
            <a:pPr>
              <a:buNone/>
            </a:pP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static_eval(p,1).</a:t>
            </a:r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144386" name="Object 2"/>
          <p:cNvGraphicFramePr>
            <a:graphicFrameLocks noChangeAspect="1"/>
          </p:cNvGraphicFramePr>
          <p:nvPr/>
        </p:nvGraphicFramePr>
        <p:xfrm>
          <a:off x="2500313" y="2571750"/>
          <a:ext cx="619125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0" name="Visio" r:id="rId4" imgW="6905625" imgH="2529078" progId="Visio.Drawing.11">
                  <p:embed/>
                </p:oleObj>
              </mc:Choice>
              <mc:Fallback>
                <p:oleObj name="Visio" r:id="rId4" imgW="6905625" imgH="252907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571750"/>
                        <a:ext cx="6191250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5139" y="5429264"/>
            <a:ext cx="7733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i="1" dirty="0" err="1" smtClean="0">
                <a:latin typeface="+mn-lt"/>
              </a:rPr>
              <a:t>static_eval</a:t>
            </a:r>
            <a:r>
              <a:rPr lang="pt-PT" sz="1600" i="1" dirty="0" smtClean="0">
                <a:latin typeface="+mn-lt"/>
              </a:rPr>
              <a:t>/2</a:t>
            </a:r>
            <a:r>
              <a:rPr lang="pt-PT" sz="1600" b="0" dirty="0" smtClean="0">
                <a:latin typeface="+mn-lt"/>
              </a:rPr>
              <a:t> define o valor do mérito, do ponto de vista do jogador representado pelo algoritmo, de cada estado terminal (nós folha da árvore); num problema concreto, este valor é estimado através de uma função de avaliação</a:t>
            </a:r>
            <a:endParaRPr lang="pt-PT" sz="1600" b="0" dirty="0">
              <a:latin typeface="+mn-l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 </a:t>
            </a:r>
            <a:r>
              <a:rPr lang="pt-PT" dirty="0" err="1" smtClean="0"/>
              <a:t>Minimax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5538"/>
            <a:ext cx="7891490" cy="473235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pt-PT" dirty="0" smtClean="0"/>
              <a:t>Algoritmo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800" dirty="0" smtClean="0"/>
              <a:t>O objectivo do algoritmo é propagar o valor </a:t>
            </a:r>
            <a:r>
              <a:rPr lang="pt-PT" sz="1800" i="1" dirty="0" err="1" smtClean="0"/>
              <a:t>minimax</a:t>
            </a:r>
            <a:r>
              <a:rPr lang="pt-PT" sz="1800" dirty="0" smtClean="0"/>
              <a:t> para uma dada posição a partir dos nós folha.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800" dirty="0" smtClean="0"/>
              <a:t>O </a:t>
            </a:r>
            <a:r>
              <a:rPr lang="pt-PT" sz="1800" dirty="0" err="1" smtClean="0"/>
              <a:t>predicado</a:t>
            </a:r>
            <a:r>
              <a:rPr lang="pt-PT" sz="1800" dirty="0" smtClean="0"/>
              <a:t> principal é</a:t>
            </a:r>
          </a:p>
          <a:p>
            <a:pPr marL="0" indent="0">
              <a:lnSpc>
                <a:spcPct val="150000"/>
              </a:lnSpc>
              <a:buNone/>
            </a:pPr>
            <a:endParaRPr lang="pt-PT" sz="600" dirty="0" smtClean="0"/>
          </a:p>
          <a:p>
            <a:pPr>
              <a:lnSpc>
                <a:spcPct val="150000"/>
              </a:lnSpc>
              <a:buNone/>
            </a:pPr>
            <a:r>
              <a:rPr lang="pt-PT" sz="1600" dirty="0" smtClean="0"/>
              <a:t>	</a:t>
            </a:r>
            <a:r>
              <a:rPr lang="pt-PT" sz="1800" dirty="0" smtClean="0"/>
              <a:t>minimax( +Pos, -BestPos, -Val, -NodesList)</a:t>
            </a:r>
          </a:p>
          <a:p>
            <a:pPr>
              <a:lnSpc>
                <a:spcPct val="150000"/>
              </a:lnSpc>
              <a:buNone/>
            </a:pPr>
            <a:endParaRPr lang="pt-PT" sz="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PT" sz="1800" dirty="0" smtClean="0"/>
              <a:t>onde </a:t>
            </a:r>
            <a:r>
              <a:rPr lang="pt-PT" sz="1800" b="1" dirty="0" err="1" smtClean="0"/>
              <a:t>Val</a:t>
            </a:r>
            <a:r>
              <a:rPr lang="pt-PT" sz="1800" dirty="0" smtClean="0"/>
              <a:t> é o </a:t>
            </a:r>
            <a:r>
              <a:rPr lang="pt-PT" sz="1800" dirty="0" err="1" smtClean="0"/>
              <a:t>valor</a:t>
            </a:r>
            <a:r>
              <a:rPr lang="pt-PT" sz="1800" dirty="0" smtClean="0"/>
              <a:t> </a:t>
            </a:r>
            <a:r>
              <a:rPr lang="pt-PT" sz="1800" dirty="0" err="1" smtClean="0"/>
              <a:t>minimax</a:t>
            </a:r>
            <a:r>
              <a:rPr lang="pt-PT" sz="1800" dirty="0" smtClean="0"/>
              <a:t> da </a:t>
            </a:r>
            <a:r>
              <a:rPr lang="pt-PT" sz="1800" dirty="0" err="1" smtClean="0"/>
              <a:t>posição</a:t>
            </a:r>
            <a:r>
              <a:rPr lang="pt-PT" sz="1800" dirty="0" smtClean="0"/>
              <a:t> </a:t>
            </a:r>
            <a:r>
              <a:rPr lang="pt-PT" sz="1800" b="1" dirty="0" err="1" smtClean="0"/>
              <a:t>Pos</a:t>
            </a:r>
            <a:r>
              <a:rPr lang="pt-PT" sz="1800" dirty="0" smtClean="0"/>
              <a:t>, </a:t>
            </a:r>
            <a:r>
              <a:rPr lang="pt-PT" sz="1800" b="1" dirty="0" err="1" smtClean="0"/>
              <a:t>BestPos</a:t>
            </a:r>
            <a:r>
              <a:rPr lang="pt-PT" sz="1800" dirty="0" smtClean="0"/>
              <a:t> é a </a:t>
            </a:r>
            <a:r>
              <a:rPr lang="pt-PT" sz="1800" dirty="0" err="1" smtClean="0"/>
              <a:t>melhor</a:t>
            </a:r>
            <a:r>
              <a:rPr lang="pt-PT" sz="1800" dirty="0" smtClean="0"/>
              <a:t> posição </a:t>
            </a:r>
            <a:r>
              <a:rPr lang="pt-PT" sz="1800" dirty="0" err="1" smtClean="0"/>
              <a:t>que</a:t>
            </a:r>
            <a:r>
              <a:rPr lang="pt-PT" sz="1800" dirty="0" smtClean="0"/>
              <a:t> sucede a </a:t>
            </a:r>
            <a:r>
              <a:rPr lang="pt-PT" sz="1800" b="1" dirty="0" err="1" smtClean="0"/>
              <a:t>Pos</a:t>
            </a:r>
            <a:r>
              <a:rPr lang="pt-PT" sz="1800" dirty="0" smtClean="0"/>
              <a:t> (ou </a:t>
            </a:r>
            <a:r>
              <a:rPr lang="pt-PT" sz="1800" dirty="0" err="1" smtClean="0"/>
              <a:t>seja</a:t>
            </a:r>
            <a:r>
              <a:rPr lang="pt-PT" sz="1800" dirty="0" smtClean="0"/>
              <a:t>, a </a:t>
            </a:r>
            <a:r>
              <a:rPr lang="pt-PT" sz="1800" dirty="0" err="1" smtClean="0"/>
              <a:t>jogada</a:t>
            </a:r>
            <a:r>
              <a:rPr lang="pt-PT" sz="1800" dirty="0" smtClean="0"/>
              <a:t> a </a:t>
            </a:r>
            <a:r>
              <a:rPr lang="pt-PT" sz="1800" dirty="0" err="1" smtClean="0"/>
              <a:t>realizar</a:t>
            </a:r>
            <a:r>
              <a:rPr lang="pt-PT" sz="1800" dirty="0" smtClean="0"/>
              <a:t> para </a:t>
            </a:r>
            <a:r>
              <a:rPr lang="pt-PT" sz="1800" dirty="0" err="1" smtClean="0"/>
              <a:t>alcançar</a:t>
            </a:r>
            <a:r>
              <a:rPr lang="pt-PT" sz="1800" dirty="0" smtClean="0"/>
              <a:t> o </a:t>
            </a:r>
            <a:r>
              <a:rPr lang="pt-PT" sz="1800" dirty="0" err="1" smtClean="0"/>
              <a:t>valor</a:t>
            </a:r>
            <a:r>
              <a:rPr lang="pt-PT" sz="1800" dirty="0" smtClean="0"/>
              <a:t> </a:t>
            </a:r>
            <a:r>
              <a:rPr lang="pt-PT" sz="1800" b="1" dirty="0" err="1" smtClean="0"/>
              <a:t>Val</a:t>
            </a:r>
            <a:r>
              <a:rPr lang="pt-PT" sz="1800" dirty="0" smtClean="0"/>
              <a:t>) e </a:t>
            </a:r>
            <a:r>
              <a:rPr lang="pt-PT" sz="1800" b="1" dirty="0" err="1" smtClean="0"/>
              <a:t>NodesList</a:t>
            </a:r>
            <a:r>
              <a:rPr lang="pt-PT" sz="1800" dirty="0" smtClean="0"/>
              <a:t> contém a </a:t>
            </a:r>
            <a:r>
              <a:rPr lang="pt-PT" sz="1800" dirty="0" err="1" smtClean="0"/>
              <a:t>sequência</a:t>
            </a:r>
            <a:r>
              <a:rPr lang="pt-PT" sz="1800" dirty="0" smtClean="0"/>
              <a:t> de nós da árvore usados para propagar o </a:t>
            </a:r>
            <a:r>
              <a:rPr lang="pt-PT" sz="1800" dirty="0" err="1" smtClean="0"/>
              <a:t>valor</a:t>
            </a:r>
            <a:r>
              <a:rPr lang="pt-PT" sz="1800" dirty="0" smtClean="0"/>
              <a:t> de </a:t>
            </a:r>
            <a:r>
              <a:rPr lang="pt-PT" sz="1800" dirty="0" err="1" smtClean="0"/>
              <a:t>uma</a:t>
            </a:r>
            <a:r>
              <a:rPr lang="pt-PT" sz="1800" dirty="0" smtClean="0"/>
              <a:t> posição </a:t>
            </a:r>
            <a:r>
              <a:rPr lang="pt-PT" sz="1800" dirty="0" err="1" smtClean="0"/>
              <a:t>final</a:t>
            </a:r>
            <a:r>
              <a:rPr lang="pt-PT" sz="1800" dirty="0" smtClean="0"/>
              <a:t> até </a:t>
            </a:r>
            <a:r>
              <a:rPr lang="pt-PT" sz="1800" b="1" dirty="0" err="1" smtClean="0"/>
              <a:t>Pos</a:t>
            </a:r>
            <a:r>
              <a:rPr lang="pt-PT" sz="18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pt-PT" sz="1600" dirty="0" smtClean="0"/>
              <a:t>		</a:t>
            </a:r>
          </a:p>
          <a:p>
            <a:pPr>
              <a:lnSpc>
                <a:spcPct val="150000"/>
              </a:lnSpc>
              <a:buNone/>
            </a:pPr>
            <a:endParaRPr lang="pt-PT" sz="1600" dirty="0" smtClean="0"/>
          </a:p>
          <a:p>
            <a:pPr>
              <a:lnSpc>
                <a:spcPct val="150000"/>
              </a:lnSpc>
              <a:buNone/>
            </a:pPr>
            <a:endParaRPr lang="pt-PT" dirty="0" smtClean="0"/>
          </a:p>
          <a:p>
            <a:pPr>
              <a:lnSpc>
                <a:spcPct val="150000"/>
              </a:lnSpc>
              <a:buNone/>
            </a:pP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BAB121-D5D3-4A2D-8ECE-39A45E059BBB}" type="slidenum">
              <a:rPr lang="en-GB" smtClean="0"/>
              <a:pPr>
                <a:defRPr/>
              </a:pPr>
              <a:t>67</a:t>
            </a:fld>
            <a:endParaRPr lang="en-GB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 </a:t>
            </a:r>
            <a:r>
              <a:rPr lang="pt-PT" dirty="0" err="1" smtClean="0"/>
              <a:t>Minimax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BAB121-D5D3-4A2D-8ECE-39A45E059BBB}" type="slidenum">
              <a:rPr lang="en-GB" smtClean="0"/>
              <a:pPr>
                <a:defRPr/>
              </a:pPr>
              <a:t>68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09600" y="1714488"/>
            <a:ext cx="59218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PT" sz="1600" dirty="0" err="1" smtClean="0">
                <a:cs typeface="Courier New" pitchFamily="49" charset="0"/>
              </a:rPr>
              <a:t>minimax(Pos</a:t>
            </a:r>
            <a:r>
              <a:rPr lang="pt-PT" sz="1600" dirty="0" smtClean="0">
                <a:cs typeface="Courier New" pitchFamily="49" charset="0"/>
              </a:rPr>
              <a:t>, </a:t>
            </a:r>
            <a:r>
              <a:rPr lang="pt-PT" sz="1600" dirty="0" err="1" smtClean="0">
                <a:cs typeface="Courier New" pitchFamily="49" charset="0"/>
              </a:rPr>
              <a:t>BestPos</a:t>
            </a:r>
            <a:r>
              <a:rPr lang="pt-PT" sz="1600" dirty="0" smtClean="0">
                <a:cs typeface="Courier New" pitchFamily="49" charset="0"/>
              </a:rPr>
              <a:t>, </a:t>
            </a:r>
            <a:r>
              <a:rPr lang="pt-PT" sz="1600" dirty="0" err="1" smtClean="0">
                <a:cs typeface="Courier New" pitchFamily="49" charset="0"/>
              </a:rPr>
              <a:t>Val</a:t>
            </a:r>
            <a:r>
              <a:rPr lang="pt-PT" sz="1600" dirty="0" smtClean="0">
                <a:cs typeface="Courier New" pitchFamily="49" charset="0"/>
              </a:rPr>
              <a:t>, </a:t>
            </a:r>
            <a:r>
              <a:rPr lang="pt-PT" sz="1600" dirty="0" err="1" smtClean="0">
                <a:cs typeface="Courier New" pitchFamily="49" charset="0"/>
              </a:rPr>
              <a:t>NodesList</a:t>
            </a:r>
            <a:r>
              <a:rPr lang="pt-PT" sz="1600" dirty="0" smtClean="0">
                <a:cs typeface="Courier New" pitchFamily="49" charset="0"/>
              </a:rPr>
              <a:t>):-</a:t>
            </a:r>
          </a:p>
          <a:p>
            <a:pPr>
              <a:buNone/>
            </a:pPr>
            <a:r>
              <a:rPr lang="pt-PT" sz="1600" dirty="0" smtClean="0">
                <a:cs typeface="Courier New" pitchFamily="49" charset="0"/>
              </a:rPr>
              <a:t>	</a:t>
            </a:r>
            <a:r>
              <a:rPr lang="pt-PT" sz="1600" dirty="0" err="1" smtClean="0">
                <a:cs typeface="Courier New" pitchFamily="49" charset="0"/>
              </a:rPr>
              <a:t>moves(Pos</a:t>
            </a:r>
            <a:r>
              <a:rPr lang="pt-PT" sz="1600" dirty="0" smtClean="0">
                <a:cs typeface="Courier New" pitchFamily="49" charset="0"/>
              </a:rPr>
              <a:t>, </a:t>
            </a:r>
            <a:r>
              <a:rPr lang="pt-PT" sz="1600" dirty="0" err="1" smtClean="0">
                <a:cs typeface="Courier New" pitchFamily="49" charset="0"/>
              </a:rPr>
              <a:t>PosList</a:t>
            </a:r>
            <a:r>
              <a:rPr lang="pt-PT" sz="1600" dirty="0" smtClean="0">
                <a:cs typeface="Courier New" pitchFamily="49" charset="0"/>
              </a:rPr>
              <a:t>), !,</a:t>
            </a:r>
          </a:p>
          <a:p>
            <a:pPr>
              <a:buNone/>
            </a:pPr>
            <a:r>
              <a:rPr lang="pt-PT" sz="1600" dirty="0" smtClean="0">
                <a:cs typeface="Courier New" pitchFamily="49" charset="0"/>
              </a:rPr>
              <a:t>	</a:t>
            </a:r>
            <a:r>
              <a:rPr lang="pt-PT" sz="1600" dirty="0" err="1" smtClean="0">
                <a:cs typeface="Courier New" pitchFamily="49" charset="0"/>
              </a:rPr>
              <a:t>best(PosList</a:t>
            </a:r>
            <a:r>
              <a:rPr lang="pt-PT" sz="1600" dirty="0" smtClean="0">
                <a:cs typeface="Courier New" pitchFamily="49" charset="0"/>
              </a:rPr>
              <a:t>, </a:t>
            </a:r>
            <a:r>
              <a:rPr lang="pt-PT" sz="1600" dirty="0" err="1" smtClean="0">
                <a:cs typeface="Courier New" pitchFamily="49" charset="0"/>
              </a:rPr>
              <a:t>BestPos</a:t>
            </a:r>
            <a:r>
              <a:rPr lang="pt-PT" sz="1600" dirty="0" smtClean="0">
                <a:cs typeface="Courier New" pitchFamily="49" charset="0"/>
              </a:rPr>
              <a:t>, </a:t>
            </a:r>
            <a:r>
              <a:rPr lang="pt-PT" sz="1600" dirty="0" err="1" smtClean="0">
                <a:cs typeface="Courier New" pitchFamily="49" charset="0"/>
              </a:rPr>
              <a:t>Val</a:t>
            </a:r>
            <a:r>
              <a:rPr lang="pt-PT" sz="1600" dirty="0" smtClean="0">
                <a:cs typeface="Courier New" pitchFamily="49" charset="0"/>
              </a:rPr>
              <a:t>, </a:t>
            </a:r>
            <a:r>
              <a:rPr lang="pt-PT" sz="1600" dirty="0" err="1" smtClean="0">
                <a:cs typeface="Courier New" pitchFamily="49" charset="0"/>
              </a:rPr>
              <a:t>NodesList</a:t>
            </a:r>
            <a:r>
              <a:rPr lang="pt-PT" sz="1600" dirty="0" smtClean="0">
                <a:cs typeface="Courier New" pitchFamily="49" charset="0"/>
              </a:rPr>
              <a:t>).</a:t>
            </a:r>
          </a:p>
          <a:p>
            <a:pPr>
              <a:buNone/>
            </a:pPr>
            <a:endParaRPr lang="pt-PT" sz="1600" dirty="0" smtClean="0">
              <a:cs typeface="Courier New" pitchFamily="49" charset="0"/>
            </a:endParaRPr>
          </a:p>
          <a:p>
            <a:pPr>
              <a:buNone/>
            </a:pPr>
            <a:endParaRPr lang="pt-PT" sz="1600" dirty="0" smtClean="0">
              <a:cs typeface="Courier New" pitchFamily="49" charset="0"/>
            </a:endParaRPr>
          </a:p>
          <a:p>
            <a:pPr>
              <a:buNone/>
            </a:pPr>
            <a:endParaRPr lang="pt-PT" sz="1600" dirty="0" smtClean="0">
              <a:cs typeface="Courier New" pitchFamily="49" charset="0"/>
            </a:endParaRPr>
          </a:p>
          <a:p>
            <a:pPr>
              <a:buNone/>
            </a:pPr>
            <a:endParaRPr lang="pt-PT" sz="1600" dirty="0" smtClean="0">
              <a:cs typeface="Courier New" pitchFamily="49" charset="0"/>
            </a:endParaRPr>
          </a:p>
          <a:p>
            <a:pPr>
              <a:buNone/>
            </a:pPr>
            <a:endParaRPr lang="pt-PT" sz="1600" dirty="0" smtClean="0">
              <a:cs typeface="Courier New" pitchFamily="49" charset="0"/>
            </a:endParaRPr>
          </a:p>
          <a:p>
            <a:pPr>
              <a:buNone/>
            </a:pPr>
            <a:endParaRPr lang="pt-PT" sz="1600" dirty="0" smtClean="0">
              <a:cs typeface="Courier New" pitchFamily="49" charset="0"/>
            </a:endParaRPr>
          </a:p>
          <a:p>
            <a:pPr>
              <a:buNone/>
            </a:pPr>
            <a:endParaRPr lang="pt-PT" sz="1600" dirty="0" smtClean="0">
              <a:cs typeface="Courier New" pitchFamily="49" charset="0"/>
            </a:endParaRPr>
          </a:p>
          <a:p>
            <a:pPr>
              <a:buNone/>
            </a:pPr>
            <a:endParaRPr lang="pt-PT" sz="1600" dirty="0" smtClean="0">
              <a:cs typeface="Courier New" pitchFamily="49" charset="0"/>
            </a:endParaRPr>
          </a:p>
          <a:p>
            <a:pPr>
              <a:buNone/>
            </a:pPr>
            <a:endParaRPr lang="pt-PT" sz="1600" dirty="0" smtClean="0">
              <a:cs typeface="Courier New" pitchFamily="49" charset="0"/>
            </a:endParaRPr>
          </a:p>
          <a:p>
            <a:pPr>
              <a:buNone/>
            </a:pPr>
            <a:endParaRPr lang="pt-PT" sz="1600" dirty="0" smtClean="0">
              <a:cs typeface="Courier New" pitchFamily="49" charset="0"/>
            </a:endParaRPr>
          </a:p>
          <a:p>
            <a:pPr>
              <a:buNone/>
            </a:pPr>
            <a:endParaRPr lang="pt-PT" sz="1600" dirty="0" smtClean="0">
              <a:cs typeface="Courier New" pitchFamily="49" charset="0"/>
            </a:endParaRPr>
          </a:p>
          <a:p>
            <a:pPr>
              <a:buNone/>
            </a:pPr>
            <a:r>
              <a:rPr lang="pt-PT" sz="1600" dirty="0" err="1" smtClean="0">
                <a:cs typeface="Courier New" pitchFamily="49" charset="0"/>
              </a:rPr>
              <a:t>minimax(Pos</a:t>
            </a:r>
            <a:r>
              <a:rPr lang="pt-PT" sz="1600" dirty="0" smtClean="0">
                <a:cs typeface="Courier New" pitchFamily="49" charset="0"/>
              </a:rPr>
              <a:t>, </a:t>
            </a:r>
            <a:r>
              <a:rPr lang="pt-PT" sz="1600" dirty="0" err="1" smtClean="0">
                <a:cs typeface="Courier New" pitchFamily="49" charset="0"/>
              </a:rPr>
              <a:t>BestPos</a:t>
            </a:r>
            <a:r>
              <a:rPr lang="pt-PT" sz="1600" dirty="0" smtClean="0">
                <a:cs typeface="Courier New" pitchFamily="49" charset="0"/>
              </a:rPr>
              <a:t>, </a:t>
            </a:r>
            <a:r>
              <a:rPr lang="pt-PT" sz="1600" dirty="0" err="1" smtClean="0">
                <a:cs typeface="Courier New" pitchFamily="49" charset="0"/>
              </a:rPr>
              <a:t>Val</a:t>
            </a:r>
            <a:r>
              <a:rPr lang="pt-PT" sz="1600" dirty="0" smtClean="0">
                <a:cs typeface="Courier New" pitchFamily="49" charset="0"/>
              </a:rPr>
              <a:t>, []):-</a:t>
            </a:r>
          </a:p>
          <a:p>
            <a:pPr>
              <a:buNone/>
            </a:pPr>
            <a:r>
              <a:rPr lang="pt-PT" sz="1600" dirty="0" smtClean="0">
                <a:cs typeface="Courier New" pitchFamily="49" charset="0"/>
              </a:rPr>
              <a:t>	</a:t>
            </a:r>
            <a:r>
              <a:rPr lang="pt-PT" sz="1600" dirty="0" err="1" smtClean="0">
                <a:cs typeface="Courier New" pitchFamily="49" charset="0"/>
              </a:rPr>
              <a:t>static_eval(Pos</a:t>
            </a:r>
            <a:r>
              <a:rPr lang="pt-PT" sz="1600" dirty="0" smtClean="0">
                <a:cs typeface="Courier New" pitchFamily="49" charset="0"/>
              </a:rPr>
              <a:t>, </a:t>
            </a:r>
            <a:r>
              <a:rPr lang="pt-PT" sz="1600" dirty="0" err="1" smtClean="0">
                <a:cs typeface="Courier New" pitchFamily="49" charset="0"/>
              </a:rPr>
              <a:t>Val</a:t>
            </a:r>
            <a:r>
              <a:rPr lang="pt-PT" sz="1600" dirty="0" smtClean="0">
                <a:cs typeface="Courier New" pitchFamily="49" charset="0"/>
              </a:rPr>
              <a:t>).</a:t>
            </a:r>
          </a:p>
          <a:p>
            <a:endParaRPr lang="pt-PT" sz="1600" dirty="0"/>
          </a:p>
        </p:txBody>
      </p:sp>
      <p:sp>
        <p:nvSpPr>
          <p:cNvPr id="6" name="Line Callout 3 5"/>
          <p:cNvSpPr/>
          <p:nvPr/>
        </p:nvSpPr>
        <p:spPr bwMode="auto">
          <a:xfrm>
            <a:off x="6429388" y="1857364"/>
            <a:ext cx="2000264" cy="57150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38024"/>
              <a:gd name="adj6" fmla="val -33571"/>
              <a:gd name="adj7" fmla="val 40943"/>
              <a:gd name="adj8" fmla="val -953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i="1" dirty="0" smtClean="0">
                <a:latin typeface="+mn-lt"/>
              </a:rPr>
              <a:t>moves/2</a:t>
            </a:r>
            <a:r>
              <a:rPr lang="pt-PT" sz="1600" dirty="0" smtClean="0">
                <a:latin typeface="+mn-lt"/>
              </a:rPr>
              <a:t>  </a:t>
            </a:r>
            <a:r>
              <a:rPr lang="pt-PT" sz="1600" b="0" dirty="0" err="1" smtClean="0">
                <a:latin typeface="+mn-lt"/>
              </a:rPr>
              <a:t>falha</a:t>
            </a:r>
            <a:r>
              <a:rPr lang="pt-PT" sz="1600" b="0" dirty="0" smtClean="0">
                <a:latin typeface="+mn-lt"/>
              </a:rPr>
              <a:t> se </a:t>
            </a:r>
            <a:r>
              <a:rPr lang="pt-PT" sz="1600" dirty="0" err="1" smtClean="0">
                <a:latin typeface="+mn-lt"/>
              </a:rPr>
              <a:t>Pos</a:t>
            </a:r>
            <a:r>
              <a:rPr lang="pt-PT" sz="1600" b="0" dirty="0" smtClean="0">
                <a:latin typeface="+mn-lt"/>
              </a:rPr>
              <a:t> é </a:t>
            </a:r>
            <a:r>
              <a:rPr lang="pt-PT" sz="1600" b="0" dirty="0" err="1" smtClean="0">
                <a:latin typeface="+mn-lt"/>
              </a:rPr>
              <a:t>uma</a:t>
            </a:r>
            <a:r>
              <a:rPr lang="pt-PT" sz="1600" b="0" dirty="0" smtClean="0">
                <a:latin typeface="+mn-lt"/>
              </a:rPr>
              <a:t> folha</a:t>
            </a:r>
            <a:endParaRPr kumimoji="0" lang="pt-P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Line Callout 3 6"/>
          <p:cNvSpPr/>
          <p:nvPr/>
        </p:nvSpPr>
        <p:spPr bwMode="auto">
          <a:xfrm>
            <a:off x="6072198" y="5214950"/>
            <a:ext cx="2357454" cy="357190"/>
          </a:xfrm>
          <a:prstGeom prst="borderCallout3">
            <a:avLst>
              <a:gd name="adj1" fmla="val 18750"/>
              <a:gd name="adj2" fmla="val -8333"/>
              <a:gd name="adj3" fmla="val 20364"/>
              <a:gd name="adj4" fmla="val -18915"/>
              <a:gd name="adj5" fmla="val 94518"/>
              <a:gd name="adj6" fmla="val -51647"/>
              <a:gd name="adj7" fmla="val 94209"/>
              <a:gd name="adj8" fmla="val -668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800" dirty="0" err="1" smtClean="0">
                <a:latin typeface="+mn-lt"/>
              </a:rPr>
              <a:t>Pos</a:t>
            </a:r>
            <a:r>
              <a:rPr lang="pt-PT" sz="1800" b="0" dirty="0" smtClean="0">
                <a:latin typeface="+mn-lt"/>
              </a:rPr>
              <a:t> é </a:t>
            </a:r>
            <a:r>
              <a:rPr lang="pt-PT" sz="1800" b="0" dirty="0" err="1" smtClean="0">
                <a:latin typeface="+mn-lt"/>
              </a:rPr>
              <a:t>uma</a:t>
            </a:r>
            <a:r>
              <a:rPr lang="pt-PT" sz="1800" b="0" dirty="0" smtClean="0">
                <a:latin typeface="+mn-lt"/>
              </a:rPr>
              <a:t> folha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Line Callout 3 7"/>
          <p:cNvSpPr/>
          <p:nvPr/>
        </p:nvSpPr>
        <p:spPr bwMode="auto">
          <a:xfrm>
            <a:off x="1500166" y="3071810"/>
            <a:ext cx="6929454" cy="1143008"/>
          </a:xfrm>
          <a:prstGeom prst="borderCallout3">
            <a:avLst>
              <a:gd name="adj1" fmla="val 18750"/>
              <a:gd name="adj2" fmla="val -3790"/>
              <a:gd name="adj3" fmla="val 20061"/>
              <a:gd name="adj4" fmla="val -7581"/>
              <a:gd name="adj5" fmla="val -26441"/>
              <a:gd name="adj6" fmla="val -7513"/>
              <a:gd name="adj7" fmla="val -55693"/>
              <a:gd name="adj8" fmla="val 9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i="1" dirty="0" smtClean="0">
                <a:latin typeface="+mn-lt"/>
              </a:rPr>
              <a:t>best/4</a:t>
            </a:r>
            <a:r>
              <a:rPr lang="pt-PT" sz="1600" b="0" dirty="0" smtClean="0">
                <a:latin typeface="+mn-lt"/>
              </a:rPr>
              <a:t> selecciona a “melhor” posição </a:t>
            </a:r>
            <a:r>
              <a:rPr lang="pt-PT" sz="1600" dirty="0" smtClean="0">
                <a:latin typeface="+mn-lt"/>
              </a:rPr>
              <a:t>BestPos</a:t>
            </a:r>
            <a:r>
              <a:rPr lang="pt-PT" sz="1600" b="0" dirty="0" smtClean="0">
                <a:latin typeface="+mn-lt"/>
              </a:rPr>
              <a:t> a partir de uma lista de posições candidatas </a:t>
            </a:r>
            <a:r>
              <a:rPr lang="pt-PT" sz="1600" dirty="0" smtClean="0">
                <a:latin typeface="+mn-lt"/>
              </a:rPr>
              <a:t>PosList</a:t>
            </a:r>
            <a:r>
              <a:rPr lang="pt-PT" sz="1600" b="0" dirty="0" smtClean="0">
                <a:latin typeface="+mn-lt"/>
              </a:rPr>
              <a:t> (descendentes de </a:t>
            </a:r>
            <a:r>
              <a:rPr lang="pt-PT" sz="1600" dirty="0" smtClean="0">
                <a:latin typeface="+mn-lt"/>
              </a:rPr>
              <a:t>Pos</a:t>
            </a:r>
            <a:r>
              <a:rPr lang="pt-PT" sz="1600" b="0" dirty="0" smtClean="0">
                <a:latin typeface="+mn-lt"/>
              </a:rPr>
              <a:t>). </a:t>
            </a:r>
            <a:r>
              <a:rPr lang="pt-PT" sz="1600" dirty="0" smtClean="0">
                <a:latin typeface="+mn-lt"/>
              </a:rPr>
              <a:t>Val</a:t>
            </a:r>
            <a:r>
              <a:rPr lang="pt-PT" sz="1600" b="0" dirty="0" smtClean="0">
                <a:latin typeface="+mn-lt"/>
              </a:rPr>
              <a:t> é o valor de </a:t>
            </a:r>
            <a:r>
              <a:rPr lang="pt-PT" sz="1600" dirty="0" smtClean="0">
                <a:latin typeface="+mn-lt"/>
              </a:rPr>
              <a:t>BestPos</a:t>
            </a:r>
            <a:r>
              <a:rPr lang="pt-PT" sz="1600" b="0" dirty="0" smtClean="0">
                <a:latin typeface="+mn-lt"/>
              </a:rPr>
              <a:t> e logo também de </a:t>
            </a:r>
            <a:r>
              <a:rPr lang="pt-PT" sz="1600" dirty="0" smtClean="0">
                <a:latin typeface="+mn-lt"/>
              </a:rPr>
              <a:t>Pos</a:t>
            </a:r>
            <a:r>
              <a:rPr lang="pt-PT" sz="1600" b="0" dirty="0" smtClean="0">
                <a:latin typeface="+mn-lt"/>
              </a:rPr>
              <a:t>. A melhor posição pode ser um máximo ou um mínimo, </a:t>
            </a:r>
            <a:r>
              <a:rPr lang="pt-PT" sz="1600" b="0" dirty="0" err="1" smtClean="0">
                <a:latin typeface="+mn-lt"/>
              </a:rPr>
              <a:t>dependendo</a:t>
            </a:r>
            <a:r>
              <a:rPr lang="pt-PT" sz="1600" b="0" dirty="0" smtClean="0">
                <a:latin typeface="+mn-lt"/>
              </a:rPr>
              <a:t> do </a:t>
            </a:r>
            <a:r>
              <a:rPr lang="pt-PT" sz="1600" b="0" dirty="0" err="1" smtClean="0">
                <a:latin typeface="+mn-lt"/>
              </a:rPr>
              <a:t>nível</a:t>
            </a:r>
            <a:r>
              <a:rPr lang="pt-PT" sz="1600" b="0" dirty="0" smtClean="0">
                <a:latin typeface="+mn-lt"/>
              </a:rPr>
              <a:t> de </a:t>
            </a:r>
            <a:r>
              <a:rPr lang="pt-PT" sz="1600" dirty="0" err="1" smtClean="0">
                <a:latin typeface="+mn-lt"/>
              </a:rPr>
              <a:t>Pos</a:t>
            </a:r>
            <a:r>
              <a:rPr lang="pt-PT" sz="1600" b="0" dirty="0" smtClean="0">
                <a:latin typeface="+mn-lt"/>
              </a:rPr>
              <a:t>.</a:t>
            </a:r>
            <a:endParaRPr kumimoji="0" lang="pt-P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 </a:t>
            </a:r>
            <a:r>
              <a:rPr lang="pt-PT" dirty="0" err="1" smtClean="0"/>
              <a:t>Minimax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Algoritmo (</a:t>
            </a:r>
            <a:r>
              <a:rPr lang="pt-PT" dirty="0" err="1" smtClean="0"/>
              <a:t>cont</a:t>
            </a:r>
            <a:r>
              <a:rPr lang="pt-PT" dirty="0" smtClean="0"/>
              <a:t>.)</a:t>
            </a:r>
          </a:p>
          <a:p>
            <a:pPr>
              <a:buNone/>
            </a:pPr>
            <a:endParaRPr lang="pt-PT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n-NO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n-NO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best([Pos], Pos, Val, NodesList):-</a:t>
            </a:r>
          </a:p>
          <a:p>
            <a:pPr>
              <a:buNone/>
            </a:pPr>
            <a:r>
              <a:rPr lang="pt-P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minimax(Pos</a:t>
            </a:r>
            <a:r>
              <a:rPr lang="pt-P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_, </a:t>
            </a:r>
            <a:r>
              <a:rPr lang="pt-PT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pt-P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NodesList</a:t>
            </a:r>
            <a:r>
              <a:rPr lang="pt-P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!.</a:t>
            </a:r>
          </a:p>
          <a:p>
            <a:pPr>
              <a:buNone/>
            </a:pPr>
            <a:r>
              <a:rPr lang="pt-P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best([Pos1|PosList], </a:t>
            </a:r>
            <a:r>
              <a:rPr lang="pt-PT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BestPos</a:t>
            </a:r>
            <a:r>
              <a:rPr lang="pt-P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BestVal</a:t>
            </a:r>
            <a:r>
              <a:rPr lang="pt-P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[</a:t>
            </a:r>
            <a:r>
              <a:rPr lang="pt-PT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BestPos|NodesList</a:t>
            </a:r>
            <a:r>
              <a:rPr lang="pt-P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]):-</a:t>
            </a:r>
          </a:p>
          <a:p>
            <a:pPr>
              <a:buNone/>
            </a:pPr>
            <a:r>
              <a:rPr lang="pt-P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minimax(Pos1, _, Val1, NodesList1),</a:t>
            </a:r>
          </a:p>
          <a:p>
            <a:pPr>
              <a:buNone/>
            </a:pPr>
            <a:r>
              <a:rPr lang="nn-NO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nn-NO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best( PosList, Pos2, Val2, NodesList2),</a:t>
            </a:r>
          </a:p>
          <a:p>
            <a:pPr>
              <a:buNone/>
            </a:pP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n-NO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P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endParaRPr lang="pt-PT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P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betterof(Pos1, Val1, Pos2, Val2, </a:t>
            </a:r>
            <a:r>
              <a:rPr lang="pt-PT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BestPos</a:t>
            </a:r>
            <a:r>
              <a:rPr lang="pt-P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BestVal</a:t>
            </a:r>
            <a:r>
              <a:rPr lang="pt-P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P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NodesList1, NodesList2, </a:t>
            </a:r>
            <a:r>
              <a:rPr lang="pt-PT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NodesList</a:t>
            </a:r>
            <a:r>
              <a:rPr lang="pt-P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endParaRPr lang="pt-PT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BAB121-D5D3-4A2D-8ECE-39A45E059BBB}" type="slidenum">
              <a:rPr lang="en-GB" smtClean="0"/>
              <a:pPr>
                <a:defRPr/>
              </a:pPr>
              <a:t>69</a:t>
            </a:fld>
            <a:endParaRPr lang="en-GB"/>
          </a:p>
        </p:txBody>
      </p:sp>
      <p:sp>
        <p:nvSpPr>
          <p:cNvPr id="6" name="Line Callout 2 5"/>
          <p:cNvSpPr/>
          <p:nvPr/>
        </p:nvSpPr>
        <p:spPr bwMode="auto">
          <a:xfrm>
            <a:off x="4286248" y="1071546"/>
            <a:ext cx="4143404" cy="1071570"/>
          </a:xfrm>
          <a:prstGeom prst="borderCallout2">
            <a:avLst>
              <a:gd name="adj1" fmla="val 18750"/>
              <a:gd name="adj2" fmla="val -8333"/>
              <a:gd name="adj3" fmla="val 52612"/>
              <a:gd name="adj4" fmla="val -17023"/>
              <a:gd name="adj5" fmla="val 98845"/>
              <a:gd name="adj6" fmla="val -659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Quando a </a:t>
            </a:r>
            <a:r>
              <a:rPr kumimoji="0" lang="pt-P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lista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de </a:t>
            </a:r>
            <a:r>
              <a:rPr kumimoji="0" lang="pt-P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candidatos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contém </a:t>
            </a:r>
            <a:r>
              <a:rPr kumimoji="0" lang="pt-P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apenas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um </a:t>
            </a:r>
            <a:r>
              <a:rPr kumimoji="0" lang="pt-P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elemento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minimax</a:t>
            </a:r>
            <a:r>
              <a:rPr kumimoji="0" lang="pt-PT" sz="16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/4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é usado para propagar o melhor valor a partir dos nós folha que descendem de </a:t>
            </a:r>
            <a:r>
              <a:rPr kumimoji="0" lang="pt-PT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</a:t>
            </a:r>
            <a:endParaRPr kumimoji="0" lang="pt-PT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4286248" y="3357562"/>
            <a:ext cx="4143404" cy="357190"/>
          </a:xfrm>
          <a:prstGeom prst="borderCallout2">
            <a:avLst>
              <a:gd name="adj1" fmla="val 18750"/>
              <a:gd name="adj2" fmla="val -8333"/>
              <a:gd name="adj3" fmla="val 22813"/>
              <a:gd name="adj4" fmla="val -17024"/>
              <a:gd name="adj5" fmla="val -14933"/>
              <a:gd name="adj6" fmla="val -577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 smtClean="0">
                <a:latin typeface="+mn-lt"/>
              </a:rPr>
              <a:t>Val1</a:t>
            </a:r>
            <a:r>
              <a:rPr lang="pt-PT" sz="1600" b="0" dirty="0" smtClean="0">
                <a:latin typeface="+mn-lt"/>
              </a:rPr>
              <a:t> é o </a:t>
            </a:r>
            <a:r>
              <a:rPr lang="pt-PT" sz="1600" b="0" dirty="0" err="1" smtClean="0">
                <a:latin typeface="+mn-lt"/>
              </a:rPr>
              <a:t>melhor</a:t>
            </a:r>
            <a:r>
              <a:rPr lang="pt-PT" sz="1600" b="0" dirty="0" smtClean="0">
                <a:latin typeface="+mn-lt"/>
              </a:rPr>
              <a:t> valor </a:t>
            </a:r>
            <a:r>
              <a:rPr lang="pt-PT" sz="1600" b="0" dirty="0" err="1" smtClean="0">
                <a:latin typeface="+mn-lt"/>
              </a:rPr>
              <a:t>para</a:t>
            </a:r>
            <a:r>
              <a:rPr lang="pt-PT" sz="1600" b="0" dirty="0" smtClean="0">
                <a:latin typeface="+mn-lt"/>
              </a:rPr>
              <a:t> </a:t>
            </a:r>
            <a:r>
              <a:rPr lang="pt-PT" sz="1600" dirty="0" smtClean="0">
                <a:latin typeface="+mn-lt"/>
              </a:rPr>
              <a:t>Pos1</a:t>
            </a:r>
            <a:endParaRPr kumimoji="0" lang="pt-PT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Line Callout 2 7"/>
          <p:cNvSpPr/>
          <p:nvPr/>
        </p:nvSpPr>
        <p:spPr bwMode="auto">
          <a:xfrm>
            <a:off x="4286248" y="4214818"/>
            <a:ext cx="4143404" cy="8572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65"/>
              <a:gd name="adj6" fmla="val -637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 smtClean="0">
                <a:latin typeface="+mn-lt"/>
              </a:rPr>
              <a:t>Val2</a:t>
            </a:r>
            <a:r>
              <a:rPr lang="pt-PT" sz="1600" b="0" dirty="0" smtClean="0">
                <a:latin typeface="+mn-lt"/>
              </a:rPr>
              <a:t> é o </a:t>
            </a:r>
            <a:r>
              <a:rPr lang="pt-PT" sz="1600" b="0" dirty="0" err="1" smtClean="0">
                <a:latin typeface="+mn-lt"/>
              </a:rPr>
              <a:t>valor</a:t>
            </a:r>
            <a:r>
              <a:rPr lang="pt-PT" sz="1600" b="0" dirty="0" smtClean="0">
                <a:latin typeface="+mn-lt"/>
              </a:rPr>
              <a:t> de </a:t>
            </a:r>
            <a:r>
              <a:rPr lang="pt-PT" sz="1600" dirty="0" smtClean="0">
                <a:latin typeface="+mn-lt"/>
              </a:rPr>
              <a:t>Pos2</a:t>
            </a:r>
            <a:r>
              <a:rPr lang="pt-PT" sz="1600" b="0" dirty="0" smtClean="0">
                <a:latin typeface="+mn-lt"/>
              </a:rPr>
              <a:t>, </a:t>
            </a:r>
            <a:r>
              <a:rPr lang="pt-PT" sz="1600" b="0" dirty="0" err="1" smtClean="0">
                <a:latin typeface="+mn-lt"/>
              </a:rPr>
              <a:t>sendo</a:t>
            </a:r>
            <a:r>
              <a:rPr lang="pt-PT" sz="1600" b="0" dirty="0" smtClean="0">
                <a:latin typeface="+mn-lt"/>
              </a:rPr>
              <a:t> esta a </a:t>
            </a:r>
            <a:r>
              <a:rPr lang="pt-PT" sz="1600" b="0" dirty="0" err="1" smtClean="0">
                <a:latin typeface="+mn-lt"/>
              </a:rPr>
              <a:t>melhor</a:t>
            </a:r>
            <a:r>
              <a:rPr lang="pt-PT" sz="1600" b="0" dirty="0" smtClean="0">
                <a:latin typeface="+mn-lt"/>
              </a:rPr>
              <a:t> posição </a:t>
            </a:r>
            <a:r>
              <a:rPr lang="pt-PT" sz="1600" b="0" dirty="0" err="1" smtClean="0">
                <a:latin typeface="+mn-lt"/>
              </a:rPr>
              <a:t>entre</a:t>
            </a:r>
            <a:r>
              <a:rPr lang="pt-PT" sz="1600" b="0" dirty="0" smtClean="0">
                <a:latin typeface="+mn-lt"/>
              </a:rPr>
              <a:t> as </a:t>
            </a:r>
            <a:r>
              <a:rPr lang="pt-PT" sz="1600" b="0" dirty="0" err="1" smtClean="0">
                <a:latin typeface="+mn-lt"/>
              </a:rPr>
              <a:t>posições</a:t>
            </a:r>
            <a:r>
              <a:rPr lang="pt-PT" sz="1600" b="0" dirty="0" smtClean="0">
                <a:latin typeface="+mn-lt"/>
              </a:rPr>
              <a:t> contidas </a:t>
            </a:r>
            <a:r>
              <a:rPr lang="pt-PT" sz="1600" b="0" dirty="0" err="1" smtClean="0">
                <a:latin typeface="+mn-lt"/>
              </a:rPr>
              <a:t>em</a:t>
            </a:r>
            <a:r>
              <a:rPr lang="pt-PT" sz="1600" b="0" dirty="0" smtClean="0">
                <a:latin typeface="+mn-lt"/>
              </a:rPr>
              <a:t> </a:t>
            </a:r>
            <a:r>
              <a:rPr lang="pt-PT" sz="1600" dirty="0" err="1" smtClean="0">
                <a:latin typeface="+mn-lt"/>
              </a:rPr>
              <a:t>PostList</a:t>
            </a:r>
            <a:endParaRPr kumimoji="0" lang="pt-PT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Line Callout 2 8"/>
          <p:cNvSpPr/>
          <p:nvPr/>
        </p:nvSpPr>
        <p:spPr bwMode="auto">
          <a:xfrm>
            <a:off x="4286248" y="5929330"/>
            <a:ext cx="4143404" cy="5715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58"/>
              <a:gd name="adj6" fmla="val -555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 err="1" smtClean="0">
                <a:latin typeface="+mn-lt"/>
              </a:rPr>
              <a:t>BestPos</a:t>
            </a:r>
            <a:r>
              <a:rPr lang="pt-PT" sz="1600" dirty="0" smtClean="0">
                <a:latin typeface="+mn-lt"/>
              </a:rPr>
              <a:t> </a:t>
            </a:r>
            <a:r>
              <a:rPr lang="pt-PT" sz="1600" b="0" dirty="0" smtClean="0">
                <a:latin typeface="+mn-lt"/>
              </a:rPr>
              <a:t> é a </a:t>
            </a:r>
            <a:r>
              <a:rPr lang="pt-PT" sz="1600" b="0" dirty="0" err="1" smtClean="0">
                <a:latin typeface="+mn-lt"/>
              </a:rPr>
              <a:t>melhor</a:t>
            </a:r>
            <a:r>
              <a:rPr lang="pt-PT" sz="1600" b="0" dirty="0" smtClean="0">
                <a:latin typeface="+mn-lt"/>
              </a:rPr>
              <a:t> posição </a:t>
            </a:r>
            <a:r>
              <a:rPr lang="pt-PT" sz="1600" b="0" dirty="0" err="1" smtClean="0">
                <a:latin typeface="+mn-lt"/>
              </a:rPr>
              <a:t>entre</a:t>
            </a:r>
            <a:r>
              <a:rPr lang="pt-PT" sz="1600" b="0" dirty="0" smtClean="0">
                <a:latin typeface="+mn-lt"/>
              </a:rPr>
              <a:t> </a:t>
            </a:r>
            <a:r>
              <a:rPr lang="pt-PT" sz="1600" dirty="0" smtClean="0">
                <a:latin typeface="+mn-lt"/>
              </a:rPr>
              <a:t>Pos1</a:t>
            </a:r>
            <a:r>
              <a:rPr lang="pt-PT" sz="1600" b="0" dirty="0" smtClean="0">
                <a:latin typeface="+mn-lt"/>
              </a:rPr>
              <a:t> e </a:t>
            </a:r>
            <a:r>
              <a:rPr lang="pt-PT" sz="1600" dirty="0" smtClean="0">
                <a:latin typeface="+mn-lt"/>
              </a:rPr>
              <a:t>Pos2</a:t>
            </a:r>
            <a:endParaRPr kumimoji="0" lang="pt-PT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E09DD-02B5-42E2-AFC9-83EBA896FB50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Um exemplo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1725" y="1125538"/>
            <a:ext cx="1387475" cy="55800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liga(a,b).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liga(a,c).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liga(a,d).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liga(b,e).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liga(b,f).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liga(c,f).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liga(c,g).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liga(d,g).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liga(d,h).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liga(d,i).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liga(e,j).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liga(f,a).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liga(f,j).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liga(f,k).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liga(g,f).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liga(g,o).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liga(g,h).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liga(h,d).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liga(h,l).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liga(i,l).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liga(j,m).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liga(j,n).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liga(k,n).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liga(k,p).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sz="1400" smtClean="0"/>
              <a:t>liga(l,p).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1614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323850" y="1484313"/>
          <a:ext cx="6911975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Visio" r:id="rId4" imgW="5467680" imgH="3762720" progId="Visio.Drawing.11">
                  <p:embed/>
                </p:oleObj>
              </mc:Choice>
              <mc:Fallback>
                <p:oleObj name="Visio" r:id="rId4" imgW="5467680" imgH="376272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84313"/>
                        <a:ext cx="6911975" cy="476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 </a:t>
            </a:r>
            <a:r>
              <a:rPr lang="pt-PT" dirty="0" err="1" smtClean="0"/>
              <a:t>Minimax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Algoritmo (</a:t>
            </a:r>
            <a:r>
              <a:rPr lang="pt-PT" dirty="0" err="1" smtClean="0"/>
              <a:t>cont</a:t>
            </a:r>
            <a:r>
              <a:rPr lang="pt-PT" dirty="0" smtClean="0"/>
              <a:t>.)</a:t>
            </a:r>
          </a:p>
          <a:p>
            <a:pPr>
              <a:buNone/>
            </a:pPr>
            <a:endParaRPr lang="nn-NO" sz="1200" dirty="0" smtClean="0">
              <a:cs typeface="Courier New" pitchFamily="49" charset="0"/>
            </a:endParaRPr>
          </a:p>
          <a:p>
            <a:pPr>
              <a:buNone/>
            </a:pPr>
            <a:r>
              <a:rPr lang="nn-NO" sz="1200" dirty="0" smtClean="0">
                <a:solidFill>
                  <a:schemeClr val="tx1"/>
                </a:solidFill>
                <a:cs typeface="Courier New" pitchFamily="49" charset="0"/>
              </a:rPr>
              <a:t>Regras de propagação dos valores dos nós:</a:t>
            </a:r>
          </a:p>
          <a:p>
            <a:pPr>
              <a:buNone/>
            </a:pPr>
            <a:endParaRPr lang="nn-NO" sz="1200" dirty="0" smtClean="0">
              <a:cs typeface="Courier New" pitchFamily="49" charset="0"/>
            </a:endParaRPr>
          </a:p>
          <a:p>
            <a:pPr>
              <a:buNone/>
            </a:pPr>
            <a:r>
              <a:rPr lang="nn-NO" sz="1200" dirty="0" smtClean="0">
                <a:cs typeface="Courier New" pitchFamily="49" charset="0"/>
              </a:rPr>
              <a:t>v</a:t>
            </a:r>
            <a:r>
              <a:rPr lang="nn-NO" sz="1200" dirty="0" smtClean="0">
                <a:solidFill>
                  <a:schemeClr val="tx1"/>
                </a:solidFill>
                <a:cs typeface="Courier New" pitchFamily="49" charset="0"/>
              </a:rPr>
              <a:t>(P) – valor da função de avaliação aplicada ao estado P (nó folha)</a:t>
            </a:r>
          </a:p>
          <a:p>
            <a:pPr>
              <a:buNone/>
            </a:pPr>
            <a:r>
              <a:rPr lang="nn-NO" sz="1200" dirty="0" smtClean="0">
                <a:cs typeface="Courier New" pitchFamily="49" charset="0"/>
              </a:rPr>
              <a:t>V(P) – valor propagado para o estado P a partir dos estados descendentes de P</a:t>
            </a:r>
          </a:p>
          <a:p>
            <a:pPr>
              <a:buNone/>
            </a:pPr>
            <a:endParaRPr lang="nn-NO" sz="1200" dirty="0" smtClean="0">
              <a:solidFill>
                <a:schemeClr val="tx1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nn-NO" sz="1200" dirty="0" smtClean="0">
                <a:cs typeface="Courier New" pitchFamily="49" charset="0"/>
              </a:rPr>
              <a:t>V(P) = v(P)		se P é um estado que ocupa um nó folha</a:t>
            </a:r>
          </a:p>
          <a:p>
            <a:pPr>
              <a:buNone/>
            </a:pPr>
            <a:r>
              <a:rPr lang="nn-NO" sz="1200" dirty="0" smtClean="0">
                <a:solidFill>
                  <a:schemeClr val="tx1"/>
                </a:solidFill>
                <a:cs typeface="Courier New" pitchFamily="49" charset="0"/>
              </a:rPr>
              <a:t>V(P)  = max</a:t>
            </a:r>
            <a:r>
              <a:rPr lang="nn-NO" sz="1200" baseline="-25000" dirty="0" smtClean="0">
                <a:solidFill>
                  <a:schemeClr val="tx1"/>
                </a:solidFill>
                <a:cs typeface="Courier New" pitchFamily="49" charset="0"/>
              </a:rPr>
              <a:t>i</a:t>
            </a:r>
            <a:r>
              <a:rPr lang="nn-NO" sz="1200" dirty="0" smtClean="0">
                <a:solidFill>
                  <a:schemeClr val="tx1"/>
                </a:solidFill>
                <a:cs typeface="Courier New" pitchFamily="49" charset="0"/>
              </a:rPr>
              <a:t> V(P</a:t>
            </a:r>
            <a:r>
              <a:rPr lang="nn-NO" sz="1200" baseline="-25000" dirty="0" smtClean="0">
                <a:solidFill>
                  <a:schemeClr val="tx1"/>
                </a:solidFill>
                <a:cs typeface="Courier New" pitchFamily="49" charset="0"/>
              </a:rPr>
              <a:t>i</a:t>
            </a:r>
            <a:r>
              <a:rPr lang="nn-NO" sz="1200" dirty="0" smtClean="0">
                <a:solidFill>
                  <a:schemeClr val="tx1"/>
                </a:solidFill>
                <a:cs typeface="Courier New" pitchFamily="49" charset="0"/>
              </a:rPr>
              <a:t>)	se P  é um estado relativo a um nível de maximização</a:t>
            </a:r>
          </a:p>
          <a:p>
            <a:pPr>
              <a:buNone/>
            </a:pPr>
            <a:r>
              <a:rPr lang="nn-NO" sz="1200" dirty="0" smtClean="0">
                <a:cs typeface="Courier New" pitchFamily="49" charset="0"/>
              </a:rPr>
              <a:t>V(P) = min</a:t>
            </a:r>
            <a:r>
              <a:rPr lang="nn-NO" sz="1200" baseline="-25000" dirty="0" smtClean="0">
                <a:cs typeface="Courier New" pitchFamily="49" charset="0"/>
              </a:rPr>
              <a:t>i</a:t>
            </a:r>
            <a:r>
              <a:rPr lang="nn-NO" sz="1200" dirty="0" smtClean="0">
                <a:cs typeface="Courier New" pitchFamily="49" charset="0"/>
              </a:rPr>
              <a:t> V(P</a:t>
            </a:r>
            <a:r>
              <a:rPr lang="nn-NO" sz="1200" baseline="-25000" dirty="0" smtClean="0">
                <a:cs typeface="Courier New" pitchFamily="49" charset="0"/>
              </a:rPr>
              <a:t>i</a:t>
            </a:r>
            <a:r>
              <a:rPr lang="nn-NO" sz="1200" dirty="0" smtClean="0">
                <a:cs typeface="Courier New" pitchFamily="49" charset="0"/>
              </a:rPr>
              <a:t>)	se P é um estado relativo a um nível de minimização</a:t>
            </a:r>
            <a:endParaRPr lang="nn-NO" sz="1200" dirty="0" smtClean="0">
              <a:solidFill>
                <a:schemeClr val="tx1"/>
              </a:solidFill>
              <a:cs typeface="Courier New" pitchFamily="49" charset="0"/>
            </a:endParaRPr>
          </a:p>
          <a:p>
            <a:pPr>
              <a:buNone/>
            </a:pPr>
            <a:endParaRPr lang="pt-PT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PT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n-NO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n-NO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n-NO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n-NO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n-NO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n-NO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n-NO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betterof(Pos0, Val0, Pos1, Val1, Pos0, Val0, NodesList0, NodesList1, NodesList0):-</a:t>
            </a:r>
          </a:p>
          <a:p>
            <a:pPr>
              <a:buNone/>
            </a:pP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min_to_move(Pos0), Val0 &gt; Val1, !.</a:t>
            </a:r>
          </a:p>
          <a:p>
            <a:pPr>
              <a:buNone/>
            </a:pPr>
            <a:r>
              <a:rPr lang="nn-NO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betterof(Pos0, Val0, Pos1, Val1, Pos0, Val0, NodesList0, NodesList1, NodesList0):-</a:t>
            </a:r>
          </a:p>
          <a:p>
            <a:pPr>
              <a:buNone/>
            </a:pPr>
            <a:r>
              <a:rPr lang="pt-P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max_to_move(Pos0), Val0 &lt; Val1, !.</a:t>
            </a:r>
          </a:p>
          <a:p>
            <a:pPr>
              <a:buNone/>
            </a:pPr>
            <a:r>
              <a:rPr lang="nn-NO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betterof(Pos0, Val0, Pos1, Val1, Pos1, Val1, NodesList0, NodesList1, NodesList1).</a:t>
            </a:r>
            <a:endParaRPr lang="pt-PT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BAB121-D5D3-4A2D-8ECE-39A45E059BBB}" type="slidenum">
              <a:rPr lang="en-GB" smtClean="0"/>
              <a:pPr>
                <a:defRPr/>
              </a:pPr>
              <a:t>70</a:t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000100" y="3643314"/>
            <a:ext cx="7143800" cy="1643074"/>
            <a:chOff x="428596" y="3643314"/>
            <a:chExt cx="7143800" cy="1643074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428596" y="3643314"/>
              <a:ext cx="7143800" cy="164307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71472" y="3758517"/>
              <a:ext cx="6858048" cy="1384995"/>
              <a:chOff x="453983" y="3714752"/>
              <a:chExt cx="6858048" cy="1384995"/>
            </a:xfrm>
            <a:noFill/>
          </p:grpSpPr>
          <p:graphicFrame>
            <p:nvGraphicFramePr>
              <p:cNvPr id="6" name="Object 5"/>
              <p:cNvGraphicFramePr>
                <a:graphicFrameLocks noChangeAspect="1"/>
              </p:cNvGraphicFramePr>
              <p:nvPr/>
            </p:nvGraphicFramePr>
            <p:xfrm>
              <a:off x="5357818" y="3954812"/>
              <a:ext cx="1954213" cy="904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1264" name="Visio" r:id="rId4" imgW="1953768" imgH="904113" progId="Visio.Drawing.11">
                      <p:embed/>
                    </p:oleObj>
                  </mc:Choice>
                  <mc:Fallback>
                    <p:oleObj name="Visio" r:id="rId4" imgW="1953768" imgH="904113" progId="Visio.Drawing.11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57818" y="3954812"/>
                            <a:ext cx="1954213" cy="9048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TextBox 6"/>
              <p:cNvSpPr txBox="1"/>
              <p:nvPr/>
            </p:nvSpPr>
            <p:spPr>
              <a:xfrm>
                <a:off x="453983" y="3714752"/>
                <a:ext cx="4903835" cy="138499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pt-PT" sz="1200" dirty="0" err="1" smtClean="0">
                    <a:cs typeface="Courier New" pitchFamily="49" charset="0"/>
                  </a:rPr>
                  <a:t>max_to_move(f</a:t>
                </a:r>
                <a:r>
                  <a:rPr lang="pt-PT" sz="1200" dirty="0" smtClean="0">
                    <a:cs typeface="Courier New" pitchFamily="49" charset="0"/>
                  </a:rPr>
                  <a:t>).</a:t>
                </a:r>
              </a:p>
              <a:p>
                <a:pPr>
                  <a:buNone/>
                </a:pPr>
                <a:r>
                  <a:rPr lang="pt-PT" sz="1200" dirty="0" err="1" smtClean="0">
                    <a:cs typeface="Courier New" pitchFamily="49" charset="0"/>
                  </a:rPr>
                  <a:t>max_to_move(g</a:t>
                </a:r>
                <a:r>
                  <a:rPr lang="pt-PT" sz="1200" dirty="0" smtClean="0">
                    <a:cs typeface="Courier New" pitchFamily="49" charset="0"/>
                  </a:rPr>
                  <a:t>).</a:t>
                </a:r>
              </a:p>
              <a:p>
                <a:endParaRPr lang="pt-PT" sz="1200" dirty="0" smtClean="0">
                  <a:cs typeface="Courier New" pitchFamily="49" charset="0"/>
                </a:endParaRPr>
              </a:p>
              <a:p>
                <a:endParaRPr lang="pt-PT" sz="1200" dirty="0" smtClean="0">
                  <a:cs typeface="Courier New" pitchFamily="49" charset="0"/>
                </a:endParaRPr>
              </a:p>
              <a:p>
                <a:r>
                  <a:rPr lang="pt-PT" sz="1200" dirty="0" smtClean="0">
                    <a:cs typeface="Courier New" pitchFamily="49" charset="0"/>
                  </a:rPr>
                  <a:t>?- </a:t>
                </a:r>
                <a:r>
                  <a:rPr lang="pt-PT" sz="1200" dirty="0" err="1" smtClean="0">
                    <a:cs typeface="Courier New" pitchFamily="49" charset="0"/>
                  </a:rPr>
                  <a:t>betterof(f</a:t>
                </a:r>
                <a:r>
                  <a:rPr lang="pt-PT" sz="1200" dirty="0" smtClean="0">
                    <a:cs typeface="Courier New" pitchFamily="49" charset="0"/>
                  </a:rPr>
                  <a:t>, 2, g, 1, </a:t>
                </a:r>
                <a:r>
                  <a:rPr lang="pt-PT" sz="1200" dirty="0" err="1" smtClean="0">
                    <a:cs typeface="Courier New" pitchFamily="49" charset="0"/>
                  </a:rPr>
                  <a:t>BestPos</a:t>
                </a:r>
                <a:r>
                  <a:rPr lang="pt-PT" sz="1200" dirty="0" smtClean="0">
                    <a:cs typeface="Courier New" pitchFamily="49" charset="0"/>
                  </a:rPr>
                  <a:t>, </a:t>
                </a:r>
                <a:r>
                  <a:rPr lang="pt-PT" sz="1200" dirty="0" err="1" smtClean="0">
                    <a:cs typeface="Courier New" pitchFamily="49" charset="0"/>
                  </a:rPr>
                  <a:t>Val</a:t>
                </a:r>
                <a:r>
                  <a:rPr lang="pt-PT" sz="1200" dirty="0" smtClean="0">
                    <a:cs typeface="Courier New" pitchFamily="49" charset="0"/>
                  </a:rPr>
                  <a:t>, _, _, _).</a:t>
                </a:r>
              </a:p>
              <a:p>
                <a:r>
                  <a:rPr lang="pt-PT" sz="1200" dirty="0" err="1" smtClean="0">
                    <a:cs typeface="Courier New" pitchFamily="49" charset="0"/>
                  </a:rPr>
                  <a:t>BestPos</a:t>
                </a:r>
                <a:r>
                  <a:rPr lang="pt-PT" sz="1200" dirty="0" smtClean="0">
                    <a:cs typeface="Courier New" pitchFamily="49" charset="0"/>
                  </a:rPr>
                  <a:t> = g</a:t>
                </a:r>
              </a:p>
              <a:p>
                <a:r>
                  <a:rPr lang="pt-PT" sz="1200" dirty="0" err="1" smtClean="0">
                    <a:cs typeface="Courier New" pitchFamily="49" charset="0"/>
                  </a:rPr>
                  <a:t>Val</a:t>
                </a:r>
                <a:r>
                  <a:rPr lang="pt-PT" sz="1200" dirty="0" smtClean="0">
                    <a:cs typeface="Courier New" pitchFamily="49" charset="0"/>
                  </a:rPr>
                  <a:t> = 1</a:t>
                </a:r>
              </a:p>
            </p:txBody>
          </p:sp>
        </p:grp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1214422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?- </a:t>
            </a:r>
            <a:r>
              <a:rPr lang="pt-PT" sz="1400" dirty="0" err="1" smtClean="0">
                <a:cs typeface="Courier New" pitchFamily="49" charset="0"/>
              </a:rPr>
              <a:t>minimax(d</a:t>
            </a:r>
            <a:r>
              <a:rPr lang="pt-PT" sz="1400" dirty="0" smtClean="0">
                <a:cs typeface="Courier New" pitchFamily="49" charset="0"/>
              </a:rPr>
              <a:t>, </a:t>
            </a:r>
            <a:r>
              <a:rPr lang="pt-PT" sz="1400" dirty="0" err="1" smtClean="0">
                <a:cs typeface="Courier New" pitchFamily="49" charset="0"/>
              </a:rPr>
              <a:t>BestPos</a:t>
            </a:r>
            <a:r>
              <a:rPr lang="pt-PT" sz="1400" dirty="0" smtClean="0">
                <a:cs typeface="Courier New" pitchFamily="49" charset="0"/>
              </a:rPr>
              <a:t>, </a:t>
            </a:r>
            <a:r>
              <a:rPr lang="pt-PT" sz="1400" dirty="0" err="1" smtClean="0">
                <a:cs typeface="Courier New" pitchFamily="49" charset="0"/>
              </a:rPr>
              <a:t>Val</a:t>
            </a:r>
            <a:r>
              <a:rPr lang="pt-PT" sz="1400" dirty="0" smtClean="0">
                <a:cs typeface="Courier New" pitchFamily="49" charset="0"/>
              </a:rPr>
              <a:t>, </a:t>
            </a:r>
            <a:r>
              <a:rPr lang="pt-PT" sz="1400" dirty="0" err="1" smtClean="0">
                <a:cs typeface="Courier New" pitchFamily="49" charset="0"/>
              </a:rPr>
              <a:t>NodesList</a:t>
            </a:r>
            <a:r>
              <a:rPr lang="pt-PT" sz="1400" dirty="0" smtClean="0">
                <a:cs typeface="Courier New" pitchFamily="49" charset="0"/>
              </a:rPr>
              <a:t>).</a:t>
            </a:r>
          </a:p>
          <a:p>
            <a:pPr marL="342900" indent="-342900"/>
            <a:r>
              <a:rPr lang="pt-PT" sz="1400" dirty="0" smtClean="0">
                <a:solidFill>
                  <a:srgbClr val="FF0000"/>
                </a:solidFill>
              </a:rPr>
              <a:t>(1)</a:t>
            </a:r>
            <a:r>
              <a:rPr lang="pt-PT" sz="1400" dirty="0" err="1" smtClean="0">
                <a:solidFill>
                  <a:srgbClr val="FF0000"/>
                </a:solidFill>
              </a:rPr>
              <a:t>minimax(d</a:t>
            </a:r>
            <a:r>
              <a:rPr lang="pt-PT" sz="1400" dirty="0" smtClean="0">
                <a:solidFill>
                  <a:srgbClr val="FF0000"/>
                </a:solidFill>
              </a:rPr>
              <a:t>, </a:t>
            </a:r>
            <a:r>
              <a:rPr lang="pt-PT" sz="1400" dirty="0" err="1" smtClean="0">
                <a:solidFill>
                  <a:srgbClr val="FF0000"/>
                </a:solidFill>
              </a:rPr>
              <a:t>BestPos</a:t>
            </a:r>
            <a:r>
              <a:rPr lang="pt-PT" sz="1400" dirty="0" smtClean="0">
                <a:solidFill>
                  <a:srgbClr val="FF0000"/>
                </a:solidFill>
              </a:rPr>
              <a:t>, </a:t>
            </a:r>
            <a:r>
              <a:rPr lang="pt-PT" sz="1400" dirty="0" err="1" smtClean="0">
                <a:solidFill>
                  <a:srgbClr val="FF0000"/>
                </a:solidFill>
              </a:rPr>
              <a:t>Val</a:t>
            </a:r>
            <a:r>
              <a:rPr lang="pt-PT" sz="1400" dirty="0" smtClean="0">
                <a:solidFill>
                  <a:srgbClr val="FF0000"/>
                </a:solidFill>
              </a:rPr>
              <a:t>, </a:t>
            </a:r>
            <a:r>
              <a:rPr lang="pt-PT" sz="1400" dirty="0" err="1" smtClean="0">
                <a:solidFill>
                  <a:srgbClr val="FF0000"/>
                </a:solidFill>
              </a:rPr>
              <a:t>NodesList</a:t>
            </a:r>
            <a:r>
              <a:rPr lang="pt-PT" sz="1400" dirty="0" smtClean="0">
                <a:solidFill>
                  <a:srgbClr val="FF0000"/>
                </a:solidFill>
              </a:rPr>
              <a:t>):-</a:t>
            </a:r>
          </a:p>
          <a:p>
            <a:pPr marL="800100" lvl="1" indent="-342900"/>
            <a:r>
              <a:rPr lang="pt-PT" sz="1400" dirty="0" err="1" smtClean="0">
                <a:solidFill>
                  <a:srgbClr val="FF0000"/>
                </a:solidFill>
              </a:rPr>
              <a:t>moves(d</a:t>
            </a:r>
            <a:r>
              <a:rPr lang="pt-PT" sz="1400" dirty="0" smtClean="0">
                <a:solidFill>
                  <a:srgbClr val="FF0000"/>
                </a:solidFill>
              </a:rPr>
              <a:t>, </a:t>
            </a:r>
            <a:r>
              <a:rPr lang="pt-PT" sz="1400" dirty="0" err="1" smtClean="0">
                <a:solidFill>
                  <a:srgbClr val="FF0000"/>
                </a:solidFill>
              </a:rPr>
              <a:t>PosList</a:t>
            </a:r>
            <a:r>
              <a:rPr lang="pt-PT" sz="1400" dirty="0" smtClean="0">
                <a:solidFill>
                  <a:srgbClr val="FF0000"/>
                </a:solidFill>
              </a:rPr>
              <a:t>),</a:t>
            </a:r>
          </a:p>
          <a:p>
            <a:pPr marL="800100" lvl="1" indent="-342900"/>
            <a:r>
              <a:rPr lang="pt-PT" sz="1400" dirty="0" err="1" smtClean="0">
                <a:solidFill>
                  <a:srgbClr val="FF0000"/>
                </a:solidFill>
              </a:rPr>
              <a:t>best([h,i</a:t>
            </a:r>
            <a:r>
              <a:rPr lang="pt-PT" sz="1400" dirty="0" smtClean="0">
                <a:solidFill>
                  <a:srgbClr val="FF0000"/>
                </a:solidFill>
              </a:rPr>
              <a:t>], </a:t>
            </a:r>
            <a:r>
              <a:rPr lang="pt-PT" sz="1400" dirty="0" err="1" smtClean="0">
                <a:solidFill>
                  <a:srgbClr val="FF0000"/>
                </a:solidFill>
              </a:rPr>
              <a:t>BestPos</a:t>
            </a:r>
            <a:r>
              <a:rPr lang="pt-PT" sz="1400" dirty="0" smtClean="0">
                <a:solidFill>
                  <a:srgbClr val="FF0000"/>
                </a:solidFill>
              </a:rPr>
              <a:t>, </a:t>
            </a:r>
            <a:r>
              <a:rPr lang="pt-PT" sz="1400" dirty="0" err="1" smtClean="0">
                <a:solidFill>
                  <a:srgbClr val="FF0000"/>
                </a:solidFill>
              </a:rPr>
              <a:t>Val</a:t>
            </a:r>
            <a:r>
              <a:rPr lang="pt-PT" sz="1400" dirty="0" smtClean="0">
                <a:solidFill>
                  <a:srgbClr val="FF0000"/>
                </a:solidFill>
              </a:rPr>
              <a:t>, </a:t>
            </a:r>
            <a:r>
              <a:rPr lang="pt-PT" sz="1400" dirty="0" err="1" smtClean="0">
                <a:solidFill>
                  <a:srgbClr val="FF0000"/>
                </a:solidFill>
              </a:rPr>
              <a:t>NodesList</a:t>
            </a:r>
            <a:r>
              <a:rPr lang="pt-PT" sz="1400" dirty="0" smtClean="0">
                <a:solidFill>
                  <a:srgbClr val="FF0000"/>
                </a:solidFill>
              </a:rPr>
              <a:t>).</a:t>
            </a:r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endParaRPr lang="pt-PT" sz="1400" dirty="0" smtClean="0"/>
          </a:p>
          <a:p>
            <a:pPr marL="0" lvl="1"/>
            <a:r>
              <a:rPr lang="pt-PT" sz="1400" dirty="0" err="1" smtClean="0"/>
              <a:t>BestPos=i</a:t>
            </a:r>
            <a:endParaRPr lang="pt-PT" sz="1400" dirty="0" smtClean="0"/>
          </a:p>
          <a:p>
            <a:pPr marL="0" lvl="1"/>
            <a:r>
              <a:rPr lang="pt-PT" sz="1400" dirty="0" smtClean="0"/>
              <a:t>Val=4</a:t>
            </a:r>
          </a:p>
          <a:p>
            <a:pPr marL="0" lvl="1"/>
            <a:r>
              <a:rPr lang="pt-PT" sz="1400" dirty="0" err="1" smtClean="0"/>
              <a:t>Nodeslist=[i</a:t>
            </a:r>
            <a:r>
              <a:rPr lang="pt-PT" sz="1400" dirty="0" smtClean="0"/>
              <a:t>]</a:t>
            </a:r>
          </a:p>
          <a:p>
            <a:pPr marL="0" lvl="1"/>
            <a:endParaRPr lang="pt-PT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 </a:t>
            </a:r>
            <a:r>
              <a:rPr lang="pt-PT" dirty="0" err="1" smtClean="0"/>
              <a:t>Minimax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BAB121-D5D3-4A2D-8ECE-39A45E059BBB}" type="slidenum">
              <a:rPr lang="en-GB" smtClean="0"/>
              <a:pPr>
                <a:defRPr/>
              </a:pPr>
              <a:t>71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38193" y="2143116"/>
            <a:ext cx="587693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/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(1)Falha</a:t>
            </a:r>
          </a:p>
          <a:p>
            <a:pPr>
              <a:buNone/>
            </a:pPr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(2)</a:t>
            </a:r>
            <a:r>
              <a:rPr lang="pt-PT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best([h|[i</a:t>
            </a:r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]], </a:t>
            </a:r>
            <a:r>
              <a:rPr lang="pt-PT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BestPos</a:t>
            </a:r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pt-PT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</a:t>
            </a:r>
            <a:r>
              <a:rPr lang="pt-PT" sz="1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[</a:t>
            </a:r>
            <a:r>
              <a:rPr lang="pt-PT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BestPos|NodesList</a:t>
            </a:r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]):-</a:t>
            </a:r>
          </a:p>
          <a:p>
            <a:pPr>
              <a:buNone/>
              <a:tabLst>
                <a:tab pos="539750" algn="l"/>
              </a:tabLst>
            </a:pPr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	</a:t>
            </a:r>
            <a:r>
              <a:rPr lang="pt-PT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minimax(h</a:t>
            </a:r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, _, Val1, NodesList1),</a:t>
            </a:r>
          </a:p>
          <a:p>
            <a:pPr>
              <a:buNone/>
            </a:pPr>
            <a:endParaRPr lang="pt-PT" sz="1400" dirty="0" smtClean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  <a:p>
            <a:pPr>
              <a:buNone/>
            </a:pPr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	</a:t>
            </a:r>
          </a:p>
          <a:p>
            <a:pPr>
              <a:buNone/>
            </a:pPr>
            <a:endParaRPr lang="pt-PT" sz="1400" dirty="0" smtClean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  <a:p>
            <a:pPr>
              <a:buNone/>
            </a:pPr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	</a:t>
            </a:r>
          </a:p>
          <a:p>
            <a:pPr>
              <a:buNone/>
              <a:tabLst>
                <a:tab pos="539750" algn="l"/>
              </a:tabLst>
            </a:pPr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	</a:t>
            </a:r>
            <a:r>
              <a:rPr lang="nn-N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best([i], Pos2, Val2, NodesList2),</a:t>
            </a:r>
          </a:p>
          <a:p>
            <a:pPr>
              <a:buNone/>
            </a:pPr>
            <a:endParaRPr lang="nn-NO" sz="1400" dirty="0" smtClean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  <a:p>
            <a:pPr>
              <a:buNone/>
            </a:pPr>
            <a:endParaRPr lang="nn-NO" sz="1400" dirty="0" smtClean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  <a:p>
            <a:pPr>
              <a:buNone/>
            </a:pPr>
            <a:endParaRPr lang="nn-NO" sz="1400" dirty="0" smtClean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  <a:p>
            <a:pPr>
              <a:buNone/>
            </a:pPr>
            <a:endParaRPr lang="nn-NO" sz="1400" dirty="0" smtClean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  <a:p>
            <a:pPr>
              <a:buNone/>
            </a:pPr>
            <a:endParaRPr lang="nn-NO" sz="1400" dirty="0" smtClean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  <a:p>
            <a:pPr>
              <a:buNone/>
            </a:pPr>
            <a:endParaRPr lang="nn-NO" sz="1400" dirty="0" smtClean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  <a:p>
            <a:pPr>
              <a:buNone/>
            </a:pPr>
            <a:r>
              <a:rPr lang="nn-N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	</a:t>
            </a:r>
          </a:p>
          <a:p>
            <a:pPr>
              <a:buNone/>
              <a:tabLst>
                <a:tab pos="539750" algn="l"/>
              </a:tabLst>
            </a:pPr>
            <a:r>
              <a:rPr lang="nn-N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	betterof(h,1,i,4,BestPos,Val,[],[],NodesList).</a:t>
            </a:r>
            <a:endParaRPr lang="pt-PT" sz="1400" dirty="0" smtClean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  <a:p>
            <a:endParaRPr lang="pt-PT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358082" y="500042"/>
          <a:ext cx="12954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4" name="Visio" r:id="rId4" imgW="1294638" imgH="954786" progId="Visio.Drawing.11">
                  <p:embed/>
                </p:oleObj>
              </mc:Choice>
              <mc:Fallback>
                <p:oleObj name="Visio" r:id="rId4" imgW="1294638" imgH="95478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82" y="500042"/>
                        <a:ext cx="129540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000232" y="2857496"/>
            <a:ext cx="5357850" cy="738664"/>
            <a:chOff x="1571604" y="5000636"/>
            <a:chExt cx="5357850" cy="738664"/>
          </a:xfrm>
        </p:grpSpPr>
        <p:sp>
          <p:nvSpPr>
            <p:cNvPr id="8" name="TextBox 7"/>
            <p:cNvSpPr txBox="1"/>
            <p:nvPr/>
          </p:nvSpPr>
          <p:spPr>
            <a:xfrm>
              <a:off x="1571604" y="5000636"/>
              <a:ext cx="53578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pt-PT" sz="1400" dirty="0" smtClean="0">
                  <a:solidFill>
                    <a:srgbClr val="C00000"/>
                  </a:solidFill>
                </a:rPr>
                <a:t>(1)Falha</a:t>
              </a:r>
            </a:p>
            <a:p>
              <a:pPr>
                <a:buNone/>
              </a:pPr>
              <a:r>
                <a:rPr lang="pt-PT" sz="1400" dirty="0" smtClean="0">
                  <a:solidFill>
                    <a:srgbClr val="C00000"/>
                  </a:solidFill>
                  <a:cs typeface="Courier New" pitchFamily="49" charset="0"/>
                </a:rPr>
                <a:t>(2)</a:t>
              </a:r>
              <a:r>
                <a:rPr lang="pt-PT" sz="1400" dirty="0" err="1" smtClean="0">
                  <a:solidFill>
                    <a:srgbClr val="C00000"/>
                  </a:solidFill>
                  <a:cs typeface="Courier New" pitchFamily="49" charset="0"/>
                </a:rPr>
                <a:t>minimax(h</a:t>
              </a:r>
              <a:r>
                <a:rPr lang="pt-PT" sz="1400" dirty="0" smtClean="0">
                  <a:solidFill>
                    <a:srgbClr val="C00000"/>
                  </a:solidFill>
                  <a:cs typeface="Courier New" pitchFamily="49" charset="0"/>
                </a:rPr>
                <a:t>, _, </a:t>
              </a:r>
              <a:r>
                <a:rPr lang="pt-PT" sz="1400" dirty="0" err="1" smtClean="0">
                  <a:solidFill>
                    <a:srgbClr val="C00000"/>
                  </a:solidFill>
                  <a:cs typeface="Courier New" pitchFamily="49" charset="0"/>
                </a:rPr>
                <a:t>Val</a:t>
              </a:r>
              <a:r>
                <a:rPr lang="pt-PT" sz="1400" dirty="0" smtClean="0">
                  <a:solidFill>
                    <a:srgbClr val="C00000"/>
                  </a:solidFill>
                  <a:cs typeface="Courier New" pitchFamily="49" charset="0"/>
                </a:rPr>
                <a:t>, []):-</a:t>
              </a:r>
            </a:p>
            <a:p>
              <a:pPr>
                <a:buNone/>
              </a:pPr>
              <a:r>
                <a:rPr lang="pt-PT" sz="1400" dirty="0" smtClean="0">
                  <a:solidFill>
                    <a:srgbClr val="C00000"/>
                  </a:solidFill>
                  <a:cs typeface="Courier New" pitchFamily="49" charset="0"/>
                </a:rPr>
                <a:t>	</a:t>
              </a:r>
              <a:r>
                <a:rPr lang="pt-PT" sz="1400" dirty="0" err="1" smtClean="0">
                  <a:solidFill>
                    <a:srgbClr val="C00000"/>
                  </a:solidFill>
                  <a:cs typeface="Courier New" pitchFamily="49" charset="0"/>
                </a:rPr>
                <a:t>static_eval(h</a:t>
              </a:r>
              <a:r>
                <a:rPr lang="pt-PT" sz="1400" dirty="0" smtClean="0">
                  <a:solidFill>
                    <a:srgbClr val="C00000"/>
                  </a:solidFill>
                  <a:cs typeface="Courier New" pitchFamily="49" charset="0"/>
                </a:rPr>
                <a:t>, </a:t>
              </a:r>
              <a:r>
                <a:rPr lang="pt-PT" sz="1400" dirty="0" err="1" smtClean="0">
                  <a:solidFill>
                    <a:srgbClr val="C00000"/>
                  </a:solidFill>
                  <a:cs typeface="Courier New" pitchFamily="49" charset="0"/>
                </a:rPr>
                <a:t>Val</a:t>
              </a:r>
              <a:r>
                <a:rPr lang="pt-PT" sz="1400" dirty="0" smtClean="0">
                  <a:solidFill>
                    <a:srgbClr val="C00000"/>
                  </a:solidFill>
                  <a:cs typeface="Courier New" pitchFamily="49" charset="0"/>
                </a:rPr>
                <a:t>).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29190" y="5429264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rgbClr val="C00000"/>
                  </a:solidFill>
                </a:rPr>
                <a:t>Val=1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000232" y="3905912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PT" sz="1400" dirty="0" smtClean="0">
                <a:solidFill>
                  <a:srgbClr val="C00000"/>
                </a:solidFill>
              </a:rPr>
              <a:t>(1)</a:t>
            </a:r>
            <a:r>
              <a:rPr lang="pt-PT" sz="1400" dirty="0" err="1" smtClean="0">
                <a:solidFill>
                  <a:srgbClr val="C00000"/>
                </a:solidFill>
              </a:rPr>
              <a:t>best([i</a:t>
            </a:r>
            <a:r>
              <a:rPr lang="pt-PT" sz="1400" dirty="0" smtClean="0">
                <a:solidFill>
                  <a:srgbClr val="C00000"/>
                </a:solidFill>
              </a:rPr>
              <a:t>],</a:t>
            </a:r>
            <a:r>
              <a:rPr lang="nn-NO" sz="1400" dirty="0" smtClean="0">
                <a:solidFill>
                  <a:srgbClr val="C00000"/>
                </a:solidFill>
                <a:cs typeface="Courier New" pitchFamily="49" charset="0"/>
              </a:rPr>
              <a:t> i, Val, NodesList):-</a:t>
            </a:r>
          </a:p>
          <a:p>
            <a:pPr>
              <a:buNone/>
            </a:pPr>
            <a:r>
              <a:rPr lang="pt-PT" sz="1400" dirty="0" smtClean="0">
                <a:solidFill>
                  <a:srgbClr val="C00000"/>
                </a:solidFill>
                <a:cs typeface="Courier New" pitchFamily="49" charset="0"/>
              </a:rPr>
              <a:t>	</a:t>
            </a:r>
            <a:r>
              <a:rPr lang="pt-PT" sz="1400" dirty="0" err="1" smtClean="0">
                <a:solidFill>
                  <a:srgbClr val="C00000"/>
                </a:solidFill>
                <a:cs typeface="Courier New" pitchFamily="49" charset="0"/>
              </a:rPr>
              <a:t>minimax(i</a:t>
            </a:r>
            <a:r>
              <a:rPr lang="pt-PT" sz="1400" dirty="0" smtClean="0">
                <a:solidFill>
                  <a:srgbClr val="C00000"/>
                </a:solidFill>
                <a:cs typeface="Courier New" pitchFamily="49" charset="0"/>
              </a:rPr>
              <a:t>, _, </a:t>
            </a:r>
            <a:r>
              <a:rPr lang="pt-PT" sz="1400" dirty="0" err="1" smtClean="0">
                <a:solidFill>
                  <a:srgbClr val="C00000"/>
                </a:solidFill>
                <a:cs typeface="Courier New" pitchFamily="49" charset="0"/>
              </a:rPr>
              <a:t>Val</a:t>
            </a:r>
            <a:r>
              <a:rPr lang="pt-PT" sz="1400" dirty="0" smtClean="0">
                <a:solidFill>
                  <a:srgbClr val="C00000"/>
                </a:solidFill>
                <a:cs typeface="Courier New" pitchFamily="49" charset="0"/>
              </a:rPr>
              <a:t>, </a:t>
            </a:r>
            <a:r>
              <a:rPr lang="pt-PT" sz="1400" dirty="0" err="1" smtClean="0">
                <a:solidFill>
                  <a:srgbClr val="C00000"/>
                </a:solidFill>
                <a:cs typeface="Courier New" pitchFamily="49" charset="0"/>
              </a:rPr>
              <a:t>NodesList</a:t>
            </a:r>
            <a:r>
              <a:rPr lang="pt-PT" sz="1400" dirty="0" smtClean="0">
                <a:solidFill>
                  <a:srgbClr val="C00000"/>
                </a:solidFill>
                <a:cs typeface="Courier New" pitchFamily="49" charset="0"/>
              </a:rPr>
              <a:t>), !.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3240" y="4357694"/>
            <a:ext cx="5357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PT" sz="1400" dirty="0" smtClean="0">
                <a:solidFill>
                  <a:srgbClr val="009900"/>
                </a:solidFill>
              </a:rPr>
              <a:t>(1)Falha</a:t>
            </a:r>
          </a:p>
          <a:p>
            <a:pPr>
              <a:buNone/>
            </a:pPr>
            <a:r>
              <a:rPr lang="pt-PT" sz="1400" dirty="0" smtClean="0">
                <a:solidFill>
                  <a:srgbClr val="009900"/>
                </a:solidFill>
                <a:cs typeface="Courier New" pitchFamily="49" charset="0"/>
              </a:rPr>
              <a:t>(2)</a:t>
            </a:r>
            <a:r>
              <a:rPr lang="pt-PT" sz="1400" dirty="0" err="1" smtClean="0">
                <a:solidFill>
                  <a:srgbClr val="009900"/>
                </a:solidFill>
                <a:cs typeface="Courier New" pitchFamily="49" charset="0"/>
              </a:rPr>
              <a:t>minimax(i</a:t>
            </a:r>
            <a:r>
              <a:rPr lang="pt-PT" sz="1400" dirty="0" smtClean="0">
                <a:solidFill>
                  <a:srgbClr val="009900"/>
                </a:solidFill>
                <a:cs typeface="Courier New" pitchFamily="49" charset="0"/>
              </a:rPr>
              <a:t>, _, </a:t>
            </a:r>
            <a:r>
              <a:rPr lang="pt-PT" sz="1400" dirty="0" err="1" smtClean="0">
                <a:solidFill>
                  <a:srgbClr val="009900"/>
                </a:solidFill>
                <a:cs typeface="Courier New" pitchFamily="49" charset="0"/>
              </a:rPr>
              <a:t>Val</a:t>
            </a:r>
            <a:r>
              <a:rPr lang="pt-PT" sz="1400" dirty="0" smtClean="0">
                <a:solidFill>
                  <a:srgbClr val="009900"/>
                </a:solidFill>
                <a:cs typeface="Courier New" pitchFamily="49" charset="0"/>
              </a:rPr>
              <a:t>, []):-</a:t>
            </a:r>
          </a:p>
          <a:p>
            <a:pPr>
              <a:buNone/>
            </a:pPr>
            <a:r>
              <a:rPr lang="pt-PT" sz="1400" dirty="0" smtClean="0">
                <a:solidFill>
                  <a:srgbClr val="009900"/>
                </a:solidFill>
                <a:cs typeface="Courier New" pitchFamily="49" charset="0"/>
              </a:rPr>
              <a:t>	</a:t>
            </a:r>
            <a:r>
              <a:rPr lang="pt-PT" sz="1400" dirty="0" err="1" smtClean="0">
                <a:solidFill>
                  <a:srgbClr val="009900"/>
                </a:solidFill>
                <a:cs typeface="Courier New" pitchFamily="49" charset="0"/>
              </a:rPr>
              <a:t>static_eval(i</a:t>
            </a:r>
            <a:r>
              <a:rPr lang="pt-PT" sz="1400" dirty="0" smtClean="0">
                <a:solidFill>
                  <a:srgbClr val="009900"/>
                </a:solidFill>
                <a:cs typeface="Courier New" pitchFamily="49" charset="0"/>
              </a:rPr>
              <a:t>, </a:t>
            </a:r>
            <a:r>
              <a:rPr lang="pt-PT" sz="1400" dirty="0" err="1" smtClean="0">
                <a:solidFill>
                  <a:srgbClr val="009900"/>
                </a:solidFill>
                <a:cs typeface="Courier New" pitchFamily="49" charset="0"/>
              </a:rPr>
              <a:t>Val</a:t>
            </a:r>
            <a:r>
              <a:rPr lang="pt-PT" sz="1400" dirty="0" smtClean="0">
                <a:solidFill>
                  <a:srgbClr val="009900"/>
                </a:solidFill>
                <a:cs typeface="Courier New" pitchFamily="49" charset="0"/>
              </a:rPr>
              <a:t>).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5720" y="4643446"/>
            <a:ext cx="759934" cy="705976"/>
            <a:chOff x="7215206" y="3000372"/>
            <a:chExt cx="1260000" cy="1000132"/>
          </a:xfrm>
        </p:grpSpPr>
        <p:sp>
          <p:nvSpPr>
            <p:cNvPr id="16" name="Rectangle 15"/>
            <p:cNvSpPr/>
            <p:nvPr/>
          </p:nvSpPr>
          <p:spPr bwMode="auto">
            <a:xfrm>
              <a:off x="7215206" y="3000372"/>
              <a:ext cx="1260000" cy="142876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215206" y="3214687"/>
              <a:ext cx="1080000" cy="142876"/>
            </a:xfrm>
            <a:prstGeom prst="rect">
              <a:avLst/>
            </a:prstGeom>
            <a:solidFill>
              <a:srgbClr val="FF33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215206" y="3429000"/>
              <a:ext cx="900000" cy="1428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215206" y="3643314"/>
              <a:ext cx="720000" cy="142876"/>
            </a:xfrm>
            <a:prstGeom prst="rect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215206" y="3857628"/>
              <a:ext cx="540000" cy="142876"/>
            </a:xfrm>
            <a:prstGeom prst="rect">
              <a:avLst/>
            </a:prstGeom>
            <a:solidFill>
              <a:srgbClr val="0099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</p:grpSp>
      <p:sp>
        <p:nvSpPr>
          <p:cNvPr id="28" name="Line Callout 1 (Accent Bar) 27"/>
          <p:cNvSpPr/>
          <p:nvPr/>
        </p:nvSpPr>
        <p:spPr bwMode="auto">
          <a:xfrm>
            <a:off x="7215206" y="5572140"/>
            <a:ext cx="914400" cy="714380"/>
          </a:xfrm>
          <a:prstGeom prst="accentCallout1">
            <a:avLst>
              <a:gd name="adj1" fmla="val 18750"/>
              <a:gd name="adj2" fmla="val -8333"/>
              <a:gd name="adj3" fmla="val -3586"/>
              <a:gd name="adj4" fmla="val -57381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PT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BestPos=i</a:t>
            </a:r>
            <a:endParaRPr lang="pt-PT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Val=4</a:t>
            </a:r>
          </a:p>
          <a:p>
            <a:r>
              <a:rPr lang="pt-PT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NodesList=[</a:t>
            </a:r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</p:txBody>
      </p:sp>
      <p:sp>
        <p:nvSpPr>
          <p:cNvPr id="29" name="Line Callout 1 (Accent Bar) 28"/>
          <p:cNvSpPr/>
          <p:nvPr/>
        </p:nvSpPr>
        <p:spPr bwMode="auto">
          <a:xfrm>
            <a:off x="7229500" y="4929198"/>
            <a:ext cx="914400" cy="285752"/>
          </a:xfrm>
          <a:prstGeom prst="accentCallout1">
            <a:avLst>
              <a:gd name="adj1" fmla="val 18750"/>
              <a:gd name="adj2" fmla="val -8333"/>
              <a:gd name="adj3" fmla="val -3586"/>
              <a:gd name="adj4" fmla="val -114524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PT" sz="1400" dirty="0" smtClean="0">
                <a:solidFill>
                  <a:srgbClr val="009900"/>
                </a:solidFill>
              </a:rPr>
              <a:t>Val=4</a:t>
            </a:r>
            <a:endParaRPr lang="pt-PT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ine Callout 1 (Accent Bar) 30"/>
          <p:cNvSpPr/>
          <p:nvPr/>
        </p:nvSpPr>
        <p:spPr bwMode="auto">
          <a:xfrm>
            <a:off x="7215206" y="4143380"/>
            <a:ext cx="914400" cy="500066"/>
          </a:xfrm>
          <a:prstGeom prst="accentCallout1">
            <a:avLst>
              <a:gd name="adj1" fmla="val 18750"/>
              <a:gd name="adj2" fmla="val -8333"/>
              <a:gd name="adj3" fmla="val -12293"/>
              <a:gd name="adj4" fmla="val -166904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PT" sz="1400" dirty="0" smtClean="0">
                <a:solidFill>
                  <a:srgbClr val="C00000"/>
                </a:solidFill>
              </a:rPr>
              <a:t>Val=4</a:t>
            </a:r>
          </a:p>
          <a:p>
            <a:r>
              <a:rPr lang="pt-PT" sz="1400" dirty="0" err="1" smtClean="0">
                <a:solidFill>
                  <a:srgbClr val="C00000"/>
                </a:solidFill>
              </a:rPr>
              <a:t>NodesList=[</a:t>
            </a:r>
            <a:r>
              <a:rPr lang="pt-PT" sz="1400" dirty="0" smtClean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33" name="Line Callout 1 (Accent Bar) 32"/>
          <p:cNvSpPr/>
          <p:nvPr/>
        </p:nvSpPr>
        <p:spPr bwMode="auto">
          <a:xfrm>
            <a:off x="7215206" y="3286124"/>
            <a:ext cx="914400" cy="714380"/>
          </a:xfrm>
          <a:prstGeom prst="accentCallout1">
            <a:avLst>
              <a:gd name="adj1" fmla="val 53289"/>
              <a:gd name="adj2" fmla="val -8333"/>
              <a:gd name="adj3" fmla="val 63461"/>
              <a:gd name="adj4" fmla="val -200238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Pos2=i</a:t>
            </a:r>
          </a:p>
          <a:p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Val2=4</a:t>
            </a:r>
          </a:p>
          <a:p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NodesList2=[]</a:t>
            </a:r>
          </a:p>
        </p:txBody>
      </p:sp>
      <p:sp>
        <p:nvSpPr>
          <p:cNvPr id="34" name="Line Callout 1 (Accent Bar) 33"/>
          <p:cNvSpPr/>
          <p:nvPr/>
        </p:nvSpPr>
        <p:spPr bwMode="auto">
          <a:xfrm>
            <a:off x="7215206" y="2714620"/>
            <a:ext cx="914400" cy="500066"/>
          </a:xfrm>
          <a:prstGeom prst="accentCallout1">
            <a:avLst>
              <a:gd name="adj1" fmla="val 18750"/>
              <a:gd name="adj2" fmla="val -8333"/>
              <a:gd name="adj3" fmla="val -3586"/>
              <a:gd name="adj4" fmla="val -219285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Val1=1</a:t>
            </a:r>
          </a:p>
          <a:p>
            <a:r>
              <a:rPr lang="pt-PT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NodesList1=[]</a:t>
            </a:r>
            <a:endParaRPr lang="pt-PT" sz="1400" dirty="0" smtClean="0">
              <a:solidFill>
                <a:srgbClr val="C00000"/>
              </a:solidFill>
            </a:endParaRPr>
          </a:p>
        </p:txBody>
      </p:sp>
      <p:sp>
        <p:nvSpPr>
          <p:cNvPr id="35" name="Line Callout 1 (Accent Bar) 34"/>
          <p:cNvSpPr/>
          <p:nvPr/>
        </p:nvSpPr>
        <p:spPr bwMode="auto">
          <a:xfrm>
            <a:off x="7229500" y="1643050"/>
            <a:ext cx="914400" cy="285752"/>
          </a:xfrm>
          <a:prstGeom prst="accentCallout1">
            <a:avLst>
              <a:gd name="adj1" fmla="val 18750"/>
              <a:gd name="adj2" fmla="val -8333"/>
              <a:gd name="adj3" fmla="val 47207"/>
              <a:gd name="adj4" fmla="val -458969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PT" sz="1400" dirty="0" err="1" smtClean="0">
                <a:solidFill>
                  <a:srgbClr val="FF0000"/>
                </a:solidFill>
              </a:rPr>
              <a:t>PosList=[h,i</a:t>
            </a:r>
            <a:r>
              <a:rPr lang="pt-PT" sz="1400" dirty="0" smtClean="0">
                <a:solidFill>
                  <a:srgbClr val="FF0000"/>
                </a:solidFill>
              </a:rPr>
              <a:t>]</a:t>
            </a:r>
            <a:endParaRPr lang="pt-PT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 </a:t>
            </a:r>
            <a:r>
              <a:rPr lang="pt-PT" dirty="0" err="1" smtClean="0"/>
              <a:t>Minimax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5538"/>
            <a:ext cx="8229600" cy="2517776"/>
          </a:xfrm>
        </p:spPr>
        <p:txBody>
          <a:bodyPr/>
          <a:lstStyle/>
          <a:p>
            <a:pPr>
              <a:buNone/>
            </a:pPr>
            <a:r>
              <a:rPr lang="pt-PT" dirty="0" smtClean="0"/>
              <a:t>Resultado</a:t>
            </a:r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r>
              <a:rPr lang="nn-NO" sz="1200" dirty="0" smtClean="0">
                <a:solidFill>
                  <a:schemeClr val="tx1"/>
                </a:solidFill>
                <a:cs typeface="Courier New" pitchFamily="49" charset="0"/>
              </a:rPr>
              <a:t>?- minimax(a, BestPos, Val, NodesList).</a:t>
            </a:r>
          </a:p>
          <a:p>
            <a:pPr>
              <a:buNone/>
            </a:pPr>
            <a:endParaRPr lang="nn-NO" sz="1200" dirty="0" smtClean="0">
              <a:cs typeface="Courier New" pitchFamily="49" charset="0"/>
            </a:endParaRPr>
          </a:p>
          <a:p>
            <a:pPr>
              <a:buNone/>
            </a:pPr>
            <a:r>
              <a:rPr lang="nn-NO" sz="1200" dirty="0" smtClean="0">
                <a:solidFill>
                  <a:schemeClr val="tx1"/>
                </a:solidFill>
                <a:cs typeface="Courier New" pitchFamily="49" charset="0"/>
              </a:rPr>
              <a:t>BestPos = b</a:t>
            </a:r>
          </a:p>
          <a:p>
            <a:pPr>
              <a:buNone/>
            </a:pPr>
            <a:r>
              <a:rPr lang="nn-NO" sz="1200" dirty="0" smtClean="0">
                <a:cs typeface="Courier New" pitchFamily="49" charset="0"/>
              </a:rPr>
              <a:t>Val = 4</a:t>
            </a:r>
          </a:p>
          <a:p>
            <a:pPr>
              <a:buNone/>
            </a:pPr>
            <a:r>
              <a:rPr lang="nn-NO" sz="1200" dirty="0" smtClean="0">
                <a:solidFill>
                  <a:schemeClr val="tx1"/>
                </a:solidFill>
                <a:cs typeface="Courier New" pitchFamily="49" charset="0"/>
              </a:rPr>
              <a:t>NodesList = [b, d, i]</a:t>
            </a:r>
          </a:p>
          <a:p>
            <a:pPr>
              <a:buNone/>
            </a:pPr>
            <a:endParaRPr lang="pt-PT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PT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PT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PT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PT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PT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BAB121-D5D3-4A2D-8ECE-39A45E059BBB}" type="slidenum">
              <a:rPr lang="en-GB" smtClean="0"/>
              <a:pPr>
                <a:defRPr/>
              </a:pPr>
              <a:t>72</a:t>
            </a:fld>
            <a:endParaRPr lang="en-GB"/>
          </a:p>
        </p:txBody>
      </p:sp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2309840" y="1876430"/>
          <a:ext cx="619125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4" name="Visio" r:id="rId4" imgW="6905625" imgH="2529078" progId="Visio.Drawing.11">
                  <p:embed/>
                </p:oleObj>
              </mc:Choice>
              <mc:Fallback>
                <p:oleObj name="Visio" r:id="rId4" imgW="6905625" imgH="252907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40" y="1876430"/>
                        <a:ext cx="6191250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77768" y="4975223"/>
            <a:ext cx="4937570" cy="954107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PT" sz="1400" b="0" dirty="0" smtClean="0">
                <a:latin typeface="+mn-lt"/>
              </a:rPr>
              <a:t>Implementação </a:t>
            </a:r>
            <a:r>
              <a:rPr lang="pt-PT" sz="1400" b="0" dirty="0" err="1" smtClean="0">
                <a:latin typeface="+mn-lt"/>
              </a:rPr>
              <a:t>do</a:t>
            </a:r>
            <a:r>
              <a:rPr lang="pt-PT" sz="1400" b="0" dirty="0" smtClean="0">
                <a:latin typeface="+mn-lt"/>
              </a:rPr>
              <a:t> método </a:t>
            </a:r>
            <a:r>
              <a:rPr lang="pt-PT" sz="1400" b="0" dirty="0" err="1" smtClean="0">
                <a:latin typeface="+mn-lt"/>
              </a:rPr>
              <a:t>Minimax</a:t>
            </a:r>
            <a:r>
              <a:rPr lang="pt-PT" sz="1400" b="0" dirty="0" smtClean="0">
                <a:latin typeface="+mn-lt"/>
              </a:rPr>
              <a:t> com </a:t>
            </a:r>
            <a:r>
              <a:rPr lang="pt-PT" sz="1400" b="0" dirty="0" err="1" smtClean="0">
                <a:latin typeface="+mn-lt"/>
              </a:rPr>
              <a:t>cortes</a:t>
            </a:r>
            <a:r>
              <a:rPr lang="pt-PT" sz="1400" b="0" dirty="0" smtClean="0">
                <a:latin typeface="+mn-lt"/>
              </a:rPr>
              <a:t> </a:t>
            </a:r>
            <a:r>
              <a:rPr lang="pt-PT" sz="1400" b="0" dirty="0" err="1" smtClean="0">
                <a:latin typeface="+mn-lt"/>
              </a:rPr>
              <a:t>Alpha-Beta</a:t>
            </a:r>
            <a:r>
              <a:rPr lang="pt-PT" sz="1400" b="0" dirty="0" smtClean="0">
                <a:latin typeface="+mn-lt"/>
              </a:rPr>
              <a:t>:</a:t>
            </a:r>
          </a:p>
          <a:p>
            <a:r>
              <a:rPr lang="pt-PT" sz="1400" b="0" dirty="0">
                <a:latin typeface="+mn-lt"/>
              </a:rPr>
              <a:t>	</a:t>
            </a:r>
            <a:r>
              <a:rPr lang="pt-PT" sz="1400" b="0" i="1" dirty="0" err="1" smtClean="0">
                <a:latin typeface="+mn-lt"/>
              </a:rPr>
              <a:t>Prolog</a:t>
            </a:r>
            <a:r>
              <a:rPr lang="pt-PT" sz="1400" b="0" i="1" dirty="0" smtClean="0">
                <a:latin typeface="+mn-lt"/>
              </a:rPr>
              <a:t> </a:t>
            </a:r>
            <a:r>
              <a:rPr lang="pt-PT" sz="1400" b="0" i="1" dirty="0" err="1" smtClean="0">
                <a:latin typeface="+mn-lt"/>
              </a:rPr>
              <a:t>Programming</a:t>
            </a:r>
            <a:r>
              <a:rPr lang="pt-PT" sz="1400" b="0" i="1" dirty="0" smtClean="0">
                <a:latin typeface="+mn-lt"/>
              </a:rPr>
              <a:t> for </a:t>
            </a:r>
            <a:r>
              <a:rPr lang="pt-PT" sz="1400" b="0" i="1" dirty="0" err="1" smtClean="0">
                <a:latin typeface="+mn-lt"/>
              </a:rPr>
              <a:t>Artificial</a:t>
            </a:r>
            <a:r>
              <a:rPr lang="pt-PT" sz="1400" b="0" i="1" dirty="0" smtClean="0">
                <a:latin typeface="+mn-lt"/>
              </a:rPr>
              <a:t> </a:t>
            </a:r>
            <a:r>
              <a:rPr lang="pt-PT" sz="1400" b="0" i="1" dirty="0" err="1" smtClean="0">
                <a:latin typeface="+mn-lt"/>
              </a:rPr>
              <a:t>Intelligence</a:t>
            </a:r>
            <a:endParaRPr lang="pt-PT" sz="1400" b="0" i="1" dirty="0" smtClean="0">
              <a:latin typeface="+mn-lt"/>
            </a:endParaRPr>
          </a:p>
          <a:p>
            <a:r>
              <a:rPr lang="pt-PT" sz="1400" b="0" i="1" dirty="0">
                <a:latin typeface="+mn-lt"/>
              </a:rPr>
              <a:t>	</a:t>
            </a:r>
            <a:r>
              <a:rPr lang="pt-PT" sz="1400" b="0" i="1" dirty="0" smtClean="0">
                <a:latin typeface="+mn-lt"/>
              </a:rPr>
              <a:t>Ivan </a:t>
            </a:r>
            <a:r>
              <a:rPr lang="pt-PT" sz="1400" b="0" i="1" dirty="0" err="1" smtClean="0">
                <a:latin typeface="+mn-lt"/>
              </a:rPr>
              <a:t>Bratko</a:t>
            </a:r>
            <a:endParaRPr lang="pt-PT" sz="1400" b="0" i="1" dirty="0" smtClean="0">
              <a:latin typeface="+mn-lt"/>
            </a:endParaRPr>
          </a:p>
          <a:p>
            <a:r>
              <a:rPr lang="pt-PT" sz="1400" b="0" i="1" dirty="0">
                <a:latin typeface="+mn-lt"/>
              </a:rPr>
              <a:t>	</a:t>
            </a:r>
            <a:r>
              <a:rPr lang="pt-PT" sz="1400" b="0" i="1" dirty="0" err="1" smtClean="0">
                <a:latin typeface="+mn-lt"/>
              </a:rPr>
              <a:t>Addison-Wesley</a:t>
            </a:r>
            <a:endParaRPr lang="pt-PT" sz="1400" b="0" i="1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C0F92-392F-4CEF-AFB2-186C631DAF0E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Primeiro em Profundidade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25538"/>
            <a:ext cx="8229600" cy="51831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PT" dirty="0" smtClean="0"/>
              <a:t>Implementação</a:t>
            </a:r>
          </a:p>
          <a:p>
            <a:pPr eaLnBrk="1" hangingPunct="1">
              <a:buFont typeface="Wingdings" pitchFamily="2" charset="2"/>
              <a:buNone/>
            </a:pPr>
            <a:endParaRPr lang="pt-PT" dirty="0" smtClean="0"/>
          </a:p>
          <a:p>
            <a:pPr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pt-PT" dirty="0" err="1" smtClean="0"/>
              <a:t>go</a:t>
            </a:r>
            <a:r>
              <a:rPr lang="pt-PT" dirty="0" smtClean="0"/>
              <a:t>(</a:t>
            </a:r>
            <a:r>
              <a:rPr lang="pt-PT" dirty="0" err="1" smtClean="0"/>
              <a:t>Orig,Dest,L</a:t>
            </a:r>
            <a:r>
              <a:rPr lang="pt-PT" dirty="0" smtClean="0"/>
              <a:t>) :- </a:t>
            </a:r>
            <a:r>
              <a:rPr lang="pt-PT" dirty="0" err="1" smtClean="0"/>
              <a:t>go</a:t>
            </a:r>
            <a:r>
              <a:rPr lang="pt-PT" dirty="0" smtClean="0"/>
              <a:t>(</a:t>
            </a:r>
            <a:r>
              <a:rPr lang="pt-PT" dirty="0" err="1" smtClean="0"/>
              <a:t>Orig,Dest</a:t>
            </a:r>
            <a:r>
              <a:rPr lang="pt-PT" dirty="0" smtClean="0"/>
              <a:t>,[</a:t>
            </a:r>
            <a:r>
              <a:rPr lang="pt-PT" dirty="0" err="1" smtClean="0"/>
              <a:t>Orig</a:t>
            </a:r>
            <a:r>
              <a:rPr lang="pt-PT" dirty="0" smtClean="0"/>
              <a:t>],L).</a:t>
            </a:r>
          </a:p>
          <a:p>
            <a:pPr eaLnBrk="1" hangingPunct="1">
              <a:spcBef>
                <a:spcPct val="25000"/>
              </a:spcBef>
              <a:buFont typeface="Wingdings" pitchFamily="2" charset="2"/>
              <a:buNone/>
            </a:pPr>
            <a:endParaRPr lang="pt-PT" dirty="0" smtClean="0"/>
          </a:p>
          <a:p>
            <a:pPr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pt-PT" dirty="0" err="1" smtClean="0"/>
              <a:t>go</a:t>
            </a:r>
            <a:r>
              <a:rPr lang="pt-PT" dirty="0" smtClean="0"/>
              <a:t>(</a:t>
            </a:r>
            <a:r>
              <a:rPr lang="pt-PT" dirty="0" err="1" smtClean="0"/>
              <a:t>Dest,Dest</a:t>
            </a:r>
            <a:r>
              <a:rPr lang="pt-PT" dirty="0" smtClean="0"/>
              <a:t>,_,[</a:t>
            </a:r>
            <a:r>
              <a:rPr lang="pt-PT" dirty="0" err="1" smtClean="0"/>
              <a:t>Dest</a:t>
            </a:r>
            <a:r>
              <a:rPr lang="pt-PT" dirty="0" smtClean="0"/>
              <a:t>]).</a:t>
            </a:r>
          </a:p>
          <a:p>
            <a:pPr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pt-PT" dirty="0" err="1" smtClean="0"/>
              <a:t>go</a:t>
            </a:r>
            <a:r>
              <a:rPr lang="pt-PT" dirty="0" smtClean="0"/>
              <a:t>(</a:t>
            </a:r>
            <a:r>
              <a:rPr lang="pt-PT" dirty="0" err="1" smtClean="0"/>
              <a:t>Orig,Dest,LA</a:t>
            </a:r>
            <a:r>
              <a:rPr lang="pt-PT" dirty="0" smtClean="0"/>
              <a:t>,[</a:t>
            </a:r>
            <a:r>
              <a:rPr lang="pt-PT" dirty="0" err="1" smtClean="0"/>
              <a:t>Orig|L</a:t>
            </a:r>
            <a:r>
              <a:rPr lang="pt-PT" dirty="0" smtClean="0"/>
              <a:t>]) :-</a:t>
            </a:r>
          </a:p>
          <a:p>
            <a:pPr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pt-PT" dirty="0" smtClean="0"/>
              <a:t>	liga(</a:t>
            </a:r>
            <a:r>
              <a:rPr lang="pt-PT" dirty="0" err="1" smtClean="0"/>
              <a:t>Orig,X</a:t>
            </a:r>
            <a:r>
              <a:rPr lang="pt-PT" dirty="0" smtClean="0"/>
              <a:t>),</a:t>
            </a:r>
          </a:p>
          <a:p>
            <a:pPr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pt-PT" dirty="0" smtClean="0"/>
              <a:t>	\+ </a:t>
            </a:r>
            <a:r>
              <a:rPr lang="pt-PT" dirty="0" err="1" smtClean="0"/>
              <a:t>member</a:t>
            </a:r>
            <a:r>
              <a:rPr lang="pt-PT" dirty="0" smtClean="0"/>
              <a:t>(X,LA),</a:t>
            </a:r>
          </a:p>
          <a:p>
            <a:pPr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pt-PT" dirty="0" smtClean="0"/>
              <a:t>	</a:t>
            </a:r>
            <a:r>
              <a:rPr lang="pt-PT" dirty="0" err="1" smtClean="0"/>
              <a:t>go</a:t>
            </a:r>
            <a:r>
              <a:rPr lang="pt-PT" dirty="0" smtClean="0"/>
              <a:t>(</a:t>
            </a:r>
            <a:r>
              <a:rPr lang="pt-PT" dirty="0" err="1" smtClean="0"/>
              <a:t>X,Dest</a:t>
            </a:r>
            <a:r>
              <a:rPr lang="pt-PT" dirty="0" smtClean="0"/>
              <a:t>,[X|LA],L).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125" y="4929188"/>
            <a:ext cx="2949575" cy="8302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dirty="0"/>
              <a:t>?- </a:t>
            </a:r>
            <a:r>
              <a:rPr lang="pt-PT" dirty="0" err="1"/>
              <a:t>go(a</a:t>
            </a:r>
            <a:r>
              <a:rPr lang="pt-PT" dirty="0"/>
              <a:t>, m, L).</a:t>
            </a:r>
          </a:p>
          <a:p>
            <a:pPr>
              <a:defRPr/>
            </a:pPr>
            <a:r>
              <a:rPr lang="pt-PT" dirty="0" err="1"/>
              <a:t>L=[a,b,e,j,m</a:t>
            </a:r>
            <a:r>
              <a:rPr lang="pt-PT" dirty="0"/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CB372-4652-41F4-AE60-F5AC17497ADF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Primeiro em Largura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pt-PT" sz="2400" smtClean="0"/>
              <a:t>Segundo este método só irá ser possível efectuar a pesquisa no nível N da árvore se todos os nós do nível N-1 tiverem sido explorados</a:t>
            </a:r>
          </a:p>
          <a:p>
            <a:pPr eaLnBrk="1" hangingPunct="1">
              <a:buFont typeface="Wingdings" pitchFamily="2" charset="2"/>
              <a:buChar char="n"/>
            </a:pPr>
            <a:endParaRPr lang="pt-PT" sz="2400" smtClean="0"/>
          </a:p>
          <a:p>
            <a:pPr eaLnBrk="1" hangingPunct="1">
              <a:buFont typeface="Wingdings" pitchFamily="2" charset="2"/>
              <a:buChar char="n"/>
            </a:pPr>
            <a:r>
              <a:rPr lang="pt-PT" sz="2400" smtClean="0"/>
              <a:t>Pode-se dizer que a árvore é explorada transversalmente, derivando daí o nome do método</a:t>
            </a:r>
          </a:p>
          <a:p>
            <a:pPr eaLnBrk="1" hangingPunct="1">
              <a:buFont typeface="Wingdings" pitchFamily="2" charset="2"/>
              <a:buChar char="n"/>
            </a:pPr>
            <a:endParaRPr lang="pt-PT" sz="2400" smtClean="0"/>
          </a:p>
          <a:p>
            <a:pPr eaLnBrk="1" hangingPunct="1">
              <a:buFont typeface="Wingdings" pitchFamily="2" charset="2"/>
              <a:buChar char="n"/>
            </a:pPr>
            <a:r>
              <a:rPr lang="pt-PT" sz="2400" smtClean="0"/>
              <a:t>Garante a obtenção da solução ao nível mais próximo da raiz, o que não quer dizer que seja a melhor solução</a:t>
            </a:r>
          </a:p>
          <a:p>
            <a:pPr eaLnBrk="1" hangingPunct="1">
              <a:buFont typeface="Wingdings" pitchFamily="2" charset="2"/>
              <a:buChar char="n"/>
            </a:pPr>
            <a:endParaRPr lang="pt-PT" sz="2400" smtClean="0"/>
          </a:p>
          <a:p>
            <a:pPr eaLnBrk="1" hangingPunct="1">
              <a:buFont typeface="Wingdings" pitchFamily="2" charset="2"/>
              <a:buChar char="n"/>
            </a:pPr>
            <a:r>
              <a:rPr lang="pt-PT" sz="2400" smtClean="0"/>
              <a:t>Pode requerer muita memória e espaço e tempo para problemas mais complexos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9277</TotalTime>
  <Words>8570</Words>
  <Application>Microsoft Macintosh PowerPoint</Application>
  <PresentationFormat>On-screen Show (4:3)</PresentationFormat>
  <Paragraphs>1093</Paragraphs>
  <Slides>72</Slides>
  <Notes>72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Blends</vt:lpstr>
      <vt:lpstr>Photo Editor Photo</vt:lpstr>
      <vt:lpstr>Visio</vt:lpstr>
      <vt:lpstr>Picture</vt:lpstr>
      <vt:lpstr>Métodos de Pesquisa</vt:lpstr>
      <vt:lpstr>Primeiro em Profundidade</vt:lpstr>
      <vt:lpstr>Primeiro em Profundidade</vt:lpstr>
      <vt:lpstr>Primeiro em Profundidade</vt:lpstr>
      <vt:lpstr>Primeiro em Profundidade</vt:lpstr>
      <vt:lpstr>Primeiro em Profundidade</vt:lpstr>
      <vt:lpstr>Um exemplo</vt:lpstr>
      <vt:lpstr>Primeiro em Profundidade</vt:lpstr>
      <vt:lpstr>Primeiro em Largura</vt:lpstr>
      <vt:lpstr>Primeiro em Largura</vt:lpstr>
      <vt:lpstr>Um exemplo</vt:lpstr>
      <vt:lpstr>Um exemplo</vt:lpstr>
      <vt:lpstr>Um exemplo: considerando uma pequena alteração</vt:lpstr>
      <vt:lpstr>Um exemplo: soluções obtidas </vt:lpstr>
      <vt:lpstr>Um exemplo</vt:lpstr>
      <vt:lpstr>Um exemplo</vt:lpstr>
      <vt:lpstr>Um exemplo – 1º em Profundidade  a-&gt;j</vt:lpstr>
      <vt:lpstr>Um exemplo – Primeiro em Largura  a-&gt;j</vt:lpstr>
      <vt:lpstr>Um exemplo – 1º em Profundidade  a-&gt;i</vt:lpstr>
      <vt:lpstr>Um exemplo – Primeiro em Largura  a-&gt;i</vt:lpstr>
      <vt:lpstr>Métodos de Pesquisa</vt:lpstr>
      <vt:lpstr>Primeiro o Melhor</vt:lpstr>
      <vt:lpstr>Primeiro o Melhor</vt:lpstr>
      <vt:lpstr>Primeiro o Melhor</vt:lpstr>
      <vt:lpstr>Primeiro o Melhor</vt:lpstr>
      <vt:lpstr>Branch and Bound</vt:lpstr>
      <vt:lpstr>Branch and Bound</vt:lpstr>
      <vt:lpstr>Branch and Bound</vt:lpstr>
      <vt:lpstr>Branch and Bound</vt:lpstr>
      <vt:lpstr>Branch and Bound</vt:lpstr>
      <vt:lpstr>Branch and Bound</vt:lpstr>
      <vt:lpstr>A*</vt:lpstr>
      <vt:lpstr>A*</vt:lpstr>
      <vt:lpstr>Um exemplo</vt:lpstr>
      <vt:lpstr>Um exemplo</vt:lpstr>
      <vt:lpstr>Um exemplo</vt:lpstr>
      <vt:lpstr>Um exemplo</vt:lpstr>
      <vt:lpstr>Um exemplo</vt:lpstr>
      <vt:lpstr>Um exemplo</vt:lpstr>
      <vt:lpstr>Um exemplo</vt:lpstr>
      <vt:lpstr>Um exemplo</vt:lpstr>
      <vt:lpstr>Um exemplo</vt:lpstr>
      <vt:lpstr>Algoritmos Genéticos</vt:lpstr>
      <vt:lpstr>Analogia entre a evolução natural e os algoritmos genéticos </vt:lpstr>
      <vt:lpstr>Esqueleto típico de um algoritmo genético </vt:lpstr>
      <vt:lpstr>Operações de Cruzamento</vt:lpstr>
      <vt:lpstr>Operador de Mutação</vt:lpstr>
      <vt:lpstr>Problema Exemplo</vt:lpstr>
      <vt:lpstr>Problema Exemplo (cont)</vt:lpstr>
      <vt:lpstr>Problema Exemplo (cont)</vt:lpstr>
      <vt:lpstr>Problema Exemplo (cont)</vt:lpstr>
      <vt:lpstr>Problema Exemplo (cont)</vt:lpstr>
      <vt:lpstr>Problema Exemplo (cont)</vt:lpstr>
      <vt:lpstr>Problema Exemplo (cont)</vt:lpstr>
      <vt:lpstr>Problema Exemplo (cont)</vt:lpstr>
      <vt:lpstr>Problema Exemplo (cont)</vt:lpstr>
      <vt:lpstr>Problema Exemplo (cont)</vt:lpstr>
      <vt:lpstr>Problema Exemplo (cont)</vt:lpstr>
      <vt:lpstr>Método Minimax</vt:lpstr>
      <vt:lpstr>Método Minimax</vt:lpstr>
      <vt:lpstr>Método Minimax</vt:lpstr>
      <vt:lpstr>Método Minimax</vt:lpstr>
      <vt:lpstr>Método Minimax</vt:lpstr>
      <vt:lpstr>Método Minimax</vt:lpstr>
      <vt:lpstr>Método Minimax</vt:lpstr>
      <vt:lpstr>Método Minimax</vt:lpstr>
      <vt:lpstr>Método Minimax</vt:lpstr>
      <vt:lpstr>Método Minimax</vt:lpstr>
      <vt:lpstr>Método Minimax</vt:lpstr>
      <vt:lpstr>Método Minimax</vt:lpstr>
      <vt:lpstr>Método Minimax</vt:lpstr>
      <vt:lpstr>Método Minimax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Centro de Estudos CLIP</dc:creator>
  <cp:lastModifiedBy>L F</cp:lastModifiedBy>
  <cp:revision>321</cp:revision>
  <cp:lastPrinted>2000-10-13T09:29:06Z</cp:lastPrinted>
  <dcterms:created xsi:type="dcterms:W3CDTF">2000-05-25T13:04:04Z</dcterms:created>
  <dcterms:modified xsi:type="dcterms:W3CDTF">2013-11-12T22:48:43Z</dcterms:modified>
</cp:coreProperties>
</file>