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012627"/>
            <a:ext cx="7477601" cy="416599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Sentiment Analysis Using Natural Language Processing (NLP) Techniques in Hotel Reviews</a:t>
            </a: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5511879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Unlocking the power of NLP techniques to analyze sentiment in hotel reviews, revolutionizing the way we understand customer feedback and enhance guest experiences.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8446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39" y="682815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700361"/>
            <a:ext cx="150876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group X</a:t>
            </a:r>
            <a:endParaRPr lang="en-US" sz="2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sp>
        <p:nvSpPr>
          <p:cNvPr id="4" name="Text 2"/>
          <p:cNvSpPr/>
          <p:nvPr/>
        </p:nvSpPr>
        <p:spPr>
          <a:xfrm>
            <a:off x="2037993" y="918448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Purpose of Sentiment Analysis in Hotel Reviews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751534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393636"/>
          </a:solidFill>
        </p:spPr>
      </p:sp>
      <p:sp>
        <p:nvSpPr>
          <p:cNvPr id="6" name="Text 4"/>
          <p:cNvSpPr/>
          <p:nvPr/>
        </p:nvSpPr>
        <p:spPr>
          <a:xfrm>
            <a:off x="2260163" y="2973705"/>
            <a:ext cx="38023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Detecting customer satisfaction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60163" y="3454122"/>
            <a:ext cx="472178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Gain insights into guests' sentiments and emotions to evaluate their overall satisfaction with hotel services and amenities.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1534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393636"/>
          </a:solidFill>
        </p:spPr>
      </p:sp>
      <p:sp>
        <p:nvSpPr>
          <p:cNvPr id="9" name="Text 7"/>
          <p:cNvSpPr/>
          <p:nvPr/>
        </p:nvSpPr>
        <p:spPr>
          <a:xfrm>
            <a:off x="7648456" y="2973705"/>
            <a:ext cx="27813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Identifying pain points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48456" y="3454122"/>
            <a:ext cx="472178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Uncover areas where guests are unhappy or encounter issues, helping hotels to address problems and provide higher-quality experiences.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32007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393636"/>
          </a:solidFill>
        </p:spPr>
      </p:sp>
      <p:sp>
        <p:nvSpPr>
          <p:cNvPr id="12" name="Text 10"/>
          <p:cNvSpPr/>
          <p:nvPr/>
        </p:nvSpPr>
        <p:spPr>
          <a:xfrm>
            <a:off x="2328108" y="5319990"/>
            <a:ext cx="35052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Monitoring brand reputation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60163" y="5889308"/>
            <a:ext cx="472178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 online feedback to understand the perception of a hotel brand and track changes in customer sentiment over time.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32007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393636"/>
          </a:solidFill>
        </p:spPr>
      </p:sp>
      <p:sp>
        <p:nvSpPr>
          <p:cNvPr id="15" name="Text 13"/>
          <p:cNvSpPr/>
          <p:nvPr/>
        </p:nvSpPr>
        <p:spPr>
          <a:xfrm>
            <a:off x="7648456" y="5319990"/>
            <a:ext cx="24231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Competitor analysis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48456" y="5781993"/>
            <a:ext cx="472178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Compare sentiment scores with competitors to gain a competitive edge, discover unique selling points, and improve market positioning.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0629" y="2687003"/>
            <a:ext cx="7749540" cy="5506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7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NLP Techniques for Sentiment Analysis</a:t>
            </a:r>
            <a:endParaRPr lang="en-US" sz="3470" dirty="0"/>
          </a:p>
        </p:txBody>
      </p:sp>
      <p:sp>
        <p:nvSpPr>
          <p:cNvPr id="6" name="Shape 3"/>
          <p:cNvSpPr/>
          <p:nvPr/>
        </p:nvSpPr>
        <p:spPr>
          <a:xfrm>
            <a:off x="3377327" y="3501866"/>
            <a:ext cx="35123" cy="4243030"/>
          </a:xfrm>
          <a:prstGeom prst="rect">
            <a:avLst/>
          </a:prstGeom>
          <a:solidFill>
            <a:srgbClr val="393636"/>
          </a:solidFill>
        </p:spPr>
      </p:sp>
      <p:sp>
        <p:nvSpPr>
          <p:cNvPr id="7" name="Shape 4"/>
          <p:cNvSpPr/>
          <p:nvPr/>
        </p:nvSpPr>
        <p:spPr>
          <a:xfrm>
            <a:off x="3593009" y="3820061"/>
            <a:ext cx="616625" cy="35123"/>
          </a:xfrm>
          <a:prstGeom prst="rect">
            <a:avLst/>
          </a:prstGeom>
          <a:solidFill>
            <a:srgbClr val="393636"/>
          </a:solidFill>
        </p:spPr>
      </p:sp>
      <p:sp>
        <p:nvSpPr>
          <p:cNvPr id="8" name="Shape 5"/>
          <p:cNvSpPr/>
          <p:nvPr/>
        </p:nvSpPr>
        <p:spPr>
          <a:xfrm>
            <a:off x="3196650" y="3639503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393636"/>
          </a:solidFill>
        </p:spPr>
      </p:sp>
      <p:sp>
        <p:nvSpPr>
          <p:cNvPr id="9" name="Text 6"/>
          <p:cNvSpPr/>
          <p:nvPr/>
        </p:nvSpPr>
        <p:spPr>
          <a:xfrm>
            <a:off x="3337620" y="3672483"/>
            <a:ext cx="114300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8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80" dirty="0"/>
          </a:p>
        </p:txBody>
      </p:sp>
      <p:sp>
        <p:nvSpPr>
          <p:cNvPr id="10" name="Text 7"/>
          <p:cNvSpPr/>
          <p:nvPr/>
        </p:nvSpPr>
        <p:spPr>
          <a:xfrm>
            <a:off x="4363879" y="3677960"/>
            <a:ext cx="3093720" cy="275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73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Preprocessing of Hotel Reviews</a:t>
            </a:r>
            <a:endParaRPr lang="en-US" sz="1735" dirty="0"/>
          </a:p>
        </p:txBody>
      </p:sp>
      <p:sp>
        <p:nvSpPr>
          <p:cNvPr id="11" name="Text 8"/>
          <p:cNvSpPr/>
          <p:nvPr/>
        </p:nvSpPr>
        <p:spPr>
          <a:xfrm>
            <a:off x="4363879" y="4058841"/>
            <a:ext cx="7135892" cy="563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 raw text data into a manageable format through tokenization, removal of stopwords, and stemming or lemmatization.</a:t>
            </a:r>
            <a:endParaRPr lang="en-US" sz="1385" dirty="0"/>
          </a:p>
        </p:txBody>
      </p:sp>
      <p:sp>
        <p:nvSpPr>
          <p:cNvPr id="12" name="Shape 9"/>
          <p:cNvSpPr/>
          <p:nvPr/>
        </p:nvSpPr>
        <p:spPr>
          <a:xfrm>
            <a:off x="3593009" y="5293102"/>
            <a:ext cx="616625" cy="35123"/>
          </a:xfrm>
          <a:prstGeom prst="rect">
            <a:avLst/>
          </a:prstGeom>
          <a:solidFill>
            <a:srgbClr val="393636"/>
          </a:solidFill>
        </p:spPr>
      </p:sp>
      <p:sp>
        <p:nvSpPr>
          <p:cNvPr id="13" name="Shape 10"/>
          <p:cNvSpPr/>
          <p:nvPr/>
        </p:nvSpPr>
        <p:spPr>
          <a:xfrm>
            <a:off x="3196650" y="5112544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393636"/>
          </a:solidFill>
        </p:spPr>
      </p:sp>
      <p:sp>
        <p:nvSpPr>
          <p:cNvPr id="14" name="Text 11"/>
          <p:cNvSpPr/>
          <p:nvPr/>
        </p:nvSpPr>
        <p:spPr>
          <a:xfrm>
            <a:off x="3318570" y="5145524"/>
            <a:ext cx="152400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8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80" dirty="0"/>
          </a:p>
        </p:txBody>
      </p:sp>
      <p:sp>
        <p:nvSpPr>
          <p:cNvPr id="15" name="Text 12"/>
          <p:cNvSpPr/>
          <p:nvPr/>
        </p:nvSpPr>
        <p:spPr>
          <a:xfrm>
            <a:off x="4363879" y="5151001"/>
            <a:ext cx="1844040" cy="275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73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Extraction</a:t>
            </a:r>
            <a:endParaRPr lang="en-US" sz="1735" dirty="0"/>
          </a:p>
        </p:txBody>
      </p:sp>
      <p:sp>
        <p:nvSpPr>
          <p:cNvPr id="16" name="Text 13"/>
          <p:cNvSpPr/>
          <p:nvPr/>
        </p:nvSpPr>
        <p:spPr>
          <a:xfrm>
            <a:off x="4363879" y="5531882"/>
            <a:ext cx="7135892" cy="563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Extract relevant features from hotel reviews using methods such as the bag-of-words model and TF-IDF (Term Frequency-Inverse Document Frequency).</a:t>
            </a:r>
            <a:endParaRPr lang="en-US" sz="1385" dirty="0"/>
          </a:p>
        </p:txBody>
      </p:sp>
      <p:sp>
        <p:nvSpPr>
          <p:cNvPr id="17" name="Shape 14"/>
          <p:cNvSpPr/>
          <p:nvPr/>
        </p:nvSpPr>
        <p:spPr>
          <a:xfrm>
            <a:off x="3593009" y="6766143"/>
            <a:ext cx="616625" cy="35123"/>
          </a:xfrm>
          <a:prstGeom prst="rect">
            <a:avLst/>
          </a:prstGeom>
          <a:solidFill>
            <a:srgbClr val="393636"/>
          </a:solidFill>
        </p:spPr>
      </p:sp>
      <p:sp>
        <p:nvSpPr>
          <p:cNvPr id="18" name="Shape 15"/>
          <p:cNvSpPr/>
          <p:nvPr/>
        </p:nvSpPr>
        <p:spPr>
          <a:xfrm>
            <a:off x="3196650" y="6585585"/>
            <a:ext cx="396359" cy="396359"/>
          </a:xfrm>
          <a:prstGeom prst="roundRect">
            <a:avLst>
              <a:gd name="adj" fmla="val 26672"/>
            </a:avLst>
          </a:prstGeom>
          <a:solidFill>
            <a:srgbClr val="393636"/>
          </a:solidFill>
        </p:spPr>
      </p:sp>
      <p:sp>
        <p:nvSpPr>
          <p:cNvPr id="19" name="Text 16"/>
          <p:cNvSpPr/>
          <p:nvPr/>
        </p:nvSpPr>
        <p:spPr>
          <a:xfrm>
            <a:off x="3322380" y="6618565"/>
            <a:ext cx="144780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8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80" dirty="0"/>
          </a:p>
        </p:txBody>
      </p:sp>
      <p:sp>
        <p:nvSpPr>
          <p:cNvPr id="20" name="Text 17"/>
          <p:cNvSpPr/>
          <p:nvPr/>
        </p:nvSpPr>
        <p:spPr>
          <a:xfrm>
            <a:off x="4363879" y="6624042"/>
            <a:ext cx="3558540" cy="275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0"/>
              </a:lnSpc>
              <a:buNone/>
            </a:pPr>
            <a:r>
              <a:rPr lang="en-US" sz="173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Sentiment Classification Algorithms</a:t>
            </a:r>
            <a:endParaRPr lang="en-US" sz="1735" dirty="0"/>
          </a:p>
        </p:txBody>
      </p:sp>
      <p:sp>
        <p:nvSpPr>
          <p:cNvPr id="21" name="Text 18"/>
          <p:cNvSpPr/>
          <p:nvPr/>
        </p:nvSpPr>
        <p:spPr>
          <a:xfrm>
            <a:off x="4363879" y="7004923"/>
            <a:ext cx="7135892" cy="563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classification algorithms like Naive Bayes, Support Vector Machines, or Deep Learning models to classify sentiment in hotel reviews accurately.</a:t>
            </a:r>
            <a:endParaRPr lang="en-US" sz="13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13703"/>
            <a:ext cx="1009650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Evaluation of Sentiment Analysis Results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2037993" y="51149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</p:spPr>
      </p:sp>
      <p:sp>
        <p:nvSpPr>
          <p:cNvPr id="7" name="Text 4"/>
          <p:cNvSpPr/>
          <p:nvPr/>
        </p:nvSpPr>
        <p:spPr>
          <a:xfrm>
            <a:off x="2215515" y="5156597"/>
            <a:ext cx="1447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5"/>
          <p:cNvSpPr/>
          <p:nvPr/>
        </p:nvSpPr>
        <p:spPr>
          <a:xfrm>
            <a:off x="2760107" y="519124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 Metrics</a:t>
            </a:r>
            <a:endParaRPr lang="en-US" sz="2185" dirty="0"/>
          </a:p>
        </p:txBody>
      </p:sp>
      <p:sp>
        <p:nvSpPr>
          <p:cNvPr id="9" name="Text 6"/>
          <p:cNvSpPr/>
          <p:nvPr/>
        </p:nvSpPr>
        <p:spPr>
          <a:xfrm>
            <a:off x="2760107" y="5671661"/>
            <a:ext cx="444400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Quantify the performance of sentiment analysis with precision, recall, and F1 Score, ensuring the reliability and effectiveness of the algorithms.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1149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</p:spPr>
      </p:sp>
      <p:sp>
        <p:nvSpPr>
          <p:cNvPr id="11" name="Text 8"/>
          <p:cNvSpPr/>
          <p:nvPr/>
        </p:nvSpPr>
        <p:spPr>
          <a:xfrm>
            <a:off x="7580948" y="5156597"/>
            <a:ext cx="19050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9"/>
          <p:cNvSpPr/>
          <p:nvPr/>
        </p:nvSpPr>
        <p:spPr>
          <a:xfrm>
            <a:off x="8148399" y="519124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Confusion Matrix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8148399" y="5671661"/>
            <a:ext cx="444400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 the outcome of sentiment classification in a confusion matrix to understand false positives, false negatives, and overall quality of prediction.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sp>
        <p:nvSpPr>
          <p:cNvPr id="4" name="Text 2"/>
          <p:cNvSpPr/>
          <p:nvPr/>
        </p:nvSpPr>
        <p:spPr>
          <a:xfrm>
            <a:off x="2037993" y="1796177"/>
            <a:ext cx="670560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Challenges and Limitations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045976"/>
            <a:ext cx="3156347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Subjectivity in Reviews</a:t>
            </a:r>
            <a:endParaRPr lang="en-US" sz="2625" dirty="0"/>
          </a:p>
        </p:txBody>
      </p:sp>
      <p:sp>
        <p:nvSpPr>
          <p:cNvPr id="6" name="Text 4"/>
          <p:cNvSpPr/>
          <p:nvPr/>
        </p:nvSpPr>
        <p:spPr>
          <a:xfrm>
            <a:off x="2037993" y="4101108"/>
            <a:ext cx="315634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Dealing with subjective language and emotions expressed in hotel reviews, which require contextual understanding for accurate sentiment analysis.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045976"/>
            <a:ext cx="3156347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Contextual Understanding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5743932" y="4101108"/>
            <a:ext cx="315634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Recognizing nuances and understanding the context in which certain words or phrases are used to avoid misinterpretations and improve sentiment classification.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045976"/>
            <a:ext cx="3156347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Handling Negations and Sarcasm</a:t>
            </a:r>
            <a:endParaRPr lang="en-US" sz="2625" dirty="0"/>
          </a:p>
        </p:txBody>
      </p:sp>
      <p:sp>
        <p:nvSpPr>
          <p:cNvPr id="10" name="Text 8"/>
          <p:cNvSpPr/>
          <p:nvPr/>
        </p:nvSpPr>
        <p:spPr>
          <a:xfrm>
            <a:off x="9449872" y="4278908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Overcoming challenges posed by negations and sarcasm in hotel reviews, as these can often result in misleading sentiment analysis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5285"/>
            <a:ext cx="62941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Applications and Benefits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833199" y="2352913"/>
            <a:ext cx="4542115" cy="2693551"/>
          </a:xfrm>
          <a:prstGeom prst="roundRect">
            <a:avLst>
              <a:gd name="adj" fmla="val 4950"/>
            </a:avLst>
          </a:prstGeom>
          <a:solidFill>
            <a:srgbClr val="393636"/>
          </a:solidFill>
        </p:spPr>
      </p:sp>
      <p:sp>
        <p:nvSpPr>
          <p:cNvPr id="7" name="Text 4"/>
          <p:cNvSpPr/>
          <p:nvPr/>
        </p:nvSpPr>
        <p:spPr>
          <a:xfrm>
            <a:off x="1055370" y="2575084"/>
            <a:ext cx="40767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Improving Customer Experiences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1055370" y="3055501"/>
            <a:ext cx="409777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Utilizing sentiment analysis insights to enhance guest experiences, personalize services, and exceed customer expectations.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352913"/>
            <a:ext cx="4542115" cy="2693551"/>
          </a:xfrm>
          <a:prstGeom prst="roundRect">
            <a:avLst>
              <a:gd name="adj" fmla="val 4950"/>
            </a:avLst>
          </a:prstGeom>
          <a:solidFill>
            <a:srgbClr val="393636"/>
          </a:solidFill>
        </p:spPr>
      </p:sp>
      <p:sp>
        <p:nvSpPr>
          <p:cNvPr id="10" name="Text 7"/>
          <p:cNvSpPr/>
          <p:nvPr/>
        </p:nvSpPr>
        <p:spPr>
          <a:xfrm>
            <a:off x="5819656" y="2575084"/>
            <a:ext cx="4097774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Identifying Areas of Improvement</a:t>
            </a:r>
            <a:endParaRPr lang="en-US" sz="2185" dirty="0"/>
          </a:p>
        </p:txBody>
      </p:sp>
      <p:sp>
        <p:nvSpPr>
          <p:cNvPr id="11" name="Text 8"/>
          <p:cNvSpPr/>
          <p:nvPr/>
        </p:nvSpPr>
        <p:spPr>
          <a:xfrm>
            <a:off x="5819656" y="3402687"/>
            <a:ext cx="409777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Pinpointing specific areas that require attention and improvement to provide better services and increase customer satisfaction.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68635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393636"/>
          </a:solidFill>
        </p:spPr>
      </p:sp>
      <p:sp>
        <p:nvSpPr>
          <p:cNvPr id="13" name="Text 10"/>
          <p:cNvSpPr/>
          <p:nvPr/>
        </p:nvSpPr>
        <p:spPr>
          <a:xfrm>
            <a:off x="1055370" y="5490805"/>
            <a:ext cx="24688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Competitor Analysis</a:t>
            </a:r>
            <a:endParaRPr lang="en-US" sz="2185" dirty="0"/>
          </a:p>
        </p:txBody>
      </p:sp>
      <p:sp>
        <p:nvSpPr>
          <p:cNvPr id="14" name="Text 11"/>
          <p:cNvSpPr/>
          <p:nvPr/>
        </p:nvSpPr>
        <p:spPr>
          <a:xfrm>
            <a:off x="1055370" y="5971223"/>
            <a:ext cx="886206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Benchmarking sentiment scores against competitors to identify market trends, enhance differentiation, and stay ahead in the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</p:spPr>
      </p:sp>
      <p:sp>
        <p:nvSpPr>
          <p:cNvPr id="4" name="Text 2"/>
          <p:cNvSpPr/>
          <p:nvPr/>
        </p:nvSpPr>
        <p:spPr>
          <a:xfrm>
            <a:off x="2037993" y="2359819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29565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Recap of Key Points</a:t>
            </a:r>
            <a:endParaRPr lang="en-US" sz="2625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Summarizing the significance of sentiment analysis in hotel reviews, the implementation of NLP techniques, and the challenges faced.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266628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Exploring the potential of sentiment analysis in uncovering hidden insights, transforming the hospitality industry, and driving continuous improvement.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Presentation</Application>
  <PresentationFormat>On-screen Show (16:9)</PresentationFormat>
  <Paragraphs>96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Gelasio</vt:lpstr>
      <vt:lpstr>Segoe Print</vt:lpstr>
      <vt:lpstr>Gelasio</vt:lpstr>
      <vt:lpstr>Gelasio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DC</cp:lastModifiedBy>
  <cp:revision>2</cp:revision>
  <dcterms:created xsi:type="dcterms:W3CDTF">2023-12-31T09:54:00Z</dcterms:created>
  <dcterms:modified xsi:type="dcterms:W3CDTF">2023-12-31T10:28:46Z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84F574DED7314007ADB8F8876AFB09F9_12</vt:lpwstr>
  </property>
  <property fmtid="{D5CDD505-2E9C-101B-9397-08002B2CF9AE}" pid="3" name="KSOProductBuildVer">
    <vt:lpwstr>1033-12.2.0.13359</vt:lpwstr>
  </property>
</Properties>
</file>