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2" r:id="rId10"/>
    <p:sldId id="263" r:id="rId11"/>
    <p:sldId id="264" r:id="rId12"/>
    <p:sldId id="265"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840"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4.xml"/><Relationship Id="rId4" Type="http://schemas.openxmlformats.org/officeDocument/2006/relationships/hyperlink" Target="https://matplotlib.org/stable/content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25902" y="2209800"/>
            <a:ext cx="7140195" cy="567463"/>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HOTEL MANAGEMENT SYSTEM</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546851"/>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sz="2000" b="1" spc="10">
                <a:solidFill>
                  <a:srgbClr val="1382AC"/>
                </a:solidFill>
                <a:latin typeface="Arial"/>
                <a:cs typeface="Arial"/>
              </a:rPr>
              <a:t>.</a:t>
            </a:r>
            <a:r>
              <a:rPr sz="2000" b="1" spc="-75">
                <a:solidFill>
                  <a:srgbClr val="1382AC"/>
                </a:solidFill>
                <a:latin typeface="Arial"/>
                <a:cs typeface="Arial"/>
              </a:rPr>
              <a:t> </a:t>
            </a:r>
            <a:r>
              <a:rPr lang="en-US" sz="2000" b="1" spc="-75" dirty="0" smtClean="0">
                <a:solidFill>
                  <a:srgbClr val="1382AC"/>
                </a:solidFill>
                <a:latin typeface="Arial"/>
                <a:cs typeface="Arial"/>
              </a:rPr>
              <a:t>S. THAHSEEN FATHIMA</a:t>
            </a:r>
            <a:r>
              <a:rPr sz="2000" b="1" smtClean="0">
                <a:solidFill>
                  <a:srgbClr val="1382AC"/>
                </a:solidFill>
                <a:latin typeface="Arial"/>
                <a:cs typeface="Arial"/>
              </a:rPr>
              <a:t>-</a:t>
            </a:r>
            <a:r>
              <a:rPr lang="en-US" sz="2000" b="1" spc="-25" dirty="0" err="1">
                <a:solidFill>
                  <a:srgbClr val="1382AC"/>
                </a:solidFill>
                <a:latin typeface="Arial"/>
                <a:cs typeface="Arial"/>
              </a:rPr>
              <a:t>Alagappa</a:t>
            </a:r>
            <a:r>
              <a:rPr lang="en-US" sz="2000" b="1" spc="-25" dirty="0">
                <a:solidFill>
                  <a:srgbClr val="1382AC"/>
                </a:solidFill>
                <a:latin typeface="Arial"/>
                <a:cs typeface="Arial"/>
              </a:rPr>
              <a:t> college of </a:t>
            </a:r>
            <a:r>
              <a:rPr lang="en-US" sz="2000" b="1" spc="-25" dirty="0" err="1">
                <a:solidFill>
                  <a:srgbClr val="1382AC"/>
                </a:solidFill>
                <a:latin typeface="Arial"/>
                <a:cs typeface="Arial"/>
              </a:rPr>
              <a:t>technoloy</a:t>
            </a:r>
            <a:r>
              <a:rPr sz="2000" b="1" dirty="0">
                <a:solidFill>
                  <a:srgbClr val="1382AC"/>
                </a:solidFill>
                <a:latin typeface="Arial"/>
                <a:cs typeface="Arial"/>
              </a:rPr>
              <a:t>-</a:t>
            </a:r>
            <a:r>
              <a:rPr sz="2000" b="1" spc="-25" dirty="0">
                <a:solidFill>
                  <a:srgbClr val="1382AC"/>
                </a:solidFill>
                <a:latin typeface="Arial"/>
                <a:cs typeface="Arial"/>
              </a:rPr>
              <a:t>D</a:t>
            </a:r>
            <a:r>
              <a:rPr sz="2000" b="1" spc="15" dirty="0">
                <a:solidFill>
                  <a:srgbClr val="1382AC"/>
                </a:solidFill>
                <a:latin typeface="Arial"/>
                <a:cs typeface="Arial"/>
              </a:rPr>
              <a:t>e</a:t>
            </a:r>
            <a:r>
              <a:rPr sz="2000" b="1" spc="-25" dirty="0">
                <a:solidFill>
                  <a:srgbClr val="1382AC"/>
                </a:solidFill>
                <a:latin typeface="Arial"/>
                <a:cs typeface="Arial"/>
              </a:rPr>
              <a:t>p</a:t>
            </a:r>
            <a:r>
              <a:rPr sz="2000" b="1" spc="10" dirty="0">
                <a:solidFill>
                  <a:srgbClr val="1382AC"/>
                </a:solidFill>
                <a:latin typeface="Arial"/>
                <a:cs typeface="Arial"/>
              </a:rPr>
              <a:t>a</a:t>
            </a:r>
            <a:r>
              <a:rPr sz="2000" b="1" spc="-30" dirty="0">
                <a:solidFill>
                  <a:srgbClr val="1382AC"/>
                </a:solidFill>
                <a:latin typeface="Arial"/>
                <a:cs typeface="Arial"/>
              </a:rPr>
              <a:t>r</a:t>
            </a:r>
            <a:r>
              <a:rPr sz="2000" b="1" spc="-70" dirty="0">
                <a:solidFill>
                  <a:srgbClr val="1382AC"/>
                </a:solidFill>
                <a:latin typeface="Arial"/>
                <a:cs typeface="Arial"/>
              </a:rPr>
              <a:t>t</a:t>
            </a:r>
            <a:r>
              <a:rPr sz="2000" b="1" spc="90" dirty="0">
                <a:solidFill>
                  <a:srgbClr val="1382AC"/>
                </a:solidFill>
                <a:latin typeface="Arial"/>
                <a:cs typeface="Arial"/>
              </a:rPr>
              <a:t>m</a:t>
            </a:r>
            <a:r>
              <a:rPr sz="2000" b="1" spc="15" dirty="0">
                <a:solidFill>
                  <a:srgbClr val="1382AC"/>
                </a:solidFill>
                <a:latin typeface="Arial"/>
                <a:cs typeface="Arial"/>
              </a:rPr>
              <a:t>e</a:t>
            </a:r>
            <a:r>
              <a:rPr sz="2000" b="1" spc="-25" dirty="0">
                <a:solidFill>
                  <a:srgbClr val="1382AC"/>
                </a:solidFill>
                <a:latin typeface="Arial"/>
                <a:cs typeface="Arial"/>
              </a:rPr>
              <a:t>n</a:t>
            </a:r>
            <a:r>
              <a:rPr sz="2000" b="1" spc="5" dirty="0">
                <a:solidFill>
                  <a:srgbClr val="1382AC"/>
                </a:solidFill>
                <a:latin typeface="Arial"/>
                <a:cs typeface="Arial"/>
              </a:rPr>
              <a:t>t</a:t>
            </a:r>
            <a:r>
              <a:rPr lang="en-US" sz="2000" b="1" spc="5" dirty="0">
                <a:solidFill>
                  <a:srgbClr val="1382AC"/>
                </a:solidFill>
                <a:latin typeface="Arial"/>
                <a:cs typeface="Arial"/>
              </a:rPr>
              <a:t> of </a:t>
            </a:r>
            <a:r>
              <a:rPr lang="en-US" sz="2000" b="1" spc="5" dirty="0" smtClean="0">
                <a:solidFill>
                  <a:srgbClr val="1382AC"/>
                </a:solidFill>
                <a:latin typeface="Arial"/>
                <a:cs typeface="Arial"/>
              </a:rPr>
              <a:t>Chemical Engineering</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Rectangle 2">
            <a:extLst>
              <a:ext uri="{FF2B5EF4-FFF2-40B4-BE49-F238E27FC236}">
                <a16:creationId xmlns:a16="http://schemas.microsoft.com/office/drawing/2014/main" xmlns="" id="{4FDC2DF8-9595-4E0D-B537-8201E190D77C}"/>
              </a:ext>
            </a:extLst>
          </p:cNvPr>
          <p:cNvSpPr/>
          <p:nvPr/>
        </p:nvSpPr>
        <p:spPr>
          <a:xfrm>
            <a:off x="2476500" y="1843950"/>
            <a:ext cx="7239000" cy="3170099"/>
          </a:xfrm>
          <a:prstGeom prst="rect">
            <a:avLst/>
          </a:prstGeom>
        </p:spPr>
        <p:txBody>
          <a:bodyPr wrap="square">
            <a:spAutoFit/>
          </a:bodyPr>
          <a:lstStyle/>
          <a:p>
            <a:pPr algn="just"/>
            <a:r>
              <a:rPr lang="en-US" sz="2000" dirty="0"/>
              <a:t>In conclusion, Python offers invaluable tools for enhancing hotel management systems, streamlining operations, and improving guest satisfaction. Its versatility allows for the development of tailored solutions to meet the evolving needs of the hospitality industry. With Python's robust capabilities in data handling, automation, and integration, hotels can achieve greater efficiency, profitability, and competitiveness in today's dynamic market landscape. Embracing Python empowers hotels to stay ahead of the curve, delivering exceptional experiences and driving long-term success in the hospitality sector.</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Rectangle 2">
            <a:extLst>
              <a:ext uri="{FF2B5EF4-FFF2-40B4-BE49-F238E27FC236}">
                <a16:creationId xmlns:a16="http://schemas.microsoft.com/office/drawing/2014/main" xmlns="" id="{E79351D7-017D-4342-B7F5-49717BF4671F}"/>
              </a:ext>
            </a:extLst>
          </p:cNvPr>
          <p:cNvSpPr/>
          <p:nvPr/>
        </p:nvSpPr>
        <p:spPr>
          <a:xfrm>
            <a:off x="3048000" y="1859340"/>
            <a:ext cx="6096000" cy="5078313"/>
          </a:xfrm>
          <a:prstGeom prst="rect">
            <a:avLst/>
          </a:prstGeom>
        </p:spPr>
        <p:txBody>
          <a:bodyPr>
            <a:spAutoFit/>
          </a:bodyPr>
          <a:lstStyle/>
          <a:p>
            <a:r>
              <a:rPr lang="en-US" dirty="0"/>
              <a:t>The future scope of the project includes:</a:t>
            </a:r>
          </a:p>
          <a:p>
            <a:endParaRPr lang="en-US" dirty="0"/>
          </a:p>
          <a:p>
            <a:r>
              <a:rPr lang="en-US" b="1" dirty="0"/>
              <a:t>Integration of Additional Features</a:t>
            </a:r>
            <a:r>
              <a:rPr lang="en-US" dirty="0"/>
              <a:t>: Incorporating advanced features such as customer relationship management (CRM), dynamic pricing algorithms, and predictive analytics to optimize revenue management and enhance guest experiences.</a:t>
            </a:r>
          </a:p>
          <a:p>
            <a:endParaRPr lang="en-US" dirty="0"/>
          </a:p>
          <a:p>
            <a:r>
              <a:rPr lang="en-US" b="1" dirty="0"/>
              <a:t>Enhanced User Interfaces</a:t>
            </a:r>
            <a:r>
              <a:rPr lang="en-US" dirty="0"/>
              <a:t>: Developing intuitive and visually appealing interfaces for both hotel staff and guests, including mobile apps for seamless interaction and booking processes.</a:t>
            </a:r>
          </a:p>
          <a:p>
            <a:endParaRPr lang="en-US" dirty="0"/>
          </a:p>
          <a:p>
            <a:r>
              <a:rPr lang="en-US" b="1" dirty="0"/>
              <a:t>Expansion to Multi-Property Management</a:t>
            </a:r>
            <a:r>
              <a:rPr lang="en-US" dirty="0"/>
              <a:t>: Scaling the system to support multi-property management, enabling hotel chains to centrally manage operations across different locations while maintaining consistency and efficiency.</a:t>
            </a:r>
          </a:p>
          <a:p>
            <a:endParaRPr lang="en-US"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Rectangle 3">
            <a:extLst>
              <a:ext uri="{FF2B5EF4-FFF2-40B4-BE49-F238E27FC236}">
                <a16:creationId xmlns:a16="http://schemas.microsoft.com/office/drawing/2014/main" xmlns="" id="{473DE63D-3999-4274-8F50-E9496135BD65}"/>
              </a:ext>
            </a:extLst>
          </p:cNvPr>
          <p:cNvSpPr/>
          <p:nvPr/>
        </p:nvSpPr>
        <p:spPr>
          <a:xfrm>
            <a:off x="3733800" y="2133600"/>
            <a:ext cx="5029200" cy="2862322"/>
          </a:xfrm>
          <a:prstGeom prst="rect">
            <a:avLst/>
          </a:prstGeom>
        </p:spPr>
        <p:txBody>
          <a:bodyPr wrap="square">
            <a:spAutoFit/>
          </a:bodyPr>
          <a:lstStyle/>
          <a:p>
            <a:r>
              <a:rPr lang="en-IN" dirty="0">
                <a:hlinkClick r:id="rId2"/>
              </a:rPr>
              <a:t>https://www.kaggle.com/datasets</a:t>
            </a:r>
            <a:endParaRPr lang="en-IN" dirty="0"/>
          </a:p>
          <a:p>
            <a:endParaRPr lang="en-US" dirty="0"/>
          </a:p>
          <a:p>
            <a:r>
              <a:rPr lang="en-US" dirty="0">
                <a:hlinkClick r:id="rId3"/>
              </a:rPr>
              <a:t>https//pandas.pydata.org/pandas-docs/stable/user guide/index.html</a:t>
            </a:r>
            <a:endParaRPr lang="en-US" dirty="0"/>
          </a:p>
          <a:p>
            <a:endParaRPr lang="en-US" dirty="0"/>
          </a:p>
          <a:p>
            <a:r>
              <a:rPr lang="en-US" dirty="0">
                <a:hlinkClick r:id="rId4"/>
              </a:rPr>
              <a:t>https://matplotlib.org/stable/contents.html</a:t>
            </a:r>
            <a:endParaRPr lang="en-US" dirty="0"/>
          </a:p>
          <a:p>
            <a:endParaRPr lang="en-US" dirty="0"/>
          </a:p>
          <a:p>
            <a:endParaRPr lang="en-US" dirty="0"/>
          </a:p>
          <a:p>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xmlns="" id="{97027FC5-05D0-47AE-9DC1-567D1ABAB74C}"/>
              </a:ext>
            </a:extLst>
          </p:cNvPr>
          <p:cNvSpPr txBox="1"/>
          <p:nvPr/>
        </p:nvSpPr>
        <p:spPr>
          <a:xfrm>
            <a:off x="1219200" y="1600199"/>
            <a:ext cx="9144000" cy="4093428"/>
          </a:xfrm>
          <a:prstGeom prst="rect">
            <a:avLst/>
          </a:prstGeom>
          <a:noFill/>
        </p:spPr>
        <p:txBody>
          <a:bodyPr wrap="square" rtlCol="0">
            <a:spAutoFit/>
          </a:bodyPr>
          <a:lstStyle/>
          <a:p>
            <a:pPr algn="just"/>
            <a:r>
              <a:rPr lang="en-US" sz="2000" dirty="0"/>
              <a:t>The existing hotel management systems often encounter several challenges that impede their efficiency and effectiveness. One prominent issue revolves around the integration and synchronization of various functions within the system. This includes reservation management, room allocation, billing, and inventory control, which often operate as separate entities leading to inconsistencies and errors. Additionally, the lack of a centralized platform for communication and coordination among staff members can result in delays and misunderstandings, impacting customer satisfaction. Furthermore, security vulnerabilities pose a significant concern, as sensitive guest information may be at risk of breaches. Addressing these problems requires the development of a comprehensive hotel management system that seamlessly integrates all functions, enhances communication channels, and prioritizes data security to ensure a smooth and secure operation while maximizing guest satisfaction and operational efficiency.</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Rectangle 2">
            <a:extLst>
              <a:ext uri="{FF2B5EF4-FFF2-40B4-BE49-F238E27FC236}">
                <a16:creationId xmlns:a16="http://schemas.microsoft.com/office/drawing/2014/main" xmlns="" id="{462299F6-49FF-4700-86AA-2C3B9A703E86}"/>
              </a:ext>
            </a:extLst>
          </p:cNvPr>
          <p:cNvSpPr/>
          <p:nvPr/>
        </p:nvSpPr>
        <p:spPr>
          <a:xfrm>
            <a:off x="381000" y="947381"/>
            <a:ext cx="11430000" cy="5355312"/>
          </a:xfrm>
          <a:prstGeom prst="rect">
            <a:avLst/>
          </a:prstGeom>
        </p:spPr>
        <p:txBody>
          <a:bodyPr wrap="square">
            <a:spAutoFit/>
          </a:bodyPr>
          <a:lstStyle/>
          <a:p>
            <a:endParaRPr lang="en-US" dirty="0"/>
          </a:p>
          <a:p>
            <a:r>
              <a:rPr lang="en-US" dirty="0"/>
              <a:t>1. Integrated Cloud-Based Platform:</a:t>
            </a:r>
          </a:p>
          <a:p>
            <a:r>
              <a:rPr lang="en-US" dirty="0"/>
              <a:t>   - Develop a centralized platform accessible via the cloud.</a:t>
            </a:r>
          </a:p>
          <a:p>
            <a:r>
              <a:rPr lang="en-US" dirty="0"/>
              <a:t>   - Integrate all hotel operations, including reservations, room allocation, billing, and inventory control.</a:t>
            </a:r>
          </a:p>
          <a:p>
            <a:endParaRPr lang="en-US" dirty="0"/>
          </a:p>
          <a:p>
            <a:r>
              <a:rPr lang="en-US" dirty="0"/>
              <a:t>3. Mobile Application:</a:t>
            </a:r>
          </a:p>
          <a:p>
            <a:r>
              <a:rPr lang="en-US" dirty="0"/>
              <a:t>   - Develop a mobile application for staff members to access the system remotely.</a:t>
            </a:r>
          </a:p>
          <a:p>
            <a:r>
              <a:rPr lang="en-US" dirty="0"/>
              <a:t>   - Enable staff to manage tasks, respond to guest requests, and check real-time updates on-the-go.</a:t>
            </a:r>
          </a:p>
          <a:p>
            <a:endParaRPr lang="en-US" dirty="0"/>
          </a:p>
          <a:p>
            <a:r>
              <a:rPr lang="en-US" dirty="0"/>
              <a:t>4. Automation:</a:t>
            </a:r>
          </a:p>
          <a:p>
            <a:r>
              <a:rPr lang="en-US" dirty="0"/>
              <a:t>   - Implement automated processes for routine tasks like check-in/check-out and housekeeping schedules.</a:t>
            </a:r>
          </a:p>
          <a:p>
            <a:r>
              <a:rPr lang="en-US" dirty="0"/>
              <a:t>   - Reduce manual errors and streamline operations for increased efficiency.</a:t>
            </a:r>
          </a:p>
          <a:p>
            <a:endParaRPr lang="en-US" dirty="0"/>
          </a:p>
          <a:p>
            <a:r>
              <a:rPr lang="en-US" dirty="0"/>
              <a:t>6. Security Measures:</a:t>
            </a:r>
          </a:p>
          <a:p>
            <a:r>
              <a:rPr lang="en-US" dirty="0"/>
              <a:t>   - Implement robust cybersecurity measures to safeguard guest information.</a:t>
            </a:r>
          </a:p>
          <a:p>
            <a:r>
              <a:rPr lang="en-US" dirty="0"/>
              <a:t>   - Utilize encryption protocols, access controls, and regular security audits to ensure data security.</a:t>
            </a:r>
          </a:p>
          <a:p>
            <a:endParaRPr lang="en-US" dirty="0"/>
          </a:p>
          <a:p>
            <a:r>
              <a:rPr lang="en-US" dirty="0"/>
              <a:t>By implementing these points, hotels can enhance operational efficiency, improve guest satisfaction, and ensure the security of sensitive data, ultimately leading to a more streamlined and successful hotel management system.</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Rectangle 2">
            <a:extLst>
              <a:ext uri="{FF2B5EF4-FFF2-40B4-BE49-F238E27FC236}">
                <a16:creationId xmlns:a16="http://schemas.microsoft.com/office/drawing/2014/main" xmlns="" id="{7E4EE94B-F8D8-4B03-B22C-20D95CEC00EB}"/>
              </a:ext>
            </a:extLst>
          </p:cNvPr>
          <p:cNvSpPr/>
          <p:nvPr/>
        </p:nvSpPr>
        <p:spPr>
          <a:xfrm>
            <a:off x="2397760" y="2057400"/>
            <a:ext cx="7010400" cy="3847207"/>
          </a:xfrm>
          <a:prstGeom prst="rect">
            <a:avLst/>
          </a:prstGeom>
        </p:spPr>
        <p:txBody>
          <a:bodyPr wrap="square">
            <a:spAutoFit/>
          </a:bodyPr>
          <a:lstStyle/>
          <a:p>
            <a:pPr algn="just"/>
            <a:r>
              <a:rPr lang="en-US" sz="2000" dirty="0"/>
              <a:t>Building the proposed solution would involve a combination of data processing, feature engineering, and machine learning.</a:t>
            </a:r>
          </a:p>
          <a:p>
            <a:pPr algn="just"/>
            <a:r>
              <a:rPr lang="en-US" sz="2000" dirty="0"/>
              <a:t> Here are the key system and library requirements:</a:t>
            </a:r>
          </a:p>
          <a:p>
            <a:pPr algn="just"/>
            <a:endParaRPr lang="en-US" sz="2000" dirty="0"/>
          </a:p>
          <a:p>
            <a:pPr algn="just"/>
            <a:r>
              <a:rPr lang="en-US" sz="2400" b="1" dirty="0"/>
              <a:t>System Requirements:</a:t>
            </a:r>
          </a:p>
          <a:p>
            <a:pPr algn="just"/>
            <a:endParaRPr lang="en-US" sz="2000" dirty="0"/>
          </a:p>
          <a:p>
            <a:pPr marL="457200" indent="-457200" algn="just">
              <a:buAutoNum type="arabicPeriod"/>
            </a:pPr>
            <a:r>
              <a:rPr lang="en-US" sz="2000" b="1" dirty="0"/>
              <a:t>Hardware:-</a:t>
            </a:r>
            <a:r>
              <a:rPr lang="en-US" sz="2000" dirty="0"/>
              <a:t>A computer with sufficient processing power, preferably with multiple cores or a GPU for faster training of machine learning models.-Adequate RAM to handle the size of the dataset and computational requirements</a:t>
            </a:r>
          </a:p>
          <a:p>
            <a:pPr marL="457200" indent="-457200" algn="just">
              <a:buAutoNum type="arabicPeriod"/>
            </a:pPr>
            <a:r>
              <a:rPr lang="en-US" sz="2000" dirty="0"/>
              <a:t> </a:t>
            </a:r>
            <a:r>
              <a:rPr lang="en-US" sz="2000" b="1" dirty="0"/>
              <a:t>Software:-</a:t>
            </a:r>
            <a:r>
              <a:rPr lang="en-US" sz="2000" dirty="0" err="1"/>
              <a:t>Anoperating</a:t>
            </a:r>
            <a:r>
              <a:rPr lang="en-US" sz="2000" dirty="0"/>
              <a:t> </a:t>
            </a:r>
            <a:r>
              <a:rPr lang="en-US" sz="2000" dirty="0" err="1"/>
              <a:t>systern</a:t>
            </a:r>
            <a:r>
              <a:rPr lang="en-US" sz="2000" dirty="0"/>
              <a:t> compatible with the required machine </a:t>
            </a:r>
            <a:r>
              <a:rPr lang="en-US" sz="2000" dirty="0" err="1"/>
              <a:t>leaming</a:t>
            </a:r>
            <a:r>
              <a:rPr lang="en-US" sz="2000" dirty="0"/>
              <a:t> libraries (e.g., Windows, Linux, macOS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11226800" cy="62453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r>
              <a:rPr lang="en-US" sz="3950" spc="-15" dirty="0">
                <a:solidFill>
                  <a:srgbClr val="1CACE3"/>
                </a:solidFill>
              </a:rPr>
              <a:t>- CONT</a:t>
            </a:r>
            <a:endParaRPr sz="3950" dirty="0"/>
          </a:p>
        </p:txBody>
      </p:sp>
      <p:sp>
        <p:nvSpPr>
          <p:cNvPr id="4" name="Rectangle 3">
            <a:extLst>
              <a:ext uri="{FF2B5EF4-FFF2-40B4-BE49-F238E27FC236}">
                <a16:creationId xmlns:a16="http://schemas.microsoft.com/office/drawing/2014/main" xmlns="" id="{E038FFFD-560F-4FB2-BDF9-3EDED7C9AE25}"/>
              </a:ext>
            </a:extLst>
          </p:cNvPr>
          <p:cNvSpPr/>
          <p:nvPr/>
        </p:nvSpPr>
        <p:spPr>
          <a:xfrm>
            <a:off x="3048000" y="1813173"/>
            <a:ext cx="6096000" cy="3231654"/>
          </a:xfrm>
          <a:prstGeom prst="rect">
            <a:avLst/>
          </a:prstGeom>
        </p:spPr>
        <p:txBody>
          <a:bodyPr>
            <a:spAutoFit/>
          </a:bodyPr>
          <a:lstStyle/>
          <a:p>
            <a:pPr algn="just"/>
            <a:r>
              <a:rPr lang="en-IN" sz="2400" b="1" dirty="0"/>
              <a:t>Library Requirements:</a:t>
            </a:r>
          </a:p>
          <a:p>
            <a:pPr algn="just"/>
            <a:endParaRPr lang="en-IN" sz="2000" b="1" dirty="0"/>
          </a:p>
          <a:p>
            <a:pPr marL="342900" indent="-342900" algn="just">
              <a:buAutoNum type="arabicPeriod"/>
            </a:pPr>
            <a:r>
              <a:rPr lang="en-IN" sz="2000" b="1" dirty="0"/>
              <a:t>Data Processing and Analysis:-</a:t>
            </a:r>
            <a:r>
              <a:rPr lang="en-IN" sz="2000" dirty="0"/>
              <a:t>Pandas: For data manipulation and </a:t>
            </a:r>
            <a:r>
              <a:rPr lang="en-IN" sz="2000" dirty="0" err="1"/>
              <a:t>analysis.NumPy</a:t>
            </a:r>
            <a:r>
              <a:rPr lang="en-IN" sz="2000" dirty="0"/>
              <a:t>: For numerical operations on data.</a:t>
            </a:r>
          </a:p>
          <a:p>
            <a:pPr marL="342900" indent="-342900" algn="just">
              <a:buAutoNum type="arabicPeriod"/>
            </a:pPr>
            <a:endParaRPr lang="en-IN" sz="2000" dirty="0"/>
          </a:p>
          <a:p>
            <a:pPr marL="342900" indent="-342900" algn="just">
              <a:buAutoNum type="arabicPeriod"/>
            </a:pPr>
            <a:r>
              <a:rPr lang="en-IN" sz="2000" dirty="0"/>
              <a:t> </a:t>
            </a:r>
            <a:r>
              <a:rPr lang="en-IN" sz="2000" b="1" dirty="0"/>
              <a:t>Data Visualization:-</a:t>
            </a:r>
            <a:r>
              <a:rPr lang="en-IN" sz="2000" dirty="0"/>
              <a:t>Matplotlib and </a:t>
            </a:r>
            <a:r>
              <a:rPr lang="en-IN" sz="2000" dirty="0" err="1"/>
              <a:t>Seabom</a:t>
            </a:r>
            <a:r>
              <a:rPr lang="en-IN" sz="2000" dirty="0"/>
              <a:t>: For creating visualizations to understand data patterns.-</a:t>
            </a:r>
            <a:r>
              <a:rPr lang="en-IN" sz="2000" dirty="0" err="1"/>
              <a:t>Pictly</a:t>
            </a:r>
            <a:r>
              <a:rPr lang="en-IN" sz="2000" dirty="0"/>
              <a:t> or Bokeh Interactive visualization libraries for more complex visualizations</a:t>
            </a:r>
          </a:p>
        </p:txBody>
      </p:sp>
    </p:spTree>
    <p:extLst>
      <p:ext uri="{BB962C8B-B14F-4D97-AF65-F5344CB8AC3E}">
        <p14:creationId xmlns:p14="http://schemas.microsoft.com/office/powerpoint/2010/main" xmlns="" val="70736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3" name="Rectangle 2">
            <a:extLst>
              <a:ext uri="{FF2B5EF4-FFF2-40B4-BE49-F238E27FC236}">
                <a16:creationId xmlns:a16="http://schemas.microsoft.com/office/drawing/2014/main" xmlns="" id="{6A229957-3FAB-41CF-908B-625DD7026461}"/>
              </a:ext>
            </a:extLst>
          </p:cNvPr>
          <p:cNvSpPr/>
          <p:nvPr/>
        </p:nvSpPr>
        <p:spPr>
          <a:xfrm>
            <a:off x="2895600" y="1187767"/>
            <a:ext cx="6096000" cy="5909310"/>
          </a:xfrm>
          <a:prstGeom prst="rect">
            <a:avLst/>
          </a:prstGeom>
        </p:spPr>
        <p:txBody>
          <a:bodyPr>
            <a:spAutoFit/>
          </a:bodyPr>
          <a:lstStyle/>
          <a:p>
            <a:pPr algn="just"/>
            <a:r>
              <a:rPr lang="en-US" dirty="0"/>
              <a:t>Here's an algorithm outline based on the specified components:</a:t>
            </a:r>
          </a:p>
          <a:p>
            <a:pPr algn="just"/>
            <a:endParaRPr lang="en-US" dirty="0"/>
          </a:p>
          <a:p>
            <a:pPr algn="just"/>
            <a:r>
              <a:rPr lang="en-US" dirty="0"/>
              <a:t>1. </a:t>
            </a:r>
            <a:r>
              <a:rPr lang="en-US" b="1" dirty="0"/>
              <a:t>Algorithm Selection:</a:t>
            </a:r>
          </a:p>
          <a:p>
            <a:pPr lvl="1" algn="just"/>
            <a:r>
              <a:rPr lang="en-US" dirty="0"/>
              <a:t>   - Choose a suitable algorithm for the hotel management system, considering factors such as the nature of the data, computational requirements, and desired outcomes.</a:t>
            </a:r>
          </a:p>
          <a:p>
            <a:pPr lvl="1" algn="just"/>
            <a:r>
              <a:rPr lang="en-US" dirty="0"/>
              <a:t>   - Common algorithms for predictive analytics tasks in hotel management systems include decision trees, random forests, support vector machines, or neural networks.</a:t>
            </a:r>
          </a:p>
          <a:p>
            <a:pPr algn="just"/>
            <a:endParaRPr lang="en-US" dirty="0"/>
          </a:p>
          <a:p>
            <a:pPr algn="just"/>
            <a:r>
              <a:rPr lang="en-US" dirty="0"/>
              <a:t>2. </a:t>
            </a:r>
            <a:r>
              <a:rPr lang="en-US" b="1" dirty="0"/>
              <a:t>Data Input:</a:t>
            </a:r>
          </a:p>
          <a:p>
            <a:pPr lvl="1" algn="just"/>
            <a:r>
              <a:rPr lang="en-US" dirty="0"/>
              <a:t>   - Gather relevant data from various sources within the hotel management system, including reservation databases, guest feedback forms, occupancy rates, and historical performance metrics.</a:t>
            </a:r>
          </a:p>
          <a:p>
            <a:pPr lvl="1" algn="just"/>
            <a:r>
              <a:rPr lang="en-US" dirty="0"/>
              <a:t>   - Preprocess the data to handle missing values, normalize features, and encode categorical variables if necessary.</a:t>
            </a:r>
          </a:p>
          <a:p>
            <a:pPr lvl="1" algn="just"/>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4" name="Rectangle 3">
            <a:extLst>
              <a:ext uri="{FF2B5EF4-FFF2-40B4-BE49-F238E27FC236}">
                <a16:creationId xmlns:a16="http://schemas.microsoft.com/office/drawing/2014/main" xmlns="" id="{BADC8A8E-3111-4C82-AAE2-74E9ED0B56FF}"/>
              </a:ext>
            </a:extLst>
          </p:cNvPr>
          <p:cNvSpPr/>
          <p:nvPr/>
        </p:nvSpPr>
        <p:spPr>
          <a:xfrm>
            <a:off x="3048000" y="1183004"/>
            <a:ext cx="6096000" cy="5632311"/>
          </a:xfrm>
          <a:prstGeom prst="rect">
            <a:avLst/>
          </a:prstGeom>
        </p:spPr>
        <p:txBody>
          <a:bodyPr>
            <a:spAutoFit/>
          </a:bodyPr>
          <a:lstStyle/>
          <a:p>
            <a:r>
              <a:rPr lang="en-US" dirty="0"/>
              <a:t>3. </a:t>
            </a:r>
            <a:r>
              <a:rPr lang="en-US" b="1" dirty="0"/>
              <a:t>Training Process:</a:t>
            </a:r>
          </a:p>
          <a:p>
            <a:pPr lvl="1" algn="just"/>
            <a:r>
              <a:rPr lang="en-US" dirty="0"/>
              <a:t>Use the training data to train the selected algorithm.</a:t>
            </a:r>
          </a:p>
          <a:p>
            <a:pPr lvl="1" algn="just"/>
            <a:r>
              <a:rPr lang="en-US" dirty="0"/>
              <a:t>Define the target variable or variables that the model aims to predict, such as room occupancy, customer satisfaction scores. Fit the algorithm to the training data, adjusting model parameters to minimize prediction errors.</a:t>
            </a:r>
          </a:p>
          <a:p>
            <a:pPr lvl="1" algn="just"/>
            <a:r>
              <a:rPr lang="en-US" dirty="0"/>
              <a:t>Validate the model using cross-validation techniques to assess its generalization performance and prevent overfitting.</a:t>
            </a:r>
          </a:p>
          <a:p>
            <a:endParaRPr lang="en-US" dirty="0"/>
          </a:p>
          <a:p>
            <a:r>
              <a:rPr lang="en-US" dirty="0"/>
              <a:t>4.</a:t>
            </a:r>
            <a:r>
              <a:rPr lang="en-US" b="1" dirty="0"/>
              <a:t>Prediction Process:</a:t>
            </a:r>
          </a:p>
          <a:p>
            <a:pPr lvl="1" algn="just"/>
            <a:r>
              <a:rPr lang="en-US" dirty="0"/>
              <a:t>Once the model is trained and validated, use it to make predictions on new data.</a:t>
            </a:r>
          </a:p>
          <a:p>
            <a:pPr lvl="1" algn="just"/>
            <a:r>
              <a:rPr lang="en-US" dirty="0"/>
              <a:t>Input relevant features or variables into the trained model to generate predictions for specific outcomes, such as future room bookings, expected revenue for a given period, or personalized recommendations for guests.</a:t>
            </a:r>
          </a:p>
          <a:p>
            <a:pPr lvl="1" algn="just"/>
            <a:r>
              <a:rPr lang="en-US" dirty="0"/>
              <a:t>Monitor model performance over time and update the algorithm as needed to adapt to changing trends or business requirements.</a:t>
            </a:r>
          </a:p>
        </p:txBody>
      </p:sp>
    </p:spTree>
    <p:extLst>
      <p:ext uri="{BB962C8B-B14F-4D97-AF65-F5344CB8AC3E}">
        <p14:creationId xmlns:p14="http://schemas.microsoft.com/office/powerpoint/2010/main" xmlns="" val="1534993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a:extLst>
              <a:ext uri="{FF2B5EF4-FFF2-40B4-BE49-F238E27FC236}">
                <a16:creationId xmlns:a16="http://schemas.microsoft.com/office/drawing/2014/main" xmlns="" id="{55FD6113-7E1F-4220-846B-1CBE0675D38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476375"/>
            <a:ext cx="5438778" cy="2927033"/>
          </a:xfrm>
          <a:prstGeom prst="rect">
            <a:avLst/>
          </a:prstGeom>
        </p:spPr>
      </p:pic>
      <p:pic>
        <p:nvPicPr>
          <p:cNvPr id="6" name="Picture 5">
            <a:extLst>
              <a:ext uri="{FF2B5EF4-FFF2-40B4-BE49-F238E27FC236}">
                <a16:creationId xmlns:a16="http://schemas.microsoft.com/office/drawing/2014/main" xmlns="" id="{32525EFD-D612-47FA-B06D-A71AEC94508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126480" y="1534151"/>
            <a:ext cx="5429496" cy="2927033"/>
          </a:xfrm>
          <a:prstGeom prst="rect">
            <a:avLst/>
          </a:prstGeom>
        </p:spPr>
      </p:pic>
      <p:sp>
        <p:nvSpPr>
          <p:cNvPr id="7" name="Rectangle 1">
            <a:extLst>
              <a:ext uri="{FF2B5EF4-FFF2-40B4-BE49-F238E27FC236}">
                <a16:creationId xmlns:a16="http://schemas.microsoft.com/office/drawing/2014/main" xmlns="" id="{86D08FC8-2F2E-4A4F-8E3F-B1C5ACD038BE}"/>
              </a:ext>
            </a:extLst>
          </p:cNvPr>
          <p:cNvSpPr>
            <a:spLocks noChangeArrowheads="1"/>
          </p:cNvSpPr>
          <p:nvPr/>
        </p:nvSpPr>
        <p:spPr bwMode="auto">
          <a:xfrm>
            <a:off x="723900" y="4461184"/>
            <a:ext cx="10744200" cy="24929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Python programming enhances hotel management systems by facilitating tasks such as room availability checks and reservations through intuitive code. Through classes like "Room" and "Hotel," it organizes data and operations efficiently. Python's simplicity allows for easy integration of additional features, promising streamlined management processes. Overall, Python empowers hotels to optimize operations, elevate guest experiences, and adapt swiftly to industry demands.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Söhne"/>
              </a:rPr>
              <a:t/>
            </a: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TotalTime>
  <Words>1053</Words>
  <Application>Microsoft Office PowerPoint</Application>
  <PresentationFormat>Custom</PresentationFormat>
  <Paragraphs>96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CAPSTONE PROJECT</vt:lpstr>
      <vt:lpstr>OUTLINE</vt:lpstr>
      <vt:lpstr>PROBLEM STATEMENT</vt:lpstr>
      <vt:lpstr>PROPOSED SOLUTION</vt:lpstr>
      <vt:lpstr>SYSTEM APPROACH</vt:lpstr>
      <vt:lpstr>SYSTEM APPROACH- CONT</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NEW</dc:creator>
  <cp:lastModifiedBy>dell</cp:lastModifiedBy>
  <cp:revision>9</cp:revision>
  <dcterms:created xsi:type="dcterms:W3CDTF">2024-04-04T19:22:38Z</dcterms:created>
  <dcterms:modified xsi:type="dcterms:W3CDTF">2024-04-24T13:56:59Z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