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FA074D-3419-4457-84CA-35784776FE02}">
  <a:tblStyle styleId="{B0FA074D-3419-4457-84CA-35784776FE02}"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86C29DB-13C5-4199-8D7D-F8C2AB7E06AD}"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4.xml"/><Relationship Id="rId41" Type="http://schemas.openxmlformats.org/officeDocument/2006/relationships/font" Target="fonts/OpenSans-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OpenSans-bold.fntdata"/><Relationship Id="rId16" Type="http://schemas.openxmlformats.org/officeDocument/2006/relationships/slide" Target="slides/slide10.xml"/><Relationship Id="rId38" Type="http://schemas.openxmlformats.org/officeDocument/2006/relationships/font" Target="fonts/OpenSans-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2a17f5cad_0_1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2a17f5cad_0_1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2a17f5cad_0_1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2a17f5cad_0_1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2a17f5cad_0_1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2a17f5cad_0_1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2a17f5cad_0_1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2a17f5cad_0_1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2a17f5ca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2a17f5ca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2a17f5cad_0_1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2a17f5cad_0_1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2a17f5cad_0_1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2a17f5cad_0_1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2a17f5cad_0_1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2a17f5cad_0_1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2a17f5cad_0_1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2a17f5cad_0_1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c2a17f5cad_0_1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2a17f5cad_0_1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2a17f5cad_0_1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2a17f5cad_0_1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2a17f5cad_0_1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2a17f5cad_0_1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2a17f5cad_0_1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c2a17f5cad_0_1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c2a17f5cad_0_1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c2a17f5cad_0_1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2a17f5cad_0_1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2a17f5cad_0_1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2a17f5cad_0_1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2a17f5cad_0_1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c2a17f5cad_0_1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c2a17f5cad_0_1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c2a17f5cad_0_1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c2a17f5cad_0_1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c2a17f5cad_0_1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c2a17f5cad_0_1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2a17f5cad_0_1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2a17f5cad_0_1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2a17f5cad_0_1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2a17f5cad_0_1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2a17f5cad_0_1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2a17f5cad_0_1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2a17f5cad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2a17f5cad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2a17f5cad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2a17f5cad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2a17f5cad_0_1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2a17f5cad_0_1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2a17f5cad_0_1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2a17f5cad_0_1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opendata.cityofnewyork.us/" TargetMode="External"/><Relationship Id="rId4" Type="http://schemas.openxmlformats.org/officeDocument/2006/relationships/hyperlink" Target="https://cocl.us/new_york_datas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11500" y="11656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980">
                <a:solidFill>
                  <a:srgbClr val="000000"/>
                </a:solidFill>
              </a:rPr>
              <a:t>S</a:t>
            </a:r>
            <a:r>
              <a:rPr lang="en" sz="3680">
                <a:solidFill>
                  <a:srgbClr val="000000"/>
                </a:solidFill>
              </a:rPr>
              <a:t>ELECTING THE BEST NEIGHBORHOOD TO LIVE IN NEW YORK</a:t>
            </a:r>
            <a:endParaRPr sz="3680">
              <a:solidFill>
                <a:srgbClr val="000000"/>
              </a:solidFill>
            </a:endParaRPr>
          </a:p>
        </p:txBody>
      </p:sp>
      <p:sp>
        <p:nvSpPr>
          <p:cNvPr id="86" name="Google Shape;86;p13"/>
          <p:cNvSpPr txBox="1"/>
          <p:nvPr>
            <p:ph idx="1" type="subTitle"/>
          </p:nvPr>
        </p:nvSpPr>
        <p:spPr>
          <a:xfrm>
            <a:off x="-11512" y="1877713"/>
            <a:ext cx="8222100" cy="4329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018"/>
              <a:buNone/>
            </a:pPr>
            <a:r>
              <a:rPr lang="en" sz="1242">
                <a:solidFill>
                  <a:srgbClr val="000000"/>
                </a:solidFill>
              </a:rPr>
              <a:t>By Thahseen AG</a:t>
            </a:r>
            <a:endParaRPr sz="1242">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Neighborhood Crime Rate</a:t>
            </a:r>
            <a:endParaRPr/>
          </a:p>
        </p:txBody>
      </p:sp>
      <p:sp>
        <p:nvSpPr>
          <p:cNvPr id="143" name="Google Shape;143;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a:bodyPr>
          <a:lstStyle/>
          <a:p>
            <a:pPr indent="-334327" lvl="0" marL="457200" rtl="0" algn="l">
              <a:lnSpc>
                <a:spcPct val="150000"/>
              </a:lnSpc>
              <a:spcBef>
                <a:spcPts val="1000"/>
              </a:spcBef>
              <a:spcAft>
                <a:spcPts val="0"/>
              </a:spcAft>
              <a:buSzPct val="100000"/>
              <a:buChar char="●"/>
            </a:pPr>
            <a:r>
              <a:rPr lang="en"/>
              <a:t>The Data obtained from the NYPD has to be combined with the </a:t>
            </a:r>
            <a:r>
              <a:rPr lang="en"/>
              <a:t>Borough</a:t>
            </a:r>
            <a:r>
              <a:rPr lang="en"/>
              <a:t> to </a:t>
            </a:r>
            <a:r>
              <a:rPr lang="en"/>
              <a:t>Neighborhood</a:t>
            </a:r>
            <a:r>
              <a:rPr lang="en"/>
              <a:t> to know which neighborhood the crime has occured.</a:t>
            </a:r>
            <a:endParaRPr/>
          </a:p>
          <a:p>
            <a:pPr indent="-334327" lvl="0" marL="457200" rtl="0" algn="l">
              <a:lnSpc>
                <a:spcPct val="150000"/>
              </a:lnSpc>
              <a:spcBef>
                <a:spcPts val="1000"/>
              </a:spcBef>
              <a:spcAft>
                <a:spcPts val="0"/>
              </a:spcAft>
              <a:buSzPct val="100000"/>
              <a:buChar char="●"/>
            </a:pPr>
            <a:r>
              <a:rPr lang="en"/>
              <a:t>This achieved using the crime latitude and longitude and then finding the nearest neighborhood to it based on the neighborhoods latitude and Longitude.</a:t>
            </a:r>
            <a:endParaRPr/>
          </a:p>
          <a:p>
            <a:pPr indent="-334327" lvl="0" marL="457200" rtl="0" algn="l">
              <a:lnSpc>
                <a:spcPct val="150000"/>
              </a:lnSpc>
              <a:spcBef>
                <a:spcPts val="1000"/>
              </a:spcBef>
              <a:spcAft>
                <a:spcPts val="0"/>
              </a:spcAft>
              <a:buSzPct val="100000"/>
              <a:buChar char="●"/>
            </a:pPr>
            <a:r>
              <a:rPr lang="en"/>
              <a:t>This is achieved using Haversine Formula.</a:t>
            </a:r>
            <a:endParaRPr/>
          </a:p>
          <a:p>
            <a:pPr indent="0" lvl="0" marL="0" rtl="0" algn="l">
              <a:spcBef>
                <a:spcPts val="10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Haversine Formula</a:t>
            </a:r>
            <a:endParaRPr/>
          </a:p>
        </p:txBody>
      </p:sp>
      <p:sp>
        <p:nvSpPr>
          <p:cNvPr id="149" name="Google Shape;149;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a:t>
            </a:r>
            <a:r>
              <a:rPr lang="en"/>
              <a:t>etermines the great-circle distance between two points on a sphere given their longitudes and latitudes.</a:t>
            </a:r>
            <a:endParaRPr/>
          </a:p>
          <a:p>
            <a:pPr indent="0" lvl="0" marL="0" rtl="0" algn="l">
              <a:spcBef>
                <a:spcPts val="1200"/>
              </a:spcBef>
              <a:spcAft>
                <a:spcPts val="0"/>
              </a:spcAft>
              <a:buNone/>
            </a:pPr>
            <a:r>
              <a:t/>
            </a:r>
            <a:endParaRPr/>
          </a:p>
          <a:p>
            <a:pPr indent="0" lvl="0" marL="0" rtl="0" algn="l">
              <a:lnSpc>
                <a:spcPct val="100000"/>
              </a:lnSpc>
              <a:spcBef>
                <a:spcPts val="1200"/>
              </a:spcBef>
              <a:spcAft>
                <a:spcPts val="0"/>
              </a:spcAft>
              <a:buNone/>
            </a:pPr>
            <a:r>
              <a:t/>
            </a:r>
            <a:endParaRPr sz="1050">
              <a:solidFill>
                <a:srgbClr val="000000"/>
              </a:solidFill>
              <a:highlight>
                <a:srgbClr val="FFFFFF"/>
              </a:highlight>
              <a:latin typeface="Open Sans"/>
              <a:ea typeface="Open Sans"/>
              <a:cs typeface="Open Sans"/>
              <a:sym typeface="Open Sans"/>
            </a:endParaRPr>
          </a:p>
          <a:p>
            <a:pPr indent="0" lvl="0" marL="0" rtl="0" algn="l">
              <a:lnSpc>
                <a:spcPct val="100000"/>
              </a:lnSpc>
              <a:spcBef>
                <a:spcPts val="600"/>
              </a:spcBef>
              <a:spcAft>
                <a:spcPts val="0"/>
              </a:spcAft>
              <a:buNone/>
            </a:pPr>
            <a:r>
              <a:rPr lang="en" sz="1550">
                <a:solidFill>
                  <a:srgbClr val="000000"/>
                </a:solidFill>
                <a:highlight>
                  <a:srgbClr val="FFFFFF"/>
                </a:highlight>
              </a:rPr>
              <a:t>where,</a:t>
            </a:r>
            <a:endParaRPr sz="1550">
              <a:solidFill>
                <a:srgbClr val="000000"/>
              </a:solidFill>
              <a:highlight>
                <a:srgbClr val="FFFFFF"/>
              </a:highlight>
            </a:endParaRPr>
          </a:p>
          <a:p>
            <a:pPr indent="0" lvl="0" marL="0" rtl="0" algn="l">
              <a:lnSpc>
                <a:spcPct val="100000"/>
              </a:lnSpc>
              <a:spcBef>
                <a:spcPts val="600"/>
              </a:spcBef>
              <a:spcAft>
                <a:spcPts val="0"/>
              </a:spcAft>
              <a:buNone/>
            </a:pPr>
            <a:r>
              <a:rPr lang="en" sz="1550">
                <a:solidFill>
                  <a:srgbClr val="000000"/>
                </a:solidFill>
                <a:highlight>
                  <a:srgbClr val="FFFFFF"/>
                </a:highlight>
              </a:rPr>
              <a:t>φ1, φ2 are the latitude of point 1 and latitude of point 2 (in radians),</a:t>
            </a:r>
            <a:endParaRPr sz="1550">
              <a:solidFill>
                <a:srgbClr val="000000"/>
              </a:solidFill>
              <a:highlight>
                <a:srgbClr val="FFFFFF"/>
              </a:highlight>
            </a:endParaRPr>
          </a:p>
          <a:p>
            <a:pPr indent="0" lvl="0" marL="0" rtl="0" algn="l">
              <a:lnSpc>
                <a:spcPct val="100000"/>
              </a:lnSpc>
              <a:spcBef>
                <a:spcPts val="600"/>
              </a:spcBef>
              <a:spcAft>
                <a:spcPts val="0"/>
              </a:spcAft>
              <a:buNone/>
            </a:pPr>
            <a:r>
              <a:rPr lang="en" sz="1550">
                <a:solidFill>
                  <a:srgbClr val="000000"/>
                </a:solidFill>
                <a:highlight>
                  <a:srgbClr val="FFFFFF"/>
                </a:highlight>
              </a:rPr>
              <a:t>λ1, λ2 are the longitude of point 1 and longitude of point 2 (in radians).</a:t>
            </a:r>
            <a:endParaRPr sz="1550">
              <a:solidFill>
                <a:srgbClr val="000000"/>
              </a:solidFill>
              <a:highlight>
                <a:srgbClr val="FFFFFF"/>
              </a:highlight>
            </a:endParaRPr>
          </a:p>
          <a:p>
            <a:pPr indent="0" lvl="0" marL="0" rtl="0" algn="l">
              <a:lnSpc>
                <a:spcPct val="100000"/>
              </a:lnSpc>
              <a:spcBef>
                <a:spcPts val="600"/>
              </a:spcBef>
              <a:spcAft>
                <a:spcPts val="0"/>
              </a:spcAft>
              <a:buNone/>
            </a:pPr>
            <a:r>
              <a:rPr lang="en" sz="1550">
                <a:solidFill>
                  <a:srgbClr val="000000"/>
                </a:solidFill>
                <a:highlight>
                  <a:srgbClr val="FFFFFF"/>
                </a:highlight>
              </a:rPr>
              <a:t>d is the distance between the two points along a great circle of the sphere (see spherical distance),</a:t>
            </a:r>
            <a:endParaRPr sz="1550">
              <a:solidFill>
                <a:srgbClr val="000000"/>
              </a:solidFill>
              <a:highlight>
                <a:srgbClr val="FFFFFF"/>
              </a:highlight>
            </a:endParaRPr>
          </a:p>
          <a:p>
            <a:pPr indent="0" lvl="0" marL="0" rtl="0" algn="l">
              <a:lnSpc>
                <a:spcPct val="100000"/>
              </a:lnSpc>
              <a:spcBef>
                <a:spcPts val="600"/>
              </a:spcBef>
              <a:spcAft>
                <a:spcPts val="100"/>
              </a:spcAft>
              <a:buNone/>
            </a:pPr>
            <a:r>
              <a:rPr lang="en" sz="1550">
                <a:solidFill>
                  <a:srgbClr val="000000"/>
                </a:solidFill>
                <a:highlight>
                  <a:srgbClr val="FFFFFF"/>
                </a:highlight>
              </a:rPr>
              <a:t>r is the radius of the sphere.</a:t>
            </a:r>
            <a:endParaRPr sz="1550">
              <a:solidFill>
                <a:srgbClr val="000000"/>
              </a:solidFill>
              <a:highlight>
                <a:srgbClr val="FFFFFF"/>
              </a:highlight>
            </a:endParaRPr>
          </a:p>
        </p:txBody>
      </p:sp>
      <p:pic>
        <p:nvPicPr>
          <p:cNvPr id="150" name="Google Shape;150;p23"/>
          <p:cNvPicPr preferRelativeResize="0"/>
          <p:nvPr/>
        </p:nvPicPr>
        <p:blipFill>
          <a:blip r:embed="rId3">
            <a:alphaModFix/>
          </a:blip>
          <a:stretch>
            <a:fillRect/>
          </a:stretch>
        </p:blipFill>
        <p:spPr>
          <a:xfrm>
            <a:off x="1743075" y="2081213"/>
            <a:ext cx="5657850" cy="676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Neighborhood Crime Data</a:t>
            </a:r>
            <a:endParaRPr/>
          </a:p>
        </p:txBody>
      </p:sp>
      <p:pic>
        <p:nvPicPr>
          <p:cNvPr id="156" name="Google Shape;156;p24"/>
          <p:cNvPicPr preferRelativeResize="0"/>
          <p:nvPr/>
        </p:nvPicPr>
        <p:blipFill>
          <a:blip r:embed="rId3">
            <a:alphaModFix/>
          </a:blip>
          <a:stretch>
            <a:fillRect/>
          </a:stretch>
        </p:blipFill>
        <p:spPr>
          <a:xfrm>
            <a:off x="377450" y="1453175"/>
            <a:ext cx="6662726" cy="2507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Neighborhood Crime Data</a:t>
            </a:r>
            <a:endParaRPr/>
          </a:p>
        </p:txBody>
      </p:sp>
      <p:pic>
        <p:nvPicPr>
          <p:cNvPr id="162" name="Google Shape;162;p25"/>
          <p:cNvPicPr preferRelativeResize="0"/>
          <p:nvPr/>
        </p:nvPicPr>
        <p:blipFill>
          <a:blip r:embed="rId3">
            <a:alphaModFix/>
          </a:blip>
          <a:stretch>
            <a:fillRect/>
          </a:stretch>
        </p:blipFill>
        <p:spPr>
          <a:xfrm>
            <a:off x="152400" y="1170200"/>
            <a:ext cx="6950625" cy="2762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Selecting The Desired Amenities</a:t>
            </a:r>
            <a:endParaRPr/>
          </a:p>
        </p:txBody>
      </p:sp>
      <p:sp>
        <p:nvSpPr>
          <p:cNvPr id="168" name="Google Shape;168;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For better categorization the Venue Category given as eg: Asian Restaurant or Indian Restaurant are renamed to just ‘Restaurants’.</a:t>
            </a:r>
            <a:endParaRPr/>
          </a:p>
          <a:p>
            <a:pPr indent="-342900" lvl="0" marL="457200" rtl="0" algn="l">
              <a:lnSpc>
                <a:spcPct val="150000"/>
              </a:lnSpc>
              <a:spcBef>
                <a:spcPts val="1000"/>
              </a:spcBef>
              <a:spcAft>
                <a:spcPts val="0"/>
              </a:spcAft>
              <a:buSzPts val="1800"/>
              <a:buChar char="●"/>
            </a:pPr>
            <a:r>
              <a:rPr lang="en"/>
              <a:t>The desired neighborhood is selected on the basis of different ‘amenities’ or required venues nearby.</a:t>
            </a:r>
            <a:endParaRPr/>
          </a:p>
          <a:p>
            <a:pPr indent="-342900" lvl="0" marL="457200" rtl="0" algn="l">
              <a:lnSpc>
                <a:spcPct val="150000"/>
              </a:lnSpc>
              <a:spcBef>
                <a:spcPts val="1000"/>
              </a:spcBef>
              <a:spcAft>
                <a:spcPts val="1000"/>
              </a:spcAft>
              <a:buSzPts val="1800"/>
              <a:buChar char="●"/>
            </a:pPr>
            <a:r>
              <a:rPr lang="en"/>
              <a:t>To ‘score’ each location based on the amenities/venues nearby a scoring mechanism is used,Weighted Average.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Weighted Average</a:t>
            </a:r>
            <a:endParaRPr/>
          </a:p>
        </p:txBody>
      </p:sp>
      <p:sp>
        <p:nvSpPr>
          <p:cNvPr id="174" name="Google Shape;174;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t>
            </a:r>
            <a:r>
              <a:rPr lang="en"/>
              <a:t>alculation that takes into account the varying degrees of importance of the numbers in a data set.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Amenities</a:t>
            </a:r>
            <a:r>
              <a:rPr lang="en"/>
              <a:t> Score,</a:t>
            </a:r>
            <a:endParaRPr/>
          </a:p>
          <a:p>
            <a:pPr indent="0" lvl="0" marL="0" rtl="0" algn="l">
              <a:spcBef>
                <a:spcPts val="1200"/>
              </a:spcBef>
              <a:spcAft>
                <a:spcPts val="1200"/>
              </a:spcAft>
              <a:buNone/>
            </a:pPr>
            <a:r>
              <a:t/>
            </a:r>
            <a:endParaRPr/>
          </a:p>
        </p:txBody>
      </p:sp>
      <p:pic>
        <p:nvPicPr>
          <p:cNvPr id="175" name="Google Shape;175;p27"/>
          <p:cNvPicPr preferRelativeResize="0"/>
          <p:nvPr/>
        </p:nvPicPr>
        <p:blipFill>
          <a:blip r:embed="rId3">
            <a:alphaModFix/>
          </a:blip>
          <a:stretch>
            <a:fillRect/>
          </a:stretch>
        </p:blipFill>
        <p:spPr>
          <a:xfrm>
            <a:off x="2909899" y="2000250"/>
            <a:ext cx="2255025" cy="899650"/>
          </a:xfrm>
          <a:prstGeom prst="rect">
            <a:avLst/>
          </a:prstGeom>
          <a:noFill/>
          <a:ln>
            <a:noFill/>
          </a:ln>
        </p:spPr>
      </p:pic>
      <p:graphicFrame>
        <p:nvGraphicFramePr>
          <p:cNvPr id="176" name="Google Shape;176;p27"/>
          <p:cNvGraphicFramePr/>
          <p:nvPr/>
        </p:nvGraphicFramePr>
        <p:xfrm>
          <a:off x="2994613" y="3245750"/>
          <a:ext cx="3000000" cy="3000000"/>
        </p:xfrm>
        <a:graphic>
          <a:graphicData uri="http://schemas.openxmlformats.org/drawingml/2006/table">
            <a:tbl>
              <a:tblPr>
                <a:noFill/>
                <a:tableStyleId>{C86C29DB-13C5-4199-8D7D-F8C2AB7E06AD}</a:tableStyleId>
              </a:tblPr>
              <a:tblGrid>
                <a:gridCol w="1385900"/>
                <a:gridCol w="869125"/>
              </a:tblGrid>
              <a:tr h="301525">
                <a:tc>
                  <a:txBody>
                    <a:bodyPr/>
                    <a:lstStyle/>
                    <a:p>
                      <a:pPr indent="0" lvl="0" marL="0" rtl="0" algn="l">
                        <a:spcBef>
                          <a:spcPts val="0"/>
                        </a:spcBef>
                        <a:spcAft>
                          <a:spcPts val="0"/>
                        </a:spcAft>
                        <a:buNone/>
                      </a:pPr>
                      <a:r>
                        <a:rPr b="1" lang="en" sz="1000"/>
                        <a:t>Amenities</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Score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301525">
                <a:tc>
                  <a:txBody>
                    <a:bodyPr/>
                    <a:lstStyle/>
                    <a:p>
                      <a:pPr indent="0" lvl="0" marL="0" rtl="0" algn="l">
                        <a:lnSpc>
                          <a:spcPct val="115000"/>
                        </a:lnSpc>
                        <a:spcBef>
                          <a:spcPts val="0"/>
                        </a:spcBef>
                        <a:spcAft>
                          <a:spcPts val="0"/>
                        </a:spcAft>
                        <a:buNone/>
                      </a:pPr>
                      <a:r>
                        <a:rPr lang="en" sz="1000"/>
                        <a:t>Grocery Store</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1525">
                <a:tc>
                  <a:txBody>
                    <a:bodyPr/>
                    <a:lstStyle/>
                    <a:p>
                      <a:pPr indent="0" lvl="0" marL="0" rtl="0" algn="l">
                        <a:lnSpc>
                          <a:spcPct val="115000"/>
                        </a:lnSpc>
                        <a:spcBef>
                          <a:spcPts val="0"/>
                        </a:spcBef>
                        <a:spcAft>
                          <a:spcPts val="0"/>
                        </a:spcAft>
                        <a:buNone/>
                      </a:pPr>
                      <a:r>
                        <a:rPr lang="en" sz="1000"/>
                        <a:t>Restaurant</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1525">
                <a:tc>
                  <a:txBody>
                    <a:bodyPr/>
                    <a:lstStyle/>
                    <a:p>
                      <a:pPr indent="0" lvl="0" marL="0" rtl="0" algn="l">
                        <a:lnSpc>
                          <a:spcPct val="115000"/>
                        </a:lnSpc>
                        <a:spcBef>
                          <a:spcPts val="0"/>
                        </a:spcBef>
                        <a:spcAft>
                          <a:spcPts val="0"/>
                        </a:spcAft>
                        <a:buNone/>
                      </a:pPr>
                      <a:r>
                        <a:rPr lang="en" sz="1000"/>
                        <a:t>Gym</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1525">
                <a:tc>
                  <a:txBody>
                    <a:bodyPr/>
                    <a:lstStyle/>
                    <a:p>
                      <a:pPr indent="0" lvl="0" marL="0" rtl="0" algn="l">
                        <a:lnSpc>
                          <a:spcPct val="115000"/>
                        </a:lnSpc>
                        <a:spcBef>
                          <a:spcPts val="0"/>
                        </a:spcBef>
                        <a:spcAft>
                          <a:spcPts val="0"/>
                        </a:spcAft>
                        <a:buNone/>
                      </a:pPr>
                      <a:r>
                        <a:rPr lang="en" sz="1000"/>
                        <a:t>Pharmacy</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Neighborhoods Venues</a:t>
            </a:r>
            <a:endParaRPr/>
          </a:p>
        </p:txBody>
      </p:sp>
      <p:sp>
        <p:nvSpPr>
          <p:cNvPr id="182" name="Google Shape;182;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Each </a:t>
            </a:r>
            <a:r>
              <a:rPr lang="en"/>
              <a:t>categories is grouped with only the desired amenities and is then scored with a weighted average score to determine desirability of the neighborhood.</a:t>
            </a:r>
            <a:endParaRPr/>
          </a:p>
          <a:p>
            <a:pPr indent="0" lvl="0" marL="0" rtl="0" algn="l">
              <a:spcBef>
                <a:spcPts val="1200"/>
              </a:spcBef>
              <a:spcAft>
                <a:spcPts val="1200"/>
              </a:spcAft>
              <a:buNone/>
            </a:pPr>
            <a:r>
              <a:rPr lang="en"/>
              <a:t> </a:t>
            </a:r>
            <a:endParaRPr/>
          </a:p>
        </p:txBody>
      </p:sp>
      <p:pic>
        <p:nvPicPr>
          <p:cNvPr id="183" name="Google Shape;183;p28"/>
          <p:cNvPicPr preferRelativeResize="0"/>
          <p:nvPr/>
        </p:nvPicPr>
        <p:blipFill>
          <a:blip r:embed="rId3">
            <a:alphaModFix/>
          </a:blip>
          <a:stretch>
            <a:fillRect/>
          </a:stretch>
        </p:blipFill>
        <p:spPr>
          <a:xfrm>
            <a:off x="848925" y="2327650"/>
            <a:ext cx="4991100" cy="1866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KMeans Cluster</a:t>
            </a:r>
            <a:endParaRPr/>
          </a:p>
        </p:txBody>
      </p:sp>
      <p:sp>
        <p:nvSpPr>
          <p:cNvPr id="189" name="Google Shape;189;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KMeans takes data points as inputs and groups them into k clusters, which is non overlapping. </a:t>
            </a:r>
            <a:endParaRPr/>
          </a:p>
          <a:p>
            <a:pPr indent="-342900" lvl="0" marL="457200" rtl="0" algn="l">
              <a:lnSpc>
                <a:spcPct val="150000"/>
              </a:lnSpc>
              <a:spcBef>
                <a:spcPts val="1000"/>
              </a:spcBef>
              <a:spcAft>
                <a:spcPts val="0"/>
              </a:spcAft>
              <a:buSzPts val="1800"/>
              <a:buChar char="●"/>
            </a:pPr>
            <a:r>
              <a:rPr lang="en"/>
              <a:t>The less variation we have within clusters, the more homogeneous/similar the data points are in the cluster.</a:t>
            </a:r>
            <a:endParaRPr/>
          </a:p>
          <a:p>
            <a:pPr indent="-342900" lvl="0" marL="457200" rtl="0" algn="l">
              <a:lnSpc>
                <a:spcPct val="150000"/>
              </a:lnSpc>
              <a:spcBef>
                <a:spcPts val="1000"/>
              </a:spcBef>
              <a:spcAft>
                <a:spcPts val="1000"/>
              </a:spcAft>
              <a:buSzPts val="1800"/>
              <a:buChar char="●"/>
            </a:pPr>
            <a:r>
              <a:rPr lang="en"/>
              <a:t>We have used the KMeans clustering algorithm to find a neighborhood with the least amount of crimes and desired amenities/venues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Selecting Best K-Elbow Method/WSS</a:t>
            </a:r>
            <a:endParaRPr/>
          </a:p>
        </p:txBody>
      </p:sp>
      <p:sp>
        <p:nvSpPr>
          <p:cNvPr id="195" name="Google Shape;195;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Squared Error for each point is the square of the distance of the point from its predicted cluster center.WSS is the sum of all the Square Error for each cluster.</a:t>
            </a:r>
            <a:endParaRPr/>
          </a:p>
          <a:p>
            <a:pPr indent="0" lvl="0" marL="0" rtl="0" algn="l">
              <a:spcBef>
                <a:spcPts val="1200"/>
              </a:spcBef>
              <a:spcAft>
                <a:spcPts val="1200"/>
              </a:spcAft>
              <a:buNone/>
            </a:pPr>
            <a:r>
              <a:t/>
            </a:r>
            <a:endParaRPr/>
          </a:p>
        </p:txBody>
      </p:sp>
      <p:pic>
        <p:nvPicPr>
          <p:cNvPr id="196" name="Google Shape;196;p30"/>
          <p:cNvPicPr preferRelativeResize="0"/>
          <p:nvPr/>
        </p:nvPicPr>
        <p:blipFill>
          <a:blip r:embed="rId3">
            <a:alphaModFix/>
          </a:blip>
          <a:stretch>
            <a:fillRect/>
          </a:stretch>
        </p:blipFill>
        <p:spPr>
          <a:xfrm>
            <a:off x="1036325" y="1993100"/>
            <a:ext cx="4793025" cy="2845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Selecting Best Value for K-Silhouette Method</a:t>
            </a:r>
            <a:endParaRPr/>
          </a:p>
        </p:txBody>
      </p:sp>
      <p:sp>
        <p:nvSpPr>
          <p:cNvPr id="202" name="Google Shape;202;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silhouette value measures how similar a point is to its own cluster compared to other clusters. The value ranges between +1 and -1.</a:t>
            </a:r>
            <a:endParaRPr/>
          </a:p>
          <a:p>
            <a:pPr indent="0" lvl="0" marL="0" rtl="0" algn="l">
              <a:spcBef>
                <a:spcPts val="1200"/>
              </a:spcBef>
              <a:spcAft>
                <a:spcPts val="1200"/>
              </a:spcAft>
              <a:buNone/>
            </a:pPr>
            <a:r>
              <a:t/>
            </a:r>
            <a:endParaRPr/>
          </a:p>
        </p:txBody>
      </p:sp>
      <p:pic>
        <p:nvPicPr>
          <p:cNvPr id="203" name="Google Shape;203;p31"/>
          <p:cNvPicPr preferRelativeResize="0"/>
          <p:nvPr/>
        </p:nvPicPr>
        <p:blipFill>
          <a:blip r:embed="rId3">
            <a:alphaModFix/>
          </a:blip>
          <a:stretch>
            <a:fillRect/>
          </a:stretch>
        </p:blipFill>
        <p:spPr>
          <a:xfrm>
            <a:off x="977500" y="1955825"/>
            <a:ext cx="4744625" cy="2911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t>SELECTING THE BEST NEIGHBORHOOD TO LIVE IN NEW YORK</a:t>
            </a:r>
            <a:endParaRPr sz="1900"/>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solidFill>
                  <a:srgbClr val="000000"/>
                </a:solidFill>
                <a:highlight>
                  <a:srgbClr val="FFFFFF"/>
                </a:highlight>
              </a:rPr>
              <a:t>The objective is to select a neighborhood in New York with a low crime rate and having the amenities like Grocery Store, Restaurant, Gym, Pharmacy nearby.</a:t>
            </a:r>
            <a:endParaRPr>
              <a:solidFill>
                <a:srgbClr val="000000"/>
              </a:solidFill>
              <a:highlight>
                <a:srgbClr val="FFFFFF"/>
              </a:highlight>
            </a:endParaRPr>
          </a:p>
          <a:p>
            <a:pPr indent="0" lvl="0" marL="457200" rtl="0" algn="just">
              <a:spcBef>
                <a:spcPts val="0"/>
              </a:spcBef>
              <a:spcAft>
                <a:spcPts val="0"/>
              </a:spcAft>
              <a:buNone/>
            </a:pPr>
            <a:r>
              <a:t/>
            </a:r>
            <a:endParaRPr>
              <a:solidFill>
                <a:srgbClr val="000000"/>
              </a:solidFill>
              <a:highlight>
                <a:srgbClr val="FFFFFF"/>
              </a:highlight>
            </a:endParaRPr>
          </a:p>
          <a:p>
            <a:pPr indent="-342900" lvl="0" marL="457200" rtl="0" algn="just">
              <a:spcBef>
                <a:spcPts val="0"/>
              </a:spcBef>
              <a:spcAft>
                <a:spcPts val="0"/>
              </a:spcAft>
              <a:buClr>
                <a:srgbClr val="000000"/>
              </a:buClr>
              <a:buSzPts val="1800"/>
              <a:buChar char="●"/>
            </a:pPr>
            <a:r>
              <a:rPr lang="en">
                <a:solidFill>
                  <a:srgbClr val="000000"/>
                </a:solidFill>
                <a:highlight>
                  <a:srgbClr val="FFFFFF"/>
                </a:highlight>
              </a:rPr>
              <a:t>The selection is done by:</a:t>
            </a:r>
            <a:endParaRPr>
              <a:solidFill>
                <a:srgbClr val="000000"/>
              </a:solidFill>
              <a:highlight>
                <a:srgbClr val="FFFFFF"/>
              </a:highlight>
            </a:endParaRPr>
          </a:p>
          <a:p>
            <a:pPr indent="0" lvl="0" marL="457200" rtl="0" algn="just">
              <a:spcBef>
                <a:spcPts val="0"/>
              </a:spcBef>
              <a:spcAft>
                <a:spcPts val="0"/>
              </a:spcAft>
              <a:buNone/>
            </a:pPr>
            <a:r>
              <a:t/>
            </a:r>
            <a:endParaRPr>
              <a:solidFill>
                <a:srgbClr val="000000"/>
              </a:solidFill>
              <a:highlight>
                <a:srgbClr val="FFFFFF"/>
              </a:highlight>
            </a:endParaRPr>
          </a:p>
          <a:p>
            <a:pPr indent="-317500" lvl="1" marL="914400" rtl="0" algn="just">
              <a:spcBef>
                <a:spcPts val="0"/>
              </a:spcBef>
              <a:spcAft>
                <a:spcPts val="0"/>
              </a:spcAft>
              <a:buClr>
                <a:srgbClr val="000000"/>
              </a:buClr>
              <a:buSzPts val="1400"/>
              <a:buChar char="○"/>
            </a:pPr>
            <a:r>
              <a:rPr lang="en">
                <a:solidFill>
                  <a:srgbClr val="000000"/>
                </a:solidFill>
                <a:highlight>
                  <a:srgbClr val="FFFFFF"/>
                </a:highlight>
              </a:rPr>
              <a:t>Categorizing Neighborhoods according to the crime reported. </a:t>
            </a:r>
            <a:endParaRPr>
              <a:solidFill>
                <a:srgbClr val="000000"/>
              </a:solidFill>
              <a:highlight>
                <a:srgbClr val="FFFFFF"/>
              </a:highlight>
            </a:endParaRPr>
          </a:p>
          <a:p>
            <a:pPr indent="-317500" lvl="1" marL="914400" rtl="0" algn="just">
              <a:spcBef>
                <a:spcPts val="0"/>
              </a:spcBef>
              <a:spcAft>
                <a:spcPts val="0"/>
              </a:spcAft>
              <a:buClr>
                <a:srgbClr val="000000"/>
              </a:buClr>
              <a:buSzPts val="1400"/>
              <a:buChar char="○"/>
            </a:pPr>
            <a:r>
              <a:rPr lang="en">
                <a:solidFill>
                  <a:srgbClr val="000000"/>
                </a:solidFill>
                <a:highlight>
                  <a:srgbClr val="FFFFFF"/>
                </a:highlight>
              </a:rPr>
              <a:t>Scoring Neighborhoods based on the </a:t>
            </a:r>
            <a:r>
              <a:rPr lang="en">
                <a:solidFill>
                  <a:srgbClr val="000000"/>
                </a:solidFill>
                <a:highlight>
                  <a:srgbClr val="FFFFFF"/>
                </a:highlight>
              </a:rPr>
              <a:t>amenities</a:t>
            </a:r>
            <a:r>
              <a:rPr lang="en">
                <a:solidFill>
                  <a:srgbClr val="000000"/>
                </a:solidFill>
                <a:highlight>
                  <a:srgbClr val="FFFFFF"/>
                </a:highlight>
              </a:rPr>
              <a:t> they have.</a:t>
            </a:r>
            <a:endParaRPr>
              <a:solidFill>
                <a:srgbClr val="000000"/>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KMeans Model</a:t>
            </a:r>
            <a:endParaRPr/>
          </a:p>
        </p:txBody>
      </p:sp>
      <p:sp>
        <p:nvSpPr>
          <p:cNvPr id="209" name="Google Shape;209;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From both the method it is clear that the best value for k is 3.</a:t>
            </a:r>
            <a:endParaRPr/>
          </a:p>
          <a:p>
            <a:pPr indent="-342900" lvl="0" marL="457200" rtl="0" algn="l">
              <a:spcBef>
                <a:spcPts val="0"/>
              </a:spcBef>
              <a:spcAft>
                <a:spcPts val="0"/>
              </a:spcAft>
              <a:buSzPts val="1800"/>
              <a:buChar char="●"/>
            </a:pPr>
            <a:r>
              <a:rPr lang="en"/>
              <a:t>Fitting the data with k = ‘3’ gives us 3 clusters having similar </a:t>
            </a:r>
            <a:r>
              <a:rPr lang="en"/>
              <a:t>characteristics</a:t>
            </a:r>
            <a:r>
              <a:rPr lang="en"/>
              <a:t>.</a:t>
            </a:r>
            <a:endParaRPr/>
          </a:p>
          <a:p>
            <a:pPr indent="0" lvl="0" marL="457200" rtl="0" algn="l">
              <a:spcBef>
                <a:spcPts val="1200"/>
              </a:spcBef>
              <a:spcAft>
                <a:spcPts val="1200"/>
              </a:spcAft>
              <a:buNone/>
            </a:pPr>
            <a:r>
              <a:t/>
            </a:r>
            <a:endParaRPr/>
          </a:p>
        </p:txBody>
      </p:sp>
      <p:pic>
        <p:nvPicPr>
          <p:cNvPr id="210" name="Google Shape;210;p32"/>
          <p:cNvPicPr preferRelativeResize="0"/>
          <p:nvPr/>
        </p:nvPicPr>
        <p:blipFill>
          <a:blip r:embed="rId3">
            <a:alphaModFix/>
          </a:blip>
          <a:stretch>
            <a:fillRect/>
          </a:stretch>
        </p:blipFill>
        <p:spPr>
          <a:xfrm>
            <a:off x="806050" y="2094526"/>
            <a:ext cx="6272549" cy="1698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 0</a:t>
            </a:r>
            <a:endParaRPr/>
          </a:p>
        </p:txBody>
      </p:sp>
      <p:sp>
        <p:nvSpPr>
          <p:cNvPr id="216" name="Google Shape;216;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High Number of Crimes.</a:t>
            </a:r>
            <a:endParaRPr/>
          </a:p>
          <a:p>
            <a:pPr indent="0" lvl="0" marL="0" rtl="0" algn="l">
              <a:spcBef>
                <a:spcPts val="1200"/>
              </a:spcBef>
              <a:spcAft>
                <a:spcPts val="1200"/>
              </a:spcAft>
              <a:buNone/>
            </a:pPr>
            <a:r>
              <a:t/>
            </a:r>
            <a:endParaRPr/>
          </a:p>
        </p:txBody>
      </p:sp>
      <p:pic>
        <p:nvPicPr>
          <p:cNvPr id="217" name="Google Shape;217;p33"/>
          <p:cNvPicPr preferRelativeResize="0"/>
          <p:nvPr/>
        </p:nvPicPr>
        <p:blipFill>
          <a:blip r:embed="rId3">
            <a:alphaModFix/>
          </a:blip>
          <a:stretch>
            <a:fillRect/>
          </a:stretch>
        </p:blipFill>
        <p:spPr>
          <a:xfrm>
            <a:off x="516725" y="1952625"/>
            <a:ext cx="5943600" cy="2066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 1</a:t>
            </a:r>
            <a:endParaRPr/>
          </a:p>
        </p:txBody>
      </p:sp>
      <p:sp>
        <p:nvSpPr>
          <p:cNvPr id="223" name="Google Shape;223;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Less Number of Crimes.</a:t>
            </a:r>
            <a:endParaRPr/>
          </a:p>
          <a:p>
            <a:pPr indent="0" lvl="0" marL="0" rtl="0" algn="l">
              <a:spcBef>
                <a:spcPts val="1200"/>
              </a:spcBef>
              <a:spcAft>
                <a:spcPts val="1200"/>
              </a:spcAft>
              <a:buNone/>
            </a:pPr>
            <a:r>
              <a:t/>
            </a:r>
            <a:endParaRPr/>
          </a:p>
        </p:txBody>
      </p:sp>
      <p:pic>
        <p:nvPicPr>
          <p:cNvPr id="224" name="Google Shape;224;p34"/>
          <p:cNvPicPr preferRelativeResize="0"/>
          <p:nvPr/>
        </p:nvPicPr>
        <p:blipFill>
          <a:blip r:embed="rId3">
            <a:alphaModFix/>
          </a:blip>
          <a:stretch>
            <a:fillRect/>
          </a:stretch>
        </p:blipFill>
        <p:spPr>
          <a:xfrm>
            <a:off x="570300" y="1799238"/>
            <a:ext cx="5943600" cy="2200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 2</a:t>
            </a:r>
            <a:endParaRPr/>
          </a:p>
        </p:txBody>
      </p:sp>
      <p:sp>
        <p:nvSpPr>
          <p:cNvPr id="230" name="Google Shape;230;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Moderate Number of Crimes.</a:t>
            </a:r>
            <a:endParaRPr/>
          </a:p>
          <a:p>
            <a:pPr indent="0" lvl="0" marL="0" rtl="0" algn="l">
              <a:spcBef>
                <a:spcPts val="1200"/>
              </a:spcBef>
              <a:spcAft>
                <a:spcPts val="1200"/>
              </a:spcAft>
              <a:buNone/>
            </a:pPr>
            <a:r>
              <a:t/>
            </a:r>
            <a:endParaRPr/>
          </a:p>
        </p:txBody>
      </p:sp>
      <p:pic>
        <p:nvPicPr>
          <p:cNvPr id="231" name="Google Shape;231;p35"/>
          <p:cNvPicPr preferRelativeResize="0"/>
          <p:nvPr/>
        </p:nvPicPr>
        <p:blipFill>
          <a:blip r:embed="rId3">
            <a:alphaModFix/>
          </a:blip>
          <a:stretch>
            <a:fillRect/>
          </a:stretch>
        </p:blipFill>
        <p:spPr>
          <a:xfrm>
            <a:off x="311700" y="1965925"/>
            <a:ext cx="5943600" cy="1866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 Map</a:t>
            </a:r>
            <a:endParaRPr/>
          </a:p>
        </p:txBody>
      </p:sp>
      <p:sp>
        <p:nvSpPr>
          <p:cNvPr id="237" name="Google Shape;237;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Red-Cluster 0, Blue-Cluster 1, Green-Cluster 2</a:t>
            </a:r>
            <a:endParaRPr/>
          </a:p>
          <a:p>
            <a:pPr indent="0" lvl="0" marL="0" rtl="0" algn="l">
              <a:spcBef>
                <a:spcPts val="1200"/>
              </a:spcBef>
              <a:spcAft>
                <a:spcPts val="1200"/>
              </a:spcAft>
              <a:buNone/>
            </a:pPr>
            <a:r>
              <a:t/>
            </a:r>
            <a:endParaRPr/>
          </a:p>
        </p:txBody>
      </p:sp>
      <p:pic>
        <p:nvPicPr>
          <p:cNvPr id="238" name="Google Shape;238;p36"/>
          <p:cNvPicPr preferRelativeResize="0"/>
          <p:nvPr/>
        </p:nvPicPr>
        <p:blipFill>
          <a:blip r:embed="rId3">
            <a:alphaModFix/>
          </a:blip>
          <a:stretch>
            <a:fillRect/>
          </a:stretch>
        </p:blipFill>
        <p:spPr>
          <a:xfrm>
            <a:off x="760800" y="1783200"/>
            <a:ext cx="5335200" cy="2941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AND DISCUSSION</a:t>
            </a:r>
            <a:endParaRPr/>
          </a:p>
        </p:txBody>
      </p:sp>
      <p:sp>
        <p:nvSpPr>
          <p:cNvPr id="244" name="Google Shape;244;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careful examination of all the 3 clusters indicates that the Cluster 1 has neighborhoods with best amenities score and less amount of crime rate.</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pic>
        <p:nvPicPr>
          <p:cNvPr id="245" name="Google Shape;245;p37"/>
          <p:cNvPicPr preferRelativeResize="0"/>
          <p:nvPr/>
        </p:nvPicPr>
        <p:blipFill>
          <a:blip r:embed="rId3">
            <a:alphaModFix/>
          </a:blip>
          <a:stretch>
            <a:fillRect/>
          </a:stretch>
        </p:blipFill>
        <p:spPr>
          <a:xfrm>
            <a:off x="506000" y="2181427"/>
            <a:ext cx="6820524" cy="1869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51" name="Google Shape;251;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Based on the above I conclude that Sunnyside is the best neighborhood to live in with having only 2 offences reported in past one year and having a amenities score of 1.7.</a:t>
            </a:r>
            <a:endParaRPr/>
          </a:p>
          <a:p>
            <a:pPr indent="0" lvl="0" marL="0" rtl="0" algn="l">
              <a:spcBef>
                <a:spcPts val="1200"/>
              </a:spcBef>
              <a:spcAft>
                <a:spcPts val="1200"/>
              </a:spcAft>
              <a:buNone/>
            </a:pPr>
            <a:r>
              <a:t/>
            </a:r>
            <a:endParaRPr/>
          </a:p>
        </p:txBody>
      </p:sp>
      <p:pic>
        <p:nvPicPr>
          <p:cNvPr id="252" name="Google Shape;252;p38"/>
          <p:cNvPicPr preferRelativeResize="0"/>
          <p:nvPr/>
        </p:nvPicPr>
        <p:blipFill>
          <a:blip r:embed="rId3">
            <a:alphaModFix/>
          </a:blip>
          <a:stretch>
            <a:fillRect/>
          </a:stretch>
        </p:blipFill>
        <p:spPr>
          <a:xfrm>
            <a:off x="216675" y="2325300"/>
            <a:ext cx="7619575" cy="1575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Sunnyside Neighborhood</a:t>
            </a:r>
            <a:endParaRPr/>
          </a:p>
        </p:txBody>
      </p:sp>
      <p:pic>
        <p:nvPicPr>
          <p:cNvPr id="258" name="Google Shape;258;p39"/>
          <p:cNvPicPr preferRelativeResize="0"/>
          <p:nvPr/>
        </p:nvPicPr>
        <p:blipFill>
          <a:blip r:embed="rId3">
            <a:alphaModFix/>
          </a:blip>
          <a:stretch>
            <a:fillRect/>
          </a:stretch>
        </p:blipFill>
        <p:spPr>
          <a:xfrm>
            <a:off x="623900" y="1394425"/>
            <a:ext cx="4171950" cy="3009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a:t>
            </a:r>
            <a:endParaRPr/>
          </a:p>
          <a:p>
            <a:pPr indent="0" lvl="0" marL="0" rtl="0" algn="l">
              <a:spcBef>
                <a:spcPts val="0"/>
              </a:spcBef>
              <a:spcAft>
                <a:spcPts val="0"/>
              </a:spcAft>
              <a:buNone/>
            </a:pPr>
            <a:r>
              <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50000"/>
              </a:lnSpc>
              <a:spcBef>
                <a:spcPts val="1000"/>
              </a:spcBef>
              <a:spcAft>
                <a:spcPts val="0"/>
              </a:spcAft>
              <a:buSzPct val="100000"/>
              <a:buChar char="●"/>
            </a:pPr>
            <a:r>
              <a:rPr lang="en"/>
              <a:t>The crime reported in each borough obtained from </a:t>
            </a:r>
            <a:r>
              <a:rPr lang="en" u="sng">
                <a:solidFill>
                  <a:schemeClr val="hlink"/>
                </a:solidFill>
                <a:hlinkClick r:id="rId3"/>
              </a:rPr>
              <a:t>NYPD Open Data </a:t>
            </a:r>
            <a:r>
              <a:rPr lang="en"/>
              <a:t>which includes details like offence description,Victim Age and sex, Borough name and latitude and laitude of where the crime has been reported.</a:t>
            </a:r>
            <a:endParaRPr/>
          </a:p>
          <a:p>
            <a:pPr indent="-334327" lvl="0" marL="457200" rtl="0" algn="l">
              <a:lnSpc>
                <a:spcPct val="150000"/>
              </a:lnSpc>
              <a:spcBef>
                <a:spcPts val="1000"/>
              </a:spcBef>
              <a:spcAft>
                <a:spcPts val="0"/>
              </a:spcAft>
              <a:buSzPct val="100000"/>
              <a:buChar char="●"/>
            </a:pPr>
            <a:r>
              <a:rPr lang="en"/>
              <a:t>A Borough to Neighborhood mapping data set along with the Latitude and Longitude of each Neighborhood, from </a:t>
            </a:r>
            <a:r>
              <a:rPr lang="en" u="sng">
                <a:solidFill>
                  <a:schemeClr val="hlink"/>
                </a:solidFill>
                <a:hlinkClick r:id="rId4"/>
              </a:rPr>
              <a:t>https://cocl.us/new_york_dataset</a:t>
            </a:r>
            <a:endParaRPr/>
          </a:p>
          <a:p>
            <a:pPr indent="-334327" lvl="0" marL="457200" rtl="0" algn="l">
              <a:lnSpc>
                <a:spcPct val="150000"/>
              </a:lnSpc>
              <a:spcBef>
                <a:spcPts val="1000"/>
              </a:spcBef>
              <a:spcAft>
                <a:spcPts val="0"/>
              </a:spcAft>
              <a:buSzPct val="100000"/>
              <a:buChar char="●"/>
            </a:pPr>
            <a:r>
              <a:rPr lang="en"/>
              <a:t>Foursquare API to get all the venues nearby given the latitude and longitude. </a:t>
            </a:r>
            <a:endParaRPr/>
          </a:p>
          <a:p>
            <a:pPr indent="0" lvl="0" marL="457200" rtl="0" algn="l">
              <a:lnSpc>
                <a:spcPct val="150000"/>
              </a:lnSpc>
              <a:spcBef>
                <a:spcPts val="1000"/>
              </a:spcBef>
              <a:spcAft>
                <a:spcPts val="0"/>
              </a:spcAft>
              <a:buNone/>
            </a:pPr>
            <a:r>
              <a:t/>
            </a:r>
            <a:endParaRPr/>
          </a:p>
          <a:p>
            <a:pPr indent="0" lvl="0" marL="0" rtl="0" algn="l">
              <a:lnSpc>
                <a:spcPct val="150000"/>
              </a:lnSpc>
              <a:spcBef>
                <a:spcPts val="1000"/>
              </a:spcBef>
              <a:spcAft>
                <a:spcPts val="10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WRANGLING</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Only the below details from NYPD crime reported is used in this project.</a:t>
            </a:r>
            <a:endParaRPr/>
          </a:p>
          <a:p>
            <a:pPr indent="0" lvl="0" marL="0" rtl="0" algn="l">
              <a:spcBef>
                <a:spcPts val="1200"/>
              </a:spcBef>
              <a:spcAft>
                <a:spcPts val="1200"/>
              </a:spcAft>
              <a:buNone/>
            </a:pPr>
            <a:r>
              <a:t/>
            </a:r>
            <a:endParaRPr/>
          </a:p>
        </p:txBody>
      </p:sp>
      <p:graphicFrame>
        <p:nvGraphicFramePr>
          <p:cNvPr id="105" name="Google Shape;105;p16"/>
          <p:cNvGraphicFramePr/>
          <p:nvPr/>
        </p:nvGraphicFramePr>
        <p:xfrm>
          <a:off x="990600" y="1828750"/>
          <a:ext cx="3000000" cy="3000000"/>
        </p:xfrm>
        <a:graphic>
          <a:graphicData uri="http://schemas.openxmlformats.org/drawingml/2006/table">
            <a:tbl>
              <a:tblPr>
                <a:noFill/>
                <a:tableStyleId>{B0FA074D-3419-4457-84CA-35784776FE02}</a:tableStyleId>
              </a:tblPr>
              <a:tblGrid>
                <a:gridCol w="734750"/>
                <a:gridCol w="1102125"/>
                <a:gridCol w="4106725"/>
              </a:tblGrid>
              <a:tr h="421100">
                <a:tc>
                  <a:txBody>
                    <a:bodyPr/>
                    <a:lstStyle/>
                    <a:p>
                      <a:pPr indent="0" lvl="0" marL="0" rtl="0" algn="l">
                        <a:lnSpc>
                          <a:spcPct val="115000"/>
                        </a:lnSpc>
                        <a:spcBef>
                          <a:spcPts val="0"/>
                        </a:spcBef>
                        <a:spcAft>
                          <a:spcPts val="0"/>
                        </a:spcAft>
                        <a:buNone/>
                      </a:pPr>
                      <a:r>
                        <a:rPr b="1" lang="en" sz="1000"/>
                        <a:t>Column Name</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sz="1000"/>
                        <a:t>Renamed Column Name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sz="1000"/>
                        <a:t>Description</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37700">
                <a:tc>
                  <a:txBody>
                    <a:bodyPr/>
                    <a:lstStyle/>
                    <a:p>
                      <a:pPr indent="0" lvl="0" marL="0" rtl="0" algn="l">
                        <a:lnSpc>
                          <a:spcPct val="115000"/>
                        </a:lnSpc>
                        <a:spcBef>
                          <a:spcPts val="0"/>
                        </a:spcBef>
                        <a:spcAft>
                          <a:spcPts val="0"/>
                        </a:spcAft>
                        <a:buNone/>
                      </a:pPr>
                      <a:r>
                        <a:rPr lang="en" sz="1000"/>
                        <a:t>BORO_NM</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t>Borough</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t>The name of the borough in which the incident occurred</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21100">
                <a:tc>
                  <a:txBody>
                    <a:bodyPr/>
                    <a:lstStyle/>
                    <a:p>
                      <a:pPr indent="0" lvl="0" marL="0" rtl="0" algn="l">
                        <a:lnSpc>
                          <a:spcPct val="115000"/>
                        </a:lnSpc>
                        <a:spcBef>
                          <a:spcPts val="0"/>
                        </a:spcBef>
                        <a:spcAft>
                          <a:spcPts val="0"/>
                        </a:spcAft>
                        <a:buNone/>
                      </a:pPr>
                      <a:r>
                        <a:rPr lang="en" sz="1000"/>
                        <a:t>CMPLNT_FR_DT</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t>Date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t>Exact date of occurrence for the reported event (or starting date of occurrence, if CMPLNT_TO_DT exists)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21100">
                <a:tc>
                  <a:txBody>
                    <a:bodyPr/>
                    <a:lstStyle/>
                    <a:p>
                      <a:pPr indent="0" lvl="0" marL="0" rtl="0" algn="l">
                        <a:lnSpc>
                          <a:spcPct val="115000"/>
                        </a:lnSpc>
                        <a:spcBef>
                          <a:spcPts val="0"/>
                        </a:spcBef>
                        <a:spcAft>
                          <a:spcPts val="0"/>
                        </a:spcAft>
                        <a:buNone/>
                      </a:pPr>
                      <a:r>
                        <a:rPr lang="en" sz="1000"/>
                        <a:t>OFNS_DESC</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t>Offence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t>Description of offense corresponding with key code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21100">
                <a:tc>
                  <a:txBody>
                    <a:bodyPr/>
                    <a:lstStyle/>
                    <a:p>
                      <a:pPr indent="0" lvl="0" marL="0" rtl="0" algn="l">
                        <a:lnSpc>
                          <a:spcPct val="115000"/>
                        </a:lnSpc>
                        <a:spcBef>
                          <a:spcPts val="0"/>
                        </a:spcBef>
                        <a:spcAft>
                          <a:spcPts val="0"/>
                        </a:spcAft>
                        <a:buNone/>
                      </a:pPr>
                      <a:r>
                        <a:rPr lang="en" sz="1000"/>
                        <a:t>Latitude</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t>Latitude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t>Midblock Latitude coordinate for Global Coordinate System, WGS 1984, decimal degrees (EPSG 4326)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21100">
                <a:tc>
                  <a:txBody>
                    <a:bodyPr/>
                    <a:lstStyle/>
                    <a:p>
                      <a:pPr indent="0" lvl="0" marL="0" rtl="0" algn="l">
                        <a:lnSpc>
                          <a:spcPct val="115000"/>
                        </a:lnSpc>
                        <a:spcBef>
                          <a:spcPts val="0"/>
                        </a:spcBef>
                        <a:spcAft>
                          <a:spcPts val="0"/>
                        </a:spcAft>
                        <a:buNone/>
                      </a:pPr>
                      <a:r>
                        <a:rPr lang="en" sz="1000"/>
                        <a:t>Longitude</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t>Longitude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t>Midblock Longitude coordinate for Global Coordinate System, WGS 1984, decimal degrees (EPSG 4326)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106" name="Google Shape;106;p16"/>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b="1" sz="950">
              <a:highlight>
                <a:srgbClr val="FFFFFF"/>
              </a:highlight>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NYPD Crime Data Set</a:t>
            </a:r>
            <a:endParaRPr/>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resulting data set has 1000 samples with 5 features to the data.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3" name="Google Shape;113;p17"/>
          <p:cNvPicPr preferRelativeResize="0"/>
          <p:nvPr/>
        </p:nvPicPr>
        <p:blipFill>
          <a:blip r:embed="rId3">
            <a:alphaModFix/>
          </a:blip>
          <a:stretch>
            <a:fillRect/>
          </a:stretch>
        </p:blipFill>
        <p:spPr>
          <a:xfrm>
            <a:off x="428625" y="1926450"/>
            <a:ext cx="6255300" cy="1899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Borough</a:t>
            </a:r>
            <a:r>
              <a:rPr lang="en"/>
              <a:t> to Neighborhood Data Set</a:t>
            </a:r>
            <a:endParaRPr/>
          </a:p>
        </p:txBody>
      </p:sp>
      <p:pic>
        <p:nvPicPr>
          <p:cNvPr id="119" name="Google Shape;119;p18"/>
          <p:cNvPicPr preferRelativeResize="0"/>
          <p:nvPr/>
        </p:nvPicPr>
        <p:blipFill>
          <a:blip r:embed="rId3">
            <a:alphaModFix/>
          </a:blip>
          <a:stretch>
            <a:fillRect/>
          </a:stretch>
        </p:blipFill>
        <p:spPr>
          <a:xfrm>
            <a:off x="420275" y="1277500"/>
            <a:ext cx="6019775" cy="289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FourSquare API for Venues in Neighborhoods</a:t>
            </a:r>
            <a:endParaRPr/>
          </a:p>
        </p:txBody>
      </p:sp>
      <p:pic>
        <p:nvPicPr>
          <p:cNvPr id="125" name="Google Shape;125;p19"/>
          <p:cNvPicPr preferRelativeResize="0"/>
          <p:nvPr/>
        </p:nvPicPr>
        <p:blipFill>
          <a:blip r:embed="rId3">
            <a:alphaModFix/>
          </a:blip>
          <a:stretch>
            <a:fillRect/>
          </a:stretch>
        </p:blipFill>
        <p:spPr>
          <a:xfrm>
            <a:off x="388150" y="1298975"/>
            <a:ext cx="7059200" cy="2547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 York Map with Crime Clusters</a:t>
            </a:r>
            <a:endParaRPr/>
          </a:p>
        </p:txBody>
      </p:sp>
      <p:pic>
        <p:nvPicPr>
          <p:cNvPr id="131" name="Google Shape;131;p20"/>
          <p:cNvPicPr preferRelativeResize="0"/>
          <p:nvPr/>
        </p:nvPicPr>
        <p:blipFill>
          <a:blip r:embed="rId3">
            <a:alphaModFix/>
          </a:blip>
          <a:stretch>
            <a:fillRect/>
          </a:stretch>
        </p:blipFill>
        <p:spPr>
          <a:xfrm>
            <a:off x="311700" y="1229875"/>
            <a:ext cx="6351975" cy="3130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Borough</a:t>
            </a:r>
            <a:r>
              <a:rPr lang="en"/>
              <a:t> Crime Rates</a:t>
            </a:r>
            <a:endParaRPr/>
          </a:p>
        </p:txBody>
      </p:sp>
      <p:pic>
        <p:nvPicPr>
          <p:cNvPr id="137" name="Google Shape;137;p21"/>
          <p:cNvPicPr preferRelativeResize="0"/>
          <p:nvPr/>
        </p:nvPicPr>
        <p:blipFill>
          <a:blip r:embed="rId3">
            <a:alphaModFix/>
          </a:blip>
          <a:stretch>
            <a:fillRect/>
          </a:stretch>
        </p:blipFill>
        <p:spPr>
          <a:xfrm>
            <a:off x="381000" y="1136200"/>
            <a:ext cx="4644625" cy="3701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