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2" r:id="rId4"/>
    <p:sldId id="272" r:id="rId5"/>
    <p:sldId id="270" r:id="rId6"/>
    <p:sldId id="269" r:id="rId7"/>
    <p:sldId id="281" r:id="rId8"/>
    <p:sldId id="273" r:id="rId9"/>
    <p:sldId id="274" r:id="rId10"/>
    <p:sldId id="271" r:id="rId11"/>
    <p:sldId id="275" r:id="rId12"/>
    <p:sldId id="276" r:id="rId13"/>
    <p:sldId id="277" r:id="rId14"/>
    <p:sldId id="278" r:id="rId15"/>
    <p:sldId id="279" r:id="rId16"/>
    <p:sldId id="28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3625-380F-4869-A096-9DF540E6A57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CE04B-0C89-4CE9-B78E-8145548E8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1790A4-5CFC-4F56-A714-67FCD94DE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D37F152-E5FC-4013-B4F5-94BC8D62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A7E9748-F0C3-485D-AA1C-F334B22D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6486-D332-4007-9888-4F0B02B98032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396B74-6DDF-4F4E-806E-62B75DB5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56A92D-CBCC-44B3-8A62-ECB4BBD6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8E190B-A85C-4E68-A050-91327208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81C6BA8-1D2D-4C86-804A-C6856BD7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BCE821-43FA-46F3-A547-6679BA6F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EF05-C270-4802-A450-AF73B6EC00DE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1EC7132-79A1-45F6-8D40-CA69D547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CE3ADB-CDD7-45E8-853B-562E88C4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E889363-F3BD-4FBD-A441-91B690A02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B387EE1-6672-43D5-9EBC-B5BC8314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23D37C-CF77-4F97-B1AD-7F40F442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9F4F-B722-45FF-B585-0FBAF4406A35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0ACCB0-4C57-49B1-B7C0-F151179B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685FB21-A32F-4BAB-A4A4-42C80EE1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9F8-C48F-4C39-88B2-88BF44F39A30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5620-CCCC-431F-B939-91C963A28B79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Palatino Linotype" panose="02040502050505030304" pitchFamily="18" charset="0"/>
              </a:defRPr>
            </a:lvl1pPr>
          </a:lstStyle>
          <a:p>
            <a:fld id="{7E9BD46C-7576-4AE9-ACAA-2220782BB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C6AE2F-D1DA-4D79-BC7D-F46EAF5C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4CFCA7-38F7-4EC6-9735-FEB40397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9D60074-3E28-4478-B77B-4CB49BA0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257A-B6B1-457E-9F55-060C68D4BE1C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32CF6D-CC37-4303-896E-740E3E8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A3302B-E021-46E2-AB8D-5AB16CE8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5CD0E8-D16C-46AB-BA88-1CC1F6A0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17C15B-4BB4-41E9-B449-18CF1313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F9E4219-DD1E-46E9-8CBF-8840983F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EA43-55C3-4994-AE3C-3319B6EEC82C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142A047-D1D2-4515-BBEA-4547C7F3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916D248-A0C1-4F3D-8D83-9B0ACD67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C812DB-E814-433D-A71E-F6EFC3C9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A7EFF2-F848-41EB-A176-77063B34E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16F32EB-CE28-439A-B384-45674B54D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778EDB5-A4F8-4603-AA23-EF2A01E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D6D8-77F0-430E-8C19-EF0B9E03C48C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720092-1EFF-4DC3-9A03-280D31F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CAD103C-272D-44B5-80E2-E2458625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982946-C88A-4C1F-A7B9-CD03C10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502F21-98DE-40E3-8DAF-EB313AA8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E059F6-6377-42C5-A611-78B9753A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AA9EC1E-11F8-4EAA-AD73-52E434823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3875D2-9B25-4EF7-A31D-103CDD08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043D589-5977-47FA-A667-E1DDD598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13E6-5527-4CCB-ADCD-B5ECCAF16C8C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BF361C8-317E-4D3E-A856-41C047F8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0AEA6EE-DDBA-47AF-A478-48B7E764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0BC44C-5080-4132-B487-16A10680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7C339E0-5813-4897-A96D-50F6BA32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5EE4-EE27-48B9-B3D1-73EC49BA4F4D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FA4EBC7-0B10-422A-9D29-B3FA1889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F114E39-8F09-4B70-93BB-39B4B1C8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D384ECC-5821-40D4-B94B-A6AC009D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5BF4-3791-4BB3-9AD5-AD9D8FAF9A63}" type="datetime1">
              <a:rPr lang="en-US" smtClean="0"/>
              <a:t>5/7/2021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8222E9D-2E9D-43E3-AB73-7BC6E58F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6AC8FF-AE67-41A3-A8F7-8B66A1C3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96D6DF-1701-4379-808B-DC520256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B1A43B-B77D-42F9-815E-E575B6EF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C515853-2420-48F2-ADFF-76FC4618A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409BB0A-6F72-41FB-BB4D-A5BEB171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7C0-424C-4DEB-AB91-A1FF2A5CC6B5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7201EE8-9750-4291-88F7-B917A5A6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981B0CA-CDAB-4AC7-8E41-259F3DBA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6C9C51-7B4E-47FC-993E-91B8E4F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5212433-6160-48A2-810A-677BCFFC2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71DACC3-31B0-4C91-A64C-EE4A64701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26695F4-6168-4233-AA27-00B68127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4DB6-D5A5-4437-9587-86CF29CD25BE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3A16C-7264-4D60-A025-DD352C18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74BE15E-03A9-40AC-89E2-2D6F7D7B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B2D3545-56F5-4DEA-928B-A719B012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54B558B-8B91-4253-ABFF-FADF3EE9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3FAA7E8-8361-4C35-B32F-9D2BBB026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A18C-451B-4451-BC32-212828FA5C3E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484507-0F27-4FAF-99EB-D80DD06DB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97A29F-03A7-41E1-B42C-27937CDE0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18A2-ADF4-4053-960C-86C32D3D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33AB-7E9D-4BDD-84EA-B363B507B9F4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D46C-7576-4AE9-ACAA-2220782BB3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3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aouddodo/chapter-9-morphological-image-processing-71788791" TargetMode="External"/><Relationship Id="rId2" Type="http://schemas.openxmlformats.org/officeDocument/2006/relationships/hyperlink" Target="https://www.youtube.com/watch?v=NTTVQYEG6XM&amp;t=109s&amp;ab_channel=KnowledgeAmplifier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Ảnh có chứa mưa, con cừu, lớn, nhóm&#10;&#10;Mô tả được tạo tự động">
            <a:extLst>
              <a:ext uri="{FF2B5EF4-FFF2-40B4-BE49-F238E27FC236}">
                <a16:creationId xmlns:a16="http://schemas.microsoft.com/office/drawing/2014/main" id="{1930C2A5-6086-4E9F-A8B5-0D69F1D7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959" b="10538"/>
          <a:stretch/>
        </p:blipFill>
        <p:spPr bwMode="auto">
          <a:xfrm>
            <a:off x="2644450" y="1297205"/>
            <a:ext cx="9547550" cy="5370490"/>
          </a:xfrm>
          <a:custGeom>
            <a:avLst/>
            <a:gdLst/>
            <a:ahLst/>
            <a:cxnLst/>
            <a:rect l="l" t="t" r="r" b="b"/>
            <a:pathLst>
              <a:path w="12191997" h="6858000">
                <a:moveTo>
                  <a:pt x="6631620" y="983228"/>
                </a:moveTo>
                <a:cubicBezTo>
                  <a:pt x="6631620" y="983228"/>
                  <a:pt x="6631620" y="983228"/>
                  <a:pt x="12091643" y="983228"/>
                </a:cubicBezTo>
                <a:lnTo>
                  <a:pt x="12191997" y="991151"/>
                </a:lnTo>
                <a:lnTo>
                  <a:pt x="12191997" y="6858000"/>
                </a:lnTo>
                <a:lnTo>
                  <a:pt x="3051794" y="6858000"/>
                </a:lnTo>
                <a:lnTo>
                  <a:pt x="3048485" y="6845812"/>
                </a:lnTo>
                <a:cubicBezTo>
                  <a:pt x="2999734" y="6614233"/>
                  <a:pt x="3024109" y="6346091"/>
                  <a:pt x="3121611" y="6151078"/>
                </a:cubicBezTo>
                <a:cubicBezTo>
                  <a:pt x="3121611" y="6151078"/>
                  <a:pt x="3121611" y="6151078"/>
                  <a:pt x="5851619" y="1422010"/>
                </a:cubicBezTo>
                <a:cubicBezTo>
                  <a:pt x="5997869" y="1178242"/>
                  <a:pt x="6355374" y="983228"/>
                  <a:pt x="6631620" y="983228"/>
                </a:cubicBezTo>
                <a:close/>
                <a:moveTo>
                  <a:pt x="0" y="339531"/>
                </a:moveTo>
                <a:lnTo>
                  <a:pt x="54301" y="339531"/>
                </a:lnTo>
                <a:cubicBezTo>
                  <a:pt x="1340585" y="339531"/>
                  <a:pt x="1340585" y="339531"/>
                  <a:pt x="1340585" y="339531"/>
                </a:cubicBezTo>
                <a:cubicBezTo>
                  <a:pt x="1495969" y="339531"/>
                  <a:pt x="1635814" y="422097"/>
                  <a:pt x="1713506" y="556265"/>
                </a:cubicBezTo>
                <a:cubicBezTo>
                  <a:pt x="2909965" y="2625561"/>
                  <a:pt x="2909965" y="2625561"/>
                  <a:pt x="2909965" y="2625561"/>
                </a:cubicBezTo>
                <a:cubicBezTo>
                  <a:pt x="2987657" y="2754570"/>
                  <a:pt x="2987657" y="2919700"/>
                  <a:pt x="2909965" y="3048708"/>
                </a:cubicBezTo>
                <a:cubicBezTo>
                  <a:pt x="1713506" y="5118003"/>
                  <a:pt x="1713506" y="5118003"/>
                  <a:pt x="1713506" y="5118003"/>
                </a:cubicBezTo>
                <a:cubicBezTo>
                  <a:pt x="1635814" y="5252173"/>
                  <a:pt x="1495969" y="5334737"/>
                  <a:pt x="1340585" y="5334737"/>
                </a:cubicBezTo>
                <a:cubicBezTo>
                  <a:pt x="816002" y="5334737"/>
                  <a:pt x="406171" y="5334737"/>
                  <a:pt x="85990" y="5334737"/>
                </a:cubicBezTo>
                <a:lnTo>
                  <a:pt x="0" y="5334737"/>
                </a:lnTo>
                <a:close/>
                <a:moveTo>
                  <a:pt x="2861712" y="0"/>
                </a:moveTo>
                <a:lnTo>
                  <a:pt x="5175003" y="0"/>
                </a:lnTo>
                <a:lnTo>
                  <a:pt x="5220943" y="79581"/>
                </a:lnTo>
                <a:cubicBezTo>
                  <a:pt x="5331226" y="270618"/>
                  <a:pt x="5491637" y="548491"/>
                  <a:pt x="5724962" y="952668"/>
                </a:cubicBezTo>
                <a:cubicBezTo>
                  <a:pt x="5764962" y="1023782"/>
                  <a:pt x="5764962" y="1130450"/>
                  <a:pt x="5724962" y="1201564"/>
                </a:cubicBezTo>
                <a:cubicBezTo>
                  <a:pt x="5724962" y="1201564"/>
                  <a:pt x="5724962" y="1201564"/>
                  <a:pt x="4978322" y="2494933"/>
                </a:cubicBezTo>
                <a:cubicBezTo>
                  <a:pt x="4942768" y="2561602"/>
                  <a:pt x="4844993" y="2614935"/>
                  <a:pt x="4764998" y="2614935"/>
                </a:cubicBezTo>
                <a:lnTo>
                  <a:pt x="3271717" y="2614935"/>
                </a:lnTo>
                <a:cubicBezTo>
                  <a:pt x="3196167" y="2614935"/>
                  <a:pt x="3098390" y="2561602"/>
                  <a:pt x="3058392" y="2494933"/>
                </a:cubicBezTo>
                <a:cubicBezTo>
                  <a:pt x="3058392" y="2494933"/>
                  <a:pt x="3058392" y="2494933"/>
                  <a:pt x="2311754" y="1201564"/>
                </a:cubicBezTo>
                <a:cubicBezTo>
                  <a:pt x="2276199" y="1130450"/>
                  <a:pt x="2276199" y="1023782"/>
                  <a:pt x="2311754" y="952668"/>
                </a:cubicBezTo>
                <a:cubicBezTo>
                  <a:pt x="2311754" y="952668"/>
                  <a:pt x="2311754" y="952668"/>
                  <a:pt x="2811944" y="86212"/>
                </a:cubicBezTo>
                <a:close/>
              </a:path>
            </a:pathLst>
          </a:custGeom>
          <a:noFill/>
          <a:effectLst>
            <a:glow>
              <a:schemeClr val="accent1">
                <a:alpha val="57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">
            <a:extLst>
              <a:ext uri="{FF2B5EF4-FFF2-40B4-BE49-F238E27FC236}">
                <a16:creationId xmlns:a16="http://schemas.microsoft.com/office/drawing/2014/main" id="{49F90339-FFBF-41B8-9945-A61EAEAA4C59}"/>
              </a:ext>
            </a:extLst>
          </p:cNvPr>
          <p:cNvSpPr/>
          <p:nvPr/>
        </p:nvSpPr>
        <p:spPr>
          <a:xfrm>
            <a:off x="2438400" y="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Palatino Linotype" panose="02040502050505030304" pitchFamily="18" charset="0"/>
              </a:rPr>
              <a:t>Hanoi University of Science and Technology</a:t>
            </a:r>
          </a:p>
          <a:p>
            <a:pPr algn="ctr"/>
            <a:r>
              <a:rPr lang="en-US" sz="2400" b="1">
                <a:latin typeface="Palatino Linotype" panose="02040502050505030304" pitchFamily="18" charset="0"/>
              </a:rPr>
              <a:t>School of Electronics and Telecommunication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2" descr="Logo của Trường đại học Bách Khoa Hà... - Bách Khoa Toàn Tập ...">
            <a:extLst>
              <a:ext uri="{FF2B5EF4-FFF2-40B4-BE49-F238E27FC236}">
                <a16:creationId xmlns:a16="http://schemas.microsoft.com/office/drawing/2014/main" id="{230FB369-2EBA-471A-B80B-571DD8F1A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057" y="190305"/>
            <a:ext cx="864130" cy="128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Viện Điện tử Viễn thông, Bách Khoa Hà Nội - Posts | Facebook">
            <a:extLst>
              <a:ext uri="{FF2B5EF4-FFF2-40B4-BE49-F238E27FC236}">
                <a16:creationId xmlns:a16="http://schemas.microsoft.com/office/drawing/2014/main" id="{E71903E2-B5EA-461B-AB08-C3AC4D59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90305"/>
            <a:ext cx="1189752" cy="13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79AB328-0499-4FFB-A1AF-D7E63F5FB947}"/>
              </a:ext>
            </a:extLst>
          </p:cNvPr>
          <p:cNvSpPr txBox="1"/>
          <p:nvPr/>
        </p:nvSpPr>
        <p:spPr>
          <a:xfrm>
            <a:off x="1378635" y="2111824"/>
            <a:ext cx="9870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Weekly Practice: Image Binary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F217140-52A0-4022-9639-841AAE38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332" y="3497452"/>
            <a:ext cx="4713668" cy="135020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Palatino Linotype" panose="02040502050505030304" pitchFamily="18" charset="0"/>
              </a:rPr>
              <a:t>Presenter:    	Vu Duc Thai</a:t>
            </a:r>
          </a:p>
          <a:p>
            <a:pPr algn="l"/>
            <a:r>
              <a:rPr lang="en-US" sz="2000" b="1" dirty="0">
                <a:latin typeface="Palatino Linotype" panose="02040502050505030304" pitchFamily="18" charset="0"/>
              </a:rPr>
              <a:t>            		ĐTVT.08-K62</a:t>
            </a:r>
          </a:p>
          <a:p>
            <a:pPr algn="l"/>
            <a:r>
              <a:rPr lang="en-US" sz="2000" b="1" dirty="0">
                <a:latin typeface="Palatino Linotype" panose="02040502050505030304" pitchFamily="18" charset="0"/>
              </a:rPr>
              <a:t>Instructor:     	PhD Le </a:t>
            </a:r>
            <a:r>
              <a:rPr lang="en-US" sz="2000" b="1" dirty="0" err="1">
                <a:latin typeface="Palatino Linotype" panose="02040502050505030304" pitchFamily="18" charset="0"/>
              </a:rPr>
              <a:t>Thi</a:t>
            </a:r>
            <a:r>
              <a:rPr lang="en-US" sz="2000" b="1" dirty="0">
                <a:latin typeface="Palatino Linotype" panose="02040502050505030304" pitchFamily="18" charset="0"/>
              </a:rPr>
              <a:t> Lan</a:t>
            </a:r>
          </a:p>
        </p:txBody>
      </p:sp>
      <p:sp>
        <p:nvSpPr>
          <p:cNvPr id="6" name="Chỗ dành sẵn cho Ngày tháng 5">
            <a:extLst>
              <a:ext uri="{FF2B5EF4-FFF2-40B4-BE49-F238E27FC236}">
                <a16:creationId xmlns:a16="http://schemas.microsoft.com/office/drawing/2014/main" id="{188C2ED6-37C8-4D94-8B93-2D3C1C5A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4B84-FF08-4E1D-B916-F22BA68A11CC}" type="datetime1">
              <a:rPr lang="en-US" smtClean="0"/>
              <a:t>5/7/2021</a:t>
            </a:fld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EF36A0FA-D542-4073-8AD8-DD11CAE6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18A2-ADF4-4053-960C-86C32D3DF2BD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D05B4-2925-43AB-8795-3A91E69755F2}"/>
              </a:ext>
            </a:extLst>
          </p:cNvPr>
          <p:cNvSpPr txBox="1"/>
          <p:nvPr/>
        </p:nvSpPr>
        <p:spPr>
          <a:xfrm>
            <a:off x="5518492" y="6356350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 </a:t>
            </a:r>
            <a:r>
              <a:rPr lang="en-US" dirty="0" err="1"/>
              <a:t>Noi</a:t>
            </a:r>
            <a:r>
              <a:rPr lang="en-US" dirty="0"/>
              <a:t>, 5-2021</a:t>
            </a:r>
          </a:p>
        </p:txBody>
      </p:sp>
    </p:spTree>
    <p:extLst>
      <p:ext uri="{BB962C8B-B14F-4D97-AF65-F5344CB8AC3E}">
        <p14:creationId xmlns:p14="http://schemas.microsoft.com/office/powerpoint/2010/main" val="107364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269"/>
            <a:ext cx="12192000" cy="1033462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III. Convex Hull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Convex Hull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Convex Hull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Convex Hull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IV References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9079B-7445-45A3-8471-6496CF59A40F}"/>
              </a:ext>
            </a:extLst>
          </p:cNvPr>
          <p:cNvSpPr txBox="1"/>
          <p:nvPr/>
        </p:nvSpPr>
        <p:spPr>
          <a:xfrm>
            <a:off x="838199" y="1706374"/>
            <a:ext cx="10848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 extraction and Region filling algorithm</a:t>
            </a:r>
          </a:p>
          <a:p>
            <a:pPr marL="857250" lvl="1" indent="-400050"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https://www.youtube.com/watch?v=NTTVQYEG6XM&amp;t=109s&amp;ab_channel=KnowledgeAmplifier</a:t>
            </a:r>
            <a:endParaRPr lang="en-US" dirty="0"/>
          </a:p>
          <a:p>
            <a:pPr marL="857250" lvl="1" indent="-400050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https://www.slideshare.net/daouddodo/chapter-9-morphological-image-processing-71788791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Components algorithm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Hull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0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269"/>
            <a:ext cx="12192000" cy="1033462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Practice Code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54511AD-0A1F-4C8A-8247-40B485FD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7805"/>
            <a:ext cx="12202731" cy="1247955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Palatino Linotype" panose="02040502050505030304" pitchFamily="18" charset="0"/>
              </a:rPr>
              <a:t>Thank you for listening</a:t>
            </a:r>
          </a:p>
        </p:txBody>
      </p:sp>
      <p:pic>
        <p:nvPicPr>
          <p:cNvPr id="7" name="Picture 5" descr="A person sitting at a table&#10;&#10;Description automatically generated">
            <a:extLst>
              <a:ext uri="{FF2B5EF4-FFF2-40B4-BE49-F238E27FC236}">
                <a16:creationId xmlns:a16="http://schemas.microsoft.com/office/drawing/2014/main" id="{B34D6958-4DFC-41D6-BB58-6E75140D3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37" y="2232991"/>
            <a:ext cx="7055126" cy="4454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A388E948-C425-4CD5-B992-43E7ADE0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Chỗ dành sẵn cho Ngày tháng 10">
            <a:extLst>
              <a:ext uri="{FF2B5EF4-FFF2-40B4-BE49-F238E27FC236}">
                <a16:creationId xmlns:a16="http://schemas.microsoft.com/office/drawing/2014/main" id="{17AD0B03-B12E-4071-A6CA-EEBFF0F9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A41C-A231-4441-8BC6-CE6D0E8522B6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2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alatino Linotype" panose="02040502050505030304" pitchFamily="18" charset="0"/>
              </a:rPr>
              <a:t>      </a:t>
            </a:r>
            <a:r>
              <a:rPr lang="en-US" sz="4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Outline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04A37-7BD7-479B-83C4-9214B9F94867}"/>
              </a:ext>
            </a:extLst>
          </p:cNvPr>
          <p:cNvSpPr txBox="1"/>
          <p:nvPr/>
        </p:nvSpPr>
        <p:spPr>
          <a:xfrm>
            <a:off x="838200" y="1690062"/>
            <a:ext cx="68770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Boundary extraction and Region filling algorithm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basic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Components algorithm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basic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 Hull algorithm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basic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code</a:t>
            </a:r>
          </a:p>
        </p:txBody>
      </p:sp>
    </p:spTree>
    <p:extLst>
      <p:ext uri="{BB962C8B-B14F-4D97-AF65-F5344CB8AC3E}">
        <p14:creationId xmlns:p14="http://schemas.microsoft.com/office/powerpoint/2010/main" val="367940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269"/>
            <a:ext cx="12192000" cy="1033462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I. Boundary Extraction and Region Filling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Boundary Extraction and Region Filling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EDAF8D-7395-4119-9826-2DF2E298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47110"/>
              </p:ext>
            </p:extLst>
          </p:nvPr>
        </p:nvGraphicFramePr>
        <p:xfrm>
          <a:off x="838200" y="1567717"/>
          <a:ext cx="10309226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54613">
                  <a:extLst>
                    <a:ext uri="{9D8B030D-6E8A-4147-A177-3AD203B41FA5}">
                      <a16:colId xmlns:a16="http://schemas.microsoft.com/office/drawing/2014/main" val="575961307"/>
                    </a:ext>
                  </a:extLst>
                </a:gridCol>
                <a:gridCol w="5154613">
                  <a:extLst>
                    <a:ext uri="{9D8B030D-6E8A-4147-A177-3AD203B41FA5}">
                      <a16:colId xmlns:a16="http://schemas.microsoft.com/office/drawing/2014/main" val="2147449542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Boundary Extraction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 Filling Algorithm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0431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5852E4-84F3-493A-8334-B43E44D6B8BF}"/>
              </a:ext>
            </a:extLst>
          </p:cNvPr>
          <p:cNvCxnSpPr>
            <a:cxnSpLocks/>
          </p:cNvCxnSpPr>
          <p:nvPr/>
        </p:nvCxnSpPr>
        <p:spPr>
          <a:xfrm>
            <a:off x="6000750" y="1314450"/>
            <a:ext cx="0" cy="5167312"/>
          </a:xfrm>
          <a:prstGeom prst="line">
            <a:avLst/>
          </a:prstGeom>
          <a:ln w="603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oundary extraction in image processing">
            <a:extLst>
              <a:ext uri="{FF2B5EF4-FFF2-40B4-BE49-F238E27FC236}">
                <a16:creationId xmlns:a16="http://schemas.microsoft.com/office/drawing/2014/main" id="{61B56A52-6FF0-4AC7-809E-1C5FB505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09" y="2603474"/>
            <a:ext cx="4603132" cy="25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ling holes in an image using OpenCV ( Python / C++ ) | Learn OpenCV">
            <a:extLst>
              <a:ext uri="{FF2B5EF4-FFF2-40B4-BE49-F238E27FC236}">
                <a16:creationId xmlns:a16="http://schemas.microsoft.com/office/drawing/2014/main" id="{F1290EA2-ED30-45AC-B667-8DF8C5D7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1" y="3078906"/>
            <a:ext cx="4998505" cy="16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79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Boundary Extraction and Region Filling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EDAF8D-7395-4119-9826-2DF2E298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75984"/>
              </p:ext>
            </p:extLst>
          </p:nvPr>
        </p:nvGraphicFramePr>
        <p:xfrm>
          <a:off x="838200" y="1567717"/>
          <a:ext cx="10309226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54613">
                  <a:extLst>
                    <a:ext uri="{9D8B030D-6E8A-4147-A177-3AD203B41FA5}">
                      <a16:colId xmlns:a16="http://schemas.microsoft.com/office/drawing/2014/main" val="575961307"/>
                    </a:ext>
                  </a:extLst>
                </a:gridCol>
                <a:gridCol w="5154613">
                  <a:extLst>
                    <a:ext uri="{9D8B030D-6E8A-4147-A177-3AD203B41FA5}">
                      <a16:colId xmlns:a16="http://schemas.microsoft.com/office/drawing/2014/main" val="2147449542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Boundary Extraction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 Filling Algorithm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0431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5852E4-84F3-493A-8334-B43E44D6B8BF}"/>
              </a:ext>
            </a:extLst>
          </p:cNvPr>
          <p:cNvCxnSpPr>
            <a:cxnSpLocks/>
          </p:cNvCxnSpPr>
          <p:nvPr/>
        </p:nvCxnSpPr>
        <p:spPr>
          <a:xfrm>
            <a:off x="6000750" y="1314450"/>
            <a:ext cx="0" cy="5167312"/>
          </a:xfrm>
          <a:prstGeom prst="line">
            <a:avLst/>
          </a:prstGeom>
          <a:ln w="603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603ACB-B05C-4BD0-B680-4CD8DDBBC972}"/>
                  </a:ext>
                </a:extLst>
              </p:cNvPr>
              <p:cNvSpPr txBox="1"/>
              <p:nvPr/>
            </p:nvSpPr>
            <p:spPr>
              <a:xfrm>
                <a:off x="838199" y="2084313"/>
                <a:ext cx="51625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Inner Boundary Extraction: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boundary of a set A, 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(A), can be obtained by first eroding A by B and then performing the set differences between A and its erosion. That is,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603ACB-B05C-4BD0-B680-4CD8DDBBC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84313"/>
                <a:ext cx="5162549" cy="1200329"/>
              </a:xfrm>
              <a:prstGeom prst="rect">
                <a:avLst/>
              </a:prstGeom>
              <a:blipFill>
                <a:blip r:embed="rId2"/>
                <a:stretch>
                  <a:fillRect l="-945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D6A350-E0D9-420C-8F37-585805BA08B8}"/>
                  </a:ext>
                </a:extLst>
              </p:cNvPr>
              <p:cNvSpPr txBox="1"/>
              <p:nvPr/>
            </p:nvSpPr>
            <p:spPr>
              <a:xfrm>
                <a:off x="838199" y="4126365"/>
                <a:ext cx="51625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Outer Boundary Extraction: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boundary of a set A, 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(A), can be obtained by first eroding A by B and then performing the set differences between A and its dilation. That is,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D6A350-E0D9-420C-8F37-585805BA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26365"/>
                <a:ext cx="5162549" cy="1200329"/>
              </a:xfrm>
              <a:prstGeom prst="rect">
                <a:avLst/>
              </a:prstGeom>
              <a:blipFill>
                <a:blip r:embed="rId3"/>
                <a:stretch>
                  <a:fillRect l="-945" t="-3046" r="-106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88A51DDA-1E2E-4BF9-850D-8887CCEF5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159" y="3332089"/>
            <a:ext cx="2409907" cy="4340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9DF5A3-C381-41E0-AC4D-390857570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52" y="5434845"/>
            <a:ext cx="2376123" cy="4360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E5DF45-72AD-44AB-9D80-83455059EE06}"/>
              </a:ext>
            </a:extLst>
          </p:cNvPr>
          <p:cNvSpPr txBox="1"/>
          <p:nvPr/>
        </p:nvSpPr>
        <p:spPr>
          <a:xfrm>
            <a:off x="6191251" y="2084312"/>
            <a:ext cx="516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p be a pixel in a region surrounded by an 8-connected boundary, A. Region filling can be accomplished using an iterative procedure, mathematically expressed as follows: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5C11DF-D46D-43D2-AA56-5F30F6769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385" y="3532264"/>
            <a:ext cx="4609042" cy="3638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C8FC56-E1D4-4C8F-A730-287EF3190ACE}"/>
              </a:ext>
            </a:extLst>
          </p:cNvPr>
          <p:cNvSpPr txBox="1"/>
          <p:nvPr/>
        </p:nvSpPr>
        <p:spPr>
          <a:xfrm>
            <a:off x="6191251" y="4126365"/>
            <a:ext cx="516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X0 = p and B is the cross-shaped structuring element. The algorithm stops at the kth iteration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Xk-1. The union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 contains the original boundary (A) and all the pixels within it labeled as 1</a:t>
            </a:r>
          </a:p>
        </p:txBody>
      </p:sp>
    </p:spTree>
    <p:extLst>
      <p:ext uri="{BB962C8B-B14F-4D97-AF65-F5344CB8AC3E}">
        <p14:creationId xmlns:p14="http://schemas.microsoft.com/office/powerpoint/2010/main" val="260930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Boundary Extraction and Region Filling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31937-7B34-4DD2-9813-9AEC3743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5282"/>
            <a:ext cx="10858213" cy="19926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BD1FA9-209D-455A-8DE2-2F3890947F41}"/>
              </a:ext>
            </a:extLst>
          </p:cNvPr>
          <p:cNvSpPr txBox="1"/>
          <p:nvPr/>
        </p:nvSpPr>
        <p:spPr>
          <a:xfrm>
            <a:off x="723900" y="1515886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Filling Algorithm</a:t>
            </a:r>
            <a:endParaRPr lang="en-US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2146AB-B447-415D-9593-7E61719C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1978941"/>
            <a:ext cx="5617050" cy="19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3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269"/>
            <a:ext cx="12192000" cy="1033462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II. Connected Components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Connected Components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402A-0B0A-434D-B187-6F52032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6238"/>
            <a:ext cx="12192000" cy="795338"/>
          </a:xfr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II.b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Connected Components Algorithm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F1CDE-A3CE-4CE7-956B-B486423D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D46C-7576-4AE9-ACAA-2220782BB37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65865CD-D302-4FB3-A1AC-42B7472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19A-9201-4DCD-B27F-3E0CA05957B7}" type="datetime1">
              <a:rPr lang="en-US" smtClean="0"/>
              <a:t>5/7/2021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703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414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Palatino Linotype</vt:lpstr>
      <vt:lpstr>Times New Roman</vt:lpstr>
      <vt:lpstr>Wingdings</vt:lpstr>
      <vt:lpstr>Chủ đề Office</vt:lpstr>
      <vt:lpstr>Office Theme</vt:lpstr>
      <vt:lpstr>PowerPoint Presentation</vt:lpstr>
      <vt:lpstr>      Outline</vt:lpstr>
      <vt:lpstr>      I. Boundary Extraction and Region Filling Algorithm</vt:lpstr>
      <vt:lpstr>      I.a Boundary Extraction and Region Filling Algorithm</vt:lpstr>
      <vt:lpstr>      I.b Boundary Extraction and Region Filling Algorithm</vt:lpstr>
      <vt:lpstr>      I.b Boundary Extraction and Region Filling Algorithm</vt:lpstr>
      <vt:lpstr>      II. Connected Components Algorithm</vt:lpstr>
      <vt:lpstr>      II.a Connected Components Algorithm</vt:lpstr>
      <vt:lpstr>      II.b Connected Components Algorithm</vt:lpstr>
      <vt:lpstr>      III. Convex Hull Algorithm</vt:lpstr>
      <vt:lpstr>      III.a Convex Hull Algorithm</vt:lpstr>
      <vt:lpstr>      III.b Convex Hull Algorithm</vt:lpstr>
      <vt:lpstr>      III.b Convex Hull Algorithm</vt:lpstr>
      <vt:lpstr>      IV References</vt:lpstr>
      <vt:lpstr>V. Practice Code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Vu Duc Thai 20172804</dc:creator>
  <cp:lastModifiedBy>Thái Vũ</cp:lastModifiedBy>
  <cp:revision>39</cp:revision>
  <dcterms:created xsi:type="dcterms:W3CDTF">2020-11-19T12:01:34Z</dcterms:created>
  <dcterms:modified xsi:type="dcterms:W3CDTF">2021-05-07T03:52:52Z</dcterms:modified>
</cp:coreProperties>
</file>