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70" r:id="rId10"/>
    <p:sldId id="284" r:id="rId11"/>
    <p:sldId id="272" r:id="rId12"/>
    <p:sldId id="285" r:id="rId13"/>
    <p:sldId id="274" r:id="rId14"/>
    <p:sldId id="286" r:id="rId15"/>
    <p:sldId id="287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000F-532D-4A99-9086-6503080C24AF}" type="datetimeFigureOut">
              <a:rPr lang="vi-VN" smtClean="0"/>
              <a:t>07/08/2024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E572E-F2AC-4F93-BFD4-5B1745A9CC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86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6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370CB4A7-4D68-116B-A167-54840A82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74" y="0"/>
            <a:ext cx="12192000" cy="683987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EA19245-529F-7900-3DAA-D7B5CECAB2FA}"/>
              </a:ext>
            </a:extLst>
          </p:cNvPr>
          <p:cNvSpPr txBox="1">
            <a:spLocks/>
          </p:cNvSpPr>
          <p:nvPr/>
        </p:nvSpPr>
        <p:spPr>
          <a:xfrm>
            <a:off x="4591664" y="159654"/>
            <a:ext cx="7600335" cy="288042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 2024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6BEB290-C894-5934-E0F1-7FDC61FB9843}"/>
              </a:ext>
            </a:extLst>
          </p:cNvPr>
          <p:cNvSpPr txBox="1"/>
          <p:nvPr/>
        </p:nvSpPr>
        <p:spPr>
          <a:xfrm>
            <a:off x="2163098" y="5498017"/>
            <a:ext cx="920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Lê Văn Thái</a:t>
            </a:r>
          </a:p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Nguyễn Hoàng Ngọc Phú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945F815-66AC-329C-D777-312ABF4FD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25" y="0"/>
            <a:ext cx="3347741" cy="2766529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236B8E8-C925-9E48-D3AD-E29A9BC41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74" y="5161935"/>
            <a:ext cx="2420772" cy="1276201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4BAD0260-E86E-216E-C25B-2720B5B8C6F8}"/>
              </a:ext>
            </a:extLst>
          </p:cNvPr>
          <p:cNvSpPr txBox="1"/>
          <p:nvPr/>
        </p:nvSpPr>
        <p:spPr>
          <a:xfrm>
            <a:off x="4788297" y="4909086"/>
            <a:ext cx="639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Hùng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D1F5130-BC3A-27D4-3E33-605904409497}"/>
              </a:ext>
            </a:extLst>
          </p:cNvPr>
          <p:cNvSpPr txBox="1"/>
          <p:nvPr/>
        </p:nvSpPr>
        <p:spPr>
          <a:xfrm>
            <a:off x="2930013" y="2221998"/>
            <a:ext cx="9045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XÂY DỰNG ỨNG DỤNG WEB HỖ TRỢ GIẢNG VIÊN KHOA CÔNG NGHỆ THÔNG TIN TRONG QUẢN LÝ GIẢNG DẠY CÁC MÔN ĐỒ ÁN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3" name="Tiêu đề 1">
            <a:extLst>
              <a:ext uri="{FF2B5EF4-FFF2-40B4-BE49-F238E27FC236}">
                <a16:creationId xmlns:a16="http://schemas.microsoft.com/office/drawing/2014/main" id="{27CD58DC-B6BF-B3C3-165F-6E4AD3434493}"/>
              </a:ext>
            </a:extLst>
          </p:cNvPr>
          <p:cNvSpPr txBox="1">
            <a:spLocks/>
          </p:cNvSpPr>
          <p:nvPr/>
        </p:nvSpPr>
        <p:spPr>
          <a:xfrm>
            <a:off x="2074605" y="9064"/>
            <a:ext cx="10117395" cy="1151142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6. Usecase tổng quát  </a:t>
            </a:r>
          </a:p>
        </p:txBody>
      </p:sp>
    </p:spTree>
    <p:extLst>
      <p:ext uri="{BB962C8B-B14F-4D97-AF65-F5344CB8AC3E}">
        <p14:creationId xmlns:p14="http://schemas.microsoft.com/office/powerpoint/2010/main" val="339712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6AE1B2-3354-430B-9E05-2241C72E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BB7C401-D399-5394-E2BC-0B1DD73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1514D15-D70A-3F78-06FF-FE2912D1C5B5}"/>
              </a:ext>
            </a:extLst>
          </p:cNvPr>
          <p:cNvSpPr txBox="1">
            <a:spLocks/>
          </p:cNvSpPr>
          <p:nvPr/>
        </p:nvSpPr>
        <p:spPr>
          <a:xfrm>
            <a:off x="2015612" y="9064"/>
            <a:ext cx="10176387" cy="99360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7. Mô hình dữ liệu </a:t>
            </a:r>
          </a:p>
        </p:txBody>
      </p:sp>
    </p:spTree>
    <p:extLst>
      <p:ext uri="{BB962C8B-B14F-4D97-AF65-F5344CB8AC3E}">
        <p14:creationId xmlns:p14="http://schemas.microsoft.com/office/powerpoint/2010/main" val="217533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7EDE2967-11CF-1F6E-5386-64243C23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9"/>
            <a:ext cx="12192000" cy="6839871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1514D15-D70A-3F78-06FF-FE2912D1C5B5}"/>
              </a:ext>
            </a:extLst>
          </p:cNvPr>
          <p:cNvSpPr txBox="1">
            <a:spLocks/>
          </p:cNvSpPr>
          <p:nvPr/>
        </p:nvSpPr>
        <p:spPr>
          <a:xfrm>
            <a:off x="4955457" y="2526122"/>
            <a:ext cx="3982065" cy="99360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8. Demo</a:t>
            </a:r>
          </a:p>
        </p:txBody>
      </p:sp>
    </p:spTree>
    <p:extLst>
      <p:ext uri="{BB962C8B-B14F-4D97-AF65-F5344CB8AC3E}">
        <p14:creationId xmlns:p14="http://schemas.microsoft.com/office/powerpoint/2010/main" val="95597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9"/>
            <a:ext cx="12192000" cy="683987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4429E08-95F1-D1AB-8C47-730E56B38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44" y="-82763"/>
            <a:ext cx="3304034" cy="248869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EDDC14E-35CC-BB14-3067-D98924B78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40" y="250819"/>
            <a:ext cx="4867660" cy="2488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54EC5-CB28-75A9-97FA-F0D56291BCE9}"/>
              </a:ext>
            </a:extLst>
          </p:cNvPr>
          <p:cNvSpPr txBox="1"/>
          <p:nvPr/>
        </p:nvSpPr>
        <p:spPr>
          <a:xfrm>
            <a:off x="3323303" y="3339305"/>
            <a:ext cx="8868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 QUÝ THẦY CÔ ĐÃ LẮNG NGHE PHẦN TRÌNH BÀY CỦA EM</a:t>
            </a:r>
          </a:p>
        </p:txBody>
      </p:sp>
    </p:spTree>
    <p:extLst>
      <p:ext uri="{BB962C8B-B14F-4D97-AF65-F5344CB8AC3E}">
        <p14:creationId xmlns:p14="http://schemas.microsoft.com/office/powerpoint/2010/main" val="11518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C34F4BB9-71A0-8AF9-C349-B85317F2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16" name="Tiêu đề 1">
            <a:extLst>
              <a:ext uri="{FF2B5EF4-FFF2-40B4-BE49-F238E27FC236}">
                <a16:creationId xmlns:a16="http://schemas.microsoft.com/office/drawing/2014/main" id="{FB63617A-75C5-FB57-E2DE-9EC1217AFB39}"/>
              </a:ext>
            </a:extLst>
          </p:cNvPr>
          <p:cNvSpPr txBox="1">
            <a:spLocks/>
          </p:cNvSpPr>
          <p:nvPr/>
        </p:nvSpPr>
        <p:spPr>
          <a:xfrm>
            <a:off x="1890251" y="103521"/>
            <a:ext cx="4933335" cy="942565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1. Mục tiêu</a:t>
            </a:r>
          </a:p>
        </p:txBody>
      </p:sp>
      <p:sp>
        <p:nvSpPr>
          <p:cNvPr id="17" name="Chỗ dành sẵn cho Nội dung 2">
            <a:extLst>
              <a:ext uri="{FF2B5EF4-FFF2-40B4-BE49-F238E27FC236}">
                <a16:creationId xmlns:a16="http://schemas.microsoft.com/office/drawing/2014/main" id="{A48C9F88-35BE-1BEC-28A6-3249DD4279BC}"/>
              </a:ext>
            </a:extLst>
          </p:cNvPr>
          <p:cNvSpPr txBox="1">
            <a:spLocks/>
          </p:cNvSpPr>
          <p:nvPr/>
        </p:nvSpPr>
        <p:spPr>
          <a:xfrm>
            <a:off x="3982064" y="1140542"/>
            <a:ext cx="8209936" cy="5613937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 - Xây dựng một ứng dụng học tập hiệu quả, hỗ trợ học tập và quản lý lớp học cho giáo viên và sinh viên</a:t>
            </a:r>
          </a:p>
          <a:p>
            <a:pPr algn="just"/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- Cung cấp giải pháp bổ sung tương tự như Google Classroom, phù hợp với nhu cầu của đối tượng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4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1748E88-7C69-9645-3BE2-818CE24B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439" y="9064"/>
            <a:ext cx="12752439" cy="683987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48E3D25E-E919-BBEF-812E-2FD1A7A249B9}"/>
              </a:ext>
            </a:extLst>
          </p:cNvPr>
          <p:cNvSpPr txBox="1">
            <a:spLocks/>
          </p:cNvSpPr>
          <p:nvPr/>
        </p:nvSpPr>
        <p:spPr>
          <a:xfrm>
            <a:off x="1494502" y="9064"/>
            <a:ext cx="10697497" cy="91515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2. Nội dung, phạm vi thực hiện 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ADBB55C-E8B8-5BD6-777E-85E829E0415E}"/>
              </a:ext>
            </a:extLst>
          </p:cNvPr>
          <p:cNvSpPr txBox="1">
            <a:spLocks/>
          </p:cNvSpPr>
          <p:nvPr/>
        </p:nvSpPr>
        <p:spPr>
          <a:xfrm>
            <a:off x="1219200" y="1091381"/>
            <a:ext cx="10854812" cy="5085581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các chức năng của ứng dụng: 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Quản lý thông tin lớp học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Quản lý sinh viên và nhóm sinh viên: thông tin cá nhân, 			nhóm,…	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Quản lý đồ án: tạo đồ án, tên đồ án, thời gian và ngày hết 			hạn,…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+ Báo cáo: báo cáo cho quá trình thực hiện đồ án,… 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-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Phạm vi thực hiện: các trường dạy học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60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50BF2C3-1EF9-53BE-030B-801362FA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78"/>
          <a:stretch/>
        </p:blipFill>
        <p:spPr>
          <a:xfrm>
            <a:off x="0" y="8313"/>
            <a:ext cx="12260826" cy="6858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êu đề 1">
            <a:extLst>
              <a:ext uri="{FF2B5EF4-FFF2-40B4-BE49-F238E27FC236}">
                <a16:creationId xmlns:a16="http://schemas.microsoft.com/office/drawing/2014/main" id="{2519C702-4BE5-D596-91CB-A76FB72918B0}"/>
              </a:ext>
            </a:extLst>
          </p:cNvPr>
          <p:cNvSpPr txBox="1">
            <a:spLocks/>
          </p:cNvSpPr>
          <p:nvPr/>
        </p:nvSpPr>
        <p:spPr>
          <a:xfrm>
            <a:off x="1877966" y="8313"/>
            <a:ext cx="10314034" cy="106323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3. Công nghệ thực hiện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4731678-CC37-22C4-1F78-B4512B5023E5}"/>
              </a:ext>
            </a:extLst>
          </p:cNvPr>
          <p:cNvSpPr txBox="1">
            <a:spLocks/>
          </p:cNvSpPr>
          <p:nvPr/>
        </p:nvSpPr>
        <p:spPr>
          <a:xfrm>
            <a:off x="5496233" y="2359742"/>
            <a:ext cx="4129547" cy="2664542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Spring Boot</a:t>
            </a:r>
          </a:p>
          <a:p>
            <a:r>
              <a:rPr lang="vi-V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  <a:p>
            <a:r>
              <a:rPr lang="vi-V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1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DDAD8862-187E-B603-CB96-838341EE35CA}"/>
              </a:ext>
            </a:extLst>
          </p:cNvPr>
          <p:cNvSpPr txBox="1">
            <a:spLocks/>
          </p:cNvSpPr>
          <p:nvPr/>
        </p:nvSpPr>
        <p:spPr>
          <a:xfrm>
            <a:off x="1962186" y="0"/>
            <a:ext cx="8410846" cy="10569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4. Mô tả nghiệp vụ 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B366E485-8AF9-45B2-AD4E-42A551F8AA4E}"/>
              </a:ext>
            </a:extLst>
          </p:cNvPr>
          <p:cNvSpPr txBox="1">
            <a:spLocks/>
          </p:cNvSpPr>
          <p:nvPr/>
        </p:nvSpPr>
        <p:spPr>
          <a:xfrm>
            <a:off x="3480619" y="1002672"/>
            <a:ext cx="8702501" cy="5712759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vi-VN" sz="5400">
                <a:latin typeface="Times New Roman" panose="02020603050405020304" pitchFamily="18" charset="0"/>
                <a:cs typeface="Times New Roman" panose="02020603050405020304" pitchFamily="18" charset="0"/>
              </a:rPr>
              <a:t>Tạo tài khoản</a:t>
            </a:r>
          </a:p>
          <a:p>
            <a:pPr marL="742950" indent="-742950">
              <a:buAutoNum type="arabicPeriod"/>
            </a:pPr>
            <a:r>
              <a:rPr lang="vi-VN" sz="5400">
                <a:latin typeface="Times New Roman" panose="02020603050405020304" pitchFamily="18" charset="0"/>
                <a:cs typeface="Times New Roman" panose="02020603050405020304" pitchFamily="18" charset="0"/>
              </a:rPr>
              <a:t>Tạo lớp</a:t>
            </a:r>
          </a:p>
          <a:p>
            <a:pPr marL="742950" indent="-742950">
              <a:buAutoNum type="arabicPeriod"/>
            </a:pPr>
            <a:r>
              <a:rPr lang="vi-VN" sz="5400">
                <a:latin typeface="Times New Roman" panose="02020603050405020304" pitchFamily="18" charset="0"/>
                <a:cs typeface="Times New Roman" panose="02020603050405020304" pitchFamily="18" charset="0"/>
              </a:rPr>
              <a:t> Thêm danh sách sinh viên</a:t>
            </a:r>
          </a:p>
          <a:p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2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DDAD8862-187E-B603-CB96-838341EE35CA}"/>
              </a:ext>
            </a:extLst>
          </p:cNvPr>
          <p:cNvSpPr txBox="1">
            <a:spLocks/>
          </p:cNvSpPr>
          <p:nvPr/>
        </p:nvSpPr>
        <p:spPr>
          <a:xfrm>
            <a:off x="1962186" y="0"/>
            <a:ext cx="8528833" cy="10569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4. Mô tả nghiệp vụ </a:t>
            </a:r>
          </a:p>
        </p:txBody>
      </p:sp>
      <p:sp>
        <p:nvSpPr>
          <p:cNvPr id="2" name="Chỗ dành sẵn cho Nội dung 2">
            <a:extLst>
              <a:ext uri="{FF2B5EF4-FFF2-40B4-BE49-F238E27FC236}">
                <a16:creationId xmlns:a16="http://schemas.microsoft.com/office/drawing/2014/main" id="{CCA29ACF-6309-F530-EF3C-B3E5DF25A815}"/>
              </a:ext>
            </a:extLst>
          </p:cNvPr>
          <p:cNvSpPr txBox="1">
            <a:spLocks/>
          </p:cNvSpPr>
          <p:nvPr/>
        </p:nvSpPr>
        <p:spPr>
          <a:xfrm>
            <a:off x="2861187" y="1002672"/>
            <a:ext cx="9321934" cy="5712759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4. Chọn phương thức tạo nhóm và số lượng sinh viên cho từng nhóm:</a:t>
            </a:r>
          </a:p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	+ Random	   </a:t>
            </a:r>
          </a:p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		+ Giảng viên chọn nhóm	</a:t>
            </a:r>
          </a:p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			+ Sinh viên chọn nhóm</a:t>
            </a:r>
            <a:endParaRPr lang="vi-V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6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DDAD8862-187E-B603-CB96-838341EE35CA}"/>
              </a:ext>
            </a:extLst>
          </p:cNvPr>
          <p:cNvSpPr txBox="1">
            <a:spLocks/>
          </p:cNvSpPr>
          <p:nvPr/>
        </p:nvSpPr>
        <p:spPr>
          <a:xfrm>
            <a:off x="1962186" y="0"/>
            <a:ext cx="8528833" cy="10569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4. Mô tả nghiệp vụ 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8972B2D4-C5F1-C982-94CB-7A0F31CBAE2E}"/>
              </a:ext>
            </a:extLst>
          </p:cNvPr>
          <p:cNvSpPr txBox="1">
            <a:spLocks/>
          </p:cNvSpPr>
          <p:nvPr/>
        </p:nvSpPr>
        <p:spPr>
          <a:xfrm>
            <a:off x="4090219" y="1002672"/>
            <a:ext cx="8092902" cy="5712759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6000">
                <a:latin typeface="Times New Roman" panose="02020603050405020304" pitchFamily="18" charset="0"/>
                <a:cs typeface="Times New Roman" panose="02020603050405020304" pitchFamily="18" charset="0"/>
              </a:rPr>
              <a:t>5. Tạo đồ án </a:t>
            </a:r>
          </a:p>
          <a:p>
            <a:r>
              <a:rPr lang="vi-VN" sz="6000">
                <a:latin typeface="Times New Roman" panose="02020603050405020304" pitchFamily="18" charset="0"/>
                <a:cs typeface="Times New Roman" panose="02020603050405020304" pitchFamily="18" charset="0"/>
              </a:rPr>
              <a:t>6. Yêu cầu gửi báo cáo </a:t>
            </a:r>
          </a:p>
          <a:p>
            <a:r>
              <a:rPr lang="vi-VN" sz="6000">
                <a:latin typeface="Times New Roman" panose="02020603050405020304" pitchFamily="18" charset="0"/>
                <a:cs typeface="Times New Roman" panose="02020603050405020304" pitchFamily="18" charset="0"/>
              </a:rPr>
              <a:t>7. Sinh viên nộp báo cáo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16A86D8-2615-E7B6-275C-DA3AF3C4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4"/>
            <a:ext cx="12192000" cy="6839871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6702A9C-349C-E127-710F-1B3DF469DCD7}"/>
              </a:ext>
            </a:extLst>
          </p:cNvPr>
          <p:cNvSpPr txBox="1">
            <a:spLocks/>
          </p:cNvSpPr>
          <p:nvPr/>
        </p:nvSpPr>
        <p:spPr>
          <a:xfrm>
            <a:off x="2202425" y="9064"/>
            <a:ext cx="8997167" cy="99360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5. Sơ đồ chức năng  </a:t>
            </a:r>
          </a:p>
        </p:txBody>
      </p:sp>
    </p:spTree>
    <p:extLst>
      <p:ext uri="{BB962C8B-B14F-4D97-AF65-F5344CB8AC3E}">
        <p14:creationId xmlns:p14="http://schemas.microsoft.com/office/powerpoint/2010/main" val="413658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văn bản, biểu đồ, ảnh chụp màn hình, số&#10;&#10;Mô tả được tạo tự động">
            <a:extLst>
              <a:ext uri="{FF2B5EF4-FFF2-40B4-BE49-F238E27FC236}">
                <a16:creationId xmlns:a16="http://schemas.microsoft.com/office/drawing/2014/main" id="{738E4169-58E5-759E-06FB-E2485F0F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0153" cy="6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14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329</Words>
  <Application>Microsoft Office PowerPoint</Application>
  <PresentationFormat>Màn hình rộng</PresentationFormat>
  <Paragraphs>38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9" baseType="lpstr">
      <vt:lpstr>Arial</vt:lpstr>
      <vt:lpstr>Candara</vt:lpstr>
      <vt:lpstr>Times New Roman</vt:lpstr>
      <vt:lpstr>GradientVTI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 Nguyễn</dc:creator>
  <cp:lastModifiedBy>Phú Nguyễn</cp:lastModifiedBy>
  <cp:revision>24</cp:revision>
  <dcterms:created xsi:type="dcterms:W3CDTF">2024-07-24T10:28:29Z</dcterms:created>
  <dcterms:modified xsi:type="dcterms:W3CDTF">2024-08-07T09:33:47Z</dcterms:modified>
</cp:coreProperties>
</file>