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7" r:id="rId2"/>
    <p:sldId id="258" r:id="rId3"/>
    <p:sldId id="259" r:id="rId4"/>
    <p:sldId id="260" r:id="rId5"/>
    <p:sldId id="261" r:id="rId6"/>
    <p:sldId id="262" r:id="rId7"/>
    <p:sldId id="282" r:id="rId8"/>
    <p:sldId id="264" r:id="rId9"/>
    <p:sldId id="27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EED01-F0B2-4601-985F-2B871CD34C47}"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470BE-8022-48AB-917A-21A88FDC211A}" type="slidenum">
              <a:rPr lang="en-US" smtClean="0"/>
              <a:t>‹#›</a:t>
            </a:fld>
            <a:endParaRPr lang="en-US"/>
          </a:p>
        </p:txBody>
      </p:sp>
    </p:spTree>
    <p:extLst>
      <p:ext uri="{BB962C8B-B14F-4D97-AF65-F5344CB8AC3E}">
        <p14:creationId xmlns:p14="http://schemas.microsoft.com/office/powerpoint/2010/main" val="372003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EEED01-F0B2-4601-985F-2B871CD34C47}"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470BE-8022-48AB-917A-21A88FDC211A}" type="slidenum">
              <a:rPr lang="en-US" smtClean="0"/>
              <a:t>‹#›</a:t>
            </a:fld>
            <a:endParaRPr lang="en-US"/>
          </a:p>
        </p:txBody>
      </p:sp>
    </p:spTree>
    <p:extLst>
      <p:ext uri="{BB962C8B-B14F-4D97-AF65-F5344CB8AC3E}">
        <p14:creationId xmlns:p14="http://schemas.microsoft.com/office/powerpoint/2010/main" val="3174170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EEED01-F0B2-4601-985F-2B871CD34C47}"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470BE-8022-48AB-917A-21A88FDC211A}" type="slidenum">
              <a:rPr lang="en-US" smtClean="0"/>
              <a:t>‹#›</a:t>
            </a:fld>
            <a:endParaRPr lang="en-US"/>
          </a:p>
        </p:txBody>
      </p:sp>
    </p:spTree>
    <p:extLst>
      <p:ext uri="{BB962C8B-B14F-4D97-AF65-F5344CB8AC3E}">
        <p14:creationId xmlns:p14="http://schemas.microsoft.com/office/powerpoint/2010/main" val="199664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EEED01-F0B2-4601-985F-2B871CD34C47}"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470BE-8022-48AB-917A-21A88FDC211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79775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EEED01-F0B2-4601-985F-2B871CD34C47}"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470BE-8022-48AB-917A-21A88FDC211A}" type="slidenum">
              <a:rPr lang="en-US" smtClean="0"/>
              <a:t>‹#›</a:t>
            </a:fld>
            <a:endParaRPr lang="en-US"/>
          </a:p>
        </p:txBody>
      </p:sp>
    </p:spTree>
    <p:extLst>
      <p:ext uri="{BB962C8B-B14F-4D97-AF65-F5344CB8AC3E}">
        <p14:creationId xmlns:p14="http://schemas.microsoft.com/office/powerpoint/2010/main" val="2860815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EEED01-F0B2-4601-985F-2B871CD34C47}" type="datetimeFigureOut">
              <a:rPr lang="en-US" smtClean="0"/>
              <a:t>12/27/2022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470BE-8022-48AB-917A-21A88FDC211A}" type="slidenum">
              <a:rPr lang="en-US" smtClean="0"/>
              <a:t>‹#›</a:t>
            </a:fld>
            <a:endParaRPr lang="en-US"/>
          </a:p>
        </p:txBody>
      </p:sp>
    </p:spTree>
    <p:extLst>
      <p:ext uri="{BB962C8B-B14F-4D97-AF65-F5344CB8AC3E}">
        <p14:creationId xmlns:p14="http://schemas.microsoft.com/office/powerpoint/2010/main" val="967056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EEED01-F0B2-4601-985F-2B871CD34C47}" type="datetimeFigureOut">
              <a:rPr lang="en-US" smtClean="0"/>
              <a:t>12/27/2022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470BE-8022-48AB-917A-21A88FDC211A}" type="slidenum">
              <a:rPr lang="en-US" smtClean="0"/>
              <a:t>‹#›</a:t>
            </a:fld>
            <a:endParaRPr lang="en-US"/>
          </a:p>
        </p:txBody>
      </p:sp>
    </p:spTree>
    <p:extLst>
      <p:ext uri="{BB962C8B-B14F-4D97-AF65-F5344CB8AC3E}">
        <p14:creationId xmlns:p14="http://schemas.microsoft.com/office/powerpoint/2010/main" val="108415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EEED01-F0B2-4601-985F-2B871CD34C47}"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470BE-8022-48AB-917A-21A88FDC211A}" type="slidenum">
              <a:rPr lang="en-US" smtClean="0"/>
              <a:t>‹#›</a:t>
            </a:fld>
            <a:endParaRPr lang="en-US"/>
          </a:p>
        </p:txBody>
      </p:sp>
    </p:spTree>
    <p:extLst>
      <p:ext uri="{BB962C8B-B14F-4D97-AF65-F5344CB8AC3E}">
        <p14:creationId xmlns:p14="http://schemas.microsoft.com/office/powerpoint/2010/main" val="276358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EEED01-F0B2-4601-985F-2B871CD34C47}"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470BE-8022-48AB-917A-21A88FDC211A}" type="slidenum">
              <a:rPr lang="en-US" smtClean="0"/>
              <a:t>‹#›</a:t>
            </a:fld>
            <a:endParaRPr lang="en-US"/>
          </a:p>
        </p:txBody>
      </p:sp>
    </p:spTree>
    <p:extLst>
      <p:ext uri="{BB962C8B-B14F-4D97-AF65-F5344CB8AC3E}">
        <p14:creationId xmlns:p14="http://schemas.microsoft.com/office/powerpoint/2010/main" val="678308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EEED01-F0B2-4601-985F-2B871CD34C47}"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470BE-8022-48AB-917A-21A88FDC211A}" type="slidenum">
              <a:rPr lang="en-US" smtClean="0"/>
              <a:t>‹#›</a:t>
            </a:fld>
            <a:endParaRPr lang="en-US"/>
          </a:p>
        </p:txBody>
      </p:sp>
    </p:spTree>
    <p:extLst>
      <p:ext uri="{BB962C8B-B14F-4D97-AF65-F5344CB8AC3E}">
        <p14:creationId xmlns:p14="http://schemas.microsoft.com/office/powerpoint/2010/main" val="337131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EEED01-F0B2-4601-985F-2B871CD34C47}"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470BE-8022-48AB-917A-21A88FDC211A}" type="slidenum">
              <a:rPr lang="en-US" smtClean="0"/>
              <a:t>‹#›</a:t>
            </a:fld>
            <a:endParaRPr lang="en-US"/>
          </a:p>
        </p:txBody>
      </p:sp>
    </p:spTree>
    <p:extLst>
      <p:ext uri="{BB962C8B-B14F-4D97-AF65-F5344CB8AC3E}">
        <p14:creationId xmlns:p14="http://schemas.microsoft.com/office/powerpoint/2010/main" val="2507934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EEED01-F0B2-4601-985F-2B871CD34C47}"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470BE-8022-48AB-917A-21A88FDC211A}" type="slidenum">
              <a:rPr lang="en-US" smtClean="0"/>
              <a:t>‹#›</a:t>
            </a:fld>
            <a:endParaRPr lang="en-US"/>
          </a:p>
        </p:txBody>
      </p:sp>
    </p:spTree>
    <p:extLst>
      <p:ext uri="{BB962C8B-B14F-4D97-AF65-F5344CB8AC3E}">
        <p14:creationId xmlns:p14="http://schemas.microsoft.com/office/powerpoint/2010/main" val="101979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EEED01-F0B2-4601-985F-2B871CD34C47}"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470BE-8022-48AB-917A-21A88FDC211A}" type="slidenum">
              <a:rPr lang="en-US" smtClean="0"/>
              <a:t>‹#›</a:t>
            </a:fld>
            <a:endParaRPr lang="en-US"/>
          </a:p>
        </p:txBody>
      </p:sp>
    </p:spTree>
    <p:extLst>
      <p:ext uri="{BB962C8B-B14F-4D97-AF65-F5344CB8AC3E}">
        <p14:creationId xmlns:p14="http://schemas.microsoft.com/office/powerpoint/2010/main" val="421298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EEED01-F0B2-4601-985F-2B871CD34C47}" type="datetimeFigureOut">
              <a:rPr lang="en-US" smtClean="0"/>
              <a:t>12/27/2022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8470BE-8022-48AB-917A-21A88FDC211A}" type="slidenum">
              <a:rPr lang="en-US" smtClean="0"/>
              <a:t>‹#›</a:t>
            </a:fld>
            <a:endParaRPr lang="en-US"/>
          </a:p>
        </p:txBody>
      </p:sp>
    </p:spTree>
    <p:extLst>
      <p:ext uri="{BB962C8B-B14F-4D97-AF65-F5344CB8AC3E}">
        <p14:creationId xmlns:p14="http://schemas.microsoft.com/office/powerpoint/2010/main" val="2052608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EEED01-F0B2-4601-985F-2B871CD34C47}" type="datetimeFigureOut">
              <a:rPr lang="en-US" smtClean="0"/>
              <a:t>12/27/2022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470BE-8022-48AB-917A-21A88FDC211A}" type="slidenum">
              <a:rPr lang="en-US" smtClean="0"/>
              <a:t>‹#›</a:t>
            </a:fld>
            <a:endParaRPr lang="en-US"/>
          </a:p>
        </p:txBody>
      </p:sp>
    </p:spTree>
    <p:extLst>
      <p:ext uri="{BB962C8B-B14F-4D97-AF65-F5344CB8AC3E}">
        <p14:creationId xmlns:p14="http://schemas.microsoft.com/office/powerpoint/2010/main" val="349000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2EEED01-F0B2-4601-985F-2B871CD34C47}" type="datetimeFigureOut">
              <a:rPr lang="en-US" smtClean="0"/>
              <a:t>12/27/2022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8470BE-8022-48AB-917A-21A88FDC211A}" type="slidenum">
              <a:rPr lang="en-US" smtClean="0"/>
              <a:t>‹#›</a:t>
            </a:fld>
            <a:endParaRPr lang="en-US"/>
          </a:p>
        </p:txBody>
      </p:sp>
    </p:spTree>
    <p:extLst>
      <p:ext uri="{BB962C8B-B14F-4D97-AF65-F5344CB8AC3E}">
        <p14:creationId xmlns:p14="http://schemas.microsoft.com/office/powerpoint/2010/main" val="268695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EEED01-F0B2-4601-985F-2B871CD34C47}"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470BE-8022-48AB-917A-21A88FDC211A}" type="slidenum">
              <a:rPr lang="en-US" smtClean="0"/>
              <a:t>‹#›</a:t>
            </a:fld>
            <a:endParaRPr lang="en-US"/>
          </a:p>
        </p:txBody>
      </p:sp>
    </p:spTree>
    <p:extLst>
      <p:ext uri="{BB962C8B-B14F-4D97-AF65-F5344CB8AC3E}">
        <p14:creationId xmlns:p14="http://schemas.microsoft.com/office/powerpoint/2010/main" val="1558572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EEED01-F0B2-4601-985F-2B871CD34C47}"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470BE-8022-48AB-917A-21A88FDC211A}" type="slidenum">
              <a:rPr lang="en-US" smtClean="0"/>
              <a:t>‹#›</a:t>
            </a:fld>
            <a:endParaRPr lang="en-US"/>
          </a:p>
        </p:txBody>
      </p:sp>
    </p:spTree>
    <p:extLst>
      <p:ext uri="{BB962C8B-B14F-4D97-AF65-F5344CB8AC3E}">
        <p14:creationId xmlns:p14="http://schemas.microsoft.com/office/powerpoint/2010/main" val="242392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2EEED01-F0B2-4601-985F-2B871CD34C47}" type="datetimeFigureOut">
              <a:rPr lang="en-US" smtClean="0"/>
              <a:t>12/27/2022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78470BE-8022-48AB-917A-21A88FDC211A}" type="slidenum">
              <a:rPr lang="en-US" smtClean="0"/>
              <a:t>‹#›</a:t>
            </a:fld>
            <a:endParaRPr lang="en-US"/>
          </a:p>
        </p:txBody>
      </p:sp>
    </p:spTree>
    <p:extLst>
      <p:ext uri="{BB962C8B-B14F-4D97-AF65-F5344CB8AC3E}">
        <p14:creationId xmlns:p14="http://schemas.microsoft.com/office/powerpoint/2010/main" val="343750363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044" y="293828"/>
            <a:ext cx="9840959" cy="1526007"/>
          </a:xfrm>
        </p:spPr>
        <p:txBody>
          <a:bodyPr>
            <a:noAutofit/>
          </a:bodyPr>
          <a:lstStyle/>
          <a:p>
            <a:pPr algn="ctr"/>
            <a:r>
              <a:rPr lang="en-US" sz="6000" b="1" dirty="0">
                <a:latin typeface="Times New Roman" panose="02020603050405020304" pitchFamily="18" charset="0"/>
                <a:cs typeface="Times New Roman" panose="02020603050405020304" pitchFamily="18" charset="0"/>
              </a:rPr>
              <a:t>BÁO CÁO CUỐI KÌ</a:t>
            </a:r>
            <a:br>
              <a:rPr lang="en-US" sz="6000" b="1" dirty="0">
                <a:latin typeface="Times New Roman" panose="02020603050405020304" pitchFamily="18" charset="0"/>
                <a:cs typeface="Times New Roman" panose="02020603050405020304" pitchFamily="18" charset="0"/>
              </a:rPr>
            </a:br>
            <a:r>
              <a:rPr lang="en-US" sz="3600" b="1" dirty="0" err="1">
                <a:latin typeface="Times New Roman" panose="02020603050405020304" pitchFamily="18" charset="0"/>
                <a:cs typeface="Times New Roman" panose="02020603050405020304" pitchFamily="18" charset="0"/>
              </a:rPr>
              <a:t>thiết</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kế</a:t>
            </a:r>
            <a:r>
              <a:rPr lang="en-US" sz="3600" b="1" dirty="0">
                <a:latin typeface="Times New Roman" panose="02020603050405020304" pitchFamily="18" charset="0"/>
                <a:cs typeface="Times New Roman" panose="02020603050405020304" pitchFamily="18" charset="0"/>
              </a:rPr>
              <a:t> &amp; </a:t>
            </a:r>
            <a:r>
              <a:rPr lang="en-US" sz="3600" b="1" dirty="0" err="1">
                <a:latin typeface="Times New Roman" panose="02020603050405020304" pitchFamily="18" charset="0"/>
                <a:cs typeface="Times New Roman" panose="02020603050405020304" pitchFamily="18" charset="0"/>
              </a:rPr>
              <a:t>lập</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trình</a:t>
            </a:r>
            <a:r>
              <a:rPr lang="en-US" sz="3600" b="1" dirty="0">
                <a:latin typeface="Times New Roman" panose="02020603050405020304" pitchFamily="18" charset="0"/>
                <a:cs typeface="Times New Roman" panose="02020603050405020304" pitchFamily="18" charset="0"/>
              </a:rPr>
              <a:t> web</a:t>
            </a:r>
            <a:endParaRPr lang="en-US" sz="6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57533" y="4068495"/>
            <a:ext cx="8205216" cy="2495677"/>
          </a:xfrm>
        </p:spPr>
        <p:txBody>
          <a:bodyPr>
            <a:noAutofit/>
          </a:bodyPr>
          <a:lstStyle/>
          <a:p>
            <a:r>
              <a:rPr lang="en-US" sz="2400" b="1" dirty="0">
                <a:solidFill>
                  <a:schemeClr val="tx1"/>
                </a:solidFill>
                <a:latin typeface="Times New Roman" panose="02020603050405020304" pitchFamily="18" charset="0"/>
                <a:cs typeface="Times New Roman" panose="02020603050405020304" pitchFamily="18" charset="0"/>
              </a:rPr>
              <a:t>GIẢNG VIÊN: MAI HÀ THI</a:t>
            </a:r>
          </a:p>
          <a:p>
            <a:r>
              <a:rPr lang="en-US" sz="2400" b="1" dirty="0">
                <a:solidFill>
                  <a:schemeClr val="tx1"/>
                </a:solidFill>
                <a:latin typeface="Times New Roman" panose="02020603050405020304" pitchFamily="18" charset="0"/>
                <a:cs typeface="Times New Roman" panose="02020603050405020304" pitchFamily="18" charset="0"/>
              </a:rPr>
              <a:t>NHÓM SINH VIÊN: NGUYỄN TRUNG SỸ</a:t>
            </a:r>
          </a:p>
          <a:p>
            <a:r>
              <a:rPr lang="en-US" sz="2400" b="1" dirty="0">
                <a:solidFill>
                  <a:schemeClr val="tx1"/>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THÁI ĐĂNG KHÔI</a:t>
            </a:r>
          </a:p>
          <a:p>
            <a:r>
              <a:rPr lang="en-US" b="1"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LỚP: 20CNTT3</a:t>
            </a:r>
          </a:p>
        </p:txBody>
      </p:sp>
      <p:sp>
        <p:nvSpPr>
          <p:cNvPr id="4" name="TextBox 3"/>
          <p:cNvSpPr txBox="1"/>
          <p:nvPr/>
        </p:nvSpPr>
        <p:spPr>
          <a:xfrm>
            <a:off x="1657533" y="2282445"/>
            <a:ext cx="9229344" cy="1323439"/>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XÂY DỰNG CHƯƠNG TRÌNH QUẢN LÝ THƯ VIỆN</a:t>
            </a:r>
          </a:p>
        </p:txBody>
      </p:sp>
    </p:spTree>
    <p:extLst>
      <p:ext uri="{BB962C8B-B14F-4D97-AF65-F5344CB8AC3E}">
        <p14:creationId xmlns:p14="http://schemas.microsoft.com/office/powerpoint/2010/main" val="216401564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07935"/>
            <a:ext cx="9905998" cy="1478570"/>
          </a:xfrm>
        </p:spPr>
        <p:txBody>
          <a:bodyPr/>
          <a:lstStyle/>
          <a:p>
            <a:pPr algn="ctr"/>
            <a:r>
              <a:rPr lang="en-US" sz="5400" b="1" dirty="0" err="1">
                <a:solidFill>
                  <a:schemeClr val="tx1"/>
                </a:solidFill>
                <a:latin typeface="Times New Roman" panose="02020603050405020304" pitchFamily="18" charset="0"/>
                <a:cs typeface="Times New Roman" panose="02020603050405020304" pitchFamily="18" charset="0"/>
              </a:rPr>
              <a:t>Lý</a:t>
            </a:r>
            <a:r>
              <a:rPr lang="en-US" sz="5400" b="1" dirty="0">
                <a:solidFill>
                  <a:schemeClr val="tx1"/>
                </a:solidFill>
                <a:latin typeface="Times New Roman" panose="02020603050405020304" pitchFamily="18" charset="0"/>
                <a:cs typeface="Times New Roman" panose="02020603050405020304" pitchFamily="18" charset="0"/>
              </a:rPr>
              <a:t> do </a:t>
            </a:r>
            <a:r>
              <a:rPr lang="en-US" sz="5400" b="1" dirty="0" err="1">
                <a:solidFill>
                  <a:schemeClr val="tx1"/>
                </a:solidFill>
                <a:latin typeface="Times New Roman" panose="02020603050405020304" pitchFamily="18" charset="0"/>
                <a:cs typeface="Times New Roman" panose="02020603050405020304" pitchFamily="18" charset="0"/>
              </a:rPr>
              <a:t>chọn</a:t>
            </a:r>
            <a:r>
              <a:rPr lang="en-US" sz="5400" b="1" dirty="0">
                <a:solidFill>
                  <a:schemeClr val="tx1"/>
                </a:solidFill>
                <a:latin typeface="Times New Roman" panose="02020603050405020304" pitchFamily="18" charset="0"/>
                <a:cs typeface="Times New Roman" panose="02020603050405020304" pitchFamily="18" charset="0"/>
              </a:rPr>
              <a:t> </a:t>
            </a:r>
            <a:r>
              <a:rPr lang="en-US" sz="5400" b="1" dirty="0" err="1">
                <a:solidFill>
                  <a:schemeClr val="tx1"/>
                </a:solidFill>
                <a:latin typeface="Times New Roman" panose="02020603050405020304" pitchFamily="18" charset="0"/>
                <a:cs typeface="Times New Roman" panose="02020603050405020304" pitchFamily="18" charset="0"/>
              </a:rPr>
              <a:t>đề</a:t>
            </a:r>
            <a:r>
              <a:rPr lang="en-US" sz="5400" b="1" dirty="0">
                <a:solidFill>
                  <a:schemeClr val="tx1"/>
                </a:solidFill>
                <a:latin typeface="Times New Roman" panose="02020603050405020304" pitchFamily="18" charset="0"/>
                <a:cs typeface="Times New Roman" panose="02020603050405020304" pitchFamily="18" charset="0"/>
              </a:rPr>
              <a:t> </a:t>
            </a:r>
            <a:r>
              <a:rPr lang="en-US" sz="5400" b="1" dirty="0" err="1">
                <a:solidFill>
                  <a:schemeClr val="tx1"/>
                </a:solidFill>
                <a:latin typeface="Times New Roman" panose="02020603050405020304" pitchFamily="18" charset="0"/>
                <a:cs typeface="Times New Roman" panose="02020603050405020304" pitchFamily="18" charset="0"/>
              </a:rPr>
              <a:t>tài</a:t>
            </a:r>
            <a:endParaRPr lang="en-US" sz="5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686505"/>
            <a:ext cx="9905999" cy="3541714"/>
          </a:xfrm>
        </p:spPr>
        <p:txBody>
          <a:bodyPr>
            <a:noAutofit/>
          </a:bodyPr>
          <a:lstStyle/>
          <a:p>
            <a:r>
              <a:rPr lang="en-US" sz="3200" dirty="0" err="1">
                <a:latin typeface="Times New Roman" panose="02020603050405020304" pitchFamily="18" charset="0"/>
                <a:cs typeface="Times New Roman" panose="02020603050405020304" pitchFamily="18" charset="0"/>
              </a:rPr>
              <a:t>Phù</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hợp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hướng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triển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tin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nay. </a:t>
            </a:r>
            <a:r>
              <a:rPr lang="en-US" sz="3200" dirty="0" err="1">
                <a:latin typeface="Times New Roman" panose="02020603050405020304" pitchFamily="18" charset="0"/>
                <a:cs typeface="Times New Roman" panose="02020603050405020304" pitchFamily="18" charset="0"/>
              </a:rPr>
              <a:t>Đặc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biệt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nghiệp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truyền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tin.</a:t>
            </a:r>
          </a:p>
          <a:p>
            <a:r>
              <a:rPr lang="en-US" sz="3200" dirty="0" err="1">
                <a:latin typeface="Times New Roman" panose="02020603050405020304" pitchFamily="18" charset="0"/>
                <a:cs typeface="Times New Roman" panose="02020603050405020304" pitchFamily="18" charset="0"/>
              </a:rPr>
              <a:t>Phù</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hợp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tin </a:t>
            </a:r>
            <a:r>
              <a:rPr lang="en-US" sz="3200" dirty="0" err="1">
                <a:latin typeface="Times New Roman" panose="02020603050405020304" pitchFamily="18" charset="0"/>
                <a:cs typeface="Times New Roman" panose="02020603050405020304" pitchFamily="18" charset="0"/>
              </a:rPr>
              <a:t>thư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viện</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Mong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muốn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những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tế</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5090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166" y="349577"/>
            <a:ext cx="10047667" cy="941341"/>
          </a:xfrm>
        </p:spPr>
        <p:txBody>
          <a:bodyPr/>
          <a:lstStyle/>
          <a:p>
            <a:r>
              <a:rPr lang="en-US" b="1" dirty="0" err="1">
                <a:solidFill>
                  <a:schemeClr val="tx1"/>
                </a:solidFill>
                <a:latin typeface="Times New Roman" panose="02020603050405020304" pitchFamily="18" charset="0"/>
                <a:cs typeface="Times New Roman" panose="02020603050405020304" pitchFamily="18" charset="0"/>
              </a:rPr>
              <a:t>Đánh</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giá</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hiện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trạng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của</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hệ</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thống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cũ</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0138" y="1367001"/>
            <a:ext cx="10655808" cy="2649187"/>
          </a:xfrm>
        </p:spPr>
        <p:txBody>
          <a:bodyPr>
            <a:noAutofit/>
          </a:bodyPr>
          <a:lstStyle/>
          <a:p>
            <a:r>
              <a:rPr lang="en-US" sz="2600" b="1" dirty="0" err="1">
                <a:latin typeface="Times New Roman" panose="02020603050405020304" pitchFamily="18" charset="0"/>
                <a:cs typeface="Times New Roman" panose="02020603050405020304" pitchFamily="18" charset="0"/>
              </a:rPr>
              <a:t>Ưu</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điểm</a:t>
            </a:r>
            <a:r>
              <a:rPr lang="en-US" sz="2600" b="1"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móc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a:t>
            </a:r>
          </a:p>
          <a:p>
            <a:r>
              <a:rPr lang="en-US" sz="2600" b="1" dirty="0" err="1">
                <a:latin typeface="Times New Roman" panose="02020603050405020304" pitchFamily="18" charset="0"/>
                <a:cs typeface="Times New Roman" panose="02020603050405020304" pitchFamily="18" charset="0"/>
              </a:rPr>
              <a:t>Nhược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điểm</a:t>
            </a:r>
            <a:r>
              <a:rPr lang="en-US" sz="2600" b="1" dirty="0">
                <a:latin typeface="Times New Roman" panose="02020603050405020304" pitchFamily="18" charset="0"/>
                <a:cs typeface="Times New Roman" panose="02020603050405020304" pitchFamily="18" charset="0"/>
              </a:rPr>
              <a:t>:</a:t>
            </a:r>
          </a:p>
          <a:p>
            <a:pPr marL="0" indent="0">
              <a:buNone/>
            </a:pPr>
            <a:r>
              <a:rPr lang="en-US" sz="26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ghi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tờ</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hỏng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viện</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908679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arn(inVertic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568" y="453780"/>
            <a:ext cx="8911687" cy="1280890"/>
          </a:xfrm>
        </p:spPr>
        <p:txBody>
          <a:bodyPr>
            <a:normAutofit fontScale="90000"/>
          </a:bodyPr>
          <a:lstStyle/>
          <a:p>
            <a:pPr algn="ctr"/>
            <a:r>
              <a:rPr lang="en-US" sz="4800" b="1" dirty="0" err="1">
                <a:solidFill>
                  <a:schemeClr val="tx1"/>
                </a:solidFill>
                <a:latin typeface="Times New Roman" panose="02020603050405020304" pitchFamily="18" charset="0"/>
                <a:cs typeface="Times New Roman" panose="02020603050405020304" pitchFamily="18" charset="0"/>
              </a:rPr>
              <a:t>Yêu</a:t>
            </a:r>
            <a:r>
              <a:rPr lang="en-US" sz="4800" b="1" dirty="0">
                <a:solidFill>
                  <a:schemeClr val="tx1"/>
                </a:solidFill>
                <a:latin typeface="Times New Roman" panose="02020603050405020304" pitchFamily="18" charset="0"/>
                <a:cs typeface="Times New Roman" panose="02020603050405020304" pitchFamily="18" charset="0"/>
              </a:rPr>
              <a:t> </a:t>
            </a:r>
            <a:r>
              <a:rPr lang="en-US" sz="4800" b="1" dirty="0" err="1">
                <a:solidFill>
                  <a:schemeClr val="tx1"/>
                </a:solidFill>
                <a:latin typeface="Times New Roman" panose="02020603050405020304" pitchFamily="18" charset="0"/>
                <a:cs typeface="Times New Roman" panose="02020603050405020304" pitchFamily="18" charset="0"/>
              </a:rPr>
              <a:t>cầu</a:t>
            </a:r>
            <a:r>
              <a:rPr lang="en-US" sz="4800" b="1" dirty="0">
                <a:solidFill>
                  <a:schemeClr val="tx1"/>
                </a:solidFill>
                <a:latin typeface="Times New Roman" panose="02020603050405020304" pitchFamily="18" charset="0"/>
                <a:cs typeface="Times New Roman" panose="02020603050405020304" pitchFamily="18" charset="0"/>
              </a:rPr>
              <a:t> </a:t>
            </a:r>
            <a:r>
              <a:rPr lang="en-US" sz="4800" b="1" dirty="0" err="1">
                <a:solidFill>
                  <a:schemeClr val="tx1"/>
                </a:solidFill>
                <a:latin typeface="Times New Roman" panose="02020603050405020304" pitchFamily="18" charset="0"/>
                <a:cs typeface="Times New Roman" panose="02020603050405020304" pitchFamily="18" charset="0"/>
              </a:rPr>
              <a:t>của</a:t>
            </a:r>
            <a:r>
              <a:rPr lang="en-US" sz="4800" b="1" dirty="0">
                <a:solidFill>
                  <a:schemeClr val="tx1"/>
                </a:solidFill>
                <a:latin typeface="Times New Roman" panose="02020603050405020304" pitchFamily="18" charset="0"/>
                <a:cs typeface="Times New Roman" panose="02020603050405020304" pitchFamily="18" charset="0"/>
              </a:rPr>
              <a:t> </a:t>
            </a:r>
            <a:r>
              <a:rPr lang="en-US" sz="4800" b="1" dirty="0" err="1">
                <a:solidFill>
                  <a:schemeClr val="tx1"/>
                </a:solidFill>
                <a:latin typeface="Times New Roman" panose="02020603050405020304" pitchFamily="18" charset="0"/>
                <a:cs typeface="Times New Roman" panose="02020603050405020304" pitchFamily="18" charset="0"/>
              </a:rPr>
              <a:t>hệ</a:t>
            </a:r>
            <a:r>
              <a:rPr lang="en-US" sz="4800" b="1" dirty="0">
                <a:solidFill>
                  <a:schemeClr val="tx1"/>
                </a:solidFill>
                <a:latin typeface="Times New Roman" panose="02020603050405020304" pitchFamily="18" charset="0"/>
                <a:cs typeface="Times New Roman" panose="02020603050405020304" pitchFamily="18" charset="0"/>
              </a:rPr>
              <a:t> </a:t>
            </a:r>
            <a:r>
              <a:rPr lang="en-US" sz="4800" b="1" dirty="0" err="1">
                <a:solidFill>
                  <a:schemeClr val="tx1"/>
                </a:solidFill>
                <a:latin typeface="Times New Roman" panose="02020603050405020304" pitchFamily="18" charset="0"/>
                <a:cs typeface="Times New Roman" panose="02020603050405020304" pitchFamily="18" charset="0"/>
              </a:rPr>
              <a:t>thống</a:t>
            </a:r>
            <a:r>
              <a:rPr lang="en-US" sz="4800" b="1" dirty="0">
                <a:solidFill>
                  <a:schemeClr val="tx1"/>
                </a:solidFill>
                <a:latin typeface="Times New Roman" panose="02020603050405020304" pitchFamily="18" charset="0"/>
                <a:cs typeface="Times New Roman" panose="02020603050405020304" pitchFamily="18" charset="0"/>
              </a:rPr>
              <a:t> </a:t>
            </a:r>
            <a:r>
              <a:rPr lang="en-US" sz="4800" b="1" dirty="0" err="1">
                <a:solidFill>
                  <a:schemeClr val="tx1"/>
                </a:solidFill>
                <a:latin typeface="Times New Roman" panose="02020603050405020304" pitchFamily="18" charset="0"/>
                <a:cs typeface="Times New Roman" panose="02020603050405020304" pitchFamily="18" charset="0"/>
              </a:rPr>
              <a:t>mới</a:t>
            </a:r>
            <a:endParaRPr lang="en-US" sz="4800" b="1"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141413" y="1987360"/>
            <a:ext cx="9595104" cy="369332"/>
          </a:xfrm>
          <a:prstGeom prst="rect">
            <a:avLst/>
          </a:prstGeom>
          <a:noFill/>
        </p:spPr>
        <p:txBody>
          <a:bodyPr wrap="square" rtlCol="0">
            <a:spAutoFit/>
          </a:bodyPr>
          <a:lstStyle/>
          <a:p>
            <a:endParaRPr lang="en-US" dirty="0"/>
          </a:p>
        </p:txBody>
      </p:sp>
      <p:sp>
        <p:nvSpPr>
          <p:cNvPr id="5" name="TextBox 4"/>
          <p:cNvSpPr txBox="1"/>
          <p:nvPr/>
        </p:nvSpPr>
        <p:spPr>
          <a:xfrm>
            <a:off x="833564" y="2024000"/>
            <a:ext cx="10521696" cy="3539430"/>
          </a:xfrm>
          <a:prstGeom prst="rect">
            <a:avLst/>
          </a:prstGeom>
          <a:noFill/>
        </p:spPr>
        <p:txBody>
          <a:bodyPr wrap="square" rtlCol="0">
            <a:spAutoFit/>
          </a:bodyPr>
          <a:lstStyle/>
          <a:p>
            <a:pPr marL="285750" indent="-285750">
              <a:buFontTx/>
              <a:buChar char="-"/>
            </a:pP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mềm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dễ</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a:t>
            </a:r>
          </a:p>
          <a:p>
            <a:pPr marL="285750" indent="-285750">
              <a:buFontTx/>
              <a:buChar char="-"/>
            </a:pPr>
            <a:r>
              <a:rPr lang="en-US" sz="3200" dirty="0" err="1">
                <a:latin typeface="Times New Roman" panose="02020603050405020304" pitchFamily="18" charset="0"/>
                <a:cs typeface="Times New Roman" panose="02020603050405020304" pitchFamily="18" charset="0"/>
              </a:rPr>
              <a:t>Tìm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kiếm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tin, </a:t>
            </a:r>
            <a:r>
              <a:rPr lang="en-US" sz="3200" dirty="0" err="1">
                <a:latin typeface="Times New Roman" panose="02020603050405020304" pitchFamily="18" charset="0"/>
                <a:cs typeface="Times New Roman" panose="02020603050405020304" pitchFamily="18" charset="0"/>
              </a:rPr>
              <a:t>tài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chóng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dễ</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dàng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xác</a:t>
            </a:r>
            <a:r>
              <a:rPr lang="en-US" sz="3200" dirty="0">
                <a:latin typeface="Times New Roman" panose="02020603050405020304" pitchFamily="18" charset="0"/>
                <a:cs typeface="Times New Roman" panose="02020603050405020304" pitchFamily="18" charset="0"/>
              </a:rPr>
              <a:t>.</a:t>
            </a:r>
          </a:p>
          <a:p>
            <a:pPr marL="285750" indent="-285750">
              <a:buFontTx/>
              <a:buChar char="-"/>
            </a:pPr>
            <a:r>
              <a:rPr lang="en-US" sz="3200" dirty="0" err="1">
                <a:latin typeface="Times New Roman" panose="02020603050405020304" pitchFamily="18" charset="0"/>
                <a:cs typeface="Times New Roman" panose="02020603050405020304" pitchFamily="18" charset="0"/>
              </a:rPr>
              <a:t>Quản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mượn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dễ</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dàng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thuận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người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a:t>
            </a:r>
          </a:p>
          <a:p>
            <a:pPr marL="285750" indent="-285750">
              <a:buFontTx/>
              <a:buChar char="-"/>
            </a:pPr>
            <a:r>
              <a:rPr lang="en-US" sz="3200" dirty="0">
                <a:latin typeface="Times New Roman" panose="02020603050405020304" pitchFamily="18" charset="0"/>
                <a:cs typeface="Times New Roman" panose="02020603050405020304" pitchFamily="18" charset="0"/>
              </a:rPr>
              <a:t>Cho </a:t>
            </a:r>
            <a:r>
              <a:rPr lang="en-US" sz="3200" dirty="0" err="1">
                <a:latin typeface="Times New Roman" panose="02020603050405020304" pitchFamily="18" charset="0"/>
                <a:cs typeface="Times New Roman" panose="02020603050405020304" pitchFamily="18" charset="0"/>
              </a:rPr>
              <a:t>phép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kê</a:t>
            </a:r>
            <a:r>
              <a:rPr lang="en-US" sz="3200" dirty="0">
                <a:latin typeface="Times New Roman" panose="02020603050405020304" pitchFamily="18" charset="0"/>
                <a:cs typeface="Times New Roman" panose="02020603050405020304" pitchFamily="18" charset="0"/>
              </a:rPr>
              <a:t>, in </a:t>
            </a:r>
            <a:r>
              <a:rPr lang="en-US" sz="3200" dirty="0" err="1">
                <a:latin typeface="Times New Roman" panose="02020603050405020304" pitchFamily="18" charset="0"/>
                <a:cs typeface="Times New Roman" panose="02020603050405020304" pitchFamily="18" charset="0"/>
              </a:rPr>
              <a:t>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theo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chí</a:t>
            </a:r>
            <a:r>
              <a:rPr lang="en-US" sz="3200" dirty="0">
                <a:latin typeface="Times New Roman" panose="02020603050405020304" pitchFamily="18" charset="0"/>
                <a:cs typeface="Times New Roman" panose="02020603050405020304" pitchFamily="18" charset="0"/>
              </a:rPr>
              <a:t>.</a:t>
            </a:r>
          </a:p>
          <a:p>
            <a:pPr marL="285750" indent="-285750">
              <a:buFontTx/>
              <a:buChar char="-"/>
            </a:pPr>
            <a:r>
              <a:rPr lang="en-US" sz="3200" dirty="0" err="1">
                <a:latin typeface="Times New Roman" panose="02020603050405020304" pitchFamily="18" charset="0"/>
                <a:cs typeface="Times New Roman" panose="02020603050405020304" pitchFamily="18" charset="0"/>
              </a:rPr>
              <a:t>Lưu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tin </a:t>
            </a:r>
            <a:r>
              <a:rPr lang="en-US" sz="3200" dirty="0" err="1">
                <a:latin typeface="Times New Roman" panose="02020603050405020304" pitchFamily="18" charset="0"/>
                <a:cs typeface="Times New Roman" panose="02020603050405020304" pitchFamily="18" charset="0"/>
              </a:rPr>
              <a:t>về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mở</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rộng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sau</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1297727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circle(in)">
                                      <p:cBhvr>
                                        <p:cTn id="15" dur="2000"/>
                                        <p:tgtEl>
                                          <p:spTgt spid="5">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circle(in)">
                                      <p:cBhvr>
                                        <p:cTn id="18" dur="2000"/>
                                        <p:tgtEl>
                                          <p:spTgt spid="5">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circle(in)">
                                      <p:cBhvr>
                                        <p:cTn id="21" dur="2000"/>
                                        <p:tgtEl>
                                          <p:spTgt spid="5">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circle(in)">
                                      <p:cBhvr>
                                        <p:cTn id="24"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567" y="543428"/>
            <a:ext cx="8911687" cy="1280890"/>
          </a:xfrm>
        </p:spPr>
        <p:txBody>
          <a:bodyPr>
            <a:normAutofit/>
          </a:bodyPr>
          <a:lstStyle/>
          <a:p>
            <a:pPr algn="ctr"/>
            <a:r>
              <a:rPr lang="en-US" sz="5400" b="1" dirty="0">
                <a:solidFill>
                  <a:schemeClr val="tx1"/>
                </a:solidFill>
                <a:latin typeface="Times New Roman" panose="02020603050405020304" pitchFamily="18" charset="0"/>
                <a:cs typeface="Times New Roman" panose="02020603050405020304" pitchFamily="18" charset="0"/>
              </a:rPr>
              <a:t>TÓM TẮT NỘI DUNG</a:t>
            </a:r>
          </a:p>
        </p:txBody>
      </p:sp>
      <p:sp>
        <p:nvSpPr>
          <p:cNvPr id="3" name="Content Placeholder 2"/>
          <p:cNvSpPr>
            <a:spLocks noGrp="1"/>
          </p:cNvSpPr>
          <p:nvPr>
            <p:ph idx="1"/>
          </p:nvPr>
        </p:nvSpPr>
        <p:spPr>
          <a:xfrm>
            <a:off x="1966690" y="2253190"/>
            <a:ext cx="8258619" cy="2780493"/>
          </a:xfrm>
        </p:spPr>
        <p:txBody>
          <a:bodyPr>
            <a:normAutofit/>
          </a:bodyPr>
          <a:lstStyle/>
          <a:p>
            <a:pPr marL="457200" indent="-457200">
              <a:lnSpc>
                <a:spcPct val="250000"/>
              </a:lnSpc>
              <a:buAutoNum type="arabicPeriod"/>
            </a:pPr>
            <a:r>
              <a:rPr lang="en-US" sz="3600" b="1" dirty="0" err="1">
                <a:latin typeface="Times New Roman" panose="02020603050405020304" pitchFamily="18" charset="0"/>
                <a:cs typeface="Times New Roman" panose="02020603050405020304" pitchFamily="18" charset="0"/>
              </a:rPr>
              <a:t>Cơ</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sở</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lý</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thuyết</a:t>
            </a:r>
            <a:r>
              <a:rPr lang="en-US" sz="3600" b="1" dirty="0">
                <a:latin typeface="Times New Roman" panose="02020603050405020304" pitchFamily="18" charset="0"/>
                <a:cs typeface="Times New Roman" panose="02020603050405020304" pitchFamily="18" charset="0"/>
              </a:rPr>
              <a:t>.</a:t>
            </a:r>
          </a:p>
          <a:p>
            <a:pPr marL="457200" indent="-457200">
              <a:buAutoNum type="arabicPeriod"/>
            </a:pPr>
            <a:r>
              <a:rPr lang="en-US" sz="3600" b="1" dirty="0" err="1">
                <a:latin typeface="Times New Roman" panose="02020603050405020304" pitchFamily="18" charset="0"/>
                <a:cs typeface="Times New Roman" panose="02020603050405020304" pitchFamily="18" charset="0"/>
              </a:rPr>
              <a:t>Phân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tích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thiết</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kế</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hệ</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thống</a:t>
            </a:r>
            <a:r>
              <a:rPr lang="en-US" sz="36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8415293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588" y="191656"/>
            <a:ext cx="6222556" cy="1027402"/>
          </a:xfrm>
        </p:spPr>
        <p:txBody>
          <a:bodyPr>
            <a:normAutofit/>
          </a:bodyPr>
          <a:lstStyle/>
          <a:p>
            <a:r>
              <a:rPr lang="en-US" sz="4400" b="1" dirty="0">
                <a:solidFill>
                  <a:schemeClr val="tx1"/>
                </a:solidFill>
                <a:latin typeface="Times New Roman" panose="02020603050405020304" pitchFamily="18" charset="0"/>
                <a:cs typeface="Times New Roman" panose="02020603050405020304" pitchFamily="18" charset="0"/>
              </a:rPr>
              <a:t>1. </a:t>
            </a:r>
            <a:r>
              <a:rPr lang="en-US" sz="4400" b="1" dirty="0" err="1">
                <a:solidFill>
                  <a:schemeClr val="tx1"/>
                </a:solidFill>
                <a:latin typeface="Times New Roman" panose="02020603050405020304" pitchFamily="18" charset="0"/>
                <a:cs typeface="Times New Roman" panose="02020603050405020304" pitchFamily="18" charset="0"/>
              </a:rPr>
              <a:t>Cơ</a:t>
            </a:r>
            <a:r>
              <a:rPr lang="en-US" sz="4400" b="1" dirty="0">
                <a:solidFill>
                  <a:schemeClr val="tx1"/>
                </a:solidFill>
                <a:latin typeface="Times New Roman" panose="02020603050405020304" pitchFamily="18" charset="0"/>
                <a:cs typeface="Times New Roman" panose="02020603050405020304" pitchFamily="18" charset="0"/>
              </a:rPr>
              <a:t> </a:t>
            </a:r>
            <a:r>
              <a:rPr lang="en-US" sz="4400" b="1" dirty="0" err="1">
                <a:solidFill>
                  <a:schemeClr val="tx1"/>
                </a:solidFill>
                <a:latin typeface="Times New Roman" panose="02020603050405020304" pitchFamily="18" charset="0"/>
                <a:cs typeface="Times New Roman" panose="02020603050405020304" pitchFamily="18" charset="0"/>
              </a:rPr>
              <a:t>sở</a:t>
            </a:r>
            <a:r>
              <a:rPr lang="en-US" sz="4400" b="1" dirty="0">
                <a:solidFill>
                  <a:schemeClr val="tx1"/>
                </a:solidFill>
                <a:latin typeface="Times New Roman" panose="02020603050405020304" pitchFamily="18" charset="0"/>
                <a:cs typeface="Times New Roman" panose="02020603050405020304" pitchFamily="18" charset="0"/>
              </a:rPr>
              <a:t> </a:t>
            </a:r>
            <a:r>
              <a:rPr lang="en-US" sz="4400" b="1" dirty="0" err="1">
                <a:solidFill>
                  <a:schemeClr val="tx1"/>
                </a:solidFill>
                <a:latin typeface="Times New Roman" panose="02020603050405020304" pitchFamily="18" charset="0"/>
                <a:cs typeface="Times New Roman" panose="02020603050405020304" pitchFamily="18" charset="0"/>
              </a:rPr>
              <a:t>lý</a:t>
            </a:r>
            <a:r>
              <a:rPr lang="en-US" sz="4400" b="1" dirty="0">
                <a:solidFill>
                  <a:schemeClr val="tx1"/>
                </a:solidFill>
                <a:latin typeface="Times New Roman" panose="02020603050405020304" pitchFamily="18" charset="0"/>
                <a:cs typeface="Times New Roman" panose="02020603050405020304" pitchFamily="18" charset="0"/>
              </a:rPr>
              <a:t> </a:t>
            </a:r>
            <a:r>
              <a:rPr lang="en-US" sz="4400" b="1" dirty="0" err="1">
                <a:solidFill>
                  <a:schemeClr val="tx1"/>
                </a:solidFill>
                <a:latin typeface="Times New Roman" panose="02020603050405020304" pitchFamily="18" charset="0"/>
                <a:cs typeface="Times New Roman" panose="02020603050405020304" pitchFamily="18" charset="0"/>
              </a:rPr>
              <a:t>thuyết</a:t>
            </a: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177988" y="1146048"/>
            <a:ext cx="10094976" cy="4524315"/>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GIỚI THIỆU NetBeans IDE:</a:t>
            </a:r>
          </a:p>
          <a:p>
            <a:pPr marL="285750" indent="-285750">
              <a:buFontTx/>
              <a:buChar char="-"/>
            </a:pPr>
            <a:r>
              <a:rPr lang="en-US" sz="2800" dirty="0">
                <a:latin typeface="Times New Roman" panose="02020603050405020304" pitchFamily="18" charset="0"/>
                <a:cs typeface="Times New Roman" panose="02020603050405020304" pitchFamily="18" charset="0"/>
              </a:rPr>
              <a:t>L</a:t>
            </a:r>
            <a:r>
              <a:rPr lang="vi-VN" sz="2800" dirty="0">
                <a:latin typeface="Times New Roman" panose="02020603050405020304" pitchFamily="18" charset="0"/>
                <a:cs typeface="Times New Roman" panose="02020603050405020304" pitchFamily="18" charset="0"/>
              </a:rPr>
              <a:t>à một công cụ hỗ trợ lập trình viết mã code miễn phí được cho là tốt nhất hiện nay</a:t>
            </a:r>
            <a:r>
              <a:rPr lang="en-US" sz="2800" dirty="0">
                <a:latin typeface="Times New Roman" panose="02020603050405020304" pitchFamily="18" charset="0"/>
                <a:cs typeface="Times New Roman" panose="02020603050405020304" pitchFamily="18" charset="0"/>
              </a:rPr>
              <a:t>.</a:t>
            </a:r>
          </a:p>
          <a:p>
            <a:pPr marL="285750" indent="-285750">
              <a:buFontTx/>
              <a:buChar char="-"/>
            </a:pPr>
            <a:r>
              <a:rPr lang="en-US" sz="2800" dirty="0">
                <a:latin typeface="Times New Roman" panose="02020603050405020304" pitchFamily="18" charset="0"/>
                <a:cs typeface="Times New Roman" panose="02020603050405020304" pitchFamily="18" charset="0"/>
              </a:rPr>
              <a:t>L</a:t>
            </a:r>
            <a:r>
              <a:rPr lang="vi-VN" sz="2800" dirty="0">
                <a:latin typeface="Times New Roman" panose="02020603050405020304" pitchFamily="18" charset="0"/>
                <a:cs typeface="Times New Roman" panose="02020603050405020304" pitchFamily="18" charset="0"/>
              </a:rPr>
              <a:t>à môi trường phát triển tích hợp và cực kỳ cần thiết cho các lập trình viên, công cụ này có thể hoạt động tốt với rất nhiều nền tảng hệ điều hành khác nhau như Linux, Windows, MacOS,... là một mã nguồn mở cung cấp các tính năng cần thiết nhất nhăm tại ra các ứng dụng web,thiết bị di động, desktop.</a:t>
            </a:r>
            <a:endParaRPr lang="en-US" sz="2800" dirty="0">
              <a:latin typeface="Times New Roman" panose="02020603050405020304" pitchFamily="18" charset="0"/>
              <a:cs typeface="Times New Roman" panose="02020603050405020304" pitchFamily="18" charset="0"/>
            </a:endParaRPr>
          </a:p>
          <a:p>
            <a:pPr marL="285750" indent="-285750">
              <a:buFontTx/>
              <a:buChar char="-"/>
            </a:pPr>
            <a:r>
              <a:rPr lang="en-US" sz="2800" dirty="0">
                <a:latin typeface="Times New Roman" panose="02020603050405020304" pitchFamily="18" charset="0"/>
                <a:cs typeface="Times New Roman" panose="02020603050405020304" pitchFamily="18" charset="0"/>
              </a:rPr>
              <a:t>H</a:t>
            </a:r>
            <a:r>
              <a:rPr lang="vi-VN" sz="2800" dirty="0">
                <a:latin typeface="Times New Roman" panose="02020603050405020304" pitchFamily="18" charset="0"/>
                <a:cs typeface="Times New Roman" panose="02020603050405020304" pitchFamily="18" charset="0"/>
              </a:rPr>
              <a:t>ỗ trợ rất nhiều những ngôn ngữ lập trình như Python, Ruby, JavaScript, Groovy, C / C + +, và PHP.</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598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arn(inVertic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wipe(down)">
                                      <p:cBhvr>
                                        <p:cTn id="16" dur="500"/>
                                        <p:tgtEl>
                                          <p:spTgt spid="4">
                                            <p:txEl>
                                              <p:pRg st="1" end="1"/>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down)">
                                      <p:cBhvr>
                                        <p:cTn id="19" dur="500"/>
                                        <p:tgtEl>
                                          <p:spTgt spid="4">
                                            <p:txEl>
                                              <p:pRg st="2" end="2"/>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913F0DB-2496-FF8B-2479-028F24BBF3B6}"/>
              </a:ext>
            </a:extLst>
          </p:cNvPr>
          <p:cNvSpPr txBox="1"/>
          <p:nvPr/>
        </p:nvSpPr>
        <p:spPr>
          <a:xfrm>
            <a:off x="1564341" y="421341"/>
            <a:ext cx="906331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SƠ ĐỒ ERD</a:t>
            </a:r>
          </a:p>
        </p:txBody>
      </p:sp>
      <p:pic>
        <p:nvPicPr>
          <p:cNvPr id="10" name="Picture 9">
            <a:extLst>
              <a:ext uri="{FF2B5EF4-FFF2-40B4-BE49-F238E27FC236}">
                <a16:creationId xmlns:a16="http://schemas.microsoft.com/office/drawing/2014/main" id="{5258789B-161E-D477-F00F-7F9148ECD329}"/>
              </a:ext>
            </a:extLst>
          </p:cNvPr>
          <p:cNvPicPr>
            <a:picLocks noChangeAspect="1"/>
          </p:cNvPicPr>
          <p:nvPr/>
        </p:nvPicPr>
        <p:blipFill rotWithShape="1">
          <a:blip r:embed="rId2"/>
          <a:srcRect l="16841" t="15572" r="19178" b="10652"/>
          <a:stretch/>
        </p:blipFill>
        <p:spPr>
          <a:xfrm>
            <a:off x="2103119" y="1333499"/>
            <a:ext cx="7985760" cy="3924301"/>
          </a:xfrm>
          <a:prstGeom prst="rect">
            <a:avLst/>
          </a:prstGeom>
        </p:spPr>
      </p:pic>
    </p:spTree>
    <p:extLst>
      <p:ext uri="{BB962C8B-B14F-4D97-AF65-F5344CB8AC3E}">
        <p14:creationId xmlns:p14="http://schemas.microsoft.com/office/powerpoint/2010/main" val="223151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737" y="224820"/>
            <a:ext cx="9905998" cy="842682"/>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2. </a:t>
            </a:r>
            <a:r>
              <a:rPr lang="en-US" sz="4000" b="1" dirty="0" err="1">
                <a:solidFill>
                  <a:schemeClr val="tx1"/>
                </a:solidFill>
                <a:latin typeface="Times New Roman" panose="02020603050405020304" pitchFamily="18" charset="0"/>
                <a:cs typeface="Times New Roman" panose="02020603050405020304" pitchFamily="18" charset="0"/>
              </a:rPr>
              <a:t>Phân</a:t>
            </a:r>
            <a:r>
              <a:rPr lang="en-US" sz="4000" b="1" dirty="0">
                <a:solidFill>
                  <a:schemeClr val="tx1"/>
                </a:solidFill>
                <a:latin typeface="Times New Roman" panose="02020603050405020304" pitchFamily="18" charset="0"/>
                <a:cs typeface="Times New Roman" panose="02020603050405020304" pitchFamily="18" charset="0"/>
              </a:rPr>
              <a:t> </a:t>
            </a:r>
            <a:r>
              <a:rPr lang="en-US" sz="4000" b="1" dirty="0" err="1">
                <a:solidFill>
                  <a:schemeClr val="tx1"/>
                </a:solidFill>
                <a:latin typeface="Times New Roman" panose="02020603050405020304" pitchFamily="18" charset="0"/>
                <a:cs typeface="Times New Roman" panose="02020603050405020304" pitchFamily="18" charset="0"/>
              </a:rPr>
              <a:t>tích</a:t>
            </a:r>
            <a:r>
              <a:rPr lang="en-US" sz="4000" b="1" dirty="0">
                <a:solidFill>
                  <a:schemeClr val="tx1"/>
                </a:solidFill>
                <a:latin typeface="Times New Roman" panose="02020603050405020304" pitchFamily="18" charset="0"/>
                <a:cs typeface="Times New Roman" panose="02020603050405020304" pitchFamily="18" charset="0"/>
              </a:rPr>
              <a:t> </a:t>
            </a:r>
            <a:r>
              <a:rPr lang="en-US" sz="4000" b="1" dirty="0" err="1">
                <a:solidFill>
                  <a:schemeClr val="tx1"/>
                </a:solidFill>
                <a:latin typeface="Times New Roman" panose="02020603050405020304" pitchFamily="18" charset="0"/>
                <a:cs typeface="Times New Roman" panose="02020603050405020304" pitchFamily="18" charset="0"/>
              </a:rPr>
              <a:t>thiết</a:t>
            </a:r>
            <a:r>
              <a:rPr lang="en-US" sz="4000" b="1" dirty="0">
                <a:solidFill>
                  <a:schemeClr val="tx1"/>
                </a:solidFill>
                <a:latin typeface="Times New Roman" panose="02020603050405020304" pitchFamily="18" charset="0"/>
                <a:cs typeface="Times New Roman" panose="02020603050405020304" pitchFamily="18" charset="0"/>
              </a:rPr>
              <a:t> </a:t>
            </a:r>
            <a:r>
              <a:rPr lang="en-US" sz="4000" b="1" dirty="0" err="1">
                <a:solidFill>
                  <a:schemeClr val="tx1"/>
                </a:solidFill>
                <a:latin typeface="Times New Roman" panose="02020603050405020304" pitchFamily="18" charset="0"/>
                <a:cs typeface="Times New Roman" panose="02020603050405020304" pitchFamily="18" charset="0"/>
              </a:rPr>
              <a:t>kế</a:t>
            </a:r>
            <a:r>
              <a:rPr lang="en-US" sz="4000" b="1" dirty="0">
                <a:solidFill>
                  <a:schemeClr val="tx1"/>
                </a:solidFill>
                <a:latin typeface="Times New Roman" panose="02020603050405020304" pitchFamily="18" charset="0"/>
                <a:cs typeface="Times New Roman" panose="02020603050405020304" pitchFamily="18" charset="0"/>
              </a:rPr>
              <a:t> </a:t>
            </a:r>
            <a:r>
              <a:rPr lang="en-US" sz="4000" b="1" dirty="0" err="1">
                <a:solidFill>
                  <a:schemeClr val="tx1"/>
                </a:solidFill>
                <a:latin typeface="Times New Roman" panose="02020603050405020304" pitchFamily="18" charset="0"/>
                <a:cs typeface="Times New Roman" panose="02020603050405020304" pitchFamily="18" charset="0"/>
              </a:rPr>
              <a:t>hệ</a:t>
            </a:r>
            <a:r>
              <a:rPr lang="en-US" sz="4000" b="1" dirty="0">
                <a:solidFill>
                  <a:schemeClr val="tx1"/>
                </a:solidFill>
                <a:latin typeface="Times New Roman" panose="02020603050405020304" pitchFamily="18" charset="0"/>
                <a:cs typeface="Times New Roman" panose="02020603050405020304" pitchFamily="18" charset="0"/>
              </a:rPr>
              <a:t> </a:t>
            </a:r>
            <a:r>
              <a:rPr lang="en-US" sz="4000" b="1" dirty="0" err="1">
                <a:solidFill>
                  <a:schemeClr val="tx1"/>
                </a:solidFill>
                <a:latin typeface="Times New Roman" panose="02020603050405020304" pitchFamily="18" charset="0"/>
                <a:cs typeface="Times New Roman" panose="02020603050405020304" pitchFamily="18" charset="0"/>
              </a:rPr>
              <a:t>thống</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152144" y="1123980"/>
            <a:ext cx="9887712" cy="5509200"/>
          </a:xfrm>
          <a:prstGeom prst="rect">
            <a:avLst/>
          </a:prstGeom>
          <a:noFill/>
        </p:spPr>
        <p:txBody>
          <a:bodyPr wrap="square" rtlCol="0">
            <a:spAutoFit/>
          </a:bodyPr>
          <a:lstStyle/>
          <a:p>
            <a:pPr marL="457200" indent="-457200">
              <a:buFontTx/>
              <a:buChar char="-"/>
            </a:pPr>
            <a:r>
              <a:rPr lang="en-US" sz="3200" dirty="0">
                <a:latin typeface="Times New Roman" panose="02020603050405020304" pitchFamily="18" charset="0"/>
                <a:cs typeface="Times New Roman" panose="02020603050405020304" pitchFamily="18" charset="0"/>
              </a:rPr>
              <a:t>Trang </a:t>
            </a:r>
            <a:r>
              <a:rPr lang="en-US" sz="3200" dirty="0" err="1">
                <a:latin typeface="Times New Roman" panose="02020603050405020304" pitchFamily="18" charset="0"/>
                <a:cs typeface="Times New Roman" panose="02020603050405020304" pitchFamily="18" charset="0"/>
              </a:rPr>
              <a:t>chính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người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xem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tin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tìm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kiếm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sách</a:t>
            </a:r>
            <a:endParaRPr lang="en-US" sz="3200" dirty="0">
              <a:latin typeface="Times New Roman" panose="02020603050405020304" pitchFamily="18" charset="0"/>
              <a:cs typeface="Times New Roman" panose="02020603050405020304" pitchFamily="18" charset="0"/>
            </a:endParaRPr>
          </a:p>
          <a:p>
            <a:pPr marL="457200" indent="-457200">
              <a:buFontTx/>
              <a:buChar char="-"/>
            </a:pPr>
            <a:r>
              <a:rPr lang="en-US" sz="3200" dirty="0">
                <a:latin typeface="Times New Roman" panose="02020603050405020304" pitchFamily="18" charset="0"/>
                <a:cs typeface="Times New Roman" panose="02020603050405020304" pitchFamily="18" charset="0"/>
              </a:rPr>
              <a:t>Trang login </a:t>
            </a:r>
            <a:r>
              <a:rPr lang="en-US" sz="3200" dirty="0" err="1">
                <a:latin typeface="Times New Roman" panose="02020603050405020304" pitchFamily="18" charset="0"/>
                <a:cs typeface="Times New Roman" panose="02020603050405020304" pitchFamily="18" charset="0"/>
              </a:rPr>
              <a:t>dành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người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mượn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Admin.</a:t>
            </a:r>
          </a:p>
          <a:p>
            <a:pPr marL="457200" indent="-457200">
              <a:buFontTx/>
              <a:buChar char="-"/>
            </a:pPr>
            <a:r>
              <a:rPr lang="en-US" sz="3200" dirty="0">
                <a:latin typeface="Times New Roman" panose="02020603050405020304" pitchFamily="18" charset="0"/>
                <a:cs typeface="Times New Roman" panose="02020603050405020304" pitchFamily="18" charset="0"/>
              </a:rPr>
              <a:t>Trang </a:t>
            </a:r>
            <a:r>
              <a:rPr lang="en-US" sz="3200" dirty="0" err="1">
                <a:latin typeface="Times New Roman" panose="02020603050405020304" pitchFamily="18" charset="0"/>
                <a:cs typeface="Times New Roman" panose="02020603050405020304" pitchFamily="18" charset="0"/>
              </a:rPr>
              <a:t>tìm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kiếm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người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mượn</a:t>
            </a:r>
            <a:r>
              <a:rPr lang="en-US" sz="3200" dirty="0">
                <a:latin typeface="Times New Roman" panose="02020603050405020304" pitchFamily="18" charset="0"/>
                <a:cs typeface="Times New Roman" panose="02020603050405020304" pitchFamily="18" charset="0"/>
              </a:rPr>
              <a:t>.</a:t>
            </a:r>
          </a:p>
          <a:p>
            <a:pPr marL="457200" indent="-457200">
              <a:buFontTx/>
              <a:buChar char="-"/>
            </a:pP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tin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a:t>
            </a:r>
          </a:p>
          <a:p>
            <a:pPr marL="457200" indent="-457200">
              <a:buFontTx/>
              <a:buChar char="-"/>
            </a:pPr>
            <a:r>
              <a:rPr lang="en-US" sz="3200" dirty="0" err="1">
                <a:latin typeface="Times New Roman" panose="02020603050405020304" pitchFamily="18" charset="0"/>
                <a:cs typeface="Times New Roman" panose="02020603050405020304" pitchFamily="18" charset="0"/>
              </a:rPr>
              <a:t>Quản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viên</a:t>
            </a:r>
            <a:r>
              <a:rPr lang="en-US" sz="3200" dirty="0">
                <a:latin typeface="Times New Roman" panose="02020603050405020304" pitchFamily="18" charset="0"/>
                <a:cs typeface="Times New Roman" panose="02020603050405020304" pitchFamily="18" charset="0"/>
              </a:rPr>
              <a:t>.</a:t>
            </a:r>
          </a:p>
          <a:p>
            <a:pPr marL="457200" indent="-457200">
              <a:buFontTx/>
              <a:buChar char="-"/>
            </a:pPr>
            <a:r>
              <a:rPr lang="en-US" sz="3200" dirty="0" err="1">
                <a:latin typeface="Times New Roman" panose="02020603050405020304" pitchFamily="18" charset="0"/>
                <a:cs typeface="Times New Roman" panose="02020603050405020304" pitchFamily="18" charset="0"/>
              </a:rPr>
              <a:t>Quản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tin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giả</a:t>
            </a:r>
            <a:r>
              <a:rPr lang="en-US" sz="3200" dirty="0">
                <a:latin typeface="Times New Roman" panose="02020603050405020304" pitchFamily="18" charset="0"/>
                <a:cs typeface="Times New Roman" panose="02020603050405020304" pitchFamily="18" charset="0"/>
              </a:rPr>
              <a:t>.</a:t>
            </a:r>
          </a:p>
          <a:p>
            <a:pPr marL="457200" indent="-457200">
              <a:buFontTx/>
              <a:buChar char="-"/>
            </a:pPr>
            <a:r>
              <a:rPr lang="en-US" sz="3200" dirty="0" err="1">
                <a:latin typeface="Times New Roman" panose="02020603050405020304" pitchFamily="18" charset="0"/>
                <a:cs typeface="Times New Roman" panose="02020603050405020304" pitchFamily="18" charset="0"/>
              </a:rPr>
              <a:t>Quản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loại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a:t>
            </a:r>
          </a:p>
          <a:p>
            <a:pPr marL="457200" indent="-457200">
              <a:buFontTx/>
              <a:buChar char="-"/>
            </a:pPr>
            <a:r>
              <a:rPr lang="en-US" sz="3200" dirty="0" err="1">
                <a:latin typeface="Times New Roman" panose="02020603050405020304" pitchFamily="18" charset="0"/>
                <a:cs typeface="Times New Roman" panose="02020603050405020304" pitchFamily="18" charset="0"/>
              </a:rPr>
              <a:t>Quản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mượn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a:t>
            </a:r>
          </a:p>
          <a:p>
            <a:pPr marL="457200" indent="-457200">
              <a:buFontTx/>
              <a:buChar char="-"/>
            </a:pPr>
            <a:endParaRPr lang="en-US" sz="3200" dirty="0">
              <a:latin typeface="Times New Roman" panose="02020603050405020304" pitchFamily="18" charset="0"/>
              <a:cs typeface="Times New Roman" panose="02020603050405020304" pitchFamily="18" charset="0"/>
            </a:endParaRPr>
          </a:p>
          <a:p>
            <a:pPr marL="457200" indent="-457200">
              <a:buFontTx/>
              <a:buChar char="-"/>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0097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additive="base">
                                        <p:cTn id="3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additive="base">
                                        <p:cTn id="4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 calcmode="lin" valueType="num">
                                      <p:cBhvr additive="base">
                                        <p:cTn id="4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anim calcmode="lin" valueType="num">
                                      <p:cBhvr additive="base">
                                        <p:cTn id="5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anim calcmode="lin" valueType="num">
                                      <p:cBhvr additive="base">
                                        <p:cTn id="6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anim calcmode="lin" valueType="num">
                                      <p:cBhvr additive="base">
                                        <p:cTn id="6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u loi cam on trong slide powerpoin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322576" y="5644896"/>
            <a:ext cx="7546848" cy="584775"/>
          </a:xfrm>
          <a:prstGeom prst="rect">
            <a:avLst/>
          </a:prstGeom>
          <a:noFill/>
        </p:spPr>
        <p:txBody>
          <a:bodyPr wrap="square" rtlCol="0">
            <a:spAutoFit/>
          </a:bodyPr>
          <a:lstStyle/>
          <a:p>
            <a:pPr algn="ctr"/>
            <a:r>
              <a:rPr lang="en-US" sz="3200" b="1" dirty="0">
                <a:solidFill>
                  <a:schemeClr val="bg1"/>
                </a:solidFill>
                <a:latin typeface=".Vn3DH" panose="020B7200000000000000" pitchFamily="34" charset="0"/>
              </a:rPr>
              <a:t>EM XIN CHÂN THÀNH CẢM ƠN!</a:t>
            </a:r>
          </a:p>
        </p:txBody>
      </p:sp>
    </p:spTree>
    <p:extLst>
      <p:ext uri="{BB962C8B-B14F-4D97-AF65-F5344CB8AC3E}">
        <p14:creationId xmlns:p14="http://schemas.microsoft.com/office/powerpoint/2010/main" val="2607651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375</TotalTime>
  <Words>527</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.Vn3DH</vt:lpstr>
      <vt:lpstr>Arial</vt:lpstr>
      <vt:lpstr>Times New Roman</vt:lpstr>
      <vt:lpstr>Tw Cen MT</vt:lpstr>
      <vt:lpstr>Droplet</vt:lpstr>
      <vt:lpstr>BÁO CÁO CUỐI KÌ thiết kế &amp; lập trình web</vt:lpstr>
      <vt:lpstr>Lý do chọn đề tài</vt:lpstr>
      <vt:lpstr>Đánh giá hiện trạng của hệ thống cũ</vt:lpstr>
      <vt:lpstr>Yêu cầu của hệ thống mới</vt:lpstr>
      <vt:lpstr>TÓM TẮT NỘI DUNG</vt:lpstr>
      <vt:lpstr>1. Cơ sở lý thuyết</vt:lpstr>
      <vt:lpstr>PowerPoint Presentation</vt:lpstr>
      <vt:lpstr>2. Phân tích thiết kế hệ thống</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Thai Dang Khoi</cp:lastModifiedBy>
  <cp:revision>10</cp:revision>
  <dcterms:created xsi:type="dcterms:W3CDTF">2022-12-26T07:01:46Z</dcterms:created>
  <dcterms:modified xsi:type="dcterms:W3CDTF">2022-12-27T06:06:20Z</dcterms:modified>
</cp:coreProperties>
</file>