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39" autoAdjust="0"/>
  </p:normalViewPr>
  <p:slideViewPr>
    <p:cSldViewPr>
      <p:cViewPr varScale="1">
        <p:scale>
          <a:sx n="83" d="100"/>
          <a:sy n="83" d="100"/>
        </p:scale>
        <p:origin x="-24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8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connected</a:t>
            </a:r>
          </a:p>
          <a:p>
            <a:endParaR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endParaRPr/>
          </a:p>
          <a:p>
            <a:r>
              <a:t>——</a:t>
            </a:r>
          </a:p>
          <a:p>
            <a:endParaR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Padding: 8px 16px 8px 16px</a:t>
            </a:r>
          </a:p>
        </p:txBody>
      </p:sp>
    </p:spTree>
    <p:extLst>
      <p:ext uri="{BB962C8B-B14F-4D97-AF65-F5344CB8AC3E}">
        <p14:creationId xmlns:p14="http://schemas.microsoft.com/office/powerpoint/2010/main" val="396505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Margin:8px</a:t>
            </a:r>
            <a:r>
              <a:rPr lang="en-US" baseline="0" dirty="0" smtClean="0"/>
              <a:t> 16px ( tren duoi + trai phai)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52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thuong dung 1px</a:t>
            </a:r>
          </a:p>
          <a:p>
            <a:r>
              <a:rPr lang="en-US" dirty="0" smtClean="0"/>
              <a:t>Style</a:t>
            </a:r>
            <a:r>
              <a:rPr lang="en-US" baseline="0" dirty="0" smtClean="0"/>
              <a:t> = solid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Mau den #000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Content-box: phu</a:t>
            </a:r>
            <a:r>
              <a:rPr lang="en-US" baseline="0" dirty="0" smtClean="0"/>
              <a:t> thuoc padding +border, width chi dinh cho duy nhat content</a:t>
            </a:r>
          </a:p>
          <a:p>
            <a:r>
              <a:rPr lang="en-US" baseline="0" dirty="0" smtClean="0"/>
              <a:t>Border-box: width qui dinh nguyen doi tuong luon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Border-radius: do</a:t>
            </a:r>
            <a:r>
              <a:rPr lang="en-US" baseline="0" dirty="0" smtClean="0"/>
              <a:t> cong vieng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9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Disable html tat css</a:t>
            </a:r>
          </a:p>
          <a:p>
            <a:r>
              <a:rPr lang="en-US" dirty="0" smtClean="0"/>
              <a:t>Co</a:t>
            </a:r>
            <a:r>
              <a:rPr lang="en-US" baseline="0" dirty="0" smtClean="0"/>
              <a:t> 3 cach them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5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1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Title—red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Thuong dung External</a:t>
            </a:r>
            <a:r>
              <a:rPr lang="en-US" baseline="0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7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Tat ca the p nam trong article ap</a:t>
            </a:r>
            <a:r>
              <a:rPr lang="en-US" baseline="0" dirty="0" smtClean="0"/>
              <a:t> dung thuoc tinh nay</a:t>
            </a:r>
          </a:p>
          <a:p>
            <a:r>
              <a:rPr lang="en-US" baseline="0" dirty="0" smtClean="0"/>
              <a:t>article.class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0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 truc tiep chi ap dung</a:t>
            </a:r>
            <a:r>
              <a:rPr lang="en-US" baseline="0" dirty="0" smtClean="0"/>
              <a:t>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8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Padding khoan</a:t>
            </a:r>
            <a:r>
              <a:rPr lang="en-US" baseline="0" dirty="0" smtClean="0"/>
              <a:t> cach giua content border</a:t>
            </a:r>
          </a:p>
          <a:p>
            <a:r>
              <a:rPr lang="en-US" baseline="0" dirty="0" smtClean="0"/>
              <a:t>Margin khoan cach giua item, element,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3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Google Shape;16;p3"/>
          <p:cNvSpPr/>
          <p:nvPr/>
        </p:nvSpPr>
        <p:spPr>
          <a:xfrm rot="10800000" flipH="1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>
            <a:spLocks noGrp="1"/>
          </p:cNvSpPr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/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>
            <a:spLocks noGrp="1"/>
          </p:cNvSpPr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ingishard.com/html-and-css/hello-css/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internetingishard.com/html-and-css/css-selectors/" TargetMode="External"/><Relationship Id="rId4" Type="http://schemas.openxmlformats.org/officeDocument/2006/relationships/hyperlink" Target="https://internetingishard.com/html-and-css/css-box-model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>
            <a:spLocks noGrp="1"/>
          </p:cNvSpPr>
          <p:nvPr>
            <p:ph type="title"/>
          </p:nvPr>
        </p:nvSpPr>
        <p:spPr>
          <a:xfrm>
            <a:off x="773700" y="790690"/>
            <a:ext cx="7596600" cy="2503284"/>
          </a:xfrm>
          <a:prstGeom prst="rect">
            <a:avLst/>
          </a:prstGeom>
        </p:spPr>
        <p:txBody>
          <a:bodyPr/>
          <a:lstStyle/>
          <a:p>
            <a: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CSS </a:t>
            </a:r>
            <a:br/>
            <a:r>
              <a:t>(Cascading Style Sheet)</a:t>
            </a:r>
          </a:p>
        </p:txBody>
      </p:sp>
      <p:pic>
        <p:nvPicPr>
          <p:cNvPr id="107" name="99Ny2DkJ66mAsHH3i-eHsePJ1MfRHbdXI87Qb1sTkeDadbfqkOceBhV7tgr_lSFvVBAVMiV9um3yRFyk7yenYborGStfmkGiDL8OOYlrvn1HwWjwlaymbADFYTYw4y6RS8cB40J1CHiNM6VTZw.png" descr="99Ny2DkJ66mAsHH3i-eHsePJ1MfRHbdXI87Qb1sTkeDadbfqkOceBhV7tgr_lSFvVBAVMiV9um3yRFyk7yenYborGStfmkGiDL8OOYlrvn1HwWjwlaymbADFYTYw4y6RS8cB40J1CHiNM6VTZ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0358" y="3362549"/>
            <a:ext cx="2503284" cy="2503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External CSS</a:t>
            </a:r>
          </a:p>
        </p:txBody>
      </p:sp>
      <p:pic>
        <p:nvPicPr>
          <p:cNvPr id="150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52" name="L8gBUBfD5Jxd68tHcRGf54IwfQUrTI5pj0iIqwaTaoyH0hdP4EcJWJXH4RefqjDcjF-XaF6bUIpU0_Q9wpE_zH6AKI3U_iNpThnfnGBRmN7wzopS5mqW-BdXL-iZfkgJh4Iqz8iFNqxbMNRAgQ.png" descr="L8gBUBfD5Jxd68tHcRGf54IwfQUrTI5pj0iIqwaTaoyH0hdP4EcJWJXH4RefqjDcjF-XaF6bUIpU0_Q9wpE_zH6AKI3U_iNpThnfnGBRmN7wzopS5mqW-BdXL-iZfkgJh4Iqz8iFNqxbMNRAg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3554" y="1541556"/>
            <a:ext cx="5916892" cy="4136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56" name="reusable-css-stylesheets-43a99a.png" descr="reusable-css-stylesheets-43a99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180" y="385594"/>
            <a:ext cx="7221640" cy="608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Practice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Three ways to add CSS</a:t>
            </a:r>
          </a:p>
        </p:txBody>
      </p:sp>
      <p:pic>
        <p:nvPicPr>
          <p:cNvPr id="159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401006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Syntax</a:t>
            </a:r>
          </a:p>
        </p:txBody>
      </p:sp>
      <p:pic>
        <p:nvPicPr>
          <p:cNvPr id="162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ss.jpeg" descr="cs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427" y="1822053"/>
            <a:ext cx="6705146" cy="3699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Syntax</a:t>
            </a:r>
          </a:p>
        </p:txBody>
      </p:sp>
      <p:pic>
        <p:nvPicPr>
          <p:cNvPr id="16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68" name="rSwkd75ugQoekUWgeNlJXnN0iJ19efB3mr32VIUvijGohWY7Ir95CPgp0NfXNhl_BPySepXnW0zrnqys6Ar5HK6imxuaz1_tPwmgfeT3y2HTY_ikzSlOKqndFKrnwZeJWlf90WRWWGG8jnDLxg.gif" descr="rSwkd75ugQoekUWgeNlJXnN0iJ19efB3mr32VIUvijGohWY7Ir95CPgp0NfXNhl_BPySepXnW0zrnqys6Ar5HK6imxuaz1_tPwmgfeT3y2HTY_ikzSlOKqndFKrnwZeJWlf90WRWWGG8jnDLxg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201" y="2598342"/>
            <a:ext cx="7943598" cy="1661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401006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Selectors</a:t>
            </a:r>
          </a:p>
        </p:txBody>
      </p:sp>
      <p:pic>
        <p:nvPicPr>
          <p:cNvPr id="171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ss.jpeg" descr="cs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427" y="1822053"/>
            <a:ext cx="6705146" cy="3699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Selector - Tag</a:t>
            </a:r>
          </a:p>
        </p:txBody>
      </p:sp>
      <p:pic>
        <p:nvPicPr>
          <p:cNvPr id="175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77" name="l_aRBchVG3cyK7tZgFfW2iR0xmZFiz4ixo7nXb2PDQ3H9kziUJBSulVAJ4rm29ZTlSXGhBRQnKIK0g5mkqxryaiMRiAgPX0wGzoiTtOG2iw8spnSN87TrWLiaH_KUElu-XdJmVC2RMJ-JFQtdw.png" descr="l_aRBchVG3cyK7tZgFfW2iR0xmZFiz4ixo7nXb2PDQ3H9kziUJBSulVAJ4rm29ZTlSXGhBRQnKIK0g5mkqxryaiMRiAgPX0wGzoiTtOG2iw8spnSN87TrWLiaH_KUElu-XdJmVC2RMJ-JFQtd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444" y="1704167"/>
            <a:ext cx="8905112" cy="402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Selector - Class</a:t>
            </a:r>
          </a:p>
        </p:txBody>
      </p:sp>
      <p:pic>
        <p:nvPicPr>
          <p:cNvPr id="180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82" name="h9VBbQEkiRvb6DylwYj3HfWhVl6c8ucqXKGPiE_BfxB3XxEAWUKW8qi1_MjqBsIknEKA3AzFmEqO1GsjFixGXYYBeHfbcZGxd2lRxod_yyN_E-128KSoeTUjLP42oZdsB4tssIyr9NGsk9SQ8w.png" descr="h9VBbQEkiRvb6DylwYj3HfWhVl6c8ucqXKGPiE_BfxB3XxEAWUKW8qi1_MjqBsIknEKA3AzFmEqO1GsjFixGXYYBeHfbcZGxd2lRxod_yyN_E-128KSoeTUjLP42oZdsB4tssIyr9NGsk9SQ8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83" y="1654604"/>
            <a:ext cx="8793434" cy="4127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Selector - ID</a:t>
            </a:r>
          </a:p>
        </p:txBody>
      </p:sp>
      <p:pic>
        <p:nvPicPr>
          <p:cNvPr id="185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87" name="Y5yvIlyuQ8xSBOUBx_kAk3SXLzv-ydqkndoBMObiAEfJb0ZGNX-zRYimvKC1XEJEeUwdHuvOodi-9ScexIq4AYT4O1UO76kCbzYoLUvjA3XeaVObMut1dPii2pzb0K4XcQTdlKI0RFDBO9J-4Q.png" descr="Y5yvIlyuQ8xSBOUBx_kAk3SXLzv-ydqkndoBMObiAEfJb0ZGNX-zRYimvKC1XEJEeUwdHuvOodi-9ScexIq4AYT4O1UO76kCbzYoLUvjA3XeaVObMut1dPii2pzb0K4XcQTdlKI0RFDBO9J-4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59" y="1819145"/>
            <a:ext cx="8783282" cy="379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Selector - Grouping</a:t>
            </a:r>
          </a:p>
        </p:txBody>
      </p:sp>
      <p:pic>
        <p:nvPicPr>
          <p:cNvPr id="190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92" name="skDwA1w7JLfb0mogdNv94EVsFx4KiuKPLAn-E71VJc6rucoaqsbdhYInBkmC3PYYftEP7634_nyswwOnjWpMy08vIF7SXAofFi_xjIUOzcq25sEx6-b1Zm8y4hAz8WT1pPLB0XbX1BD6RlZpvg.png" descr="skDwA1w7JLfb0mogdNv94EVsFx4KiuKPLAn-E71VJc6rucoaqsbdhYInBkmC3PYYftEP7634_nyswwOnjWpMy08vIF7SXAofFi_xjIUOzcq25sEx6-b1Zm8y4hAz8WT1pPLB0XbX1BD6RlZp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345" y="1893831"/>
            <a:ext cx="8667310" cy="3648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oal_setting.jpg" descr="goal_settin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32011"/>
            <a:ext cx="9144001" cy="514099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30350"/>
            <a:ext cx="8520602" cy="1344674"/>
          </a:xfrm>
          <a:prstGeom prst="rect">
            <a:avLst/>
          </a:prstGeom>
        </p:spPr>
        <p:txBody>
          <a:bodyPr anchor="ctr"/>
          <a:lstStyle>
            <a:lvl1pPr algn="ctr" defTabSz="804672">
              <a:defRPr sz="3696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Find reasons to support your goal!!!</a:t>
            </a:r>
          </a:p>
        </p:txBody>
      </p:sp>
      <p:sp>
        <p:nvSpPr>
          <p:cNvPr id="114" name="Text"/>
          <p:cNvSpPr txBox="1"/>
          <p:nvPr/>
        </p:nvSpPr>
        <p:spPr>
          <a:xfrm>
            <a:off x="4402608" y="333030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endParaRPr/>
          </a:p>
        </p:txBody>
      </p:sp>
      <p:sp>
        <p:nvSpPr>
          <p:cNvPr id="115" name="https://financesonline.com/tips-writing-goals-increase-productivity-work/"/>
          <p:cNvSpPr txBox="1"/>
          <p:nvPr/>
        </p:nvSpPr>
        <p:spPr>
          <a:xfrm>
            <a:off x="1759266" y="6451609"/>
            <a:ext cx="5248772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https://financesonline.com/tips-writing-goals-increase-productivity-work/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Practice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 Selectors</a:t>
            </a:r>
          </a:p>
        </p:txBody>
      </p:sp>
      <p:pic>
        <p:nvPicPr>
          <p:cNvPr id="195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Combinators</a:t>
            </a:r>
          </a:p>
          <a:p>
            <a:pPr algn="ctr"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(combining selectors)</a:t>
            </a:r>
          </a:p>
        </p:txBody>
      </p:sp>
      <p:pic>
        <p:nvPicPr>
          <p:cNvPr id="19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Element with class selector</a:t>
            </a:r>
          </a:p>
        </p:txBody>
      </p:sp>
      <p:pic>
        <p:nvPicPr>
          <p:cNvPr id="20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03" name="2YCBqXXg1kERMJqNSgwycZLLgagKzHYPne6cE_yhgTZxoOqX2k-q3PMOYk50FA7K42vu-kSGkH8inTr3Rr8Y87ridNn5mc7U0hiyodQz6QYjcEOZ9ykSgN7bSReE1Th5Mo7BXAOR0NxjiOC_qg.png" descr="2YCBqXXg1kERMJqNSgwycZLLgagKzHYPne6cE_yhgTZxoOqX2k-q3PMOYk50FA7K42vu-kSGkH8inTr3Rr8Y87ridNn5mc7U0hiyodQz6QYjcEOZ9ykSgN7bSReE1Th5Mo7BXAOR0NxjiOC_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143" y="1721960"/>
            <a:ext cx="7947714" cy="3992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Element with class selector</a:t>
            </a:r>
          </a:p>
        </p:txBody>
      </p:sp>
      <p:pic>
        <p:nvPicPr>
          <p:cNvPr id="20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08" name="yX1VHVHLAAjV8nTIofOvP4Dx7aKzMIya3OP9o6QNEHc_nOP1sfYnddmQFpPgeVrRMwA2hr4LiSq8vdEbEmHv7nyEgVEhC43aj_01tjLV708SvCwqQ0moh1z-RoyyO7q2ORnbF9T53CnsAVi-RQ.png" descr="yX1VHVHLAAjV8nTIofOvP4Dx7aKzMIya3OP9o6QNEHc_nOP1sfYnddmQFpPgeVrRMwA2hr4LiSq8vdEbEmHv7nyEgVEhC43aj_01tjLV708SvCwqQ0moh1z-RoyyO7q2ORnbF9T53CnsAVi-R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1765016"/>
            <a:ext cx="8520602" cy="3906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Descendant selector</a:t>
            </a:r>
          </a:p>
        </p:txBody>
      </p:sp>
      <p:pic>
        <p:nvPicPr>
          <p:cNvPr id="211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13" name="lXEhDLCcCtk4l1K0prqGigm9aRCUw7A7g6jXUZlmVcBUJOnZH3tXjOaame7Zgim-te88GRIYUtjuP4RI_Vd1_Il6goXXX5VXZNuZWdqZYOtsJOaQrdTlS495aLvvWhf_ZYwtQRt_yVNc8N_fqw.png" descr="lXEhDLCcCtk4l1K0prqGigm9aRCUw7A7g6jXUZlmVcBUJOnZH3tXjOaame7Zgim-te88GRIYUtjuP4RI_Vd1_Il6goXXX5VXZNuZWdqZYOtsJOaQrdTlS495aLvvWhf_ZYwtQRt_yVNc8N_fqw.png"/>
          <p:cNvPicPr>
            <a:picLocks noChangeAspect="1"/>
          </p:cNvPicPr>
          <p:nvPr/>
        </p:nvPicPr>
        <p:blipFill>
          <a:blip r:embed="rId4">
            <a:extLst/>
          </a:blip>
          <a:srcRect l="9141" r="11085" b="4247"/>
          <a:stretch>
            <a:fillRect/>
          </a:stretch>
        </p:blipFill>
        <p:spPr>
          <a:xfrm>
            <a:off x="972343" y="1686130"/>
            <a:ext cx="7199154" cy="4063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Descendant selector</a:t>
            </a:r>
          </a:p>
        </p:txBody>
      </p:sp>
      <p:pic>
        <p:nvPicPr>
          <p:cNvPr id="21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18" name="VCqr-7hYaOcpUP0Fn8EcxuygjkIKLyfTHG2j2ceK8vDC59mPXYAq7d4J6k8fN5LjOuj2VFF4VsEdc2AgF2g4-O8-PCG9zGD7Fh9eCYvugENHAZaaODvWuAvmNPM1wG13_XUolh8SWXiP9V0zFg.png" descr="VCqr-7hYaOcpUP0Fn8EcxuygjkIKLyfTHG2j2ceK8vDC59mPXYAq7d4J6k8fN5LjOuj2VFF4VsEdc2AgF2g4-O8-PCG9zGD7Fh9eCYvugENHAZaaODvWuAvmNPM1wG13_XUolh8SWXiP9V0zF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7440" y="1761655"/>
            <a:ext cx="8069120" cy="3912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Child selector</a:t>
            </a:r>
          </a:p>
        </p:txBody>
      </p:sp>
      <p:pic>
        <p:nvPicPr>
          <p:cNvPr id="221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23" name="FdnlRfotM3P_x0ChuPryfx8DH60PAIccepY_ApAvaabLgr_D3dkSS8Scfg_V4N4G0i0H2LfVy7aaAzCalOMF4j1dJpyW7HJOFi8xF4rry380pOCW9jycDf-wtLFvgaUBdSnn7Du4aXpU0ni78Q.png" descr="FdnlRfotM3P_x0ChuPryfx8DH60PAIccepY_ApAvaabLgr_D3dkSS8Scfg_V4N4G0i0H2LfVy7aaAzCalOMF4j1dJpyW7HJOFi8xF4rry380pOCW9jycDf-wtLFvgaUBdSnn7Du4aXpU0ni78Q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042" y="1698803"/>
            <a:ext cx="8225916" cy="4038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Child selector</a:t>
            </a:r>
          </a:p>
        </p:txBody>
      </p:sp>
      <p:pic>
        <p:nvPicPr>
          <p:cNvPr id="22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28" name="THSY-G3FEpRBN_prUGiBvaewQkJqe0L44U2LiCN4n_oqGzZ5yDiPv2pKpEFtMfUFXmKI_cmxmqrSDBpn-_NoFP550LPGIt6nkt6CLLQ8iUZvA6IZLKvfTzGoLp4YAvJtzBbA-81RmRB_GEL2-Q.png" descr="THSY-G3FEpRBN_prUGiBvaewQkJqe0L44U2LiCN4n_oqGzZ5yDiPv2pKpEFtMfUFXmKI_cmxmqrSDBpn-_NoFP550LPGIt6nkt6CLLQ8iUZvA6IZLKvfTzGoLp4YAvJtzBbA-81RmRB_GEL2-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427" y="1711247"/>
            <a:ext cx="8223146" cy="4013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Child and Descendant</a:t>
            </a:r>
          </a:p>
        </p:txBody>
      </p:sp>
      <p:pic>
        <p:nvPicPr>
          <p:cNvPr id="23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33" name="Wwj38Dp7oIoIERHTJMrKhMRCDCdqHKQy1ABYHWzw0ThKZPnn46pDPIdt0cCq1XsW9SeBFzfsNFkGpMJuAl0dMYRuXwKHtre9GCn2des4KoXw6_UQ5EJDNxLKJO7lWf0TgHj5lZ-X5O-zFCGY3Q.png" descr="Wwj38Dp7oIoIERHTJMrKhMRCDCdqHKQy1ABYHWzw0ThKZPnn46pDPIdt0cCq1XsW9SeBFzfsNFkGpMJuAl0dMYRuXwKHtre9GCn2des4KoXw6_UQ5EJDNxLKJO7lWf0TgHj5lZ-X5O-zFCGY3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1958174"/>
            <a:ext cx="8520602" cy="3562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Box model</a:t>
            </a:r>
          </a:p>
        </p:txBody>
      </p:sp>
      <p:pic>
        <p:nvPicPr>
          <p:cNvPr id="236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38" name="css-box-model-73a525.png" descr="css-box-model-73a5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7768" y="1431148"/>
            <a:ext cx="5968464" cy="4737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3;p13"/>
          <p:cNvSpPr txBox="1">
            <a:spLocks noGrp="1"/>
          </p:cNvSpPr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Why CSS?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How to add CSS?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 Selectors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Box model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Common properties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18" name="Google Shape;6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Agenda</a:t>
            </a:r>
          </a:p>
        </p:txBody>
      </p:sp>
      <p:pic>
        <p:nvPicPr>
          <p:cNvPr id="119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Margin, Padding property</a:t>
            </a:r>
          </a:p>
        </p:txBody>
      </p:sp>
      <p:pic>
        <p:nvPicPr>
          <p:cNvPr id="241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43" name="padding-shortform-four-values-93c021.png" descr="padding-shortform-four-values-93c0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4874" y="1422628"/>
            <a:ext cx="5914252" cy="4956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Shorthand format</a:t>
            </a:r>
          </a:p>
        </p:txBody>
      </p:sp>
      <p:pic>
        <p:nvPicPr>
          <p:cNvPr id="246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48" name="padding-shortform-two-values-a7ed4c.png" descr="padding-shortform-two-values-a7ed4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7648" y="1619474"/>
            <a:ext cx="5408704" cy="5018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Margin collapsed</a:t>
            </a:r>
          </a:p>
        </p:txBody>
      </p:sp>
      <p:pic>
        <p:nvPicPr>
          <p:cNvPr id="25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53" name="vertical-margin-collapse-bba78e.png" descr="vertical-margin-collapse-bba78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4317" y="1763639"/>
            <a:ext cx="6175366" cy="4298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Border</a:t>
            </a:r>
          </a:p>
        </p:txBody>
      </p:sp>
      <p:pic>
        <p:nvPicPr>
          <p:cNvPr id="256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58" name="css-border-syntax-d8ba17.png" descr="css-border-syntax-d8ba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4790" y="1297106"/>
            <a:ext cx="5134420" cy="4763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Box sizing</a:t>
            </a:r>
          </a:p>
        </p:txBody>
      </p:sp>
      <p:pic>
        <p:nvPicPr>
          <p:cNvPr id="261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63" name="box-sizing-border-box-ace2be.png" descr="box-sizing-border-box-ace2b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58650" y="1215091"/>
            <a:ext cx="3943847" cy="4660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box-sizing-content-box-09f48a.png" descr="box-sizing-content-box-09f48a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2015" y="1215091"/>
            <a:ext cx="3943847" cy="4660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739573"/>
            <a:ext cx="8520602" cy="3378854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CSS Properties</a:t>
            </a:r>
          </a:p>
        </p:txBody>
      </p:sp>
      <p:pic>
        <p:nvPicPr>
          <p:cNvPr id="267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Common used properties</a:t>
            </a:r>
          </a:p>
        </p:txBody>
      </p:sp>
      <p:pic>
        <p:nvPicPr>
          <p:cNvPr id="270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graphicFrame>
        <p:nvGraphicFramePr>
          <p:cNvPr id="272" name="Table"/>
          <p:cNvGraphicFramePr/>
          <p:nvPr/>
        </p:nvGraphicFramePr>
        <p:xfrm>
          <a:off x="723548" y="1895413"/>
          <a:ext cx="7696901" cy="3067169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3675858"/>
                <a:gridCol w="4021043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Property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Property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width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box-shadow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height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cursor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padding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display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margin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position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border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top, left, bottom, right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border-radius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73" name="https://css-tricks.com/poll-results-how-do-you-order-your-css-properties/"/>
          <p:cNvSpPr txBox="1"/>
          <p:nvPr/>
        </p:nvSpPr>
        <p:spPr>
          <a:xfrm>
            <a:off x="1734914" y="5328267"/>
            <a:ext cx="5969795" cy="219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https://css-tricks.com/poll-results-how-do-you-order-your-css-properties/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Background</a:t>
            </a:r>
          </a:p>
        </p:txBody>
      </p:sp>
      <p:pic>
        <p:nvPicPr>
          <p:cNvPr id="27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graphicFrame>
        <p:nvGraphicFramePr>
          <p:cNvPr id="278" name="Table"/>
          <p:cNvGraphicFramePr/>
          <p:nvPr/>
        </p:nvGraphicFramePr>
        <p:xfrm>
          <a:off x="723548" y="2184543"/>
          <a:ext cx="7696902" cy="3067169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699586"/>
                <a:gridCol w="4997316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Property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Short hands to set all properties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background-size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size of the background image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background-repeat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Will the background image be repeated?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background-position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Sets the starting position of a background img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background-image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Set the background image for an element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background-color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Sets the background color of an element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Text</a:t>
            </a:r>
          </a:p>
        </p:txBody>
      </p:sp>
      <p:pic>
        <p:nvPicPr>
          <p:cNvPr id="28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graphicFrame>
        <p:nvGraphicFramePr>
          <p:cNvPr id="283" name="Table"/>
          <p:cNvGraphicFramePr/>
          <p:nvPr/>
        </p:nvGraphicFramePr>
        <p:xfrm>
          <a:off x="723548" y="2049273"/>
          <a:ext cx="7696902" cy="2190835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699586"/>
                <a:gridCol w="4997316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Property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color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Short hands to set all properties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line-height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size of the background image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text-align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Will the background image be repeated?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text-transform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Sets the starting position of a background img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Font</a:t>
            </a:r>
          </a:p>
        </p:txBody>
      </p:sp>
      <p:pic>
        <p:nvPicPr>
          <p:cNvPr id="28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graphicFrame>
        <p:nvGraphicFramePr>
          <p:cNvPr id="288" name="Table"/>
          <p:cNvGraphicFramePr/>
          <p:nvPr/>
        </p:nvGraphicFramePr>
        <p:xfrm>
          <a:off x="723548" y="2049273"/>
          <a:ext cx="7696902" cy="3208122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699586"/>
                <a:gridCol w="4997316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Property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 b="1">
                          <a:sym typeface="Arial"/>
                        </a:rPr>
                        <a:t>Description</a:t>
                      </a:r>
                    </a:p>
                  </a:txBody>
                  <a:tcPr marL="0" marR="0" marT="0" marB="0" anchor="ctr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Short hands to set all properties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font-family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font family for text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font-size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font size of text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font-style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font style for text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font-weight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the weight of a font</a:t>
                      </a:r>
                    </a:p>
                  </a:txBody>
                  <a:tcPr marL="0" marR="0" marT="0" marB="0" anchor="ctr" horzOverflow="overflow"/>
                </a:tc>
              </a:tr>
              <a:tr h="4381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font-variant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Specifies whether or not a text should be displayed in a small-caps font</a:t>
                      </a:r>
                    </a:p>
                  </a:txBody>
                  <a:tcPr marL="0" marR="0" marT="0" marB="0" anchor="ctr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584295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Why CSS?</a:t>
            </a:r>
          </a:p>
        </p:txBody>
      </p:sp>
      <p:pic>
        <p:nvPicPr>
          <p:cNvPr id="122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thinking_face.png" descr="thinking_fac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4745" y="3450992"/>
            <a:ext cx="2014510" cy="2014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Opacity</a:t>
            </a:r>
          </a:p>
        </p:txBody>
      </p:sp>
      <p:pic>
        <p:nvPicPr>
          <p:cNvPr id="291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293" name="8t2X67L24C9Mqqm5smZK4R3UqMStyNlZu6Am2lDrFydn3QZToOamH3q9WPUsEmCsyuYVc-qwlF49ToW1v49M0pg0GxspqULI23C-0Z-146QzH6yF2T4KplnFNRyrmxFbCs87Wt7-pXI3Q_VnUA.png" descr="8t2X67L24C9Mqqm5smZK4R3UqMStyNlZu6Am2lDrFydn3QZToOamH3q9WPUsEmCsyuYVc-qwlF49ToW1v49M0pg0GxspqULI23C-0Z-146QzH6yF2T4KplnFNRyrmxFbCs87Wt7-pXI3Q_VnU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5805" y="1624439"/>
            <a:ext cx="6892390" cy="418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137;p23" descr="Google Shape;13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Google Shape;138;p23" descr="Google Shape;138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434" y="773288"/>
            <a:ext cx="8201126" cy="4671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43;p24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Lab</a:t>
            </a:r>
          </a:p>
        </p:txBody>
      </p:sp>
      <p:sp>
        <p:nvSpPr>
          <p:cNvPr id="299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699" y="1633633"/>
            <a:ext cx="8520602" cy="4121701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Try to style a paragraph in three ways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Add styles for simple profile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Week 2 assignment hints</a:t>
            </a:r>
          </a:p>
        </p:txBody>
      </p:sp>
      <p:pic>
        <p:nvPicPr>
          <p:cNvPr id="300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43;p24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Refs</a:t>
            </a:r>
          </a:p>
        </p:txBody>
      </p:sp>
      <p:sp>
        <p:nvSpPr>
          <p:cNvPr id="303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699" y="1633633"/>
            <a:ext cx="8520602" cy="4121701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https://www.w3schools.com/css/default.asp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https://internetingishard.com/html-and-css/hello-css/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https://internetingishard.com/html-and-css/css-box-model/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/>
              </a:rPr>
              <a:t>https://internetingishard.com/html-and-css/css-selectors/</a:t>
            </a:r>
          </a:p>
        </p:txBody>
      </p:sp>
      <p:pic>
        <p:nvPicPr>
          <p:cNvPr id="304" name="Google Shape;145;p24" descr="Google Shape;145;p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1" build="p" bldLvl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leader.png" descr="lea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79041"/>
            <a:ext cx="9144001" cy="6099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"/>
          <p:cNvSpPr txBox="1"/>
          <p:nvPr/>
        </p:nvSpPr>
        <p:spPr>
          <a:xfrm>
            <a:off x="4635500" y="3467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312" name="group_discussions.png" descr="group_discuss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42808" y="-24796"/>
            <a:ext cx="10629616" cy="6690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t="4128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Google Shape;159;p26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Why CSS?</a:t>
            </a:r>
          </a:p>
        </p:txBody>
      </p:sp>
      <p:pic>
        <p:nvPicPr>
          <p:cNvPr id="126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28" name="y2PrVo7fpbNuIvOoDuc1KKeHspfJ4SeQc7_1CxWsZR8LwQQDRFrhNeQQqU2lHDd76XG6uUI4KTcqp2EV-zlyatrsRtomkus2zjuKJzVtdj7HB5Upeu9dy11uuatOvPBnG0g3Vo6omO57CHMkLA.jpg" descr="y2PrVo7fpbNuIvOoDuc1KKeHspfJ4SeQc7_1CxWsZR8LwQQDRFrhNeQQqU2lHDd76XG6uUI4KTcqp2EV-zlyatrsRtomkus2zjuKJzVtdj7HB5Upeu9dy11uuatOvPBnG0g3Vo6omO57CHMkL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389" y="766306"/>
            <a:ext cx="9160778" cy="4754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1;p14"/>
          <p:cNvSpPr txBox="1">
            <a:spLocks noGrp="1"/>
          </p:cNvSpPr>
          <p:nvPr>
            <p:ph type="title"/>
          </p:nvPr>
        </p:nvSpPr>
        <p:spPr>
          <a:xfrm>
            <a:off x="311699" y="1305325"/>
            <a:ext cx="8520602" cy="1875277"/>
          </a:xfrm>
          <a:prstGeom prst="rect">
            <a:avLst/>
          </a:prstGeom>
        </p:spPr>
        <p:txBody>
          <a:bodyPr anchor="ctr"/>
          <a:lstStyle/>
          <a:p>
            <a: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How many ways</a:t>
            </a:r>
            <a:br/>
            <a:r>
              <a:t>to insert CSS?</a:t>
            </a:r>
          </a:p>
        </p:txBody>
      </p:sp>
      <p:pic>
        <p:nvPicPr>
          <p:cNvPr id="131" name="Google Shape;72;p14" descr="Google Shape;7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hinking_face.png" descr="thinking_fac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4745" y="3450992"/>
            <a:ext cx="2014510" cy="2014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Three ways to insert CSS</a:t>
            </a:r>
          </a:p>
        </p:txBody>
      </p:sp>
      <p:pic>
        <p:nvPicPr>
          <p:cNvPr id="135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sp>
        <p:nvSpPr>
          <p:cNvPr id="137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699" y="1633633"/>
            <a:ext cx="8520602" cy="4121701"/>
          </a:xfrm>
          <a:prstGeom prst="rect">
            <a:avLst/>
          </a:prstGeom>
        </p:spPr>
        <p:txBody>
          <a:bodyPr/>
          <a:lstStyle/>
          <a:p>
            <a:pPr marL="494665" indent="-422275" defTabSz="868680">
              <a:lnSpc>
                <a:spcPct val="150000"/>
              </a:lnSpc>
              <a:buSzPts val="2600"/>
              <a:buFont typeface="Open Sans Regular"/>
              <a:defRPr sz="228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sz="2660">
                <a:latin typeface="Open Sans Bold"/>
                <a:ea typeface="Open Sans Bold"/>
                <a:cs typeface="Open Sans Bold"/>
                <a:sym typeface="Open Sans Bold"/>
              </a:rPr>
              <a:t>Inline</a:t>
            </a:r>
            <a:br>
              <a:rPr sz="2660">
                <a:latin typeface="Open Sans Bold"/>
                <a:ea typeface="Open Sans Bold"/>
                <a:cs typeface="Open Sans Bold"/>
                <a:sym typeface="Open Sans Bold"/>
              </a:rPr>
            </a:br>
            <a:r>
              <a:rPr sz="2660"/>
              <a:t>Use </a:t>
            </a:r>
            <a:r>
              <a:rPr sz="2660">
                <a:solidFill>
                  <a:srgbClr val="BB26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style</a:t>
            </a:r>
            <a:r>
              <a:rPr sz="2660"/>
              <a:t> attribute in the open tag</a:t>
            </a:r>
          </a:p>
          <a:p>
            <a:pPr marL="494665" indent="-422275" defTabSz="868680">
              <a:lnSpc>
                <a:spcPct val="150000"/>
              </a:lnSpc>
              <a:buSzPts val="2600"/>
              <a:buFont typeface="Open Sans Regular"/>
              <a:defRPr sz="228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sz="2660">
                <a:latin typeface="Open Sans Bold"/>
                <a:ea typeface="Open Sans Bold"/>
                <a:cs typeface="Open Sans Bold"/>
                <a:sym typeface="Open Sans Bold"/>
              </a:rPr>
              <a:t>Internal</a:t>
            </a:r>
            <a:br>
              <a:rPr sz="2660">
                <a:latin typeface="Open Sans Bold"/>
                <a:ea typeface="Open Sans Bold"/>
                <a:cs typeface="Open Sans Bold"/>
                <a:sym typeface="Open Sans Bold"/>
              </a:rPr>
            </a:br>
            <a:r>
              <a:rPr sz="2660"/>
              <a:t>Put inside a </a:t>
            </a:r>
            <a:r>
              <a:rPr sz="2660">
                <a:solidFill>
                  <a:srgbClr val="BB261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style</a:t>
            </a:r>
            <a:r>
              <a:rPr sz="2660"/>
              <a:t> tag</a:t>
            </a:r>
            <a:endParaRPr sz="2660"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94665" indent="-422275" defTabSz="868680">
              <a:lnSpc>
                <a:spcPct val="150000"/>
              </a:lnSpc>
              <a:buSzPts val="2600"/>
              <a:buFont typeface="Open Sans Regular"/>
              <a:defRPr sz="228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sz="2660">
                <a:latin typeface="Open Sans Bold"/>
                <a:ea typeface="Open Sans Bold"/>
                <a:cs typeface="Open Sans Bold"/>
                <a:sym typeface="Open Sans Bold"/>
              </a:rPr>
              <a:t>External</a:t>
            </a:r>
            <a:br>
              <a:rPr sz="2660">
                <a:latin typeface="Open Sans Bold"/>
                <a:ea typeface="Open Sans Bold"/>
                <a:cs typeface="Open Sans Bold"/>
                <a:sym typeface="Open Sans Bold"/>
              </a:rPr>
            </a:br>
            <a:r>
              <a:rPr sz="2660"/>
              <a:t>Put in an external css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Inline CSS</a:t>
            </a:r>
          </a:p>
        </p:txBody>
      </p:sp>
      <p:pic>
        <p:nvPicPr>
          <p:cNvPr id="140" name="Google Shape;132;p22" descr="Google Shape;132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42" name="6gZhPeVi8oHkNTc9fC2t-U5t2dYajgO0WIodRNn9dyA2GS4j_y7XRG6zQqDh46gJGCnGpuzxJGV7fOxvrwbYFQAySE1GzlnjlJHY7-27vdw4-j4g0qNhaplm77Ay3IjNaSuqZaJHqPGmR42FlQ.png" descr="6gZhPeVi8oHkNTc9fC2t-U5t2dYajgO0WIodRNn9dyA2GS4j_y7XRG6zQqDh46gJGCnGpuzxJGV7fOxvrwbYFQAySE1GzlnjlJHY7-27vdw4-j4g0qNhaplm77Ay3IjNaSuqZaJHqPGmR42FlQ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1736" y="1627676"/>
            <a:ext cx="6620528" cy="4180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0;p22"/>
          <p:cNvSpPr txBox="1">
            <a:spLocks noGrp="1"/>
          </p:cNvSpPr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t>Internal CSS</a:t>
            </a:r>
          </a:p>
        </p:txBody>
      </p:sp>
      <p:pic>
        <p:nvPicPr>
          <p:cNvPr id="145" name="Google Shape;132;p22" descr="Google Shape;13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"/>
          <p:cNvSpPr txBox="1"/>
          <p:nvPr/>
        </p:nvSpPr>
        <p:spPr>
          <a:xfrm>
            <a:off x="4508500" y="334010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 </a:t>
            </a:r>
          </a:p>
        </p:txBody>
      </p:sp>
      <p:pic>
        <p:nvPicPr>
          <p:cNvPr id="147" name="G8iqoqQxkUSKIzpyrSrFhZqB3InOSg0TsClQsrDdg9nQlbTWSpEijjcPn08m6ORZJYLOhCTSD3MsxnS7R5wN5TbIakuQXcf2V905Q3iyyXwWa4MixeZl3qtzKNZTVWnDUUxExvyfzKGxg2HDgA.png" descr="G8iqoqQxkUSKIzpyrSrFhZqB3InOSg0TsClQsrDdg9nQlbTWSpEijjcPn08m6ORZJYLOhCTSD3MsxnS7R5wN5TbIakuQXcf2V905Q3iyyXwWa4MixeZl3qtzKNZTVWnDUUxExvyfzKGxg2HDgA.png"/>
          <p:cNvPicPr>
            <a:picLocks noChangeAspect="1"/>
          </p:cNvPicPr>
          <p:nvPr/>
        </p:nvPicPr>
        <p:blipFill>
          <a:blip r:embed="rId3">
            <a:extLst/>
          </a:blip>
          <a:srcRect r="2550"/>
          <a:stretch>
            <a:fillRect/>
          </a:stretch>
        </p:blipFill>
        <p:spPr>
          <a:xfrm>
            <a:off x="194865" y="1811939"/>
            <a:ext cx="8754214" cy="3812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470</Words>
  <Application>Microsoft Office PowerPoint</Application>
  <PresentationFormat>On-screen Show (4:3)</PresentationFormat>
  <Paragraphs>176</Paragraphs>
  <Slides>47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Luxe</vt:lpstr>
      <vt:lpstr>CSS  (Cascading Style Sheet)</vt:lpstr>
      <vt:lpstr>Find reasons to support your goal!!!</vt:lpstr>
      <vt:lpstr>Agenda</vt:lpstr>
      <vt:lpstr>Why CSS?</vt:lpstr>
      <vt:lpstr>Why CSS?</vt:lpstr>
      <vt:lpstr>How many ways to insert CSS?</vt:lpstr>
      <vt:lpstr>Three ways to insert CSS</vt:lpstr>
      <vt:lpstr>Inline CSS</vt:lpstr>
      <vt:lpstr>Internal CSS</vt:lpstr>
      <vt:lpstr>External CSS</vt:lpstr>
      <vt:lpstr>PowerPoint Presentation</vt:lpstr>
      <vt:lpstr>Practice Three ways to add CSS</vt:lpstr>
      <vt:lpstr>CSS Syntax</vt:lpstr>
      <vt:lpstr>CSS Syntax</vt:lpstr>
      <vt:lpstr>CSS Selectors</vt:lpstr>
      <vt:lpstr>CSS Selector - Tag</vt:lpstr>
      <vt:lpstr>CSS Selector - Class</vt:lpstr>
      <vt:lpstr>CSS Selector - ID</vt:lpstr>
      <vt:lpstr>CSS Selector - Grouping</vt:lpstr>
      <vt:lpstr>Practice CSS Selectors</vt:lpstr>
      <vt:lpstr>Combinators (combining selectors)</vt:lpstr>
      <vt:lpstr>Element with class selector</vt:lpstr>
      <vt:lpstr>Element with class selector</vt:lpstr>
      <vt:lpstr>Descendant selector</vt:lpstr>
      <vt:lpstr>Descendant selector</vt:lpstr>
      <vt:lpstr>Child selector</vt:lpstr>
      <vt:lpstr>Child selector</vt:lpstr>
      <vt:lpstr>Child and Descendant</vt:lpstr>
      <vt:lpstr>Box model</vt:lpstr>
      <vt:lpstr>Margin, Padding property</vt:lpstr>
      <vt:lpstr>Shorthand format</vt:lpstr>
      <vt:lpstr>Margin collapsed</vt:lpstr>
      <vt:lpstr>Border</vt:lpstr>
      <vt:lpstr>Box sizing</vt:lpstr>
      <vt:lpstr>CSS Properties</vt:lpstr>
      <vt:lpstr>Common used properties</vt:lpstr>
      <vt:lpstr>Background</vt:lpstr>
      <vt:lpstr>Text</vt:lpstr>
      <vt:lpstr>Font</vt:lpstr>
      <vt:lpstr>Opacity</vt:lpstr>
      <vt:lpstr>PowerPoint Presentation</vt:lpstr>
      <vt:lpstr>Lab</vt:lpstr>
      <vt:lpstr>Refs</vt:lpstr>
      <vt:lpstr>PowerPoint Presentation</vt:lpstr>
      <vt:lpstr>PowerPoint Presentation</vt:lpstr>
      <vt:lpstr>PowerPoint Presentation</vt:lpstr>
      <vt:lpstr>Thank You  And see you ;)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(Cascading Style Sheet)</dc:title>
  <cp:lastModifiedBy>MINHSANG_2</cp:lastModifiedBy>
  <cp:revision>23</cp:revision>
  <dcterms:modified xsi:type="dcterms:W3CDTF">2019-12-03T14:37:31Z</dcterms:modified>
</cp:coreProperties>
</file>