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 b="def" i="def"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connected</a:t>
            </a:r>
          </a:p>
          <a:p>
            <a:pPr/>
          </a:p>
          <a:p>
            <a:pPr marL="140368" indent="-140368">
              <a:buSzPct val="100000"/>
              <a:buChar char="-"/>
            </a:pPr>
            <a:r>
              <a:t>Self introduction</a:t>
            </a:r>
          </a:p>
          <a:p>
            <a:pPr marL="140368" indent="-140368">
              <a:buSzPct val="100000"/>
              <a:buChar char="-"/>
            </a:pPr>
            <a:r>
              <a:t>Engagement questions</a:t>
            </a:r>
          </a:p>
          <a:p>
            <a:pPr marL="140368" indent="-140368">
              <a:buSzPct val="100000"/>
              <a:buChar char="-"/>
            </a:pPr>
            <a:r>
              <a:t>Will have gifts if you can answer questions</a:t>
            </a:r>
          </a:p>
          <a:p>
            <a:pPr/>
          </a:p>
          <a:p>
            <a:pPr/>
            <a:r>
              <a:t>——</a:t>
            </a:r>
          </a:p>
          <a:p>
            <a:pPr/>
          </a:p>
          <a:p>
            <a:pPr marL="140368" indent="-140368">
              <a:buSzPct val="100000"/>
              <a:buChar char="-"/>
            </a:pPr>
            <a:r>
              <a:t>How many of you didn’t know HTML/CSS before?</a:t>
            </a:r>
          </a:p>
          <a:p>
            <a:pPr marL="140368" indent="-140368">
              <a:buSzPct val="100000"/>
              <a:buChar char="-"/>
            </a:pPr>
            <a:r>
              <a:t>How many of you already know HTML/CSS?</a:t>
            </a:r>
          </a:p>
          <a:p>
            <a:pPr marL="140368" indent="-140368">
              <a:buSzPct val="100000"/>
              <a:buChar char="-"/>
            </a:pPr>
            <a:r>
              <a:t>How many of you never heard about HTML/CSS?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;p3"/>
          <p:cNvSpPr/>
          <p:nvPr/>
        </p:nvSpPr>
        <p:spPr>
          <a:xfrm flipH="1">
            <a:off x="7595937" y="613632"/>
            <a:ext cx="1081626" cy="14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" name="Google Shape;16;p3"/>
          <p:cNvSpPr/>
          <p:nvPr/>
        </p:nvSpPr>
        <p:spPr>
          <a:xfrm flipH="1" rot="10800000">
            <a:off x="466424" y="4744470"/>
            <a:ext cx="1081627" cy="1499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73700" y="2408600"/>
            <a:ext cx="7596600" cy="2040901"/>
          </a:xfrm>
          <a:prstGeom prst="rect">
            <a:avLst/>
          </a:prstGeom>
        </p:spPr>
        <p:txBody>
          <a:bodyPr anchor="ctr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311699" y="1633633"/>
            <a:ext cx="3999902" cy="44721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652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4224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796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3368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Google Shape;22;p4"/>
          <p:cNvSpPr txBox="1"/>
          <p:nvPr>
            <p:ph type="body" sz="half" idx="13"/>
          </p:nvPr>
        </p:nvSpPr>
        <p:spPr>
          <a:xfrm>
            <a:off x="4832399" y="1633633"/>
            <a:ext cx="3999902" cy="44721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11699" y="1865866"/>
            <a:ext cx="2808001" cy="37131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144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3716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288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2860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3;p7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90250" y="600199"/>
            <a:ext cx="5878801" cy="5454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37;p8"/>
          <p:cNvSpPr/>
          <p:nvPr/>
        </p:nvSpPr>
        <p:spPr>
          <a:xfrm>
            <a:off x="4572000" y="-33"/>
            <a:ext cx="4572000" cy="6858001"/>
          </a:xfrm>
          <a:prstGeom prst="rect">
            <a:avLst/>
          </a:prstGeom>
          <a:solidFill>
            <a:srgbClr val="98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265500" y="1239032"/>
            <a:ext cx="4045200" cy="2381701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FF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40;p8"/>
          <p:cNvSpPr txBox="1"/>
          <p:nvPr>
            <p:ph type="body" sz="half" idx="13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buFont typeface="Open Sans Regular"/>
              <a:defRPr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319499" y="5625232"/>
            <a:ext cx="5998802" cy="798302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/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/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/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6;p10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311699" y="1276166"/>
            <a:ext cx="8520602" cy="2838301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16000"/>
            <a:ext cx="8520602" cy="1428901"/>
          </a:xfrm>
          <a:prstGeom prst="rect">
            <a:avLst/>
          </a:prstGeom>
        </p:spPr>
        <p:txBody>
          <a:bodyPr/>
          <a:lstStyle>
            <a:lvl1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633633"/>
            <a:ext cx="8520602" cy="44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83" y="6314125"/>
            <a:ext cx="336775" cy="331695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internetingishard.com/html-and-css/advanced-positioning/" TargetMode="External"/><Relationship Id="rId4" Type="http://schemas.openxmlformats.org/officeDocument/2006/relationships/hyperlink" Target="https://css-tricks.com/almanac/properties/p/position/" TargetMode="External"/><Relationship Id="rId5" Type="http://schemas.openxmlformats.org/officeDocument/2006/relationships/hyperlink" Target="https://www.w3schools.com/css/css_positioning.asp" TargetMode="External"/><Relationship Id="rId6" Type="http://schemas.openxmlformats.org/officeDocument/2006/relationships/hyperlink" Target="https://cssreference.io/positioning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56;p12" descr="Google Shape;56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9739" y="5847727"/>
            <a:ext cx="960567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Google Shape;57;p12"/>
          <p:cNvSpPr txBox="1"/>
          <p:nvPr>
            <p:ph type="title"/>
          </p:nvPr>
        </p:nvSpPr>
        <p:spPr>
          <a:xfrm>
            <a:off x="773700" y="1410479"/>
            <a:ext cx="7596600" cy="1883495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CSS Position</a:t>
            </a:r>
          </a:p>
        </p:txBody>
      </p:sp>
      <p:pic>
        <p:nvPicPr>
          <p:cNvPr id="107" name="99Ny2DkJ66mAsHH3i-eHsePJ1MfRHbdXI87Qb1sTkeDadbfqkOceBhV7tgr_lSFvVBAVMiV9um3yRFyk7yenYborGStfmkGiDL8OOYlrvn1HwWjwlaymbADFYTYw4y6RS8cB40J1CHiNM6VTZw.png" descr="99Ny2DkJ66mAsHH3i-eHsePJ1MfRHbdXI87Qb1sTkeDadbfqkOceBhV7tgr_lSFvVBAVMiV9um3yRFyk7yenYborGStfmkGiDL8OOYlrvn1HwWjwlaymbADFYTYw4y6RS8cB40J1CHiNM6VTZ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0358" y="3362549"/>
            <a:ext cx="2503284" cy="2503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Fixed</a:t>
            </a:r>
          </a:p>
        </p:txBody>
      </p:sp>
      <p:pic>
        <p:nvPicPr>
          <p:cNvPr id="143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Fixed</a:t>
            </a:r>
          </a:p>
        </p:txBody>
      </p:sp>
      <p:pic>
        <p:nvPicPr>
          <p:cNvPr id="146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Google Shape;144;p24"/>
          <p:cNvSpPr txBox="1"/>
          <p:nvPr>
            <p:ph type="body" sz="half" idx="1"/>
          </p:nvPr>
        </p:nvSpPr>
        <p:spPr>
          <a:xfrm>
            <a:off x="311699" y="1633633"/>
            <a:ext cx="4777811" cy="3887425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Fixed position with browser even when scrolling</a:t>
            </a:r>
            <a:br/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Removed from document flow</a:t>
            </a:r>
          </a:p>
        </p:txBody>
      </p:sp>
      <p:sp>
        <p:nvSpPr>
          <p:cNvPr id="148" name="Google Shape;144;p24"/>
          <p:cNvSpPr txBox="1"/>
          <p:nvPr/>
        </p:nvSpPr>
        <p:spPr>
          <a:xfrm>
            <a:off x="5315906" y="1633633"/>
            <a:ext cx="3316673" cy="388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457200">
              <a:lnSpc>
                <a:spcPts val="3700"/>
              </a:lnSpc>
              <a:defRPr sz="1600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Fixed: Top Left 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.fixed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position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fixed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top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16px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left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8px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pic>
        <p:nvPicPr>
          <p:cNvPr id="149" name="positioned-elements-terminology-861fca.png" descr="positioned-elements-terminology-861fca.png"/>
          <p:cNvPicPr>
            <a:picLocks noChangeAspect="1"/>
          </p:cNvPicPr>
          <p:nvPr/>
        </p:nvPicPr>
        <p:blipFill>
          <a:blip r:embed="rId3">
            <a:extLst/>
          </a:blip>
          <a:srcRect l="74769" t="33214" r="1830" b="666"/>
          <a:stretch>
            <a:fillRect/>
          </a:stretch>
        </p:blipFill>
        <p:spPr>
          <a:xfrm>
            <a:off x="5904465" y="2956596"/>
            <a:ext cx="2139687" cy="2640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What will we code?</a:t>
            </a:r>
          </a:p>
        </p:txBody>
      </p:sp>
      <p:pic>
        <p:nvPicPr>
          <p:cNvPr id="152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8-12-24 at 11.01.57 AM.png" descr="Screen Shot 2018-12-24 at 11.01.5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336" y="1576827"/>
            <a:ext cx="7177328" cy="4282606"/>
          </a:xfrm>
          <a:prstGeom prst="rect">
            <a:avLst/>
          </a:prstGeom>
          <a:ln>
            <a:solidFill>
              <a:srgbClr val="535353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Absolute</a:t>
            </a:r>
          </a:p>
        </p:txBody>
      </p:sp>
      <p:pic>
        <p:nvPicPr>
          <p:cNvPr id="156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Absolute</a:t>
            </a:r>
          </a:p>
        </p:txBody>
      </p:sp>
      <p:pic>
        <p:nvPicPr>
          <p:cNvPr id="159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oogle Shape;144;p24"/>
          <p:cNvSpPr txBox="1"/>
          <p:nvPr>
            <p:ph type="body" sz="half" idx="1"/>
          </p:nvPr>
        </p:nvSpPr>
        <p:spPr>
          <a:xfrm>
            <a:off x="311699" y="1633633"/>
            <a:ext cx="5139168" cy="3887425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Absolute position with </a:t>
            </a:r>
            <a:br/>
            <a:r>
              <a:t>the nearest positioned parent</a:t>
            </a:r>
            <a:br/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Removed from document flow</a:t>
            </a:r>
          </a:p>
        </p:txBody>
      </p:sp>
      <p:sp>
        <p:nvSpPr>
          <p:cNvPr id="161" name="Google Shape;144;p24"/>
          <p:cNvSpPr txBox="1"/>
          <p:nvPr/>
        </p:nvSpPr>
        <p:spPr>
          <a:xfrm>
            <a:off x="5766198" y="1633633"/>
            <a:ext cx="2866381" cy="388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457200">
              <a:lnSpc>
                <a:spcPts val="3700"/>
              </a:lnSpc>
              <a:defRPr sz="1600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Positioned parent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.positioned-parent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position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relative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.absolute-child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position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absolute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top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16px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left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8px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pic>
        <p:nvPicPr>
          <p:cNvPr id="162" name="positioned-elements-terminology-861fca.png" descr="positioned-elements-terminology-861fca.png"/>
          <p:cNvPicPr>
            <a:picLocks noChangeAspect="1"/>
          </p:cNvPicPr>
          <p:nvPr/>
        </p:nvPicPr>
        <p:blipFill>
          <a:blip r:embed="rId3">
            <a:extLst/>
          </a:blip>
          <a:srcRect l="49861" t="30898" r="26738" b="2981"/>
          <a:stretch>
            <a:fillRect/>
          </a:stretch>
        </p:blipFill>
        <p:spPr>
          <a:xfrm>
            <a:off x="6129612" y="3805442"/>
            <a:ext cx="2139686" cy="2640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Relative</a:t>
            </a:r>
          </a:p>
        </p:txBody>
      </p:sp>
      <p:pic>
        <p:nvPicPr>
          <p:cNvPr id="165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Relative</a:t>
            </a:r>
          </a:p>
        </p:txBody>
      </p:sp>
      <p:pic>
        <p:nvPicPr>
          <p:cNvPr id="168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144;p24"/>
          <p:cNvSpPr txBox="1"/>
          <p:nvPr>
            <p:ph type="body" sz="half" idx="1"/>
          </p:nvPr>
        </p:nvSpPr>
        <p:spPr>
          <a:xfrm>
            <a:off x="311699" y="1633633"/>
            <a:ext cx="4319446" cy="3887425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Not removed from document flow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Can be moved to another position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Usually use with position absolute</a:t>
            </a:r>
          </a:p>
        </p:txBody>
      </p:sp>
      <p:sp>
        <p:nvSpPr>
          <p:cNvPr id="170" name="Google Shape;144;p24"/>
          <p:cNvSpPr txBox="1"/>
          <p:nvPr/>
        </p:nvSpPr>
        <p:spPr>
          <a:xfrm>
            <a:off x="4840247" y="1633633"/>
            <a:ext cx="3792332" cy="2201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457200">
              <a:lnSpc>
                <a:spcPts val="3700"/>
              </a:lnSpc>
              <a:defRPr sz="1600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Still taking spaces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.relative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position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relative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0000"/>
                </a:solidFill>
              </a:rPr>
              <a:t>  top</a:t>
            </a:r>
            <a:r>
              <a:rPr>
                <a:solidFill>
                  <a:srgbClr val="000000"/>
                </a:solidFill>
              </a:rPr>
              <a:t>:</a:t>
            </a:r>
            <a:r>
              <a:t> 16px;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0000"/>
                </a:solidFill>
              </a:rPr>
              <a:t>  left</a:t>
            </a:r>
            <a:r>
              <a:rPr>
                <a:solidFill>
                  <a:srgbClr val="000000"/>
                </a:solidFill>
              </a:rPr>
              <a:t>:</a:t>
            </a:r>
            <a:r>
              <a:t> 16px;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pic>
        <p:nvPicPr>
          <p:cNvPr id="171" name="positioned-elements-terminology-861fca.png" descr="positioned-elements-terminology-861fca.png"/>
          <p:cNvPicPr>
            <a:picLocks noChangeAspect="1"/>
          </p:cNvPicPr>
          <p:nvPr/>
        </p:nvPicPr>
        <p:blipFill>
          <a:blip r:embed="rId3">
            <a:extLst/>
          </a:blip>
          <a:srcRect l="25535" t="32956" r="51531" b="3283"/>
          <a:stretch>
            <a:fillRect/>
          </a:stretch>
        </p:blipFill>
        <p:spPr>
          <a:xfrm>
            <a:off x="5613058" y="3328099"/>
            <a:ext cx="2246605" cy="27274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Comparison</a:t>
            </a:r>
          </a:p>
        </p:txBody>
      </p:sp>
      <p:pic>
        <p:nvPicPr>
          <p:cNvPr id="174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5" name="Table"/>
          <p:cNvGraphicFramePr/>
          <p:nvPr/>
        </p:nvGraphicFramePr>
        <p:xfrm>
          <a:off x="595987" y="2162884"/>
          <a:ext cx="8241895" cy="3656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2480264"/>
                <a:gridCol w="1246431"/>
                <a:gridCol w="1408443"/>
                <a:gridCol w="1408443"/>
                <a:gridCol w="1408443"/>
              </a:tblGrid>
              <a:tr h="438167">
                <a:tc>
                  <a:txBody>
                    <a:bodyPr/>
                    <a:lstStyle/>
                    <a:p>
                      <a:pPr algn="ctr">
                        <a:defRPr b="1" sz="1900">
                          <a:sym typeface="Arial"/>
                        </a:defRPr>
                      </a:pP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Static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Relative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Absolute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900">
                          <a:sym typeface="Arial"/>
                        </a:rPr>
                        <a:t>Fixed</a:t>
                      </a:r>
                    </a:p>
                  </a:txBody>
                  <a:tcPr marL="0" marR="0" marT="0" marB="0" anchor="ctr" anchorCtr="0" horzOverflow="overflow">
                    <a:lnT w="25400">
                      <a:solidFill>
                        <a:srgbClr val="000000"/>
                      </a:solidFill>
                    </a:lnT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Default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-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-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-</a:t>
                      </a:r>
                    </a:p>
                  </a:txBody>
                  <a:tcPr marL="0" marR="0" marT="0" marB="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Positioned Elements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Removed from doc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900">
                          <a:sym typeface="Arial"/>
                        </a:rPr>
                        <a:t>Can use  top, left, bottom, right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No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>
                          <a:sym typeface="Arial"/>
                        </a:rPr>
                        <a:t>Yes</a:t>
                      </a:r>
                    </a:p>
                  </a:txBody>
                  <a:tcPr marL="0" marR="0" marT="0" marB="0" anchor="ctr" anchorCtr="0" horzOverflow="overflow">
                    <a:lnB w="254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Sticky demo</a:t>
            </a:r>
          </a:p>
        </p:txBody>
      </p:sp>
      <p:pic>
        <p:nvPicPr>
          <p:cNvPr id="178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Refs</a:t>
            </a:r>
          </a:p>
        </p:txBody>
      </p:sp>
      <p:pic>
        <p:nvPicPr>
          <p:cNvPr id="181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Google Shape;144;p24"/>
          <p:cNvSpPr txBox="1"/>
          <p:nvPr>
            <p:ph type="body" idx="1"/>
          </p:nvPr>
        </p:nvSpPr>
        <p:spPr>
          <a:xfrm>
            <a:off x="311699" y="1633633"/>
            <a:ext cx="8424889" cy="3887425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https://internetingishard.com/html-and-css/advanced-positioning/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https://css-tricks.com/almanac/properties/p/position/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https://www.w3schools.com/css/css_positioning.asp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6" invalidUrl="" action="" tgtFrame="" tooltip="" history="1" highlightClick="0" endSnd="0"/>
              </a:rPr>
              <a:t>https://cssreference.io/positioning/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kahoot.jpg" descr="kahoo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57250"/>
            <a:ext cx="9144001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51;p25" descr="Google Shape;15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393" y="396637"/>
            <a:ext cx="7567218" cy="6064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oogle Shape;152;p25" descr="Google Shape;15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57;p26" descr="Google Shape;157;p26"/>
          <p:cNvPicPr>
            <a:picLocks noChangeAspect="1"/>
          </p:cNvPicPr>
          <p:nvPr/>
        </p:nvPicPr>
        <p:blipFill>
          <a:blip r:embed="rId2">
            <a:extLst/>
          </a:blip>
          <a:srcRect l="0" t="4128" r="0" b="4127"/>
          <a:stretch>
            <a:fillRect/>
          </a:stretch>
        </p:blipFill>
        <p:spPr>
          <a:xfrm>
            <a:off x="1366051" y="1589227"/>
            <a:ext cx="6411899" cy="51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158;p26" descr="Google Shape;158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Google Shape;159;p26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/>
          <a:p>
            <a:pPr algn="ctr" defTabSz="676655">
              <a:defRPr sz="2664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Thank You </a:t>
            </a:r>
            <a:br/>
            <a:r>
              <a:t>And see you ;)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3;p13"/>
          <p:cNvSpPr txBox="1"/>
          <p:nvPr>
            <p:ph type="body" sz="half" idx="1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CSS Position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Labs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Q &amp; A</a:t>
            </a:r>
          </a:p>
        </p:txBody>
      </p:sp>
      <p:sp>
        <p:nvSpPr>
          <p:cNvPr id="114" name="Google Shape;64;p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Agenda</a:t>
            </a:r>
          </a:p>
        </p:txBody>
      </p:sp>
      <p:pic>
        <p:nvPicPr>
          <p:cNvPr id="115" name="Google Shape;65;p13" descr="Google Shape;6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CSS Position Overview</a:t>
            </a:r>
          </a:p>
        </p:txBody>
      </p:sp>
      <p:pic>
        <p:nvPicPr>
          <p:cNvPr id="118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Positioned Elements</a:t>
            </a:r>
          </a:p>
        </p:txBody>
      </p:sp>
      <p:pic>
        <p:nvPicPr>
          <p:cNvPr id="121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ositioned-elements-terminology-861fca.png" descr="positioned-elements-terminology-861fc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432560"/>
            <a:ext cx="9144000" cy="399288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Ref: https://internetingishard.com/html-and-css/advanced-positioning/"/>
          <p:cNvSpPr txBox="1"/>
          <p:nvPr/>
        </p:nvSpPr>
        <p:spPr>
          <a:xfrm>
            <a:off x="1838008" y="5465962"/>
            <a:ext cx="5033207" cy="1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Ref: https://internetingishard.com/html-and-css/advanced-positioning/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Supported Properties</a:t>
            </a:r>
          </a:p>
        </p:txBody>
      </p:sp>
      <p:pic>
        <p:nvPicPr>
          <p:cNvPr id="126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relative-positioning-offsets-494268.png" descr="relative-positioning-offsets-49426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583586"/>
            <a:ext cx="9144001" cy="5090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Z-index</a:t>
            </a:r>
          </a:p>
        </p:txBody>
      </p:sp>
      <p:pic>
        <p:nvPicPr>
          <p:cNvPr id="130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css-z-index-c87ef0.png" descr="css-z-index-c87ef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724895"/>
            <a:ext cx="9144000" cy="5408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Static</a:t>
            </a:r>
          </a:p>
        </p:txBody>
      </p:sp>
      <p:pic>
        <p:nvPicPr>
          <p:cNvPr id="134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Position Static</a:t>
            </a:r>
          </a:p>
        </p:txBody>
      </p:sp>
      <p:pic>
        <p:nvPicPr>
          <p:cNvPr id="137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Google Shape;144;p24"/>
          <p:cNvSpPr txBox="1"/>
          <p:nvPr>
            <p:ph type="body" sz="half" idx="1"/>
          </p:nvPr>
        </p:nvSpPr>
        <p:spPr>
          <a:xfrm>
            <a:off x="311699" y="1633633"/>
            <a:ext cx="4319446" cy="3887425"/>
          </a:xfrm>
          <a:prstGeom prst="rect">
            <a:avLst/>
          </a:prstGeom>
        </p:spPr>
        <p:txBody>
          <a:bodyPr/>
          <a:lstStyle/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Default position</a:t>
            </a:r>
          </a:p>
          <a:p>
            <a:pPr indent="-381000">
              <a:lnSpc>
                <a:spcPct val="150000"/>
              </a:lnSpc>
              <a:buSzPts val="2400"/>
              <a:buFont typeface="Open Sans Regular"/>
              <a:defRPr sz="2400"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Follow document flow</a:t>
            </a:r>
          </a:p>
        </p:txBody>
      </p:sp>
      <p:pic>
        <p:nvPicPr>
          <p:cNvPr id="139" name="positioned-elements-terminology-861fca.png" descr="positioned-elements-terminology-861fca.png"/>
          <p:cNvPicPr>
            <a:picLocks noChangeAspect="1"/>
          </p:cNvPicPr>
          <p:nvPr/>
        </p:nvPicPr>
        <p:blipFill>
          <a:blip r:embed="rId3">
            <a:extLst/>
          </a:blip>
          <a:srcRect l="0" t="29720" r="75430" b="1970"/>
          <a:stretch>
            <a:fillRect/>
          </a:stretch>
        </p:blipFill>
        <p:spPr>
          <a:xfrm>
            <a:off x="991720" y="2765004"/>
            <a:ext cx="2246605" cy="272749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144;p24"/>
          <p:cNvSpPr txBox="1"/>
          <p:nvPr/>
        </p:nvSpPr>
        <p:spPr>
          <a:xfrm>
            <a:off x="4840247" y="1633633"/>
            <a:ext cx="3792332" cy="388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457200">
              <a:lnSpc>
                <a:spcPts val="3700"/>
              </a:lnSpc>
              <a:defRPr sz="1600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Manually set static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.static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 position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static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0000"/>
                </a:solidFill>
              </a:rPr>
              <a:t>  border</a:t>
            </a:r>
            <a:r>
              <a:rPr>
                <a:solidFill>
                  <a:srgbClr val="000000"/>
                </a:solidFill>
              </a:rPr>
              <a:t>:</a:t>
            </a:r>
            <a:r>
              <a:t> 3px solid #73AD21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defTabSz="457200">
              <a:lnSpc>
                <a:spcPts val="3700"/>
              </a:lnSpc>
              <a:defRPr sz="1600">
                <a:solidFill>
                  <a:schemeClr val="accent5">
                    <a:satOff val="-5876"/>
                    <a:lumOff val="-1074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 Default position is static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.static </a:t>
            </a:r>
            <a:r>
              <a:rPr>
                <a:solidFill>
                  <a:srgbClr val="000000"/>
                </a:solidFill>
              </a:rPr>
              <a:t>{</a:t>
            </a:r>
          </a:p>
          <a:p>
            <a:pPr defTabSz="457200">
              <a:lnSpc>
                <a:spcPts val="3700"/>
              </a:lnSpc>
              <a:defRPr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0000"/>
                </a:solidFill>
              </a:rPr>
              <a:t>  border</a:t>
            </a:r>
            <a:r>
              <a:rPr>
                <a:solidFill>
                  <a:srgbClr val="000000"/>
                </a:solidFill>
              </a:rPr>
              <a:t>:</a:t>
            </a:r>
            <a:r>
              <a:t> 3px solid #73AD21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FF0000"/>
              </a:solidFill>
            </a:endParaRPr>
          </a:p>
          <a:p>
            <a:pPr defTabSz="457200">
              <a:lnSpc>
                <a:spcPts val="3700"/>
              </a:lnSpc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