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CDCC"/>
          </a:solidFill>
        </a:fill>
      </a:tcStyle>
    </a:wholeTbl>
    <a:band2H>
      <a:tcTxStyle b="def" i="def"/>
      <a:tcStyle>
        <a:tcBdr/>
        <a:fill>
          <a:solidFill>
            <a:srgbClr val="E9E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6DA"/>
          </a:solidFill>
        </a:fill>
      </a:tcStyle>
    </a:wholeTbl>
    <a:band2H>
      <a:tcTxStyle b="def" i="def"/>
      <a:tcStyle>
        <a:tcBdr/>
        <a:fill>
          <a:solidFill>
            <a:srgbClr val="E9EC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6D0"/>
          </a:solidFill>
        </a:fill>
      </a:tcStyle>
    </a:wholeTbl>
    <a:band2H>
      <a:tcTxStyle b="def" i="def"/>
      <a:tcStyle>
        <a:tcBdr/>
        <a:fill>
          <a:solidFill>
            <a:srgbClr val="F8FA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CDCC"/>
          </a:solidFill>
        </a:fill>
      </a:tcStyle>
    </a:wholeTbl>
    <a:band2H>
      <a:tcTxStyle b="def" i="def"/>
      <a:tcStyle>
        <a:tcBdr/>
        <a:fill>
          <a:solidFill>
            <a:srgbClr val="E9E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CDCC"/>
          </a:solidFill>
        </a:fill>
      </a:tcStyle>
    </a:wholeTbl>
    <a:band2H>
      <a:tcTxStyle b="def" i="def"/>
      <a:tcStyle>
        <a:tcBdr/>
        <a:fill>
          <a:solidFill>
            <a:srgbClr val="E9E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 connected</a:t>
            </a:r>
          </a:p>
          <a:p>
            <a:pPr/>
          </a:p>
          <a:p>
            <a:pPr marL="140368" indent="-140368">
              <a:buSzPct val="100000"/>
              <a:buChar char="-"/>
            </a:pPr>
            <a:r>
              <a:t>Self introduction</a:t>
            </a:r>
          </a:p>
          <a:p>
            <a:pPr marL="140368" indent="-140368">
              <a:buSzPct val="100000"/>
              <a:buChar char="-"/>
            </a:pPr>
            <a:r>
              <a:t>Engagement questions</a:t>
            </a:r>
          </a:p>
          <a:p>
            <a:pPr marL="140368" indent="-140368">
              <a:buSzPct val="100000"/>
              <a:buChar char="-"/>
            </a:pPr>
            <a:r>
              <a:t>Will have gifts if you can answer questions</a:t>
            </a:r>
          </a:p>
          <a:p>
            <a:pPr/>
          </a:p>
          <a:p>
            <a:pPr/>
            <a:r>
              <a:t>——</a:t>
            </a:r>
          </a:p>
          <a:p>
            <a:pPr/>
          </a:p>
          <a:p>
            <a:pPr marL="140368" indent="-140368">
              <a:buSzPct val="100000"/>
              <a:buChar char="-"/>
            </a:pPr>
            <a:r>
              <a:t>How many of you didn’t know HTML/CSS before?</a:t>
            </a:r>
          </a:p>
          <a:p>
            <a:pPr marL="140368" indent="-140368">
              <a:buSzPct val="100000"/>
              <a:buChar char="-"/>
            </a:pPr>
            <a:r>
              <a:t>How many of you already know HTML/CSS?</a:t>
            </a:r>
          </a:p>
          <a:p>
            <a:pPr marL="140368" indent="-140368">
              <a:buSzPct val="100000"/>
              <a:buChar char="-"/>
            </a:pPr>
            <a:r>
              <a:t>How many of you never heard about HTML/CSS?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5;p3"/>
          <p:cNvSpPr/>
          <p:nvPr/>
        </p:nvSpPr>
        <p:spPr>
          <a:xfrm flipH="1">
            <a:off x="7595937" y="613632"/>
            <a:ext cx="1081626" cy="1499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CCA677"/>
            </a:solidFill>
            <a:miter lim="8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" name="Google Shape;16;p3"/>
          <p:cNvSpPr/>
          <p:nvPr/>
        </p:nvSpPr>
        <p:spPr>
          <a:xfrm flipH="1" rot="10800000">
            <a:off x="466424" y="4744470"/>
            <a:ext cx="1081627" cy="1499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CCA677"/>
            </a:solidFill>
            <a:miter lim="8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773700" y="2408600"/>
            <a:ext cx="7596600" cy="2040901"/>
          </a:xfrm>
          <a:prstGeom prst="rect">
            <a:avLst/>
          </a:prstGeom>
        </p:spPr>
        <p:txBody>
          <a:bodyPr anchor="ctr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half" idx="1"/>
          </p:nvPr>
        </p:nvSpPr>
        <p:spPr>
          <a:xfrm>
            <a:off x="311699" y="1633633"/>
            <a:ext cx="3999902" cy="44721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 marL="965200" indent="-3556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 marL="1422400" indent="-3556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 marL="1879600" indent="-3556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 marL="2336800" indent="-3556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Google Shape;22;p4"/>
          <p:cNvSpPr txBox="1"/>
          <p:nvPr>
            <p:ph type="body" sz="half" idx="13"/>
          </p:nvPr>
        </p:nvSpPr>
        <p:spPr>
          <a:xfrm>
            <a:off x="4832399" y="1633633"/>
            <a:ext cx="3999902" cy="44721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buFont typeface="Open Sans Regular"/>
              <a:defRPr sz="1400">
                <a:latin typeface="Open Sans Regular"/>
                <a:ea typeface="Open Sans Regular"/>
                <a:cs typeface="Open Sans Regular"/>
                <a:sym typeface="Open Sans Regular"/>
              </a:defRPr>
            </a:pP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xfrm>
            <a:off x="311699" y="740799"/>
            <a:ext cx="2808001" cy="100770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311699" y="1865866"/>
            <a:ext cx="2808001" cy="3713102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buFont typeface="Open Sans Regular"/>
              <a:defRPr sz="1200"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 marL="914400" indent="-304800">
              <a:buSzPts val="1200"/>
              <a:buFont typeface="Open Sans Regular"/>
              <a:defRPr sz="1200"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 marL="1371600" indent="-304800">
              <a:buSzPts val="1200"/>
              <a:buFont typeface="Open Sans Regular"/>
              <a:defRPr sz="1200"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 marL="1828800" indent="-304800">
              <a:buSzPts val="1200"/>
              <a:buFont typeface="Open Sans Regular"/>
              <a:defRPr sz="1200"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 marL="2286000" indent="-304800">
              <a:buSzPts val="1200"/>
              <a:buFont typeface="Open Sans Regular"/>
              <a:defRPr sz="1200"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33;p7"/>
          <p:cNvSpPr/>
          <p:nvPr/>
        </p:nvSpPr>
        <p:spPr>
          <a:xfrm>
            <a:off x="0" y="6727600"/>
            <a:ext cx="9144000" cy="130501"/>
          </a:xfrm>
          <a:prstGeom prst="rect">
            <a:avLst/>
          </a:prstGeom>
          <a:solidFill>
            <a:srgbClr val="CCA67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59" name="Title Text"/>
          <p:cNvSpPr txBox="1"/>
          <p:nvPr>
            <p:ph type="title"/>
          </p:nvPr>
        </p:nvSpPr>
        <p:spPr>
          <a:xfrm>
            <a:off x="490250" y="600199"/>
            <a:ext cx="5878801" cy="5454302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37;p8"/>
          <p:cNvSpPr/>
          <p:nvPr/>
        </p:nvSpPr>
        <p:spPr>
          <a:xfrm>
            <a:off x="4572000" y="-33"/>
            <a:ext cx="4572000" cy="6858001"/>
          </a:xfrm>
          <a:prstGeom prst="rect">
            <a:avLst/>
          </a:prstGeom>
          <a:solidFill>
            <a:srgbClr val="98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68" name="Title Text"/>
          <p:cNvSpPr txBox="1"/>
          <p:nvPr>
            <p:ph type="title"/>
          </p:nvPr>
        </p:nvSpPr>
        <p:spPr>
          <a:xfrm>
            <a:off x="265500" y="1239032"/>
            <a:ext cx="4045200" cy="2381701"/>
          </a:xfrm>
          <a:prstGeom prst="rect">
            <a:avLst/>
          </a:prstGeom>
        </p:spPr>
        <p:txBody>
          <a:bodyPr/>
          <a:lstStyle>
            <a:lvl1pPr algn="ctr">
              <a:defRPr sz="4200">
                <a:solidFill>
                  <a:srgbClr val="FF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quarter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4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4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4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4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Google Shape;40;p8"/>
          <p:cNvSpPr txBox="1"/>
          <p:nvPr>
            <p:ph type="body" sz="half" idx="13"/>
          </p:nvPr>
        </p:nvSpPr>
        <p:spPr>
          <a:xfrm>
            <a:off x="4939500" y="965599"/>
            <a:ext cx="3837000" cy="4926902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rgbClr val="FFFFFF"/>
              </a:buClr>
              <a:buFont typeface="Open Sans Regular"/>
              <a:defRPr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Body Level One…"/>
          <p:cNvSpPr txBox="1"/>
          <p:nvPr>
            <p:ph type="body" sz="quarter" idx="1"/>
          </p:nvPr>
        </p:nvSpPr>
        <p:spPr>
          <a:xfrm>
            <a:off x="319499" y="5625232"/>
            <a:ext cx="5998802" cy="798302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400"/>
            </a:lvl1pPr>
            <a:lvl2pPr marL="1141185" indent="-544285">
              <a:lnSpc>
                <a:spcPct val="100000"/>
              </a:lnSpc>
              <a:buClrTx/>
              <a:buSzPts val="2400"/>
              <a:buFontTx/>
              <a:defRPr sz="2400"/>
            </a:lvl2pPr>
            <a:lvl3pPr marL="1598385" indent="-544285">
              <a:lnSpc>
                <a:spcPct val="100000"/>
              </a:lnSpc>
              <a:buClrTx/>
              <a:buSzPts val="2400"/>
              <a:buFontTx/>
              <a:defRPr sz="2400"/>
            </a:lvl3pPr>
            <a:lvl4pPr marL="2055585" indent="-544285">
              <a:lnSpc>
                <a:spcPct val="100000"/>
              </a:lnSpc>
              <a:buClrTx/>
              <a:buSzPts val="2400"/>
              <a:buFontTx/>
              <a:defRPr sz="2400"/>
            </a:lvl4pPr>
            <a:lvl5pPr marL="2512785" indent="-544285">
              <a:lnSpc>
                <a:spcPct val="100000"/>
              </a:lnSpc>
              <a:buClrTx/>
              <a:buSzPts val="2400"/>
              <a:buFontTx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46;p10"/>
          <p:cNvSpPr/>
          <p:nvPr/>
        </p:nvSpPr>
        <p:spPr>
          <a:xfrm>
            <a:off x="0" y="6727600"/>
            <a:ext cx="9144000" cy="130501"/>
          </a:xfrm>
          <a:prstGeom prst="rect">
            <a:avLst/>
          </a:prstGeom>
          <a:solidFill>
            <a:srgbClr val="CCA677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87" name="Title Text"/>
          <p:cNvSpPr txBox="1"/>
          <p:nvPr>
            <p:ph type="title"/>
          </p:nvPr>
        </p:nvSpPr>
        <p:spPr>
          <a:xfrm>
            <a:off x="311699" y="1276166"/>
            <a:ext cx="8520602" cy="2838301"/>
          </a:xfrm>
          <a:prstGeom prst="rect">
            <a:avLst/>
          </a:prstGeom>
        </p:spPr>
        <p:txBody>
          <a:bodyPr anchor="ctr"/>
          <a:lstStyle>
            <a:lvl1pPr algn="ctr">
              <a:defRPr sz="16000">
                <a:solidFill>
                  <a:srgbClr val="CCA677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8" name="Body Level One…"/>
          <p:cNvSpPr txBox="1"/>
          <p:nvPr>
            <p:ph type="body" sz="quarter" idx="1"/>
          </p:nvPr>
        </p:nvSpPr>
        <p:spPr>
          <a:xfrm>
            <a:off x="311699" y="4216000"/>
            <a:ext cx="8520602" cy="1428901"/>
          </a:xfrm>
          <a:prstGeom prst="rect">
            <a:avLst/>
          </a:prstGeom>
        </p:spPr>
        <p:txBody>
          <a:bodyPr/>
          <a:lstStyle>
            <a:lvl1pPr algn="ctr">
              <a:buFont typeface="Open Sans Regular"/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 algn="ctr">
              <a:buFont typeface="Open Sans Regular"/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 algn="ctr">
              <a:buFont typeface="Open Sans Regular"/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 algn="ctr">
              <a:buFont typeface="Open Sans Regular"/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 algn="ctr">
              <a:buFont typeface="Open Sans Regular"/>
              <a:defRPr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/>
          <p:cNvSpPr/>
          <p:nvPr/>
        </p:nvSpPr>
        <p:spPr>
          <a:xfrm>
            <a:off x="0" y="6727600"/>
            <a:ext cx="9144000" cy="130501"/>
          </a:xfrm>
          <a:prstGeom prst="rect">
            <a:avLst/>
          </a:prstGeom>
          <a:solidFill>
            <a:srgbClr val="CC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311699" y="1633633"/>
            <a:ext cx="8520602" cy="447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684383" y="6314125"/>
            <a:ext cx="336775" cy="331695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56;p12" descr="Google Shape;56;p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09739" y="5847727"/>
            <a:ext cx="960567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Google Shape;57;p12"/>
          <p:cNvSpPr txBox="1"/>
          <p:nvPr>
            <p:ph type="title"/>
          </p:nvPr>
        </p:nvSpPr>
        <p:spPr>
          <a:xfrm>
            <a:off x="773700" y="1354992"/>
            <a:ext cx="7596600" cy="1883495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HTML Forms</a:t>
            </a:r>
          </a:p>
        </p:txBody>
      </p:sp>
      <p:sp>
        <p:nvSpPr>
          <p:cNvPr id="107" name="Google Shape;58;p12"/>
          <p:cNvSpPr txBox="1"/>
          <p:nvPr/>
        </p:nvSpPr>
        <p:spPr>
          <a:xfrm>
            <a:off x="2768250" y="5366496"/>
            <a:ext cx="3607500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Presented by: Hau Nguyen</a:t>
            </a:r>
          </a:p>
        </p:txBody>
      </p:sp>
      <p:pic>
        <p:nvPicPr>
          <p:cNvPr id="108" name="Anh-Hậu1-1.jpg" descr="Anh-Hậu1-1.jpg"/>
          <p:cNvPicPr>
            <a:picLocks noChangeAspect="1"/>
          </p:cNvPicPr>
          <p:nvPr/>
        </p:nvPicPr>
        <p:blipFill>
          <a:blip r:embed="rId4">
            <a:extLst/>
          </a:blip>
          <a:srcRect l="840" t="832" r="834" b="834"/>
          <a:stretch>
            <a:fillRect/>
          </a:stretch>
        </p:blipFill>
        <p:spPr>
          <a:xfrm>
            <a:off x="3815096" y="3711594"/>
            <a:ext cx="1513809" cy="1513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6" y="0"/>
                </a:moveTo>
                <a:cubicBezTo>
                  <a:pt x="7318" y="0"/>
                  <a:pt x="4803" y="1007"/>
                  <a:pt x="2882" y="3018"/>
                </a:cubicBezTo>
                <a:cubicBezTo>
                  <a:pt x="-961" y="7039"/>
                  <a:pt x="-961" y="13557"/>
                  <a:pt x="2882" y="17579"/>
                </a:cubicBezTo>
                <a:cubicBezTo>
                  <a:pt x="6725" y="21600"/>
                  <a:pt x="12953" y="21600"/>
                  <a:pt x="16796" y="17579"/>
                </a:cubicBezTo>
                <a:cubicBezTo>
                  <a:pt x="20639" y="13557"/>
                  <a:pt x="20639" y="7039"/>
                  <a:pt x="16796" y="3018"/>
                </a:cubicBezTo>
                <a:cubicBezTo>
                  <a:pt x="14875" y="1007"/>
                  <a:pt x="12355" y="0"/>
                  <a:pt x="9836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72;p14" descr="Google Shape;7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goal_setting.jpg" descr="goal_setting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1232011"/>
            <a:ext cx="9144001" cy="5140991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Google Shape;71;p14"/>
          <p:cNvSpPr txBox="1"/>
          <p:nvPr>
            <p:ph type="title"/>
          </p:nvPr>
        </p:nvSpPr>
        <p:spPr>
          <a:xfrm>
            <a:off x="311699" y="130350"/>
            <a:ext cx="8520602" cy="1344674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Anyone achieve your goal yet?</a:t>
            </a:r>
          </a:p>
        </p:txBody>
      </p:sp>
      <p:sp>
        <p:nvSpPr>
          <p:cNvPr id="115" name="Text"/>
          <p:cNvSpPr txBox="1"/>
          <p:nvPr/>
        </p:nvSpPr>
        <p:spPr>
          <a:xfrm>
            <a:off x="4402608" y="3330308"/>
            <a:ext cx="338784" cy="1973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/>
          </a:p>
        </p:txBody>
      </p:sp>
      <p:sp>
        <p:nvSpPr>
          <p:cNvPr id="116" name="https://financesonline.com/tips-writing-goals-increase-productivity-work/"/>
          <p:cNvSpPr txBox="1"/>
          <p:nvPr/>
        </p:nvSpPr>
        <p:spPr>
          <a:xfrm>
            <a:off x="1759266" y="6451609"/>
            <a:ext cx="5248772" cy="195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i="1">
                <a:solidFill>
                  <a:srgbClr val="A7A7A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https://financesonline.com/tips-writing-goals-increase-productivity-work/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63;p13"/>
          <p:cNvSpPr txBox="1"/>
          <p:nvPr>
            <p:ph type="body" sz="half" idx="1"/>
          </p:nvPr>
        </p:nvSpPr>
        <p:spPr>
          <a:xfrm>
            <a:off x="4939500" y="965599"/>
            <a:ext cx="3837000" cy="4926902"/>
          </a:xfrm>
          <a:prstGeom prst="rect">
            <a:avLst/>
          </a:prstGeom>
        </p:spPr>
        <p:txBody>
          <a:bodyPr anchor="ctr"/>
          <a:lstStyle/>
          <a:p>
            <a:pPr marL="457200" indent="-342900" algn="l">
              <a:lnSpc>
                <a:spcPct val="150000"/>
              </a:lnSpc>
              <a:buClr>
                <a:srgbClr val="FFFFFF"/>
              </a:buClr>
              <a:buSzPts val="1800"/>
              <a:buFont typeface="Open Sans Regular"/>
              <a:buChar char="●"/>
              <a:defRPr sz="18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HTML Forms</a:t>
            </a:r>
          </a:p>
          <a:p>
            <a:pPr marL="457200" indent="-342900" algn="l">
              <a:lnSpc>
                <a:spcPct val="150000"/>
              </a:lnSpc>
              <a:buClr>
                <a:srgbClr val="FFFFFF"/>
              </a:buClr>
              <a:buSzPts val="1800"/>
              <a:buFont typeface="Open Sans Regular"/>
              <a:buChar char="●"/>
              <a:defRPr sz="18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Input, Select, Submit</a:t>
            </a:r>
          </a:p>
          <a:p>
            <a:pPr marL="457200" indent="-342900" algn="l">
              <a:lnSpc>
                <a:spcPct val="150000"/>
              </a:lnSpc>
              <a:buClr>
                <a:srgbClr val="FFFFFF"/>
              </a:buClr>
              <a:buSzPts val="1800"/>
              <a:buFont typeface="Open Sans Regular"/>
              <a:buChar char="●"/>
              <a:defRPr sz="18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Styling form elements</a:t>
            </a:r>
          </a:p>
          <a:p>
            <a:pPr marL="457200" indent="-342900" algn="l">
              <a:lnSpc>
                <a:spcPct val="150000"/>
              </a:lnSpc>
              <a:buClr>
                <a:srgbClr val="FFFFFF"/>
              </a:buClr>
              <a:buSzPts val="1800"/>
              <a:buFont typeface="Open Sans Regular"/>
              <a:buChar char="●"/>
              <a:defRPr sz="18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Q &amp; A</a:t>
            </a:r>
          </a:p>
        </p:txBody>
      </p:sp>
      <p:sp>
        <p:nvSpPr>
          <p:cNvPr id="119" name="Google Shape;64;p1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8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/>
            <a:r>
              <a:t>Agenda</a:t>
            </a:r>
          </a:p>
        </p:txBody>
      </p:sp>
      <p:pic>
        <p:nvPicPr>
          <p:cNvPr id="120" name="Google Shape;65;p13" descr="Google Shape;65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71;p14"/>
          <p:cNvSpPr txBox="1"/>
          <p:nvPr>
            <p:ph type="title"/>
          </p:nvPr>
        </p:nvSpPr>
        <p:spPr>
          <a:xfrm>
            <a:off x="311699" y="2491361"/>
            <a:ext cx="8520602" cy="1875277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HTML Forms</a:t>
            </a:r>
          </a:p>
        </p:txBody>
      </p:sp>
      <p:pic>
        <p:nvPicPr>
          <p:cNvPr id="123" name="Google Shape;72;p14" descr="Google Shape;72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45;p24" descr="Google Shape;145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Screen Shot 2019-02-14 at 11.18.14 PM.png" descr="Screen Shot 2019-02-14 at 11.18.1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0512" y="1820057"/>
            <a:ext cx="5962976" cy="4617219"/>
          </a:xfrm>
          <a:prstGeom prst="rect">
            <a:avLst/>
          </a:prstGeom>
          <a:ln w="12700">
            <a:solidFill>
              <a:srgbClr val="BB261A"/>
            </a:solidFill>
            <a:miter lim="400000"/>
          </a:ln>
        </p:spPr>
      </p:pic>
      <p:sp>
        <p:nvSpPr>
          <p:cNvPr id="127" name="Google Shape;143;p24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Sample form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43;p24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Form elements</a:t>
            </a:r>
          </a:p>
        </p:txBody>
      </p:sp>
      <p:pic>
        <p:nvPicPr>
          <p:cNvPr id="130" name="Google Shape;145;p24" descr="Google Shape;145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html-form-elements-939709.png" descr="html-form-elements-93970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8947" y="1670665"/>
            <a:ext cx="8426106" cy="40949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51;p25" descr="Google Shape;151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8393" y="396637"/>
            <a:ext cx="7567218" cy="6064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Google Shape;152;p25" descr="Google Shape;152;p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57;p26" descr="Google Shape;157;p26"/>
          <p:cNvPicPr>
            <a:picLocks noChangeAspect="1"/>
          </p:cNvPicPr>
          <p:nvPr/>
        </p:nvPicPr>
        <p:blipFill>
          <a:blip r:embed="rId2">
            <a:extLst/>
          </a:blip>
          <a:srcRect l="0" t="4128" r="0" b="4127"/>
          <a:stretch>
            <a:fillRect/>
          </a:stretch>
        </p:blipFill>
        <p:spPr>
          <a:xfrm>
            <a:off x="1366051" y="1589227"/>
            <a:ext cx="6411899" cy="513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Google Shape;158;p26" descr="Google Shape;158;p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415" y="5906527"/>
            <a:ext cx="960566" cy="43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Google Shape;159;p26"/>
          <p:cNvSpPr txBox="1"/>
          <p:nvPr>
            <p:ph type="title"/>
          </p:nvPr>
        </p:nvSpPr>
        <p:spPr>
          <a:xfrm>
            <a:off x="311699" y="421233"/>
            <a:ext cx="8520602" cy="1108500"/>
          </a:xfrm>
          <a:prstGeom prst="rect">
            <a:avLst/>
          </a:prstGeom>
        </p:spPr>
        <p:txBody>
          <a:bodyPr/>
          <a:lstStyle/>
          <a:p>
            <a:pPr algn="ctr" defTabSz="676655">
              <a:defRPr sz="2664"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Thank You </a:t>
            </a:r>
            <a:br/>
            <a:r>
              <a:t>And see you ;)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0000FF"/>
      </a:hlink>
      <a:folHlink>
        <a:srgbClr val="FF00FF"/>
      </a:folHlink>
    </a:clrScheme>
    <a:fontScheme name="Lux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ux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0000FF"/>
      </a:hlink>
      <a:folHlink>
        <a:srgbClr val="FF00FF"/>
      </a:folHlink>
    </a:clrScheme>
    <a:fontScheme name="Lux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ux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