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65" r:id="rId5"/>
    <p:sldId id="273" r:id="rId6"/>
    <p:sldId id="274" r:id="rId7"/>
    <p:sldId id="275" r:id="rId8"/>
    <p:sldId id="268" r:id="rId9"/>
    <p:sldId id="267" r:id="rId10"/>
    <p:sldId id="279" r:id="rId11"/>
    <p:sldId id="272" r:id="rId12"/>
    <p:sldId id="271" r:id="rId13"/>
    <p:sldId id="270" r:id="rId14"/>
    <p:sldId id="269" r:id="rId15"/>
    <p:sldId id="276" r:id="rId16"/>
    <p:sldId id="277" r:id="rId17"/>
    <p:sldId id="278" r:id="rId18"/>
    <p:sldId id="266" r:id="rId19"/>
    <p:sldId id="262" r:id="rId2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33"/>
    <a:srgbClr val="9A7200"/>
    <a:srgbClr val="CC9900"/>
    <a:srgbClr val="000099"/>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585" autoAdjust="0"/>
    <p:restoredTop sz="95332" autoAdjust="0"/>
  </p:normalViewPr>
  <p:slideViewPr>
    <p:cSldViewPr>
      <p:cViewPr>
        <p:scale>
          <a:sx n="25" d="100"/>
          <a:sy n="25" d="100"/>
        </p:scale>
        <p:origin x="2880" y="141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12716CEC-4EB7-4AF5-B8B4-13A4AA74F184}"/>
              </a:ext>
            </a:extLst>
          </p:cNvPr>
          <p:cNvSpPr>
            <a:spLocks noGrp="1" noChangeArrowheads="1"/>
          </p:cNvSpPr>
          <p:nvPr>
            <p:ph type="ctrTitle"/>
          </p:nvPr>
        </p:nvSpPr>
        <p:spPr>
          <a:xfrm>
            <a:off x="719138" y="2130425"/>
            <a:ext cx="7772400" cy="1470025"/>
          </a:xfrm>
        </p:spPr>
        <p:txBody>
          <a:bodyPr/>
          <a:lstStyle>
            <a:lvl1pPr>
              <a:defRPr sz="3600"/>
            </a:lvl1pPr>
          </a:lstStyle>
          <a:p>
            <a:pPr lvl="0"/>
            <a:r>
              <a:rPr lang="en-US" altLang="en-US" noProof="0"/>
              <a:t>Click to edit Master title style</a:t>
            </a:r>
          </a:p>
        </p:txBody>
      </p:sp>
      <p:sp>
        <p:nvSpPr>
          <p:cNvPr id="16387" name="Rectangle 3">
            <a:extLst>
              <a:ext uri="{FF2B5EF4-FFF2-40B4-BE49-F238E27FC236}">
                <a16:creationId xmlns:a16="http://schemas.microsoft.com/office/drawing/2014/main" id="{7A8B1175-CAAE-4DE1-9BCE-EE12E1548589}"/>
              </a:ext>
            </a:extLst>
          </p:cNvPr>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altLang="en-US" noProof="0"/>
              <a:t>Click to edit Master subtitle style</a:t>
            </a:r>
          </a:p>
        </p:txBody>
      </p:sp>
      <p:sp>
        <p:nvSpPr>
          <p:cNvPr id="16388" name="Rectangle 4">
            <a:extLst>
              <a:ext uri="{FF2B5EF4-FFF2-40B4-BE49-F238E27FC236}">
                <a16:creationId xmlns:a16="http://schemas.microsoft.com/office/drawing/2014/main" id="{4EFCFD27-3C59-440E-9355-8E61DE9E9F61}"/>
              </a:ext>
            </a:extLst>
          </p:cNvPr>
          <p:cNvSpPr>
            <a:spLocks noGrp="1" noChangeArrowheads="1"/>
          </p:cNvSpPr>
          <p:nvPr>
            <p:ph type="dt" sz="half" idx="2"/>
          </p:nvPr>
        </p:nvSpPr>
        <p:spPr>
          <a:xfrm>
            <a:off x="609600" y="6245225"/>
            <a:ext cx="1981200" cy="476250"/>
          </a:xfrm>
        </p:spPr>
        <p:txBody>
          <a:bodyPr/>
          <a:lstStyle>
            <a:lvl1pPr>
              <a:defRPr/>
            </a:lvl1pPr>
          </a:lstStyle>
          <a:p>
            <a:endParaRPr lang="en-US" altLang="en-US"/>
          </a:p>
        </p:txBody>
      </p:sp>
      <p:sp>
        <p:nvSpPr>
          <p:cNvPr id="16389" name="Rectangle 5">
            <a:extLst>
              <a:ext uri="{FF2B5EF4-FFF2-40B4-BE49-F238E27FC236}">
                <a16:creationId xmlns:a16="http://schemas.microsoft.com/office/drawing/2014/main" id="{18A37AE1-76EA-4F7C-89AE-6531C0C56B99}"/>
              </a:ext>
            </a:extLst>
          </p:cNvPr>
          <p:cNvSpPr>
            <a:spLocks noGrp="1" noChangeArrowheads="1"/>
          </p:cNvSpPr>
          <p:nvPr>
            <p:ph type="ftr" sz="quarter" idx="3"/>
          </p:nvPr>
        </p:nvSpPr>
        <p:spPr>
          <a:xfrm>
            <a:off x="3124200" y="6245225"/>
            <a:ext cx="2895600" cy="476250"/>
          </a:xfrm>
        </p:spPr>
        <p:txBody>
          <a:bodyPr/>
          <a:lstStyle>
            <a:lvl1pPr>
              <a:defRPr/>
            </a:lvl1pPr>
          </a:lstStyle>
          <a:p>
            <a:endParaRPr lang="en-US" altLang="en-US"/>
          </a:p>
        </p:txBody>
      </p:sp>
      <p:sp>
        <p:nvSpPr>
          <p:cNvPr id="16390" name="Rectangle 6">
            <a:extLst>
              <a:ext uri="{FF2B5EF4-FFF2-40B4-BE49-F238E27FC236}">
                <a16:creationId xmlns:a16="http://schemas.microsoft.com/office/drawing/2014/main" id="{E348B9C2-253F-43BD-BBE7-0B49698116D7}"/>
              </a:ext>
            </a:extLst>
          </p:cNvPr>
          <p:cNvSpPr>
            <a:spLocks noGrp="1" noChangeArrowheads="1"/>
          </p:cNvSpPr>
          <p:nvPr>
            <p:ph type="sldNum" sz="quarter" idx="4"/>
          </p:nvPr>
        </p:nvSpPr>
        <p:spPr>
          <a:xfrm>
            <a:off x="6716713" y="6230938"/>
            <a:ext cx="2133600" cy="549275"/>
          </a:xfrm>
        </p:spPr>
        <p:txBody>
          <a:bodyPr/>
          <a:lstStyle>
            <a:lvl1pPr>
              <a:defRPr/>
            </a:lvl1pPr>
          </a:lstStyle>
          <a:p>
            <a:fld id="{A15EAB53-327E-4220-A7C8-79A6407182B7}"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22BBF-5276-4192-BA57-B0752687F9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8C078B-EB7B-44AD-A4C2-B8DC31D9B6F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07DE7E-9122-41D3-A66E-3CDCBCE9C20E}"/>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AF65EA4-62DF-493C-B19B-64550981D578}"/>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564301BB-D36E-4AE2-BE8A-E50EB27CA2B1}"/>
              </a:ext>
            </a:extLst>
          </p:cNvPr>
          <p:cNvSpPr>
            <a:spLocks noGrp="1"/>
          </p:cNvSpPr>
          <p:nvPr>
            <p:ph type="sldNum" sz="quarter" idx="12"/>
          </p:nvPr>
        </p:nvSpPr>
        <p:spPr/>
        <p:txBody>
          <a:bodyPr/>
          <a:lstStyle>
            <a:lvl1pPr>
              <a:defRPr/>
            </a:lvl1pPr>
          </a:lstStyle>
          <a:p>
            <a:fld id="{8B4A5476-CA43-47FE-BA67-73FA2851AFC8}" type="slidenum">
              <a:rPr lang="en-US" altLang="en-US"/>
              <a:pPr/>
              <a:t>‹#›</a:t>
            </a:fld>
            <a:endParaRPr lang="en-US" altLang="en-US"/>
          </a:p>
        </p:txBody>
      </p:sp>
    </p:spTree>
    <p:extLst>
      <p:ext uri="{BB962C8B-B14F-4D97-AF65-F5344CB8AC3E}">
        <p14:creationId xmlns:p14="http://schemas.microsoft.com/office/powerpoint/2010/main" val="520917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5C4325-1A15-4599-B036-9FA60518A530}"/>
              </a:ext>
            </a:extLst>
          </p:cNvPr>
          <p:cNvSpPr>
            <a:spLocks noGrp="1"/>
          </p:cNvSpPr>
          <p:nvPr>
            <p:ph type="title" orient="vert"/>
          </p:nvPr>
        </p:nvSpPr>
        <p:spPr>
          <a:xfrm>
            <a:off x="6781800" y="282575"/>
            <a:ext cx="2057400" cy="60420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92199C-8BFD-4358-9055-518928EAE0B9}"/>
              </a:ext>
            </a:extLst>
          </p:cNvPr>
          <p:cNvSpPr>
            <a:spLocks noGrp="1"/>
          </p:cNvSpPr>
          <p:nvPr>
            <p:ph type="body" orient="vert" idx="1"/>
          </p:nvPr>
        </p:nvSpPr>
        <p:spPr>
          <a:xfrm>
            <a:off x="609600" y="282575"/>
            <a:ext cx="6019800" cy="60420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64E68E-040F-4912-9B7B-725CFB7D6315}"/>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0D139E95-5F5B-4E87-9B2F-A9A70957AB00}"/>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9C4FE7F3-EC17-415F-863D-DF17690ED1C0}"/>
              </a:ext>
            </a:extLst>
          </p:cNvPr>
          <p:cNvSpPr>
            <a:spLocks noGrp="1"/>
          </p:cNvSpPr>
          <p:nvPr>
            <p:ph type="sldNum" sz="quarter" idx="12"/>
          </p:nvPr>
        </p:nvSpPr>
        <p:spPr/>
        <p:txBody>
          <a:bodyPr/>
          <a:lstStyle>
            <a:lvl1pPr>
              <a:defRPr/>
            </a:lvl1pPr>
          </a:lstStyle>
          <a:p>
            <a:fld id="{74DC5CE5-D93D-42E1-A365-D1BB034BB8AD}" type="slidenum">
              <a:rPr lang="en-US" altLang="en-US"/>
              <a:pPr/>
              <a:t>‹#›</a:t>
            </a:fld>
            <a:endParaRPr lang="en-US" altLang="en-US"/>
          </a:p>
        </p:txBody>
      </p:sp>
    </p:spTree>
    <p:extLst>
      <p:ext uri="{BB962C8B-B14F-4D97-AF65-F5344CB8AC3E}">
        <p14:creationId xmlns:p14="http://schemas.microsoft.com/office/powerpoint/2010/main" val="43784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FED8-62E4-44F9-8635-073E7D21D9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4BF88E-6176-40DB-A4F0-5F9D10D14F4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CD7C81-1B47-4037-B98B-75A1F4012D7D}"/>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15C4BD4-42E2-497A-AD54-B10928A49073}"/>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C2C080A8-4B04-4A76-AD9D-D3373B2CDFD7}"/>
              </a:ext>
            </a:extLst>
          </p:cNvPr>
          <p:cNvSpPr>
            <a:spLocks noGrp="1"/>
          </p:cNvSpPr>
          <p:nvPr>
            <p:ph type="sldNum" sz="quarter" idx="12"/>
          </p:nvPr>
        </p:nvSpPr>
        <p:spPr/>
        <p:txBody>
          <a:bodyPr/>
          <a:lstStyle>
            <a:lvl1pPr>
              <a:defRPr/>
            </a:lvl1pPr>
          </a:lstStyle>
          <a:p>
            <a:fld id="{0F4F63AB-74FF-4D4D-9C96-7E67E70BF8FF}" type="slidenum">
              <a:rPr lang="en-US" altLang="en-US"/>
              <a:pPr/>
              <a:t>‹#›</a:t>
            </a:fld>
            <a:endParaRPr lang="en-US" altLang="en-US"/>
          </a:p>
        </p:txBody>
      </p:sp>
    </p:spTree>
    <p:extLst>
      <p:ext uri="{BB962C8B-B14F-4D97-AF65-F5344CB8AC3E}">
        <p14:creationId xmlns:p14="http://schemas.microsoft.com/office/powerpoint/2010/main" val="2920515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CE863-2F38-493E-AC5F-35F839ABEA4D}"/>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71EE57-4E33-4768-BDE6-1E42E78CC47E}"/>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a:extLst>
              <a:ext uri="{FF2B5EF4-FFF2-40B4-BE49-F238E27FC236}">
                <a16:creationId xmlns:a16="http://schemas.microsoft.com/office/drawing/2014/main" id="{71F47056-25E1-4B67-85BD-73087B72E971}"/>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F94B0AFD-04FE-4D58-8BBC-B3312F4708EF}"/>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640AEAA-EABC-4389-89FD-1194EAE5C62C}"/>
              </a:ext>
            </a:extLst>
          </p:cNvPr>
          <p:cNvSpPr>
            <a:spLocks noGrp="1"/>
          </p:cNvSpPr>
          <p:nvPr>
            <p:ph type="sldNum" sz="quarter" idx="12"/>
          </p:nvPr>
        </p:nvSpPr>
        <p:spPr/>
        <p:txBody>
          <a:bodyPr/>
          <a:lstStyle>
            <a:lvl1pPr>
              <a:defRPr/>
            </a:lvl1pPr>
          </a:lstStyle>
          <a:p>
            <a:fld id="{0FF88ED3-DC84-4DB0-B233-29AE8689A18E}" type="slidenum">
              <a:rPr lang="en-US" altLang="en-US"/>
              <a:pPr/>
              <a:t>‹#›</a:t>
            </a:fld>
            <a:endParaRPr lang="en-US" altLang="en-US"/>
          </a:p>
        </p:txBody>
      </p:sp>
    </p:spTree>
    <p:extLst>
      <p:ext uri="{BB962C8B-B14F-4D97-AF65-F5344CB8AC3E}">
        <p14:creationId xmlns:p14="http://schemas.microsoft.com/office/powerpoint/2010/main" val="3751073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3C47-6B83-4D40-8FFA-423CDED83F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5CE053-7F00-4D26-A49E-468074BDA09E}"/>
              </a:ext>
            </a:extLst>
          </p:cNvPr>
          <p:cNvSpPr>
            <a:spLocks noGrp="1"/>
          </p:cNvSpPr>
          <p:nvPr>
            <p:ph sz="half" idx="1"/>
          </p:nvPr>
        </p:nvSpPr>
        <p:spPr>
          <a:xfrm>
            <a:off x="609600" y="1633538"/>
            <a:ext cx="4038600" cy="4691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7BA0AC-734F-47AA-97FD-4DA7FEF918C4}"/>
              </a:ext>
            </a:extLst>
          </p:cNvPr>
          <p:cNvSpPr>
            <a:spLocks noGrp="1"/>
          </p:cNvSpPr>
          <p:nvPr>
            <p:ph sz="half" idx="2"/>
          </p:nvPr>
        </p:nvSpPr>
        <p:spPr>
          <a:xfrm>
            <a:off x="4800600" y="1633538"/>
            <a:ext cx="4038600" cy="4691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211179-6CFA-425B-9D7F-2BE02065447E}"/>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AA6E626E-637B-499E-9E2C-ACC64C09C73D}"/>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8177475E-6A5C-42A5-8A22-584439427149}"/>
              </a:ext>
            </a:extLst>
          </p:cNvPr>
          <p:cNvSpPr>
            <a:spLocks noGrp="1"/>
          </p:cNvSpPr>
          <p:nvPr>
            <p:ph type="sldNum" sz="quarter" idx="12"/>
          </p:nvPr>
        </p:nvSpPr>
        <p:spPr/>
        <p:txBody>
          <a:bodyPr/>
          <a:lstStyle>
            <a:lvl1pPr>
              <a:defRPr/>
            </a:lvl1pPr>
          </a:lstStyle>
          <a:p>
            <a:fld id="{3D79D017-4D2B-4917-98EC-EFDC1350D1A8}" type="slidenum">
              <a:rPr lang="en-US" altLang="en-US"/>
              <a:pPr/>
              <a:t>‹#›</a:t>
            </a:fld>
            <a:endParaRPr lang="en-US" altLang="en-US"/>
          </a:p>
        </p:txBody>
      </p:sp>
    </p:spTree>
    <p:extLst>
      <p:ext uri="{BB962C8B-B14F-4D97-AF65-F5344CB8AC3E}">
        <p14:creationId xmlns:p14="http://schemas.microsoft.com/office/powerpoint/2010/main" val="1373398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1F325-80E3-4F90-BD69-5037DB90DF26}"/>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6DC193B-2F0E-4826-9109-B6307A9C06F1}"/>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4A24B64-B380-470F-9CDE-73C0D43F6775}"/>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90F4E0-0F61-4F55-8A7A-765984DF7865}"/>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895C38B-8A04-4272-A3E6-393D95555544}"/>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6373DA-5867-4829-AD43-C6FCC79A803E}"/>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021764FC-FDFA-416E-997C-F691587D4AF2}"/>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27E741E6-72FD-4F69-97E8-CAC734DCE79A}"/>
              </a:ext>
            </a:extLst>
          </p:cNvPr>
          <p:cNvSpPr>
            <a:spLocks noGrp="1"/>
          </p:cNvSpPr>
          <p:nvPr>
            <p:ph type="sldNum" sz="quarter" idx="12"/>
          </p:nvPr>
        </p:nvSpPr>
        <p:spPr/>
        <p:txBody>
          <a:bodyPr/>
          <a:lstStyle>
            <a:lvl1pPr>
              <a:defRPr/>
            </a:lvl1pPr>
          </a:lstStyle>
          <a:p>
            <a:fld id="{D3F7F60C-663B-45B5-8BAA-0CD5F56CC8F6}" type="slidenum">
              <a:rPr lang="en-US" altLang="en-US"/>
              <a:pPr/>
              <a:t>‹#›</a:t>
            </a:fld>
            <a:endParaRPr lang="en-US" altLang="en-US"/>
          </a:p>
        </p:txBody>
      </p:sp>
    </p:spTree>
    <p:extLst>
      <p:ext uri="{BB962C8B-B14F-4D97-AF65-F5344CB8AC3E}">
        <p14:creationId xmlns:p14="http://schemas.microsoft.com/office/powerpoint/2010/main" val="2262112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2B71A-EE87-467A-AD67-4ECCFB0E52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6EB2EF-2DBC-41CB-8232-B6E49BCBA6FA}"/>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EA583847-6C7C-4715-98B9-D40636DA2722}"/>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5F0D5148-3F8F-464B-A3E1-5F680B454153}"/>
              </a:ext>
            </a:extLst>
          </p:cNvPr>
          <p:cNvSpPr>
            <a:spLocks noGrp="1"/>
          </p:cNvSpPr>
          <p:nvPr>
            <p:ph type="sldNum" sz="quarter" idx="12"/>
          </p:nvPr>
        </p:nvSpPr>
        <p:spPr/>
        <p:txBody>
          <a:bodyPr/>
          <a:lstStyle>
            <a:lvl1pPr>
              <a:defRPr/>
            </a:lvl1pPr>
          </a:lstStyle>
          <a:p>
            <a:fld id="{C49BD403-5F74-427A-8423-78614D45D9C1}" type="slidenum">
              <a:rPr lang="en-US" altLang="en-US"/>
              <a:pPr/>
              <a:t>‹#›</a:t>
            </a:fld>
            <a:endParaRPr lang="en-US" altLang="en-US"/>
          </a:p>
        </p:txBody>
      </p:sp>
    </p:spTree>
    <p:extLst>
      <p:ext uri="{BB962C8B-B14F-4D97-AF65-F5344CB8AC3E}">
        <p14:creationId xmlns:p14="http://schemas.microsoft.com/office/powerpoint/2010/main" val="129020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0D4DB3-3677-453C-AD63-255313C4E429}"/>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991E578C-2E20-4473-943A-093C5C3141E8}"/>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FA3681F5-37CC-4FFE-98C1-BDE69E1382C8}"/>
              </a:ext>
            </a:extLst>
          </p:cNvPr>
          <p:cNvSpPr>
            <a:spLocks noGrp="1"/>
          </p:cNvSpPr>
          <p:nvPr>
            <p:ph type="sldNum" sz="quarter" idx="12"/>
          </p:nvPr>
        </p:nvSpPr>
        <p:spPr/>
        <p:txBody>
          <a:bodyPr/>
          <a:lstStyle>
            <a:lvl1pPr>
              <a:defRPr/>
            </a:lvl1pPr>
          </a:lstStyle>
          <a:p>
            <a:fld id="{A8445B6F-8FF7-4085-BE97-4B03885D15AA}" type="slidenum">
              <a:rPr lang="en-US" altLang="en-US"/>
              <a:pPr/>
              <a:t>‹#›</a:t>
            </a:fld>
            <a:endParaRPr lang="en-US" altLang="en-US"/>
          </a:p>
        </p:txBody>
      </p:sp>
    </p:spTree>
    <p:extLst>
      <p:ext uri="{BB962C8B-B14F-4D97-AF65-F5344CB8AC3E}">
        <p14:creationId xmlns:p14="http://schemas.microsoft.com/office/powerpoint/2010/main" val="3035274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10611-3704-4861-BD88-F503F43FAF86}"/>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DB25AB-F178-4E56-A78A-D3E5D8B2D9E0}"/>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8C3404-B5CD-41A1-BD0C-CEB1CDB8733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8903B3B-2157-4986-A6D1-D21E38C81562}"/>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9A6720C0-253D-4EFB-8A0E-096A4FC7527B}"/>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7B78D71A-2EC3-4B1C-AE98-CEF4BA88B48C}"/>
              </a:ext>
            </a:extLst>
          </p:cNvPr>
          <p:cNvSpPr>
            <a:spLocks noGrp="1"/>
          </p:cNvSpPr>
          <p:nvPr>
            <p:ph type="sldNum" sz="quarter" idx="12"/>
          </p:nvPr>
        </p:nvSpPr>
        <p:spPr/>
        <p:txBody>
          <a:bodyPr/>
          <a:lstStyle>
            <a:lvl1pPr>
              <a:defRPr/>
            </a:lvl1pPr>
          </a:lstStyle>
          <a:p>
            <a:fld id="{75A644C7-8C57-4BC2-BD31-5EE7CB8540FD}" type="slidenum">
              <a:rPr lang="en-US" altLang="en-US"/>
              <a:pPr/>
              <a:t>‹#›</a:t>
            </a:fld>
            <a:endParaRPr lang="en-US" altLang="en-US"/>
          </a:p>
        </p:txBody>
      </p:sp>
    </p:spTree>
    <p:extLst>
      <p:ext uri="{BB962C8B-B14F-4D97-AF65-F5344CB8AC3E}">
        <p14:creationId xmlns:p14="http://schemas.microsoft.com/office/powerpoint/2010/main" val="2324875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4A99F-9EE0-4942-BCEE-A1E732C0F4E1}"/>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A78B66-2785-4358-A99C-30D13EE9AD34}"/>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38E7B7-693B-436C-ACFB-D578D6C8538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D59676D-A17F-46ED-B322-996E92CC669D}"/>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6398B656-A461-4B3F-8ECD-A1C58EEC5D5D}"/>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F705B36D-F955-462B-899C-F46A6F9E5B53}"/>
              </a:ext>
            </a:extLst>
          </p:cNvPr>
          <p:cNvSpPr>
            <a:spLocks noGrp="1"/>
          </p:cNvSpPr>
          <p:nvPr>
            <p:ph type="sldNum" sz="quarter" idx="12"/>
          </p:nvPr>
        </p:nvSpPr>
        <p:spPr/>
        <p:txBody>
          <a:bodyPr/>
          <a:lstStyle>
            <a:lvl1pPr>
              <a:defRPr/>
            </a:lvl1pPr>
          </a:lstStyle>
          <a:p>
            <a:fld id="{2B64E658-6E24-430E-B2BE-9BADE501346F}" type="slidenum">
              <a:rPr lang="en-US" altLang="en-US"/>
              <a:pPr/>
              <a:t>‹#›</a:t>
            </a:fld>
            <a:endParaRPr lang="en-US" altLang="en-US"/>
          </a:p>
        </p:txBody>
      </p:sp>
    </p:spTree>
    <p:extLst>
      <p:ext uri="{BB962C8B-B14F-4D97-AF65-F5344CB8AC3E}">
        <p14:creationId xmlns:p14="http://schemas.microsoft.com/office/powerpoint/2010/main" val="1459652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1405D41-0CC5-41DF-A29F-0509945FC107}"/>
              </a:ext>
            </a:extLst>
          </p:cNvPr>
          <p:cNvSpPr>
            <a:spLocks noGrp="1" noChangeArrowheads="1"/>
          </p:cNvSpPr>
          <p:nvPr>
            <p:ph type="title"/>
          </p:nvPr>
        </p:nvSpPr>
        <p:spPr bwMode="auto">
          <a:xfrm>
            <a:off x="1752600" y="282575"/>
            <a:ext cx="70866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8E07D3DA-2B85-42CC-8062-8B65F67586B0}"/>
              </a:ext>
            </a:extLst>
          </p:cNvPr>
          <p:cNvSpPr>
            <a:spLocks noGrp="1" noChangeArrowheads="1"/>
          </p:cNvSpPr>
          <p:nvPr>
            <p:ph type="body" idx="1"/>
          </p:nvPr>
        </p:nvSpPr>
        <p:spPr bwMode="auto">
          <a:xfrm>
            <a:off x="609600" y="1633538"/>
            <a:ext cx="8229600" cy="469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E07E20C1-4C65-4624-AA2D-747E84F1D3CB}"/>
              </a:ext>
            </a:extLst>
          </p:cNvPr>
          <p:cNvSpPr>
            <a:spLocks noGrp="1" noChangeArrowheads="1"/>
          </p:cNvSpPr>
          <p:nvPr>
            <p:ph type="dt" sz="half" idx="2"/>
          </p:nvPr>
        </p:nvSpPr>
        <p:spPr bwMode="auto">
          <a:xfrm>
            <a:off x="609600" y="6278563"/>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a:extLst>
              <a:ext uri="{FF2B5EF4-FFF2-40B4-BE49-F238E27FC236}">
                <a16:creationId xmlns:a16="http://schemas.microsoft.com/office/drawing/2014/main" id="{DF6370B7-BED3-4B38-A932-BD0A5880CB44}"/>
              </a:ext>
            </a:extLst>
          </p:cNvPr>
          <p:cNvSpPr>
            <a:spLocks noGrp="1" noChangeArrowheads="1"/>
          </p:cNvSpPr>
          <p:nvPr>
            <p:ph type="ftr" sz="quarter" idx="3"/>
          </p:nvPr>
        </p:nvSpPr>
        <p:spPr bwMode="auto">
          <a:xfrm>
            <a:off x="2719388" y="62833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a:extLst>
              <a:ext uri="{FF2B5EF4-FFF2-40B4-BE49-F238E27FC236}">
                <a16:creationId xmlns:a16="http://schemas.microsoft.com/office/drawing/2014/main" id="{848F6441-6898-4A31-A185-8673B9B54ACB}"/>
              </a:ext>
            </a:extLst>
          </p:cNvPr>
          <p:cNvSpPr>
            <a:spLocks noGrp="1" noChangeArrowheads="1"/>
          </p:cNvSpPr>
          <p:nvPr>
            <p:ph type="sldNum" sz="quarter" idx="4"/>
          </p:nvPr>
        </p:nvSpPr>
        <p:spPr bwMode="auto">
          <a:xfrm>
            <a:off x="6705600" y="6226175"/>
            <a:ext cx="21336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306FFC55-A7E0-43C6-B48A-D297196E04B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3200" b="1" kern="1200">
          <a:solidFill>
            <a:srgbClr val="996633"/>
          </a:solidFill>
          <a:latin typeface="+mj-lt"/>
          <a:ea typeface="+mj-ea"/>
          <a:cs typeface="+mj-cs"/>
        </a:defRPr>
      </a:lvl1pPr>
      <a:lvl2pPr algn="l" rtl="0" fontAlgn="base">
        <a:spcBef>
          <a:spcPct val="0"/>
        </a:spcBef>
        <a:spcAft>
          <a:spcPct val="0"/>
        </a:spcAft>
        <a:defRPr sz="3200" b="1">
          <a:solidFill>
            <a:srgbClr val="996633"/>
          </a:solidFill>
          <a:latin typeface="Arial" panose="020B0604020202020204" pitchFamily="34" charset="0"/>
        </a:defRPr>
      </a:lvl2pPr>
      <a:lvl3pPr algn="l" rtl="0" fontAlgn="base">
        <a:spcBef>
          <a:spcPct val="0"/>
        </a:spcBef>
        <a:spcAft>
          <a:spcPct val="0"/>
        </a:spcAft>
        <a:defRPr sz="3200" b="1">
          <a:solidFill>
            <a:srgbClr val="996633"/>
          </a:solidFill>
          <a:latin typeface="Arial" panose="020B0604020202020204" pitchFamily="34" charset="0"/>
        </a:defRPr>
      </a:lvl3pPr>
      <a:lvl4pPr algn="l" rtl="0" fontAlgn="base">
        <a:spcBef>
          <a:spcPct val="0"/>
        </a:spcBef>
        <a:spcAft>
          <a:spcPct val="0"/>
        </a:spcAft>
        <a:defRPr sz="3200" b="1">
          <a:solidFill>
            <a:srgbClr val="996633"/>
          </a:solidFill>
          <a:latin typeface="Arial" panose="020B0604020202020204" pitchFamily="34" charset="0"/>
        </a:defRPr>
      </a:lvl4pPr>
      <a:lvl5pPr algn="l" rtl="0" fontAlgn="base">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p:titleStyle>
    <p:body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ThaiHien-2k/CT449_Project"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1CDA1651-B184-4C83-9729-35D701BE495A}"/>
              </a:ext>
            </a:extLst>
          </p:cNvPr>
          <p:cNvSpPr>
            <a:spLocks noGrp="1" noChangeArrowheads="1"/>
          </p:cNvSpPr>
          <p:nvPr>
            <p:ph type="ctrTitle"/>
          </p:nvPr>
        </p:nvSpPr>
        <p:spPr>
          <a:xfrm>
            <a:off x="685800" y="914400"/>
            <a:ext cx="7772400" cy="1470025"/>
          </a:xfrm>
        </p:spPr>
        <p:txBody>
          <a:bodyPr/>
          <a:lstStyle/>
          <a:p>
            <a:pPr algn="ctr"/>
            <a:r>
              <a:rPr lang="en-US"/>
              <a:t>BÁO CÁO HỌC PHẦN PHÁT TRIỂN ỨNG DỤNG WEB (CT449)</a:t>
            </a:r>
            <a:br>
              <a:rPr lang="en-US"/>
            </a:br>
            <a:endParaRPr lang="en-US" altLang="en-US"/>
          </a:p>
        </p:txBody>
      </p:sp>
      <p:sp>
        <p:nvSpPr>
          <p:cNvPr id="2051" name="Rectangle 3">
            <a:extLst>
              <a:ext uri="{FF2B5EF4-FFF2-40B4-BE49-F238E27FC236}">
                <a16:creationId xmlns:a16="http://schemas.microsoft.com/office/drawing/2014/main" id="{80E355BD-3478-446D-BADE-5B579DF2FF15}"/>
              </a:ext>
            </a:extLst>
          </p:cNvPr>
          <p:cNvSpPr>
            <a:spLocks noGrp="1" noChangeArrowheads="1"/>
          </p:cNvSpPr>
          <p:nvPr>
            <p:ph type="subTitle" idx="1"/>
          </p:nvPr>
        </p:nvSpPr>
        <p:spPr>
          <a:xfrm>
            <a:off x="1371600" y="2286000"/>
            <a:ext cx="6553200" cy="3962400"/>
          </a:xfrm>
        </p:spPr>
        <p:txBody>
          <a:bodyPr/>
          <a:lstStyle/>
          <a:p>
            <a:r>
              <a:rPr lang="en-US" altLang="en-US" smtClean="0"/>
              <a:t>Đề tài: </a:t>
            </a:r>
            <a:r>
              <a:rPr lang="en-US" altLang="en-US" sz="3200" b="1" smtClean="0"/>
              <a:t>ỨNG DỤNG QUẢN LÝ HỌC TẬP</a:t>
            </a:r>
          </a:p>
          <a:p>
            <a:endParaRPr lang="en-US" altLang="en-US" sz="3200" b="1" smtClean="0"/>
          </a:p>
          <a:p>
            <a:endParaRPr lang="en-US" altLang="en-US" sz="3200" b="1" smtClean="0"/>
          </a:p>
          <a:p>
            <a:pPr algn="l"/>
            <a:r>
              <a:rPr lang="en-US" altLang="en-US" sz="2400" b="1" i="1" smtClean="0"/>
              <a:t>Sinh viên thực hiện:</a:t>
            </a:r>
          </a:p>
          <a:p>
            <a:pPr algn="l"/>
            <a:r>
              <a:rPr lang="en-US" altLang="en-US" sz="2000" smtClean="0"/>
              <a:t>Phan Thái Hiền</a:t>
            </a:r>
          </a:p>
          <a:p>
            <a:pPr algn="l"/>
            <a:r>
              <a:rPr lang="en-US" altLang="en-US" sz="2000" smtClean="0"/>
              <a:t>MSSV: B1900241</a:t>
            </a:r>
          </a:p>
        </p:txBody>
      </p:sp>
      <p:sp>
        <p:nvSpPr>
          <p:cNvPr id="2053" name="Text Box 5">
            <a:extLst>
              <a:ext uri="{FF2B5EF4-FFF2-40B4-BE49-F238E27FC236}">
                <a16:creationId xmlns:a16="http://schemas.microsoft.com/office/drawing/2014/main" id="{3D1CE68C-65F7-4C8C-AB01-78D31225A9F1}"/>
              </a:ext>
            </a:extLst>
          </p:cNvPr>
          <p:cNvSpPr txBox="1">
            <a:spLocks noChangeArrowheads="1"/>
          </p:cNvSpPr>
          <p:nvPr/>
        </p:nvSpPr>
        <p:spPr bwMode="auto">
          <a:xfrm>
            <a:off x="609600" y="6430963"/>
            <a:ext cx="3505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a:t>Học kỳ 2, 2021-2022</a:t>
            </a:r>
          </a:p>
          <a:p>
            <a:endParaRPr lang="vi-VN" sz="12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Kết quả thực hiện</a:t>
            </a:r>
            <a:endParaRPr lang="vi-VN"/>
          </a:p>
        </p:txBody>
      </p:sp>
      <p:sp>
        <p:nvSpPr>
          <p:cNvPr id="3" name="Content Placeholder 2"/>
          <p:cNvSpPr>
            <a:spLocks noGrp="1"/>
          </p:cNvSpPr>
          <p:nvPr>
            <p:ph idx="1"/>
          </p:nvPr>
        </p:nvSpPr>
        <p:spPr/>
        <p:txBody>
          <a:bodyPr/>
          <a:lstStyle/>
          <a:p>
            <a:r>
              <a:rPr lang="en-US" smtClean="0"/>
              <a:t>Trang profile người dùng:</a:t>
            </a:r>
          </a:p>
          <a:p>
            <a:endParaRPr lang="vi-VN"/>
          </a:p>
        </p:txBody>
      </p:sp>
      <p:pic>
        <p:nvPicPr>
          <p:cNvPr id="5" name="Picture 4"/>
          <p:cNvPicPr>
            <a:picLocks noChangeAspect="1"/>
          </p:cNvPicPr>
          <p:nvPr/>
        </p:nvPicPr>
        <p:blipFill>
          <a:blip r:embed="rId2"/>
          <a:stretch>
            <a:fillRect/>
          </a:stretch>
        </p:blipFill>
        <p:spPr>
          <a:xfrm>
            <a:off x="952500" y="2258140"/>
            <a:ext cx="7543800" cy="3685460"/>
          </a:xfrm>
          <a:prstGeom prst="rect">
            <a:avLst/>
          </a:prstGeom>
        </p:spPr>
      </p:pic>
    </p:spTree>
    <p:extLst>
      <p:ext uri="{BB962C8B-B14F-4D97-AF65-F5344CB8AC3E}">
        <p14:creationId xmlns:p14="http://schemas.microsoft.com/office/powerpoint/2010/main" val="1117213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Kết quả thực hiện</a:t>
            </a:r>
            <a:endParaRPr lang="vi-VN"/>
          </a:p>
        </p:txBody>
      </p:sp>
      <p:sp>
        <p:nvSpPr>
          <p:cNvPr id="3" name="Content Placeholder 2"/>
          <p:cNvSpPr>
            <a:spLocks noGrp="1"/>
          </p:cNvSpPr>
          <p:nvPr>
            <p:ph idx="1"/>
          </p:nvPr>
        </p:nvSpPr>
        <p:spPr/>
        <p:txBody>
          <a:bodyPr/>
          <a:lstStyle/>
          <a:p>
            <a:r>
              <a:rPr lang="vi-VN" smtClean="0"/>
              <a:t>Trang quản lý dự án đã làm:</a:t>
            </a:r>
          </a:p>
          <a:p>
            <a:endParaRPr lang="vi-VN"/>
          </a:p>
        </p:txBody>
      </p:sp>
      <p:pic>
        <p:nvPicPr>
          <p:cNvPr id="6" name="Picture 5"/>
          <p:cNvPicPr>
            <a:picLocks noChangeAspect="1"/>
          </p:cNvPicPr>
          <p:nvPr/>
        </p:nvPicPr>
        <p:blipFill>
          <a:blip r:embed="rId2"/>
          <a:stretch>
            <a:fillRect/>
          </a:stretch>
        </p:blipFill>
        <p:spPr>
          <a:xfrm>
            <a:off x="875661" y="2362200"/>
            <a:ext cx="7697477" cy="3744502"/>
          </a:xfrm>
          <a:prstGeom prst="rect">
            <a:avLst/>
          </a:prstGeom>
        </p:spPr>
      </p:pic>
    </p:spTree>
    <p:extLst>
      <p:ext uri="{BB962C8B-B14F-4D97-AF65-F5344CB8AC3E}">
        <p14:creationId xmlns:p14="http://schemas.microsoft.com/office/powerpoint/2010/main" val="441451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Kết quả thực hiện</a:t>
            </a:r>
            <a:endParaRPr lang="vi-VN"/>
          </a:p>
        </p:txBody>
      </p:sp>
      <p:sp>
        <p:nvSpPr>
          <p:cNvPr id="3" name="Content Placeholder 2"/>
          <p:cNvSpPr>
            <a:spLocks noGrp="1"/>
          </p:cNvSpPr>
          <p:nvPr>
            <p:ph idx="1"/>
          </p:nvPr>
        </p:nvSpPr>
        <p:spPr/>
        <p:txBody>
          <a:bodyPr/>
          <a:lstStyle/>
          <a:p>
            <a:r>
              <a:rPr lang="vi-VN" smtClean="0"/>
              <a:t>Trang thêm dự án:</a:t>
            </a:r>
          </a:p>
          <a:p>
            <a:endParaRPr lang="vi-VN"/>
          </a:p>
        </p:txBody>
      </p:sp>
      <p:pic>
        <p:nvPicPr>
          <p:cNvPr id="4" name="Picture 3"/>
          <p:cNvPicPr>
            <a:picLocks noChangeAspect="1"/>
          </p:cNvPicPr>
          <p:nvPr/>
        </p:nvPicPr>
        <p:blipFill>
          <a:blip r:embed="rId2"/>
          <a:stretch>
            <a:fillRect/>
          </a:stretch>
        </p:blipFill>
        <p:spPr>
          <a:xfrm>
            <a:off x="913761" y="2362200"/>
            <a:ext cx="7621277" cy="3723311"/>
          </a:xfrm>
          <a:prstGeom prst="rect">
            <a:avLst/>
          </a:prstGeom>
        </p:spPr>
      </p:pic>
    </p:spTree>
    <p:extLst>
      <p:ext uri="{BB962C8B-B14F-4D97-AF65-F5344CB8AC3E}">
        <p14:creationId xmlns:p14="http://schemas.microsoft.com/office/powerpoint/2010/main" val="2861576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Kết quả thực </a:t>
            </a:r>
            <a:r>
              <a:rPr lang="en-US" smtClean="0"/>
              <a:t>hiện</a:t>
            </a:r>
            <a:endParaRPr lang="vi-VN"/>
          </a:p>
        </p:txBody>
      </p:sp>
      <p:sp>
        <p:nvSpPr>
          <p:cNvPr id="3" name="Content Placeholder 2"/>
          <p:cNvSpPr>
            <a:spLocks noGrp="1"/>
          </p:cNvSpPr>
          <p:nvPr>
            <p:ph idx="1"/>
          </p:nvPr>
        </p:nvSpPr>
        <p:spPr/>
        <p:txBody>
          <a:bodyPr/>
          <a:lstStyle/>
          <a:p>
            <a:r>
              <a:rPr lang="vi-VN" smtClean="0"/>
              <a:t>Trang edit dự án:</a:t>
            </a:r>
          </a:p>
          <a:p>
            <a:endParaRPr lang="vi-VN"/>
          </a:p>
        </p:txBody>
      </p:sp>
      <p:pic>
        <p:nvPicPr>
          <p:cNvPr id="5" name="Picture 4"/>
          <p:cNvPicPr>
            <a:picLocks noChangeAspect="1"/>
          </p:cNvPicPr>
          <p:nvPr/>
        </p:nvPicPr>
        <p:blipFill>
          <a:blip r:embed="rId2"/>
          <a:stretch>
            <a:fillRect/>
          </a:stretch>
        </p:blipFill>
        <p:spPr>
          <a:xfrm>
            <a:off x="621323" y="2308906"/>
            <a:ext cx="7989277" cy="3890611"/>
          </a:xfrm>
          <a:prstGeom prst="rect">
            <a:avLst/>
          </a:prstGeom>
        </p:spPr>
      </p:pic>
    </p:spTree>
    <p:extLst>
      <p:ext uri="{BB962C8B-B14F-4D97-AF65-F5344CB8AC3E}">
        <p14:creationId xmlns:p14="http://schemas.microsoft.com/office/powerpoint/2010/main" val="2553201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Kết quả thực hiện</a:t>
            </a:r>
            <a:endParaRPr lang="vi-VN"/>
          </a:p>
        </p:txBody>
      </p:sp>
      <p:sp>
        <p:nvSpPr>
          <p:cNvPr id="3" name="Content Placeholder 2"/>
          <p:cNvSpPr>
            <a:spLocks noGrp="1"/>
          </p:cNvSpPr>
          <p:nvPr>
            <p:ph idx="1"/>
          </p:nvPr>
        </p:nvSpPr>
        <p:spPr/>
        <p:txBody>
          <a:bodyPr/>
          <a:lstStyle/>
          <a:p>
            <a:r>
              <a:rPr lang="vi-VN" smtClean="0"/>
              <a:t>Trang quản lý deadline:</a:t>
            </a:r>
          </a:p>
          <a:p>
            <a:endParaRPr lang="vi-VN" smtClean="0"/>
          </a:p>
          <a:p>
            <a:endParaRPr lang="vi-VN"/>
          </a:p>
        </p:txBody>
      </p:sp>
      <p:pic>
        <p:nvPicPr>
          <p:cNvPr id="5" name="Picture 4"/>
          <p:cNvPicPr>
            <a:picLocks noChangeAspect="1"/>
          </p:cNvPicPr>
          <p:nvPr/>
        </p:nvPicPr>
        <p:blipFill>
          <a:blip r:embed="rId2"/>
          <a:stretch>
            <a:fillRect/>
          </a:stretch>
        </p:blipFill>
        <p:spPr>
          <a:xfrm>
            <a:off x="971230" y="2438400"/>
            <a:ext cx="7506339" cy="3659340"/>
          </a:xfrm>
          <a:prstGeom prst="rect">
            <a:avLst/>
          </a:prstGeom>
        </p:spPr>
      </p:pic>
    </p:spTree>
    <p:extLst>
      <p:ext uri="{BB962C8B-B14F-4D97-AF65-F5344CB8AC3E}">
        <p14:creationId xmlns:p14="http://schemas.microsoft.com/office/powerpoint/2010/main" val="1036320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Kết quả thực hiện</a:t>
            </a:r>
            <a:endParaRPr lang="vi-VN"/>
          </a:p>
        </p:txBody>
      </p:sp>
      <p:sp>
        <p:nvSpPr>
          <p:cNvPr id="3" name="Content Placeholder 2"/>
          <p:cNvSpPr>
            <a:spLocks noGrp="1"/>
          </p:cNvSpPr>
          <p:nvPr>
            <p:ph idx="1"/>
          </p:nvPr>
        </p:nvSpPr>
        <p:spPr/>
        <p:txBody>
          <a:bodyPr/>
          <a:lstStyle/>
          <a:p>
            <a:r>
              <a:rPr lang="en-US" smtClean="0"/>
              <a:t>Trang thêm deadline:</a:t>
            </a:r>
          </a:p>
          <a:p>
            <a:endParaRPr lang="vi-VN"/>
          </a:p>
        </p:txBody>
      </p:sp>
      <p:pic>
        <p:nvPicPr>
          <p:cNvPr id="5" name="Picture 4"/>
          <p:cNvPicPr>
            <a:picLocks noChangeAspect="1"/>
          </p:cNvPicPr>
          <p:nvPr/>
        </p:nvPicPr>
        <p:blipFill>
          <a:blip r:embed="rId2"/>
          <a:stretch>
            <a:fillRect/>
          </a:stretch>
        </p:blipFill>
        <p:spPr>
          <a:xfrm>
            <a:off x="1051560" y="2438400"/>
            <a:ext cx="7345680" cy="3573367"/>
          </a:xfrm>
          <a:prstGeom prst="rect">
            <a:avLst/>
          </a:prstGeom>
        </p:spPr>
      </p:pic>
    </p:spTree>
    <p:extLst>
      <p:ext uri="{BB962C8B-B14F-4D97-AF65-F5344CB8AC3E}">
        <p14:creationId xmlns:p14="http://schemas.microsoft.com/office/powerpoint/2010/main" val="2748037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Kết quả thực hiện</a:t>
            </a:r>
            <a:endParaRPr lang="vi-VN"/>
          </a:p>
        </p:txBody>
      </p:sp>
      <p:sp>
        <p:nvSpPr>
          <p:cNvPr id="3" name="Content Placeholder 2"/>
          <p:cNvSpPr>
            <a:spLocks noGrp="1"/>
          </p:cNvSpPr>
          <p:nvPr>
            <p:ph idx="1"/>
          </p:nvPr>
        </p:nvSpPr>
        <p:spPr/>
        <p:txBody>
          <a:bodyPr/>
          <a:lstStyle/>
          <a:p>
            <a:r>
              <a:rPr lang="en-US" smtClean="0"/>
              <a:t>Trang edit deadline:</a:t>
            </a:r>
          </a:p>
          <a:p>
            <a:endParaRPr lang="vi-VN"/>
          </a:p>
        </p:txBody>
      </p:sp>
      <p:pic>
        <p:nvPicPr>
          <p:cNvPr id="5" name="Picture 4"/>
          <p:cNvPicPr>
            <a:picLocks noChangeAspect="1"/>
          </p:cNvPicPr>
          <p:nvPr/>
        </p:nvPicPr>
        <p:blipFill>
          <a:blip r:embed="rId2"/>
          <a:stretch>
            <a:fillRect/>
          </a:stretch>
        </p:blipFill>
        <p:spPr>
          <a:xfrm>
            <a:off x="594360" y="2517926"/>
            <a:ext cx="7787640" cy="3776194"/>
          </a:xfrm>
          <a:prstGeom prst="rect">
            <a:avLst/>
          </a:prstGeom>
        </p:spPr>
      </p:pic>
    </p:spTree>
    <p:extLst>
      <p:ext uri="{BB962C8B-B14F-4D97-AF65-F5344CB8AC3E}">
        <p14:creationId xmlns:p14="http://schemas.microsoft.com/office/powerpoint/2010/main" val="733014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Kết quả thực hiện</a:t>
            </a:r>
            <a:endParaRPr lang="vi-VN"/>
          </a:p>
        </p:txBody>
      </p:sp>
      <p:sp>
        <p:nvSpPr>
          <p:cNvPr id="3" name="Content Placeholder 2"/>
          <p:cNvSpPr>
            <a:spLocks noGrp="1"/>
          </p:cNvSpPr>
          <p:nvPr>
            <p:ph idx="1"/>
          </p:nvPr>
        </p:nvSpPr>
        <p:spPr/>
        <p:txBody>
          <a:bodyPr/>
          <a:lstStyle/>
          <a:p>
            <a:r>
              <a:rPr lang="en-US" smtClean="0"/>
              <a:t>Trang tình trạng deadline:</a:t>
            </a:r>
          </a:p>
          <a:p>
            <a:endParaRPr lang="vi-VN"/>
          </a:p>
        </p:txBody>
      </p:sp>
      <p:pic>
        <p:nvPicPr>
          <p:cNvPr id="4" name="Picture 3"/>
          <p:cNvPicPr>
            <a:picLocks noChangeAspect="1"/>
          </p:cNvPicPr>
          <p:nvPr/>
        </p:nvPicPr>
        <p:blipFill>
          <a:blip r:embed="rId2"/>
          <a:stretch>
            <a:fillRect/>
          </a:stretch>
        </p:blipFill>
        <p:spPr>
          <a:xfrm>
            <a:off x="914400" y="2432896"/>
            <a:ext cx="7518177" cy="3663104"/>
          </a:xfrm>
          <a:prstGeom prst="rect">
            <a:avLst/>
          </a:prstGeom>
        </p:spPr>
      </p:pic>
    </p:spTree>
    <p:extLst>
      <p:ext uri="{BB962C8B-B14F-4D97-AF65-F5344CB8AC3E}">
        <p14:creationId xmlns:p14="http://schemas.microsoft.com/office/powerpoint/2010/main" val="3842495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Mã nguồn</a:t>
            </a:r>
            <a:endParaRPr lang="vi-VN"/>
          </a:p>
        </p:txBody>
      </p:sp>
      <p:sp>
        <p:nvSpPr>
          <p:cNvPr id="3" name="Content Placeholder 2"/>
          <p:cNvSpPr>
            <a:spLocks noGrp="1"/>
          </p:cNvSpPr>
          <p:nvPr>
            <p:ph idx="1"/>
          </p:nvPr>
        </p:nvSpPr>
        <p:spPr>
          <a:xfrm>
            <a:off x="609600" y="3276600"/>
            <a:ext cx="8229600" cy="728662"/>
          </a:xfrm>
        </p:spPr>
        <p:txBody>
          <a:bodyPr/>
          <a:lstStyle/>
          <a:p>
            <a:pPr marL="0" indent="0">
              <a:buNone/>
            </a:pPr>
            <a:r>
              <a:rPr lang="en-US">
                <a:hlinkClick r:id="rId2"/>
              </a:rPr>
              <a:t>https://</a:t>
            </a:r>
            <a:r>
              <a:rPr lang="en-US" smtClean="0">
                <a:hlinkClick r:id="rId2"/>
              </a:rPr>
              <a:t>github.com/ThaiHien-2k/CT449_Project</a:t>
            </a:r>
            <a:endParaRPr lang="en-US" smtClean="0"/>
          </a:p>
          <a:p>
            <a:pPr marL="0" indent="0">
              <a:buNone/>
            </a:pPr>
            <a:endParaRPr lang="vi-VN"/>
          </a:p>
        </p:txBody>
      </p:sp>
    </p:spTree>
    <p:extLst>
      <p:ext uri="{BB962C8B-B14F-4D97-AF65-F5344CB8AC3E}">
        <p14:creationId xmlns:p14="http://schemas.microsoft.com/office/powerpoint/2010/main" val="21435174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339" name="Rectangle 3">
            <a:extLst>
              <a:ext uri="{FF2B5EF4-FFF2-40B4-BE49-F238E27FC236}">
                <a16:creationId xmlns:a16="http://schemas.microsoft.com/office/drawing/2014/main" id="{56E01181-FA81-4C6D-9E62-C7D65FDA831E}"/>
              </a:ext>
            </a:extLst>
          </p:cNvPr>
          <p:cNvSpPr>
            <a:spLocks noGrp="1" noChangeArrowheads="1"/>
          </p:cNvSpPr>
          <p:nvPr>
            <p:ph type="body" idx="1"/>
          </p:nvPr>
        </p:nvSpPr>
        <p:spPr>
          <a:xfrm>
            <a:off x="609600" y="2373313"/>
            <a:ext cx="7924800" cy="2555875"/>
          </a:xfrm>
        </p:spPr>
        <p:txBody>
          <a:bodyPr/>
          <a:lstStyle/>
          <a:p>
            <a:pPr algn="ctr">
              <a:buFontTx/>
              <a:buNone/>
            </a:pPr>
            <a:r>
              <a:rPr lang="en-US" sz="4800"/>
              <a:t>Cảm </a:t>
            </a:r>
            <a:r>
              <a:rPr lang="en-US" sz="4800" smtClean="0"/>
              <a:t>ơn thầy và các bạn </a:t>
            </a:r>
            <a:r>
              <a:rPr lang="en-US" sz="4800"/>
              <a:t>đã lắng nghe!</a:t>
            </a:r>
            <a:endParaRPr lang="en-US" altLang="en-US" sz="4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p:txBody>
          <a:bodyPr/>
          <a:lstStyle/>
          <a:p>
            <a:r>
              <a:rPr lang="en-US"/>
              <a:t>Mô tả các chức năng ứng dụng</a:t>
            </a:r>
            <a:endParaRPr lang="en-US" altLang="en-US"/>
          </a:p>
        </p:txBody>
      </p:sp>
      <p:sp>
        <p:nvSpPr>
          <p:cNvPr id="25603" name="Rectangle 3">
            <a:extLst>
              <a:ext uri="{FF2B5EF4-FFF2-40B4-BE49-F238E27FC236}">
                <a16:creationId xmlns:a16="http://schemas.microsoft.com/office/drawing/2014/main" id="{2EE127BF-401A-4C36-A14A-872ADB44AB18}"/>
              </a:ext>
            </a:extLst>
          </p:cNvPr>
          <p:cNvSpPr>
            <a:spLocks noGrp="1" noChangeArrowheads="1"/>
          </p:cNvSpPr>
          <p:nvPr>
            <p:ph type="body" idx="1"/>
          </p:nvPr>
        </p:nvSpPr>
        <p:spPr>
          <a:xfrm>
            <a:off x="762000" y="1633538"/>
            <a:ext cx="8077200" cy="4767262"/>
          </a:xfrm>
        </p:spPr>
        <p:txBody>
          <a:bodyPr/>
          <a:lstStyle/>
          <a:p>
            <a:pPr marL="0" indent="0">
              <a:buNone/>
            </a:pPr>
            <a:r>
              <a:rPr lang="en-US" altLang="en-US" sz="2000" smtClean="0"/>
              <a:t>- Dự án là một ứng dụng web hỗ trợ người dùng (Sinh Viên) lưu trữ thông tin và đường dẫn đến các dự án mà mình đã từng thực hiện. Xem thông tin cùng với tiến độ hoàn thành các deadline của bản thân. Dự án bao gồm các chức năng:</a:t>
            </a:r>
          </a:p>
          <a:p>
            <a:r>
              <a:rPr lang="en-US" altLang="en-US" sz="1600" smtClean="0"/>
              <a:t>Đăng nhập.</a:t>
            </a:r>
          </a:p>
          <a:p>
            <a:r>
              <a:rPr lang="en-US" altLang="en-US" sz="1600" smtClean="0"/>
              <a:t>Đăng xuất.</a:t>
            </a:r>
          </a:p>
          <a:p>
            <a:r>
              <a:rPr lang="en-US" altLang="en-US" sz="1600" smtClean="0"/>
              <a:t>Xem thông tin dự án đã thực hiện.</a:t>
            </a:r>
          </a:p>
          <a:p>
            <a:r>
              <a:rPr lang="en-US" altLang="en-US" sz="1600" smtClean="0"/>
              <a:t>Thêm dự án đã thực hiện.</a:t>
            </a:r>
          </a:p>
          <a:p>
            <a:r>
              <a:rPr lang="en-US" altLang="en-US" sz="1600"/>
              <a:t>Sửa dự án đã thực hiện.</a:t>
            </a:r>
          </a:p>
          <a:p>
            <a:r>
              <a:rPr lang="en-US" altLang="en-US" sz="1600"/>
              <a:t>Xóa dự án đã thực hiện</a:t>
            </a:r>
            <a:r>
              <a:rPr lang="en-US" altLang="en-US" sz="1600" smtClean="0"/>
              <a:t>.</a:t>
            </a:r>
          </a:p>
          <a:p>
            <a:r>
              <a:rPr lang="en-US" altLang="en-US" sz="1600"/>
              <a:t>Xem thông tin </a:t>
            </a:r>
            <a:r>
              <a:rPr lang="en-US" altLang="en-US" sz="1600" smtClean="0"/>
              <a:t>các deadline.</a:t>
            </a:r>
          </a:p>
          <a:p>
            <a:r>
              <a:rPr lang="en-US" altLang="en-US" sz="1600" smtClean="0"/>
              <a:t>Thêm các deadline.</a:t>
            </a:r>
          </a:p>
          <a:p>
            <a:r>
              <a:rPr lang="en-US" altLang="en-US" sz="1600" smtClean="0"/>
              <a:t>Sửa deadline.</a:t>
            </a:r>
          </a:p>
          <a:p>
            <a:r>
              <a:rPr lang="en-US" altLang="en-US" sz="1600" smtClean="0"/>
              <a:t>Xóa deadline.</a:t>
            </a:r>
          </a:p>
          <a:p>
            <a:r>
              <a:rPr lang="en-US" altLang="en-US" sz="1600" smtClean="0"/>
              <a:t>Xem tình trạng deadline hiện tại</a:t>
            </a:r>
            <a:endParaRPr lang="en-US" altLang="en-US" sz="1600"/>
          </a:p>
          <a:p>
            <a:endParaRPr lang="en-US"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Cơ sở dữ liệu</a:t>
            </a:r>
            <a:endParaRPr lang="vi-VN"/>
          </a:p>
        </p:txBody>
      </p:sp>
      <p:sp>
        <p:nvSpPr>
          <p:cNvPr id="3" name="Content Placeholder 2"/>
          <p:cNvSpPr>
            <a:spLocks noGrp="1"/>
          </p:cNvSpPr>
          <p:nvPr>
            <p:ph idx="1"/>
          </p:nvPr>
        </p:nvSpPr>
        <p:spPr>
          <a:xfrm>
            <a:off x="609600" y="1633538"/>
            <a:ext cx="8229600" cy="5224462"/>
          </a:xfrm>
        </p:spPr>
        <p:txBody>
          <a:bodyPr/>
          <a:lstStyle/>
          <a:p>
            <a:pPr marL="514350" indent="-514350">
              <a:buFont typeface="+mj-lt"/>
              <a:buAutoNum type="arabicPeriod"/>
            </a:pPr>
            <a:r>
              <a:rPr lang="en-US" smtClean="0"/>
              <a:t>Collection &lt;users&gt;</a:t>
            </a:r>
          </a:p>
          <a:p>
            <a:pPr lvl="1"/>
            <a:r>
              <a:rPr lang="en-US" sz="2100"/>
              <a:t>id: chứa id của người dùng</a:t>
            </a:r>
            <a:r>
              <a:rPr lang="en-US" sz="2100" smtClean="0"/>
              <a:t>.</a:t>
            </a:r>
            <a:endParaRPr lang="en-US" smtClean="0"/>
          </a:p>
          <a:p>
            <a:pPr lvl="1"/>
            <a:r>
              <a:rPr lang="en-US" sz="2100" smtClean="0"/>
              <a:t>name (string): chứa tên đăng nhập của người dùng.</a:t>
            </a:r>
            <a:endParaRPr lang="en-US" sz="2100"/>
          </a:p>
          <a:p>
            <a:pPr lvl="1"/>
            <a:r>
              <a:rPr lang="en-US" sz="2100" smtClean="0"/>
              <a:t>password (string): chứa mật khẩu của người dùng.</a:t>
            </a:r>
            <a:endParaRPr lang="en-US" sz="2100"/>
          </a:p>
          <a:p>
            <a:pPr lvl="1"/>
            <a:r>
              <a:rPr lang="en-US" sz="2100" smtClean="0"/>
              <a:t>email (string): chứa email của người dùng.</a:t>
            </a:r>
          </a:p>
          <a:p>
            <a:pPr lvl="1"/>
            <a:r>
              <a:rPr lang="en-US" sz="2100" smtClean="0"/>
              <a:t>id: chứa id của người dùng.</a:t>
            </a:r>
          </a:p>
          <a:p>
            <a:pPr marL="457200" lvl="1" indent="0">
              <a:spcBef>
                <a:spcPts val="0"/>
              </a:spcBef>
              <a:spcAft>
                <a:spcPts val="0"/>
              </a:spcAft>
              <a:buNone/>
            </a:pPr>
            <a:endParaRPr lang="en-US"/>
          </a:p>
          <a:p>
            <a:pPr marL="514350" indent="-514350">
              <a:buFont typeface="+mj-lt"/>
              <a:buAutoNum type="arabicPeriod"/>
            </a:pPr>
            <a:r>
              <a:rPr lang="en-US" smtClean="0"/>
              <a:t>Collection &lt;projects&gt;</a:t>
            </a:r>
          </a:p>
          <a:p>
            <a:pPr lvl="1"/>
            <a:r>
              <a:rPr lang="en-US" sz="2000"/>
              <a:t>name (string): chứa tên </a:t>
            </a:r>
            <a:r>
              <a:rPr lang="en-US" sz="2000" smtClean="0"/>
              <a:t>của dự án đã thực hiện.</a:t>
            </a:r>
            <a:endParaRPr lang="en-US" sz="2000"/>
          </a:p>
          <a:p>
            <a:pPr lvl="1"/>
            <a:r>
              <a:rPr lang="en-US" sz="2000" smtClean="0"/>
              <a:t>decripsion (string): </a:t>
            </a:r>
            <a:r>
              <a:rPr lang="en-US" sz="2000"/>
              <a:t>chứa </a:t>
            </a:r>
            <a:r>
              <a:rPr lang="en-US" sz="2000" smtClean="0"/>
              <a:t>mô tả của dự án.</a:t>
            </a:r>
          </a:p>
          <a:p>
            <a:pPr lvl="1"/>
            <a:r>
              <a:rPr lang="en-US" sz="2000" smtClean="0"/>
              <a:t>link (string): chứa đường dẫn đến nơi lưu trữ dự án.</a:t>
            </a:r>
            <a:endParaRPr lang="vi-VN" sz="2000" smtClean="0"/>
          </a:p>
          <a:p>
            <a:pPr lvl="1"/>
            <a:r>
              <a:rPr lang="vi-VN" sz="2000" smtClean="0"/>
              <a:t>ownerId: chứa id của chủ sở hữu project.</a:t>
            </a:r>
            <a:r>
              <a:rPr lang="vi-VN"/>
              <a:t/>
            </a:r>
            <a:br>
              <a:rPr lang="vi-VN"/>
            </a:br>
            <a:endParaRPr lang="en-US" smtClean="0"/>
          </a:p>
          <a:p>
            <a:pPr marL="457200" lvl="1" indent="0">
              <a:buNone/>
            </a:pPr>
            <a:endParaRPr lang="en-US" sz="2100"/>
          </a:p>
          <a:p>
            <a:pPr marL="0" indent="0">
              <a:buNone/>
            </a:pPr>
            <a:endParaRPr lang="en-US" sz="2400"/>
          </a:p>
          <a:p>
            <a:endParaRPr lang="en-US" sz="2400"/>
          </a:p>
          <a:p>
            <a:pPr marL="0" indent="0">
              <a:buNone/>
            </a:pPr>
            <a:endParaRPr lang="vi-VN"/>
          </a:p>
        </p:txBody>
      </p:sp>
    </p:spTree>
    <p:extLst>
      <p:ext uri="{BB962C8B-B14F-4D97-AF65-F5344CB8AC3E}">
        <p14:creationId xmlns:p14="http://schemas.microsoft.com/office/powerpoint/2010/main" val="26297233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Cơ sở dữ liệu</a:t>
            </a:r>
            <a:endParaRPr lang="vi-VN"/>
          </a:p>
        </p:txBody>
      </p:sp>
      <p:sp>
        <p:nvSpPr>
          <p:cNvPr id="3" name="Content Placeholder 2"/>
          <p:cNvSpPr>
            <a:spLocks noGrp="1"/>
          </p:cNvSpPr>
          <p:nvPr>
            <p:ph idx="1"/>
          </p:nvPr>
        </p:nvSpPr>
        <p:spPr/>
        <p:txBody>
          <a:bodyPr/>
          <a:lstStyle/>
          <a:p>
            <a:pPr marL="514350" indent="-514350">
              <a:buFont typeface="+mj-lt"/>
              <a:buAutoNum type="arabicPeriod" startAt="3"/>
            </a:pPr>
            <a:r>
              <a:rPr lang="en-US"/>
              <a:t>Collection </a:t>
            </a:r>
            <a:r>
              <a:rPr lang="en-US" smtClean="0"/>
              <a:t>&lt;deadlines&gt;</a:t>
            </a:r>
            <a:endParaRPr lang="en-US"/>
          </a:p>
          <a:p>
            <a:pPr lvl="1"/>
            <a:r>
              <a:rPr lang="en-US" sz="2100"/>
              <a:t>name (string): chứa tên </a:t>
            </a:r>
            <a:r>
              <a:rPr lang="en-US" sz="2100" smtClean="0"/>
              <a:t>của deadline.</a:t>
            </a:r>
            <a:endParaRPr lang="en-US" sz="2100"/>
          </a:p>
          <a:p>
            <a:pPr lvl="1"/>
            <a:r>
              <a:rPr lang="en-US" sz="2100" smtClean="0"/>
              <a:t>decripsion </a:t>
            </a:r>
            <a:r>
              <a:rPr lang="en-US" sz="2100"/>
              <a:t>(string): chứa </a:t>
            </a:r>
            <a:r>
              <a:rPr lang="en-US" sz="2100" smtClean="0"/>
              <a:t>mô tả của deadline.</a:t>
            </a:r>
            <a:endParaRPr lang="en-US" sz="2100"/>
          </a:p>
          <a:p>
            <a:pPr lvl="1"/>
            <a:r>
              <a:rPr lang="en-US" sz="2100" smtClean="0"/>
              <a:t>day (number): </a:t>
            </a:r>
            <a:r>
              <a:rPr lang="en-US" sz="2100"/>
              <a:t>chứa </a:t>
            </a:r>
            <a:r>
              <a:rPr lang="en-US" sz="2100" smtClean="0"/>
              <a:t>ngày </a:t>
            </a:r>
            <a:r>
              <a:rPr lang="en-US" sz="2100" smtClean="0"/>
              <a:t>cuối phải hoàn thành </a:t>
            </a:r>
            <a:r>
              <a:rPr lang="en-US" sz="2100"/>
              <a:t>deadline</a:t>
            </a:r>
            <a:r>
              <a:rPr lang="en-US" sz="2100" smtClean="0"/>
              <a:t>.</a:t>
            </a:r>
          </a:p>
          <a:p>
            <a:pPr lvl="1"/>
            <a:r>
              <a:rPr lang="en-US" sz="2100" smtClean="0"/>
              <a:t>month (number): chứa tháng cuối </a:t>
            </a:r>
            <a:r>
              <a:rPr lang="en-US" sz="2100" smtClean="0"/>
              <a:t>phải hoàn thành</a:t>
            </a:r>
            <a:r>
              <a:rPr lang="en-US" sz="2100" smtClean="0"/>
              <a:t> </a:t>
            </a:r>
            <a:r>
              <a:rPr lang="en-US" sz="2100"/>
              <a:t>deadline</a:t>
            </a:r>
            <a:r>
              <a:rPr lang="en-US" sz="2100" smtClean="0"/>
              <a:t>.</a:t>
            </a:r>
          </a:p>
          <a:p>
            <a:pPr lvl="1"/>
            <a:r>
              <a:rPr lang="en-US" sz="2100" smtClean="0"/>
              <a:t>year (number): chứa năm cuối </a:t>
            </a:r>
            <a:r>
              <a:rPr lang="en-US" sz="2100" smtClean="0"/>
              <a:t>phải hoàn thành</a:t>
            </a:r>
            <a:r>
              <a:rPr lang="en-US" sz="2100" smtClean="0"/>
              <a:t> </a:t>
            </a:r>
            <a:r>
              <a:rPr lang="en-US" sz="2100"/>
              <a:t>deadline</a:t>
            </a:r>
            <a:r>
              <a:rPr lang="en-US" sz="2100" smtClean="0"/>
              <a:t>.</a:t>
            </a:r>
          </a:p>
          <a:p>
            <a:pPr lvl="1"/>
            <a:r>
              <a:rPr lang="en-US" sz="2100"/>
              <a:t>d</a:t>
            </a:r>
            <a:r>
              <a:rPr lang="en-US" sz="2100" smtClean="0"/>
              <a:t>one (boolean): chứa trạng thái của deadline.</a:t>
            </a:r>
          </a:p>
          <a:p>
            <a:pPr lvl="1"/>
            <a:r>
              <a:rPr lang="en-US" sz="2100"/>
              <a:t>ownerId: chứa id của chủ sở hữu </a:t>
            </a:r>
            <a:r>
              <a:rPr lang="en-US" sz="2100" smtClean="0"/>
              <a:t>deadline.</a:t>
            </a:r>
            <a:endParaRPr lang="en-US" sz="2100"/>
          </a:p>
          <a:p>
            <a:endParaRPr lang="vi-VN"/>
          </a:p>
        </p:txBody>
      </p:sp>
    </p:spTree>
    <p:extLst>
      <p:ext uri="{BB962C8B-B14F-4D97-AF65-F5344CB8AC3E}">
        <p14:creationId xmlns:p14="http://schemas.microsoft.com/office/powerpoint/2010/main" val="39867892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HTTP API</a:t>
            </a:r>
            <a:endParaRPr lang="vi-VN"/>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mtClean="0"/>
              <a:t> Các </a:t>
            </a:r>
            <a:r>
              <a:rPr lang="en-US"/>
              <a:t>route của </a:t>
            </a:r>
            <a:r>
              <a:rPr lang="en-US" smtClean="0"/>
              <a:t>HTTP </a:t>
            </a:r>
            <a:r>
              <a:rPr lang="en-US"/>
              <a:t>API đã xây </a:t>
            </a:r>
            <a:r>
              <a:rPr lang="en-US" smtClean="0"/>
              <a:t>dựng:</a:t>
            </a:r>
          </a:p>
          <a:p>
            <a:pPr lvl="1"/>
            <a:r>
              <a:rPr lang="en-US" smtClean="0"/>
              <a:t>user</a:t>
            </a:r>
            <a:endParaRPr lang="en-US"/>
          </a:p>
          <a:p>
            <a:pPr>
              <a:buFont typeface="Wingdings" panose="05000000000000000000" pitchFamily="2" charset="2"/>
              <a:buChar char="Ø"/>
            </a:pPr>
            <a:endParaRPr lang="en-US" smtClean="0"/>
          </a:p>
          <a:p>
            <a:pPr>
              <a:buFont typeface="Wingdings" panose="05000000000000000000" pitchFamily="2" charset="2"/>
              <a:buChar char="Ø"/>
            </a:pPr>
            <a:endParaRPr lang="en-US" smtClean="0"/>
          </a:p>
        </p:txBody>
      </p:sp>
      <p:graphicFrame>
        <p:nvGraphicFramePr>
          <p:cNvPr id="4" name="Table 3"/>
          <p:cNvGraphicFramePr>
            <a:graphicFrameLocks noGrp="1"/>
          </p:cNvGraphicFramePr>
          <p:nvPr>
            <p:extLst>
              <p:ext uri="{D42A27DB-BD31-4B8C-83A1-F6EECF244321}">
                <p14:modId xmlns:p14="http://schemas.microsoft.com/office/powerpoint/2010/main" val="1626061822"/>
              </p:ext>
            </p:extLst>
          </p:nvPr>
        </p:nvGraphicFramePr>
        <p:xfrm>
          <a:off x="1143000" y="2819400"/>
          <a:ext cx="7467600" cy="1988705"/>
        </p:xfrm>
        <a:graphic>
          <a:graphicData uri="http://schemas.openxmlformats.org/drawingml/2006/table">
            <a:tbl>
              <a:tblPr firstRow="1" bandRow="1">
                <a:tableStyleId>{5C22544A-7EE6-4342-B048-85BDC9FD1C3A}</a:tableStyleId>
              </a:tblPr>
              <a:tblGrid>
                <a:gridCol w="2489200">
                  <a:extLst>
                    <a:ext uri="{9D8B030D-6E8A-4147-A177-3AD203B41FA5}">
                      <a16:colId xmlns:a16="http://schemas.microsoft.com/office/drawing/2014/main" val="3658690434"/>
                    </a:ext>
                  </a:extLst>
                </a:gridCol>
                <a:gridCol w="2489200">
                  <a:extLst>
                    <a:ext uri="{9D8B030D-6E8A-4147-A177-3AD203B41FA5}">
                      <a16:colId xmlns:a16="http://schemas.microsoft.com/office/drawing/2014/main" val="223987106"/>
                    </a:ext>
                  </a:extLst>
                </a:gridCol>
                <a:gridCol w="2489200">
                  <a:extLst>
                    <a:ext uri="{9D8B030D-6E8A-4147-A177-3AD203B41FA5}">
                      <a16:colId xmlns:a16="http://schemas.microsoft.com/office/drawing/2014/main" val="1571467356"/>
                    </a:ext>
                  </a:extLst>
                </a:gridCol>
              </a:tblGrid>
              <a:tr h="434225">
                <a:tc>
                  <a:txBody>
                    <a:bodyPr/>
                    <a:lstStyle/>
                    <a:p>
                      <a:pPr algn="ctr"/>
                      <a:r>
                        <a:rPr lang="en-US" smtClean="0">
                          <a:solidFill>
                            <a:schemeClr val="tx1"/>
                          </a:solidFill>
                        </a:rPr>
                        <a:t>route</a:t>
                      </a:r>
                      <a:endParaRPr lang="vi-VN">
                        <a:solidFill>
                          <a:schemeClr val="tx1"/>
                        </a:solidFill>
                      </a:endParaRPr>
                    </a:p>
                  </a:txBody>
                  <a:tcPr/>
                </a:tc>
                <a:tc>
                  <a:txBody>
                    <a:bodyPr/>
                    <a:lstStyle/>
                    <a:p>
                      <a:pPr algn="ctr"/>
                      <a:r>
                        <a:rPr lang="en-US" smtClean="0">
                          <a:solidFill>
                            <a:schemeClr val="tx1"/>
                          </a:solidFill>
                        </a:rPr>
                        <a:t>dữ liệu cần gửi về </a:t>
                      </a:r>
                      <a:endParaRPr lang="vi-VN">
                        <a:solidFill>
                          <a:schemeClr val="tx1"/>
                        </a:solidFill>
                      </a:endParaRPr>
                    </a:p>
                  </a:txBody>
                  <a:tcPr/>
                </a:tc>
                <a:tc>
                  <a:txBody>
                    <a:bodyPr/>
                    <a:lstStyle/>
                    <a:p>
                      <a:pPr algn="ctr"/>
                      <a:r>
                        <a:rPr lang="en-US" smtClean="0">
                          <a:solidFill>
                            <a:schemeClr val="tx1"/>
                          </a:solidFill>
                        </a:rPr>
                        <a:t>dữ liệu server trả về </a:t>
                      </a:r>
                      <a:endParaRPr lang="vi-VN">
                        <a:solidFill>
                          <a:schemeClr val="tx1"/>
                        </a:solidFill>
                      </a:endParaRPr>
                    </a:p>
                  </a:txBody>
                  <a:tcPr/>
                </a:tc>
                <a:extLst>
                  <a:ext uri="{0D108BD9-81ED-4DB2-BD59-A6C34878D82A}">
                    <a16:rowId xmlns:a16="http://schemas.microsoft.com/office/drawing/2014/main" val="1832438486"/>
                  </a:ext>
                </a:extLst>
              </a:tr>
              <a:tr h="2515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800" b="0" kern="1200" smtClean="0">
                          <a:solidFill>
                            <a:schemeClr val="dk1"/>
                          </a:solidFill>
                          <a:effectLst/>
                          <a:latin typeface="+mn-lt"/>
                          <a:ea typeface="+mn-ea"/>
                          <a:cs typeface="+mn-cs"/>
                        </a:rPr>
                        <a:t>- post(</a:t>
                      </a:r>
                      <a:r>
                        <a:rPr lang="vi-VN" smtClean="0"/>
                        <a:t>signup</a:t>
                      </a:r>
                      <a:r>
                        <a:rPr lang="vi-VN" sz="1800" b="0" kern="1200" smtClean="0">
                          <a:solidFill>
                            <a:schemeClr val="dk1"/>
                          </a:solidFill>
                          <a:effectLst/>
                          <a:latin typeface="+mn-lt"/>
                          <a:ea typeface="+mn-ea"/>
                          <a:cs typeface="+mn-cs"/>
                        </a:rPr>
                        <a:t>)</a:t>
                      </a:r>
                    </a:p>
                  </a:txBody>
                  <a:tcPr/>
                </a:tc>
                <a:tc>
                  <a:txBody>
                    <a:bodyPr/>
                    <a:lstStyle/>
                    <a:p>
                      <a:r>
                        <a:rPr lang="vi-VN" smtClean="0"/>
                        <a:t>-</a:t>
                      </a:r>
                      <a:r>
                        <a:rPr lang="vi-VN" baseline="0" smtClean="0"/>
                        <a:t> </a:t>
                      </a:r>
                      <a:r>
                        <a:rPr lang="vi-VN" smtClean="0"/>
                        <a:t>name</a:t>
                      </a:r>
                    </a:p>
                    <a:p>
                      <a:r>
                        <a:rPr lang="vi-VN" smtClean="0"/>
                        <a:t>- password</a:t>
                      </a:r>
                    </a:p>
                    <a:p>
                      <a:r>
                        <a:rPr lang="vi-VN" smtClean="0"/>
                        <a:t>- email</a:t>
                      </a:r>
                      <a:endParaRPr lang="vi-VN"/>
                    </a:p>
                  </a:txBody>
                  <a:tcPr/>
                </a:tc>
                <a:tc>
                  <a:txBody>
                    <a:bodyPr/>
                    <a:lstStyle/>
                    <a:p>
                      <a:endParaRPr lang="vi-VN"/>
                    </a:p>
                  </a:txBody>
                  <a:tcPr/>
                </a:tc>
                <a:extLst>
                  <a:ext uri="{0D108BD9-81ED-4DB2-BD59-A6C34878D82A}">
                    <a16:rowId xmlns:a16="http://schemas.microsoft.com/office/drawing/2014/main" val="2905777680"/>
                  </a:ext>
                </a:extLst>
              </a:tr>
              <a:tr h="2515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800" b="0" kern="1200" smtClean="0">
                          <a:solidFill>
                            <a:schemeClr val="dk1"/>
                          </a:solidFill>
                          <a:effectLst/>
                          <a:latin typeface="+mn-lt"/>
                          <a:ea typeface="+mn-ea"/>
                          <a:cs typeface="+mn-cs"/>
                        </a:rPr>
                        <a:t>- post(</a:t>
                      </a:r>
                      <a:r>
                        <a:rPr lang="vi-VN" smtClean="0"/>
                        <a:t>signin</a:t>
                      </a:r>
                      <a:r>
                        <a:rPr lang="vi-VN" sz="1800" b="0" kern="1200" smtClean="0">
                          <a:solidFill>
                            <a:schemeClr val="dk1"/>
                          </a:solidFill>
                          <a:effectLst/>
                          <a:latin typeface="+mn-lt"/>
                          <a:ea typeface="+mn-ea"/>
                          <a:cs typeface="+mn-cs"/>
                        </a:rPr>
                        <a:t>)</a:t>
                      </a:r>
                    </a:p>
                  </a:txBody>
                  <a:tcPr/>
                </a:tc>
                <a:tc>
                  <a:txBody>
                    <a:bodyPr/>
                    <a:lstStyle/>
                    <a:p>
                      <a:r>
                        <a:rPr lang="vi-VN" smtClean="0"/>
                        <a:t>-</a:t>
                      </a:r>
                      <a:r>
                        <a:rPr lang="vi-VN" baseline="0" smtClean="0"/>
                        <a:t> </a:t>
                      </a:r>
                      <a:r>
                        <a:rPr lang="vi-VN" smtClean="0"/>
                        <a:t>name</a:t>
                      </a:r>
                    </a:p>
                    <a:p>
                      <a:r>
                        <a:rPr lang="vi-VN" smtClean="0"/>
                        <a:t>- password</a:t>
                      </a:r>
                    </a:p>
                  </a:txBody>
                  <a:tcPr/>
                </a:tc>
                <a:tc>
                  <a:txBody>
                    <a:bodyPr/>
                    <a:lstStyle/>
                    <a:p>
                      <a:endParaRPr lang="vi-VN"/>
                    </a:p>
                  </a:txBody>
                  <a:tcPr/>
                </a:tc>
                <a:extLst>
                  <a:ext uri="{0D108BD9-81ED-4DB2-BD59-A6C34878D82A}">
                    <a16:rowId xmlns:a16="http://schemas.microsoft.com/office/drawing/2014/main" val="728130965"/>
                  </a:ext>
                </a:extLst>
              </a:tr>
            </a:tbl>
          </a:graphicData>
        </a:graphic>
      </p:graphicFrame>
    </p:spTree>
    <p:extLst>
      <p:ext uri="{BB962C8B-B14F-4D97-AF65-F5344CB8AC3E}">
        <p14:creationId xmlns:p14="http://schemas.microsoft.com/office/powerpoint/2010/main" val="27600213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HTTP API</a:t>
            </a:r>
            <a:endParaRPr lang="vi-VN"/>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a:t> Các route của HTTP API đã xây dựng:</a:t>
            </a:r>
          </a:p>
          <a:p>
            <a:pPr lvl="1"/>
            <a:r>
              <a:rPr lang="en-US" smtClean="0"/>
              <a:t>project</a:t>
            </a:r>
            <a:endParaRPr lang="en-US"/>
          </a:p>
          <a:p>
            <a:pPr>
              <a:buFont typeface="Wingdings" panose="05000000000000000000" pitchFamily="2" charset="2"/>
              <a:buChar char="Ø"/>
            </a:pPr>
            <a:endParaRPr lang="en-US"/>
          </a:p>
          <a:p>
            <a:pPr>
              <a:buFont typeface="Wingdings" panose="05000000000000000000" pitchFamily="2" charset="2"/>
              <a:buChar char="Ø"/>
            </a:pPr>
            <a:endParaRPr lang="en-US"/>
          </a:p>
          <a:p>
            <a:endParaRPr lang="vi-VN"/>
          </a:p>
        </p:txBody>
      </p:sp>
      <p:graphicFrame>
        <p:nvGraphicFramePr>
          <p:cNvPr id="6" name="Table 5"/>
          <p:cNvGraphicFramePr>
            <a:graphicFrameLocks noGrp="1"/>
          </p:cNvGraphicFramePr>
          <p:nvPr>
            <p:extLst>
              <p:ext uri="{D42A27DB-BD31-4B8C-83A1-F6EECF244321}">
                <p14:modId xmlns:p14="http://schemas.microsoft.com/office/powerpoint/2010/main" val="3002417422"/>
              </p:ext>
            </p:extLst>
          </p:nvPr>
        </p:nvGraphicFramePr>
        <p:xfrm>
          <a:off x="1066800" y="2627745"/>
          <a:ext cx="7391400" cy="3818775"/>
        </p:xfrm>
        <a:graphic>
          <a:graphicData uri="http://schemas.openxmlformats.org/drawingml/2006/table">
            <a:tbl>
              <a:tblPr firstRow="1" bandRow="1">
                <a:tableStyleId>{5C22544A-7EE6-4342-B048-85BDC9FD1C3A}</a:tableStyleId>
              </a:tblPr>
              <a:tblGrid>
                <a:gridCol w="2463800">
                  <a:extLst>
                    <a:ext uri="{9D8B030D-6E8A-4147-A177-3AD203B41FA5}">
                      <a16:colId xmlns:a16="http://schemas.microsoft.com/office/drawing/2014/main" val="3658690434"/>
                    </a:ext>
                  </a:extLst>
                </a:gridCol>
                <a:gridCol w="2463800">
                  <a:extLst>
                    <a:ext uri="{9D8B030D-6E8A-4147-A177-3AD203B41FA5}">
                      <a16:colId xmlns:a16="http://schemas.microsoft.com/office/drawing/2014/main" val="223987106"/>
                    </a:ext>
                  </a:extLst>
                </a:gridCol>
                <a:gridCol w="2463800">
                  <a:extLst>
                    <a:ext uri="{9D8B030D-6E8A-4147-A177-3AD203B41FA5}">
                      <a16:colId xmlns:a16="http://schemas.microsoft.com/office/drawing/2014/main" val="1571467356"/>
                    </a:ext>
                  </a:extLst>
                </a:gridCol>
              </a:tblGrid>
              <a:tr h="267855">
                <a:tc>
                  <a:txBody>
                    <a:bodyPr/>
                    <a:lstStyle/>
                    <a:p>
                      <a:pPr algn="ctr"/>
                      <a:r>
                        <a:rPr lang="en-US" sz="1400" smtClean="0">
                          <a:solidFill>
                            <a:schemeClr val="tx1"/>
                          </a:solidFill>
                        </a:rPr>
                        <a:t>route</a:t>
                      </a:r>
                      <a:endParaRPr lang="vi-VN" sz="1400">
                        <a:solidFill>
                          <a:schemeClr val="tx1"/>
                        </a:solidFill>
                      </a:endParaRPr>
                    </a:p>
                  </a:txBody>
                  <a:tcPr/>
                </a:tc>
                <a:tc>
                  <a:txBody>
                    <a:bodyPr/>
                    <a:lstStyle/>
                    <a:p>
                      <a:pPr algn="ctr"/>
                      <a:r>
                        <a:rPr lang="en-US" sz="1400" smtClean="0">
                          <a:solidFill>
                            <a:schemeClr val="tx1"/>
                          </a:solidFill>
                        </a:rPr>
                        <a:t>dữ liệu cần gửi về server</a:t>
                      </a:r>
                      <a:endParaRPr lang="vi-VN" sz="1400">
                        <a:solidFill>
                          <a:schemeClr val="tx1"/>
                        </a:solidFill>
                      </a:endParaRPr>
                    </a:p>
                  </a:txBody>
                  <a:tcPr/>
                </a:tc>
                <a:tc>
                  <a:txBody>
                    <a:bodyPr/>
                    <a:lstStyle/>
                    <a:p>
                      <a:pPr algn="ctr"/>
                      <a:r>
                        <a:rPr lang="en-US" sz="1400" smtClean="0">
                          <a:solidFill>
                            <a:schemeClr val="tx1"/>
                          </a:solidFill>
                        </a:rPr>
                        <a:t>dữ liệu server trả về </a:t>
                      </a:r>
                      <a:endParaRPr lang="vi-VN" sz="1400">
                        <a:solidFill>
                          <a:schemeClr val="tx1"/>
                        </a:solidFill>
                      </a:endParaRPr>
                    </a:p>
                  </a:txBody>
                  <a:tcPr/>
                </a:tc>
                <a:extLst>
                  <a:ext uri="{0D108BD9-81ED-4DB2-BD59-A6C34878D82A}">
                    <a16:rowId xmlns:a16="http://schemas.microsoft.com/office/drawing/2014/main" val="1832438486"/>
                  </a:ext>
                </a:extLst>
              </a:tr>
              <a:tr h="7246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b="0" kern="1200" smtClean="0">
                          <a:solidFill>
                            <a:schemeClr val="dk1"/>
                          </a:solidFill>
                          <a:effectLst/>
                          <a:latin typeface="+mn-lt"/>
                          <a:ea typeface="+mn-ea"/>
                          <a:cs typeface="+mn-cs"/>
                        </a:rPr>
                        <a:t>- get(findAll)</a:t>
                      </a:r>
                    </a:p>
                  </a:txBody>
                  <a:tcPr/>
                </a:tc>
                <a:tc>
                  <a:txBody>
                    <a:bodyPr/>
                    <a:lstStyle/>
                    <a:p>
                      <a:endParaRPr lang="vi-VN" sz="1200"/>
                    </a:p>
                  </a:txBody>
                  <a:tcPr/>
                </a:tc>
                <a:tc>
                  <a:txBody>
                    <a:bodyPr/>
                    <a:lstStyle/>
                    <a:p>
                      <a:pPr marL="0" indent="0">
                        <a:buFontTx/>
                        <a:buNone/>
                      </a:pPr>
                      <a:r>
                        <a:rPr lang="en-US" sz="1200" smtClean="0"/>
                        <a:t>- id</a:t>
                      </a:r>
                      <a:endParaRPr lang="vi-VN" sz="1200" smtClean="0"/>
                    </a:p>
                    <a:p>
                      <a:pPr>
                        <a:buFontTx/>
                        <a:buChar char="-"/>
                      </a:pPr>
                      <a:r>
                        <a:rPr lang="vi-VN" sz="1200" baseline="0" smtClean="0"/>
                        <a:t> n</a:t>
                      </a:r>
                      <a:r>
                        <a:rPr lang="vi-VN" sz="1200" smtClean="0"/>
                        <a:t>ame</a:t>
                      </a:r>
                      <a:r>
                        <a:rPr lang="en-US" sz="1200" smtClean="0"/>
                        <a:t> </a:t>
                      </a:r>
                      <a:endParaRPr lang="vi-VN" sz="1200" smtClean="0"/>
                    </a:p>
                    <a:p>
                      <a:pPr marL="0" indent="0">
                        <a:buFontTx/>
                        <a:buNone/>
                      </a:pPr>
                      <a:r>
                        <a:rPr lang="vi-VN" sz="1200" smtClean="0"/>
                        <a:t>- decripsion</a:t>
                      </a:r>
                    </a:p>
                    <a:p>
                      <a:pPr marL="0" indent="0">
                        <a:buFontTx/>
                        <a:buNone/>
                      </a:pPr>
                      <a:r>
                        <a:rPr lang="vi-VN" sz="1200" baseline="0" smtClean="0"/>
                        <a:t>- l</a:t>
                      </a:r>
                      <a:r>
                        <a:rPr lang="vi-VN" sz="1200" smtClean="0"/>
                        <a:t>ink</a:t>
                      </a:r>
                    </a:p>
                    <a:p>
                      <a:pPr marL="0" indent="0">
                        <a:buFontTx/>
                        <a:buNone/>
                      </a:pPr>
                      <a:r>
                        <a:rPr lang="vi-VN" sz="1200" smtClean="0"/>
                        <a:t>- ownerId</a:t>
                      </a:r>
                    </a:p>
                  </a:txBody>
                  <a:tcPr/>
                </a:tc>
                <a:extLst>
                  <a:ext uri="{0D108BD9-81ED-4DB2-BD59-A6C34878D82A}">
                    <a16:rowId xmlns:a16="http://schemas.microsoft.com/office/drawing/2014/main" val="2905777680"/>
                  </a:ext>
                </a:extLst>
              </a:tr>
              <a:tr h="4611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smtClean="0"/>
                        <a:t>- </a:t>
                      </a:r>
                      <a:r>
                        <a:rPr lang="vi-VN" sz="1200" b="0" kern="1200" smtClean="0">
                          <a:solidFill>
                            <a:schemeClr val="dk1"/>
                          </a:solidFill>
                          <a:effectLst/>
                          <a:latin typeface="+mn-lt"/>
                          <a:ea typeface="+mn-ea"/>
                          <a:cs typeface="+mn-cs"/>
                        </a:rPr>
                        <a:t>post(create)</a:t>
                      </a:r>
                    </a:p>
                  </a:txBody>
                  <a:tcPr/>
                </a:tc>
                <a:tc>
                  <a:txBody>
                    <a:bodyPr/>
                    <a:lstStyle/>
                    <a:p>
                      <a:r>
                        <a:rPr lang="vi-VN" sz="1200" smtClean="0"/>
                        <a:t>- name</a:t>
                      </a:r>
                    </a:p>
                    <a:p>
                      <a:r>
                        <a:rPr lang="vi-VN" sz="1200" smtClean="0"/>
                        <a:t>- decripsion</a:t>
                      </a:r>
                    </a:p>
                    <a:p>
                      <a:r>
                        <a:rPr lang="vi-VN" sz="1200" smtClean="0"/>
                        <a:t>- link</a:t>
                      </a:r>
                    </a:p>
                  </a:txBody>
                  <a:tcPr/>
                </a:tc>
                <a:tc>
                  <a:txBody>
                    <a:bodyPr/>
                    <a:lstStyle/>
                    <a:p>
                      <a:endParaRPr lang="vi-VN" sz="1200"/>
                    </a:p>
                  </a:txBody>
                  <a:tcPr/>
                </a:tc>
                <a:extLst>
                  <a:ext uri="{0D108BD9-81ED-4DB2-BD59-A6C34878D82A}">
                    <a16:rowId xmlns:a16="http://schemas.microsoft.com/office/drawing/2014/main" val="728130965"/>
                  </a:ext>
                </a:extLst>
              </a:tr>
              <a:tr h="1976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smtClean="0"/>
                        <a:t>- d</a:t>
                      </a:r>
                      <a:r>
                        <a:rPr lang="vi-VN" sz="1200" b="0" kern="1200" smtClean="0">
                          <a:solidFill>
                            <a:schemeClr val="dk1"/>
                          </a:solidFill>
                          <a:effectLst/>
                          <a:latin typeface="+mn-lt"/>
                          <a:ea typeface="+mn-ea"/>
                          <a:cs typeface="+mn-cs"/>
                        </a:rPr>
                        <a:t>elete(deleteAll)</a:t>
                      </a:r>
                    </a:p>
                  </a:txBody>
                  <a:tcPr/>
                </a:tc>
                <a:tc>
                  <a:txBody>
                    <a:bodyPr/>
                    <a:lstStyle/>
                    <a:p>
                      <a:endParaRPr lang="vi-VN" sz="1200"/>
                    </a:p>
                  </a:txBody>
                  <a:tcPr/>
                </a:tc>
                <a:tc>
                  <a:txBody>
                    <a:bodyPr/>
                    <a:lstStyle/>
                    <a:p>
                      <a:endParaRPr lang="vi-VN" sz="1200"/>
                    </a:p>
                  </a:txBody>
                  <a:tcPr/>
                </a:tc>
                <a:extLst>
                  <a:ext uri="{0D108BD9-81ED-4DB2-BD59-A6C34878D82A}">
                    <a16:rowId xmlns:a16="http://schemas.microsoft.com/office/drawing/2014/main" val="3862240396"/>
                  </a:ext>
                </a:extLst>
              </a:tr>
              <a:tr h="724657">
                <a:tc>
                  <a:txBody>
                    <a:bodyPr/>
                    <a:lstStyle/>
                    <a:p>
                      <a:r>
                        <a:rPr lang="vi-VN" sz="1200" smtClean="0"/>
                        <a:t>-</a:t>
                      </a:r>
                      <a:r>
                        <a:rPr lang="vi-VN" sz="1200" baseline="0" smtClean="0"/>
                        <a:t> </a:t>
                      </a:r>
                      <a:r>
                        <a:rPr lang="vi-VN" sz="1200" smtClean="0"/>
                        <a:t>get(findOne)</a:t>
                      </a:r>
                      <a:endParaRPr lang="vi-VN"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smtClean="0"/>
                        <a:t>- id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smtClean="0"/>
                        <a:t>- id</a:t>
                      </a:r>
                      <a:endParaRPr lang="vi-VN" sz="1200" smtClean="0"/>
                    </a:p>
                    <a:p>
                      <a:r>
                        <a:rPr lang="vi-VN" sz="1200" smtClean="0"/>
                        <a:t>- name</a:t>
                      </a:r>
                    </a:p>
                    <a:p>
                      <a:r>
                        <a:rPr lang="vi-VN" sz="1200" smtClean="0"/>
                        <a:t>- decripsion</a:t>
                      </a:r>
                    </a:p>
                    <a:p>
                      <a:pPr marL="0" indent="0">
                        <a:buFontTx/>
                        <a:buNone/>
                      </a:pPr>
                      <a:r>
                        <a:rPr lang="vi-VN" sz="1200" smtClean="0"/>
                        <a:t>- link</a:t>
                      </a:r>
                    </a:p>
                    <a:p>
                      <a:pPr marL="0" marR="0" lvl="0" indent="0" algn="l" defTabSz="914400" rtl="0" eaLnBrk="1" fontAlgn="auto" latinLnBrk="0" hangingPunct="1">
                        <a:lnSpc>
                          <a:spcPct val="100000"/>
                        </a:lnSpc>
                        <a:spcBef>
                          <a:spcPts val="0"/>
                        </a:spcBef>
                        <a:spcAft>
                          <a:spcPts val="0"/>
                        </a:spcAft>
                        <a:buClrTx/>
                        <a:buSzTx/>
                        <a:buFontTx/>
                        <a:buNone/>
                        <a:tabLst/>
                        <a:defRPr/>
                      </a:pPr>
                      <a:r>
                        <a:rPr lang="vi-VN" sz="1200" smtClean="0"/>
                        <a:t>- ownerId</a:t>
                      </a:r>
                    </a:p>
                  </a:txBody>
                  <a:tcPr/>
                </a:tc>
                <a:extLst>
                  <a:ext uri="{0D108BD9-81ED-4DB2-BD59-A6C34878D82A}">
                    <a16:rowId xmlns:a16="http://schemas.microsoft.com/office/drawing/2014/main" val="2182945702"/>
                  </a:ext>
                </a:extLst>
              </a:tr>
              <a:tr h="313575">
                <a:tc>
                  <a:txBody>
                    <a:bodyPr/>
                    <a:lstStyle/>
                    <a:p>
                      <a:r>
                        <a:rPr lang="vi-VN" sz="1200" smtClean="0"/>
                        <a:t>- put(update)</a:t>
                      </a:r>
                      <a:endParaRPr lang="vi-VN"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smtClean="0"/>
                        <a:t>- id</a:t>
                      </a:r>
                    </a:p>
                  </a:txBody>
                  <a:tcPr/>
                </a:tc>
                <a:tc>
                  <a:txBody>
                    <a:bodyPr/>
                    <a:lstStyle/>
                    <a:p>
                      <a:endParaRPr lang="vi-VN" sz="1200"/>
                    </a:p>
                  </a:txBody>
                  <a:tcPr/>
                </a:tc>
                <a:extLst>
                  <a:ext uri="{0D108BD9-81ED-4DB2-BD59-A6C34878D82A}">
                    <a16:rowId xmlns:a16="http://schemas.microsoft.com/office/drawing/2014/main" val="2792204853"/>
                  </a:ext>
                </a:extLst>
              </a:tr>
              <a:tr h="197634">
                <a:tc>
                  <a:txBody>
                    <a:bodyPr/>
                    <a:lstStyle/>
                    <a:p>
                      <a:r>
                        <a:rPr lang="vi-VN" sz="1200" smtClean="0"/>
                        <a:t>- delete(delete)</a:t>
                      </a:r>
                      <a:endParaRPr lang="vi-VN"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smtClean="0"/>
                        <a:t>- id</a:t>
                      </a:r>
                    </a:p>
                  </a:txBody>
                  <a:tcPr/>
                </a:tc>
                <a:tc>
                  <a:txBody>
                    <a:bodyPr/>
                    <a:lstStyle/>
                    <a:p>
                      <a:endParaRPr lang="vi-VN" sz="1200"/>
                    </a:p>
                  </a:txBody>
                  <a:tcPr/>
                </a:tc>
                <a:extLst>
                  <a:ext uri="{0D108BD9-81ED-4DB2-BD59-A6C34878D82A}">
                    <a16:rowId xmlns:a16="http://schemas.microsoft.com/office/drawing/2014/main" val="2253792721"/>
                  </a:ext>
                </a:extLst>
              </a:tr>
            </a:tbl>
          </a:graphicData>
        </a:graphic>
      </p:graphicFrame>
    </p:spTree>
    <p:extLst>
      <p:ext uri="{BB962C8B-B14F-4D97-AF65-F5344CB8AC3E}">
        <p14:creationId xmlns:p14="http://schemas.microsoft.com/office/powerpoint/2010/main" val="26405466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HTTP API</a:t>
            </a:r>
            <a:endParaRPr lang="vi-VN"/>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a:t> Các route của HTTP API đã xây dựng:</a:t>
            </a:r>
          </a:p>
          <a:p>
            <a:pPr lvl="1"/>
            <a:r>
              <a:rPr lang="en-US" smtClean="0"/>
              <a:t>deadline</a:t>
            </a:r>
            <a:endParaRPr lang="en-US"/>
          </a:p>
          <a:p>
            <a:endParaRPr lang="vi-VN"/>
          </a:p>
        </p:txBody>
      </p:sp>
      <p:graphicFrame>
        <p:nvGraphicFramePr>
          <p:cNvPr id="4" name="Table 3"/>
          <p:cNvGraphicFramePr>
            <a:graphicFrameLocks noGrp="1"/>
          </p:cNvGraphicFramePr>
          <p:nvPr>
            <p:extLst>
              <p:ext uri="{D42A27DB-BD31-4B8C-83A1-F6EECF244321}">
                <p14:modId xmlns:p14="http://schemas.microsoft.com/office/powerpoint/2010/main" val="4203767349"/>
              </p:ext>
            </p:extLst>
          </p:nvPr>
        </p:nvGraphicFramePr>
        <p:xfrm>
          <a:off x="1066800" y="2627745"/>
          <a:ext cx="7467600" cy="3779520"/>
        </p:xfrm>
        <a:graphic>
          <a:graphicData uri="http://schemas.openxmlformats.org/drawingml/2006/table">
            <a:tbl>
              <a:tblPr firstRow="1" bandRow="1">
                <a:tableStyleId>{5C22544A-7EE6-4342-B048-85BDC9FD1C3A}</a:tableStyleId>
              </a:tblPr>
              <a:tblGrid>
                <a:gridCol w="2489200">
                  <a:extLst>
                    <a:ext uri="{9D8B030D-6E8A-4147-A177-3AD203B41FA5}">
                      <a16:colId xmlns:a16="http://schemas.microsoft.com/office/drawing/2014/main" val="3658690434"/>
                    </a:ext>
                  </a:extLst>
                </a:gridCol>
                <a:gridCol w="2489200">
                  <a:extLst>
                    <a:ext uri="{9D8B030D-6E8A-4147-A177-3AD203B41FA5}">
                      <a16:colId xmlns:a16="http://schemas.microsoft.com/office/drawing/2014/main" val="223987106"/>
                    </a:ext>
                  </a:extLst>
                </a:gridCol>
                <a:gridCol w="2489200">
                  <a:extLst>
                    <a:ext uri="{9D8B030D-6E8A-4147-A177-3AD203B41FA5}">
                      <a16:colId xmlns:a16="http://schemas.microsoft.com/office/drawing/2014/main" val="1571467356"/>
                    </a:ext>
                  </a:extLst>
                </a:gridCol>
              </a:tblGrid>
              <a:tr h="267855">
                <a:tc>
                  <a:txBody>
                    <a:bodyPr/>
                    <a:lstStyle/>
                    <a:p>
                      <a:pPr algn="ctr"/>
                      <a:r>
                        <a:rPr lang="en-US" sz="1400" smtClean="0">
                          <a:solidFill>
                            <a:schemeClr val="tx1"/>
                          </a:solidFill>
                        </a:rPr>
                        <a:t>route</a:t>
                      </a:r>
                      <a:endParaRPr lang="vi-VN" sz="1400">
                        <a:solidFill>
                          <a:schemeClr val="tx1"/>
                        </a:solidFill>
                      </a:endParaRPr>
                    </a:p>
                  </a:txBody>
                  <a:tcPr/>
                </a:tc>
                <a:tc>
                  <a:txBody>
                    <a:bodyPr/>
                    <a:lstStyle/>
                    <a:p>
                      <a:pPr algn="ctr"/>
                      <a:r>
                        <a:rPr lang="en-US" sz="1400" smtClean="0">
                          <a:solidFill>
                            <a:schemeClr val="tx1"/>
                          </a:solidFill>
                        </a:rPr>
                        <a:t>dữ liệu cần gửi về server</a:t>
                      </a:r>
                      <a:endParaRPr lang="vi-VN" sz="1400">
                        <a:solidFill>
                          <a:schemeClr val="tx1"/>
                        </a:solidFill>
                      </a:endParaRPr>
                    </a:p>
                  </a:txBody>
                  <a:tcPr/>
                </a:tc>
                <a:tc>
                  <a:txBody>
                    <a:bodyPr/>
                    <a:lstStyle/>
                    <a:p>
                      <a:pPr algn="ctr"/>
                      <a:r>
                        <a:rPr lang="en-US" sz="1400" smtClean="0">
                          <a:solidFill>
                            <a:schemeClr val="tx1"/>
                          </a:solidFill>
                        </a:rPr>
                        <a:t>dữ liệu server trả về </a:t>
                      </a:r>
                      <a:endParaRPr lang="vi-VN" sz="1400">
                        <a:solidFill>
                          <a:schemeClr val="tx1"/>
                        </a:solidFill>
                      </a:endParaRPr>
                    </a:p>
                  </a:txBody>
                  <a:tcPr/>
                </a:tc>
                <a:extLst>
                  <a:ext uri="{0D108BD9-81ED-4DB2-BD59-A6C34878D82A}">
                    <a16:rowId xmlns:a16="http://schemas.microsoft.com/office/drawing/2014/main" val="1832438486"/>
                  </a:ext>
                </a:extLst>
              </a:tr>
              <a:tr h="2515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b="0" kern="1200" smtClean="0">
                          <a:solidFill>
                            <a:schemeClr val="dk1"/>
                          </a:solidFill>
                          <a:effectLst/>
                          <a:latin typeface="+mn-lt"/>
                          <a:ea typeface="+mn-ea"/>
                          <a:cs typeface="+mn-cs"/>
                        </a:rPr>
                        <a:t>- get(findAll)</a:t>
                      </a:r>
                    </a:p>
                  </a:txBody>
                  <a:tcPr/>
                </a:tc>
                <a:tc>
                  <a:txBody>
                    <a:bodyPr/>
                    <a:lstStyle/>
                    <a:p>
                      <a:endParaRPr lang="vi-VN" sz="1200"/>
                    </a:p>
                  </a:txBody>
                  <a:tcPr/>
                </a:tc>
                <a:tc>
                  <a:txBody>
                    <a:bodyPr/>
                    <a:lstStyle/>
                    <a:p>
                      <a:pPr marL="0" indent="0">
                        <a:buFontTx/>
                        <a:buNone/>
                      </a:pPr>
                      <a:r>
                        <a:rPr lang="en-US" sz="1200" smtClean="0"/>
                        <a:t>- id</a:t>
                      </a:r>
                      <a:endParaRPr lang="vi-VN" sz="1200" smtClean="0"/>
                    </a:p>
                    <a:p>
                      <a:pPr>
                        <a:buFontTx/>
                        <a:buChar char="-"/>
                      </a:pPr>
                      <a:r>
                        <a:rPr lang="vi-VN" sz="1200" baseline="0" smtClean="0"/>
                        <a:t> n</a:t>
                      </a:r>
                      <a:r>
                        <a:rPr lang="vi-VN" sz="1200" smtClean="0"/>
                        <a:t>ame</a:t>
                      </a:r>
                      <a:r>
                        <a:rPr lang="en-US" sz="1200" smtClean="0"/>
                        <a:t> </a:t>
                      </a:r>
                      <a:endParaRPr lang="vi-VN" sz="1200" smtClean="0"/>
                    </a:p>
                    <a:p>
                      <a:pPr marL="0" indent="0">
                        <a:buFontTx/>
                        <a:buNone/>
                      </a:pPr>
                      <a:r>
                        <a:rPr lang="vi-VN" sz="1200" smtClean="0"/>
                        <a:t>- decripsion</a:t>
                      </a:r>
                    </a:p>
                    <a:p>
                      <a:pPr marL="0" indent="0">
                        <a:buFontTx/>
                        <a:buNone/>
                      </a:pPr>
                      <a:r>
                        <a:rPr lang="vi-VN" sz="1200" baseline="0" smtClean="0"/>
                        <a:t>- day, month, year</a:t>
                      </a:r>
                    </a:p>
                    <a:p>
                      <a:pPr marL="0" indent="0">
                        <a:buFontTx/>
                        <a:buNone/>
                      </a:pPr>
                      <a:r>
                        <a:rPr lang="vi-VN" sz="1200" smtClean="0"/>
                        <a:t>- ownerId</a:t>
                      </a:r>
                      <a:r>
                        <a:rPr lang="vi-VN" sz="1200" baseline="0" smtClean="0"/>
                        <a:t> </a:t>
                      </a:r>
                      <a:r>
                        <a:rPr lang="vi-VN" sz="1200" smtClean="0"/>
                        <a:t>- done</a:t>
                      </a:r>
                      <a:endParaRPr lang="vi-VN" sz="1200"/>
                    </a:p>
                  </a:txBody>
                  <a:tcPr/>
                </a:tc>
                <a:extLst>
                  <a:ext uri="{0D108BD9-81ED-4DB2-BD59-A6C34878D82A}">
                    <a16:rowId xmlns:a16="http://schemas.microsoft.com/office/drawing/2014/main" val="2905777680"/>
                  </a:ext>
                </a:extLst>
              </a:tr>
              <a:tr h="2515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smtClean="0"/>
                        <a:t>- </a:t>
                      </a:r>
                      <a:r>
                        <a:rPr lang="vi-VN" sz="1200" b="0" kern="1200" smtClean="0">
                          <a:solidFill>
                            <a:schemeClr val="dk1"/>
                          </a:solidFill>
                          <a:effectLst/>
                          <a:latin typeface="+mn-lt"/>
                          <a:ea typeface="+mn-ea"/>
                          <a:cs typeface="+mn-cs"/>
                        </a:rPr>
                        <a:t>post(create)</a:t>
                      </a:r>
                    </a:p>
                  </a:txBody>
                  <a:tcPr/>
                </a:tc>
                <a:tc>
                  <a:txBody>
                    <a:bodyPr/>
                    <a:lstStyle/>
                    <a:p>
                      <a:r>
                        <a:rPr lang="vi-VN" sz="1200" smtClean="0"/>
                        <a:t>- name</a:t>
                      </a:r>
                    </a:p>
                    <a:p>
                      <a:r>
                        <a:rPr lang="vi-VN" sz="1200" smtClean="0"/>
                        <a:t>- decripsion</a:t>
                      </a:r>
                    </a:p>
                    <a:p>
                      <a:pPr marL="0" marR="0" lvl="0" indent="0" algn="l" defTabSz="914400" rtl="0" eaLnBrk="1" fontAlgn="auto" latinLnBrk="0" hangingPunct="1">
                        <a:lnSpc>
                          <a:spcPct val="100000"/>
                        </a:lnSpc>
                        <a:spcBef>
                          <a:spcPts val="0"/>
                        </a:spcBef>
                        <a:spcAft>
                          <a:spcPts val="0"/>
                        </a:spcAft>
                        <a:buClrTx/>
                        <a:buSzTx/>
                        <a:buFontTx/>
                        <a:buNone/>
                        <a:tabLst/>
                        <a:defRPr/>
                      </a:pPr>
                      <a:r>
                        <a:rPr lang="vi-VN" sz="1200" smtClean="0"/>
                        <a:t>- </a:t>
                      </a:r>
                      <a:r>
                        <a:rPr lang="vi-VN" sz="1200" baseline="0" smtClean="0"/>
                        <a:t>day, month, year</a:t>
                      </a:r>
                      <a:endParaRPr lang="vi-VN" sz="1200" smtClean="0"/>
                    </a:p>
                  </a:txBody>
                  <a:tcPr/>
                </a:tc>
                <a:tc>
                  <a:txBody>
                    <a:bodyPr/>
                    <a:lstStyle/>
                    <a:p>
                      <a:endParaRPr lang="vi-VN" sz="1200"/>
                    </a:p>
                  </a:txBody>
                  <a:tcPr/>
                </a:tc>
                <a:extLst>
                  <a:ext uri="{0D108BD9-81ED-4DB2-BD59-A6C34878D82A}">
                    <a16:rowId xmlns:a16="http://schemas.microsoft.com/office/drawing/2014/main" val="728130965"/>
                  </a:ext>
                </a:extLst>
              </a:tr>
              <a:tr h="2515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smtClean="0"/>
                        <a:t>- d</a:t>
                      </a:r>
                      <a:r>
                        <a:rPr lang="vi-VN" sz="1200" b="0" kern="1200" smtClean="0">
                          <a:solidFill>
                            <a:schemeClr val="dk1"/>
                          </a:solidFill>
                          <a:effectLst/>
                          <a:latin typeface="+mn-lt"/>
                          <a:ea typeface="+mn-ea"/>
                          <a:cs typeface="+mn-cs"/>
                        </a:rPr>
                        <a:t>elete(deleteAll)</a:t>
                      </a:r>
                    </a:p>
                  </a:txBody>
                  <a:tcPr/>
                </a:tc>
                <a:tc>
                  <a:txBody>
                    <a:bodyPr/>
                    <a:lstStyle/>
                    <a:p>
                      <a:endParaRPr lang="vi-VN" sz="1200"/>
                    </a:p>
                  </a:txBody>
                  <a:tcPr/>
                </a:tc>
                <a:tc>
                  <a:txBody>
                    <a:bodyPr/>
                    <a:lstStyle/>
                    <a:p>
                      <a:endParaRPr lang="vi-VN" sz="1200"/>
                    </a:p>
                  </a:txBody>
                  <a:tcPr/>
                </a:tc>
                <a:extLst>
                  <a:ext uri="{0D108BD9-81ED-4DB2-BD59-A6C34878D82A}">
                    <a16:rowId xmlns:a16="http://schemas.microsoft.com/office/drawing/2014/main" val="3862240396"/>
                  </a:ext>
                </a:extLst>
              </a:tr>
              <a:tr h="251575">
                <a:tc>
                  <a:txBody>
                    <a:bodyPr/>
                    <a:lstStyle/>
                    <a:p>
                      <a:r>
                        <a:rPr lang="vi-VN" sz="1200" smtClean="0"/>
                        <a:t>-</a:t>
                      </a:r>
                      <a:r>
                        <a:rPr lang="vi-VN" sz="1200" baseline="0" smtClean="0"/>
                        <a:t> </a:t>
                      </a:r>
                      <a:r>
                        <a:rPr lang="vi-VN" sz="1200" smtClean="0"/>
                        <a:t>get(findOne)</a:t>
                      </a:r>
                      <a:endParaRPr lang="vi-VN"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smtClean="0"/>
                        <a:t>- id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smtClean="0"/>
                        <a:t>- id</a:t>
                      </a:r>
                      <a:endParaRPr lang="vi-VN" sz="1200" smtClean="0"/>
                    </a:p>
                    <a:p>
                      <a:r>
                        <a:rPr lang="vi-VN" sz="1200" smtClean="0"/>
                        <a:t>- name</a:t>
                      </a:r>
                    </a:p>
                    <a:p>
                      <a:r>
                        <a:rPr lang="vi-VN" sz="1200" smtClean="0"/>
                        <a:t>- decripsion</a:t>
                      </a:r>
                    </a:p>
                    <a:p>
                      <a:pPr marL="0" indent="0">
                        <a:buFontTx/>
                        <a:buNone/>
                      </a:pPr>
                      <a:r>
                        <a:rPr lang="vi-VN" sz="1200" baseline="0" smtClean="0"/>
                        <a:t>- day, month, year</a:t>
                      </a:r>
                    </a:p>
                    <a:p>
                      <a:pPr marL="0" marR="0" lvl="0" indent="0" algn="l" defTabSz="914400" rtl="0" eaLnBrk="1" fontAlgn="auto" latinLnBrk="0" hangingPunct="1">
                        <a:lnSpc>
                          <a:spcPct val="100000"/>
                        </a:lnSpc>
                        <a:spcBef>
                          <a:spcPts val="0"/>
                        </a:spcBef>
                        <a:spcAft>
                          <a:spcPts val="0"/>
                        </a:spcAft>
                        <a:buClrTx/>
                        <a:buSzTx/>
                        <a:buFontTx/>
                        <a:buNone/>
                        <a:tabLst/>
                        <a:defRPr/>
                      </a:pPr>
                      <a:r>
                        <a:rPr lang="vi-VN" sz="1200" smtClean="0"/>
                        <a:t>-</a:t>
                      </a:r>
                      <a:r>
                        <a:rPr lang="vi-VN" sz="1200" baseline="0" smtClean="0"/>
                        <a:t> </a:t>
                      </a:r>
                      <a:r>
                        <a:rPr lang="vi-VN" sz="1200" smtClean="0"/>
                        <a:t>ownerId - done</a:t>
                      </a:r>
                    </a:p>
                  </a:txBody>
                  <a:tcPr/>
                </a:tc>
                <a:extLst>
                  <a:ext uri="{0D108BD9-81ED-4DB2-BD59-A6C34878D82A}">
                    <a16:rowId xmlns:a16="http://schemas.microsoft.com/office/drawing/2014/main" val="2182945702"/>
                  </a:ext>
                </a:extLst>
              </a:tr>
              <a:tr h="251575">
                <a:tc>
                  <a:txBody>
                    <a:bodyPr/>
                    <a:lstStyle/>
                    <a:p>
                      <a:r>
                        <a:rPr lang="vi-VN" sz="1200" smtClean="0"/>
                        <a:t>- put(update)</a:t>
                      </a:r>
                      <a:endParaRPr lang="vi-VN"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smtClean="0"/>
                        <a:t>- id</a:t>
                      </a:r>
                    </a:p>
                  </a:txBody>
                  <a:tcPr/>
                </a:tc>
                <a:tc>
                  <a:txBody>
                    <a:bodyPr/>
                    <a:lstStyle/>
                    <a:p>
                      <a:endParaRPr lang="vi-VN" sz="1200"/>
                    </a:p>
                  </a:txBody>
                  <a:tcPr/>
                </a:tc>
                <a:extLst>
                  <a:ext uri="{0D108BD9-81ED-4DB2-BD59-A6C34878D82A}">
                    <a16:rowId xmlns:a16="http://schemas.microsoft.com/office/drawing/2014/main" val="2792204853"/>
                  </a:ext>
                </a:extLst>
              </a:tr>
              <a:tr h="251575">
                <a:tc>
                  <a:txBody>
                    <a:bodyPr/>
                    <a:lstStyle/>
                    <a:p>
                      <a:r>
                        <a:rPr lang="vi-VN" sz="1200" smtClean="0"/>
                        <a:t>- delete(delete)</a:t>
                      </a:r>
                      <a:endParaRPr lang="vi-VN"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smtClean="0"/>
                        <a:t>- id</a:t>
                      </a:r>
                    </a:p>
                  </a:txBody>
                  <a:tcPr/>
                </a:tc>
                <a:tc>
                  <a:txBody>
                    <a:bodyPr/>
                    <a:lstStyle/>
                    <a:p>
                      <a:endParaRPr lang="vi-VN" sz="1200"/>
                    </a:p>
                  </a:txBody>
                  <a:tcPr/>
                </a:tc>
                <a:extLst>
                  <a:ext uri="{0D108BD9-81ED-4DB2-BD59-A6C34878D82A}">
                    <a16:rowId xmlns:a16="http://schemas.microsoft.com/office/drawing/2014/main" val="2253792721"/>
                  </a:ext>
                </a:extLst>
              </a:tr>
            </a:tbl>
          </a:graphicData>
        </a:graphic>
      </p:graphicFrame>
    </p:spTree>
    <p:extLst>
      <p:ext uri="{BB962C8B-B14F-4D97-AF65-F5344CB8AC3E}">
        <p14:creationId xmlns:p14="http://schemas.microsoft.com/office/powerpoint/2010/main" val="35641926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Kết quả thực hiện</a:t>
            </a:r>
            <a:endParaRPr lang="vi-VN"/>
          </a:p>
        </p:txBody>
      </p:sp>
      <p:sp>
        <p:nvSpPr>
          <p:cNvPr id="3" name="Content Placeholder 2"/>
          <p:cNvSpPr>
            <a:spLocks noGrp="1"/>
          </p:cNvSpPr>
          <p:nvPr>
            <p:ph idx="1"/>
          </p:nvPr>
        </p:nvSpPr>
        <p:spPr/>
        <p:txBody>
          <a:bodyPr/>
          <a:lstStyle/>
          <a:p>
            <a:r>
              <a:rPr lang="vi-VN" smtClean="0"/>
              <a:t>Trang đăng ký:</a:t>
            </a:r>
          </a:p>
          <a:p>
            <a:endParaRPr lang="vi-VN"/>
          </a:p>
        </p:txBody>
      </p:sp>
      <p:pic>
        <p:nvPicPr>
          <p:cNvPr id="5" name="Picture 4"/>
          <p:cNvPicPr>
            <a:picLocks noChangeAspect="1"/>
          </p:cNvPicPr>
          <p:nvPr/>
        </p:nvPicPr>
        <p:blipFill>
          <a:blip r:embed="rId2"/>
          <a:stretch>
            <a:fillRect/>
          </a:stretch>
        </p:blipFill>
        <p:spPr>
          <a:xfrm>
            <a:off x="733905" y="2209800"/>
            <a:ext cx="7980990" cy="3878262"/>
          </a:xfrm>
          <a:prstGeom prst="rect">
            <a:avLst/>
          </a:prstGeom>
        </p:spPr>
      </p:pic>
    </p:spTree>
    <p:extLst>
      <p:ext uri="{BB962C8B-B14F-4D97-AF65-F5344CB8AC3E}">
        <p14:creationId xmlns:p14="http://schemas.microsoft.com/office/powerpoint/2010/main" val="100261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Kết quả thực hiện</a:t>
            </a:r>
            <a:endParaRPr lang="vi-VN"/>
          </a:p>
        </p:txBody>
      </p:sp>
      <p:sp>
        <p:nvSpPr>
          <p:cNvPr id="3" name="Content Placeholder 2"/>
          <p:cNvSpPr>
            <a:spLocks noGrp="1"/>
          </p:cNvSpPr>
          <p:nvPr>
            <p:ph idx="1"/>
          </p:nvPr>
        </p:nvSpPr>
        <p:spPr/>
        <p:txBody>
          <a:bodyPr/>
          <a:lstStyle/>
          <a:p>
            <a:r>
              <a:rPr lang="vi-VN" smtClean="0"/>
              <a:t>Trang đăng nhập:</a:t>
            </a:r>
          </a:p>
          <a:p>
            <a:endParaRPr lang="vi-VN"/>
          </a:p>
        </p:txBody>
      </p:sp>
      <p:pic>
        <p:nvPicPr>
          <p:cNvPr id="5" name="Picture 4"/>
          <p:cNvPicPr>
            <a:picLocks noChangeAspect="1"/>
          </p:cNvPicPr>
          <p:nvPr/>
        </p:nvPicPr>
        <p:blipFill>
          <a:blip r:embed="rId2"/>
          <a:stretch>
            <a:fillRect/>
          </a:stretch>
        </p:blipFill>
        <p:spPr>
          <a:xfrm>
            <a:off x="866457" y="2362200"/>
            <a:ext cx="7715885" cy="3741400"/>
          </a:xfrm>
          <a:prstGeom prst="rect">
            <a:avLst/>
          </a:prstGeom>
        </p:spPr>
      </p:pic>
    </p:spTree>
    <p:extLst>
      <p:ext uri="{BB962C8B-B14F-4D97-AF65-F5344CB8AC3E}">
        <p14:creationId xmlns:p14="http://schemas.microsoft.com/office/powerpoint/2010/main" val="3720053289"/>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757</TotalTime>
  <Words>663</Words>
  <Application>Microsoft Office PowerPoint</Application>
  <PresentationFormat>On-screen Show (4:3)</PresentationFormat>
  <Paragraphs>138</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Wingdings</vt:lpstr>
      <vt:lpstr>Default Design</vt:lpstr>
      <vt:lpstr>BÁO CÁO HỌC PHẦN PHÁT TRIỂN ỨNG DỤNG WEB (CT449) </vt:lpstr>
      <vt:lpstr>Mô tả các chức năng ứng dụng</vt:lpstr>
      <vt:lpstr>Cơ sở dữ liệu</vt:lpstr>
      <vt:lpstr>Cơ sở dữ liệu</vt:lpstr>
      <vt:lpstr>HTTP API</vt:lpstr>
      <vt:lpstr>HTTP API</vt:lpstr>
      <vt:lpstr>HTTP API</vt:lpstr>
      <vt:lpstr>Kết quả thực hiện</vt:lpstr>
      <vt:lpstr>Kết quả thực hiện</vt:lpstr>
      <vt:lpstr>Kết quả thực hiện</vt:lpstr>
      <vt:lpstr>Kết quả thực hiện</vt:lpstr>
      <vt:lpstr>Kết quả thực hiện</vt:lpstr>
      <vt:lpstr>Kết quả thực hiện</vt:lpstr>
      <vt:lpstr>Kết quả thực hiện</vt:lpstr>
      <vt:lpstr>Kết quả thực hiện</vt:lpstr>
      <vt:lpstr>Kết quả thực hiện</vt:lpstr>
      <vt:lpstr>Kết quả thực hiện</vt:lpstr>
      <vt:lpstr>Mã nguồn</vt:lpstr>
      <vt:lpstr>PowerPoint Presentation</vt:lpstr>
    </vt:vector>
  </TitlesOfParts>
  <Company>CANTHO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LRC</dc:creator>
  <cp:lastModifiedBy>Phan Thai Hien</cp:lastModifiedBy>
  <cp:revision>85</cp:revision>
  <dcterms:created xsi:type="dcterms:W3CDTF">2008-08-06T06:37:20Z</dcterms:created>
  <dcterms:modified xsi:type="dcterms:W3CDTF">2022-04-19T23:45:02Z</dcterms:modified>
</cp:coreProperties>
</file>