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4" r:id="rId2"/>
    <p:sldId id="273" r:id="rId3"/>
    <p:sldId id="266" r:id="rId4"/>
    <p:sldId id="272" r:id="rId5"/>
    <p:sldId id="275" r:id="rId6"/>
    <p:sldId id="261" r:id="rId7"/>
    <p:sldId id="260" r:id="rId8"/>
    <p:sldId id="276" r:id="rId9"/>
    <p:sldId id="268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828282"/>
    <a:srgbClr val="5E5E5E"/>
    <a:srgbClr val="00D600"/>
    <a:srgbClr val="008000"/>
    <a:srgbClr val="F7C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>
        <p:scale>
          <a:sx n="75" d="100"/>
          <a:sy n="75" d="100"/>
        </p:scale>
        <p:origin x="-12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1A2CF5C-14DC-45BD-BCF4-3F32C833E585}" type="datetimeFigureOut">
              <a:rPr lang="en-PH"/>
              <a:pPr>
                <a:defRPr/>
              </a:pPr>
              <a:t>27/05/2019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P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P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0F8A1B-7B80-4B15-A91A-CE912A613493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92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838200"/>
          </a:xfrm>
        </p:spPr>
        <p:txBody>
          <a:bodyPr/>
          <a:lstStyle>
            <a:lvl1pPr algn="ctr">
              <a:defRPr sz="720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924800" cy="457200"/>
          </a:xfrm>
        </p:spPr>
        <p:txBody>
          <a:bodyPr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C442E-6DCD-4744-A250-064EF71D9268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1CA29-DD4D-4ECC-8A17-DAF48781D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B9416-52A4-4A8C-8123-1B325530FC5F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95F52-5ED6-4EC1-8DAF-D75A4CFE2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4024"/>
            <a:ext cx="1981200" cy="4862139"/>
          </a:xfrm>
        </p:spPr>
        <p:txBody>
          <a:bodyPr vert="eaVer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strike="noStrike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7F45D-FC32-4F03-858A-EFBB3F1D6522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9BD7E-66F3-4D62-B93B-9DE4914E62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BF731-9AAA-4F8B-9953-5BBBCD0433FC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3B592-2A1B-4491-8764-FA0B46EEC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14600"/>
            <a:ext cx="6437313" cy="1362075"/>
          </a:xfr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strike="noStrike" kern="1200" dirty="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962400"/>
            <a:ext cx="6437313" cy="838200"/>
          </a:xfrm>
        </p:spPr>
        <p:txBody>
          <a:bodyPr anchor="b"/>
          <a:lstStyle>
            <a:lvl1pPr marL="0" indent="0" algn="ctr">
              <a:buNone/>
              <a:defRPr sz="2000" i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E2C7E-1509-4B8F-8BC9-5F1306E27D3A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5C4C-2585-473D-8636-362D1BA86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38862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862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6D7C0-1824-47BE-ADDD-72C1274454C5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E66CB-E535-4C7F-87B5-B1D242D51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9638"/>
            <a:ext cx="3887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895599"/>
            <a:ext cx="3887788" cy="3230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796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95599"/>
            <a:ext cx="3889375" cy="3230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F58D6-F415-4F39-BC4E-F83D244E22EA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B22ED-BE18-4799-9807-CBA7B8B03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0939F-C255-484D-BEF2-B418FA3251E7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29C99-F5D7-4B80-AD79-EAFA92552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D775A-FA59-4472-87FC-5FA68B218A05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890A5-5AEB-4CEB-A5FC-431ED559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2932113" cy="1162050"/>
          </a:xfrm>
        </p:spPr>
        <p:txBody>
          <a:bodyPr anchor="b"/>
          <a:lstStyle>
            <a:lvl1pPr algn="l">
              <a:defRPr lang="en-US" sz="2000" strike="noStrike" kern="1200" dirty="0">
                <a:solidFill>
                  <a:schemeClr val="bg1"/>
                </a:solidFill>
                <a:effectLst/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438400"/>
            <a:ext cx="2932113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D9380-21E1-4179-B0FA-964C01DADF07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897A5-714C-4189-B516-A4CE3B539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lang="en-US" sz="2000" strike="noStrike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0AFCD-A1E3-4C05-A11F-681AE77E2087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7B223-088C-4328-B9C4-AFA3611A3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295400"/>
            <a:ext cx="792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33600"/>
            <a:ext cx="79248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6076FA-3ED9-4E29-9ACA-B3E5F8306385}" type="datetimeFigureOut">
              <a:rPr lang="en-US"/>
              <a:pPr>
                <a:defRPr/>
              </a:pPr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7EE5AD-0076-4B5A-A735-D945D536D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000" kern="1200" dirty="0">
          <a:gradFill>
            <a:gsLst>
              <a:gs pos="44000">
                <a:srgbClr val="F7CA65"/>
              </a:gs>
              <a:gs pos="13000">
                <a:srgbClr val="BD922A"/>
              </a:gs>
              <a:gs pos="21001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0" y="2819400"/>
            <a:ext cx="7924800" cy="24383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Nhóm sinh viên thực hiện: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Đào Sỹ Hùng(NT)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Thái Văn Hoàng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Phạm tiết luật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924800" cy="762000"/>
          </a:xfrm>
        </p:spPr>
        <p:txBody>
          <a:bodyPr/>
          <a:lstStyle/>
          <a:p>
            <a:pPr algn="ctr"/>
            <a:r>
              <a:rPr lang="en-US" dirty="0" smtClean="0"/>
              <a:t>Đề tài: </a:t>
            </a:r>
            <a:r>
              <a:rPr lang="en-US" dirty="0"/>
              <a:t>Hình thành ý tưởng, thiết kế và vận hành Website về du lịch</a:t>
            </a:r>
          </a:p>
        </p:txBody>
      </p:sp>
      <p:pic>
        <p:nvPicPr>
          <p:cNvPr id="2050" name="Picture 2" descr="C:\Users\TVH\Downloads\fcf8576254702d1708f2e20f8bbbb0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657600"/>
            <a:ext cx="2514600" cy="310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4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2209800" y="1143000"/>
            <a:ext cx="4967287" cy="623887"/>
          </a:xfrm>
          <a:prstGeom prst="roundRect">
            <a:avLst>
              <a:gd name="adj" fmla="val 10250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0843" y="1193333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2A2A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Phân công công việc</a:t>
            </a:r>
            <a:endParaRPr lang="en-US" sz="2800" b="1" dirty="0">
              <a:solidFill>
                <a:srgbClr val="2A2A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363557" y="2084920"/>
            <a:ext cx="6256443" cy="318033"/>
            <a:chOff x="0" y="365234"/>
            <a:chExt cx="6256443" cy="398388"/>
          </a:xfrm>
        </p:grpSpPr>
        <p:cxnSp>
          <p:nvCxnSpPr>
            <p:cNvPr id="11" name="直接箭头连接符 34"/>
            <p:cNvCxnSpPr>
              <a:cxnSpLocks noChangeShapeType="1"/>
            </p:cNvCxnSpPr>
            <p:nvPr/>
          </p:nvCxnSpPr>
          <p:spPr bwMode="auto">
            <a:xfrm>
              <a:off x="6256442" y="365234"/>
              <a:ext cx="1" cy="398388"/>
            </a:xfrm>
            <a:prstGeom prst="straightConnector1">
              <a:avLst/>
            </a:prstGeom>
            <a:noFill/>
            <a:ln w="127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</p:spPr>
        </p:cxnSp>
        <p:sp>
          <p:nvSpPr>
            <p:cNvPr id="12" name="直接连接符 36"/>
            <p:cNvSpPr>
              <a:spLocks noChangeShapeType="1"/>
            </p:cNvSpPr>
            <p:nvPr/>
          </p:nvSpPr>
          <p:spPr bwMode="auto">
            <a:xfrm>
              <a:off x="0" y="365234"/>
              <a:ext cx="6256442" cy="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ysDot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cxnSp>
        <p:nvCxnSpPr>
          <p:cNvPr id="13" name="直接箭头连接符 34"/>
          <p:cNvCxnSpPr>
            <a:cxnSpLocks noChangeShapeType="1"/>
          </p:cNvCxnSpPr>
          <p:nvPr/>
        </p:nvCxnSpPr>
        <p:spPr bwMode="auto">
          <a:xfrm>
            <a:off x="1517596" y="2084921"/>
            <a:ext cx="1" cy="318033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14" name="直接箭头连接符 34"/>
          <p:cNvCxnSpPr>
            <a:cxnSpLocks noChangeShapeType="1"/>
          </p:cNvCxnSpPr>
          <p:nvPr/>
        </p:nvCxnSpPr>
        <p:spPr bwMode="auto">
          <a:xfrm>
            <a:off x="4495800" y="1766887"/>
            <a:ext cx="1" cy="318033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16" name="直接箭头连接符 34"/>
          <p:cNvCxnSpPr>
            <a:cxnSpLocks noChangeShapeType="1"/>
          </p:cNvCxnSpPr>
          <p:nvPr/>
        </p:nvCxnSpPr>
        <p:spPr bwMode="auto">
          <a:xfrm>
            <a:off x="4495801" y="2084919"/>
            <a:ext cx="1" cy="318033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457147" y="2402954"/>
            <a:ext cx="2120900" cy="2571750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3435352" y="2367506"/>
            <a:ext cx="2120900" cy="2571750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6553200" y="2422004"/>
            <a:ext cx="2120900" cy="2571750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4077496" y="2398232"/>
            <a:ext cx="836612" cy="904875"/>
            <a:chOff x="0" y="0"/>
            <a:chExt cx="1134269" cy="1130696"/>
          </a:xfrm>
        </p:grpSpPr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2"/>
            <a:srcRect l="7111" r="7729" b="73111"/>
            <a:stretch>
              <a:fillRect/>
            </a:stretch>
          </p:blipFill>
          <p:spPr bwMode="auto">
            <a:xfrm>
              <a:off x="0" y="41083"/>
              <a:ext cx="1134269" cy="108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130697" cy="113069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endParaRPr lang="en-US">
                <a:ea typeface="Microsoft YaHei" pitchFamily="34" charset="-122"/>
                <a:sym typeface="Arial" charset="0"/>
              </a:endParaRP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099290" y="2422004"/>
            <a:ext cx="836612" cy="904875"/>
            <a:chOff x="0" y="0"/>
            <a:chExt cx="1134269" cy="1130696"/>
          </a:xfrm>
        </p:grpSpPr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2"/>
            <a:srcRect l="7111" r="7729" b="73111"/>
            <a:stretch>
              <a:fillRect/>
            </a:stretch>
          </p:blipFill>
          <p:spPr bwMode="auto">
            <a:xfrm>
              <a:off x="0" y="41083"/>
              <a:ext cx="1134269" cy="108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1130697" cy="113069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endParaRPr lang="en-US">
                <a:ea typeface="Microsoft YaHei" pitchFamily="34" charset="-122"/>
                <a:sym typeface="Arial" charset="0"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201694" y="2438442"/>
            <a:ext cx="836612" cy="904875"/>
            <a:chOff x="0" y="0"/>
            <a:chExt cx="1134269" cy="1130696"/>
          </a:xfrm>
        </p:grpSpPr>
        <p:pic>
          <p:nvPicPr>
            <p:cNvPr id="27" name="Picture 26"/>
            <p:cNvPicPr>
              <a:picLocks noChangeAspect="1" noChangeArrowheads="1"/>
            </p:cNvPicPr>
            <p:nvPr/>
          </p:nvPicPr>
          <p:blipFill>
            <a:blip r:embed="rId2"/>
            <a:srcRect l="7111" r="7729" b="73111"/>
            <a:stretch>
              <a:fillRect/>
            </a:stretch>
          </p:blipFill>
          <p:spPr bwMode="auto">
            <a:xfrm>
              <a:off x="0" y="41083"/>
              <a:ext cx="1134269" cy="108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1130697" cy="113069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endParaRPr lang="en-US">
                <a:ea typeface="Microsoft YaHei" pitchFamily="34" charset="-122"/>
                <a:sym typeface="Arial" charset="0"/>
              </a:endParaRPr>
            </a:p>
          </p:txBody>
        </p:sp>
      </p:grp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64243" y="3352800"/>
            <a:ext cx="13115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altLang="zh-CN" sz="1400" dirty="0" smtClean="0">
                <a:ea typeface="Microsoft YaHei" pitchFamily="34" charset="-122"/>
                <a:sym typeface="Arial" charset="0"/>
              </a:rPr>
              <a:t>Phạm Tiến Luật</a:t>
            </a:r>
            <a:endParaRPr lang="en-US" altLang="en-US" sz="1200" dirty="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43072" y="3303107"/>
            <a:ext cx="14184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altLang="en-US" sz="1400" dirty="0" smtClean="0">
                <a:ea typeface="Microsoft YaHei" pitchFamily="34" charset="-122"/>
                <a:sym typeface="Arial" charset="0"/>
              </a:rPr>
              <a:t>Đào Sỹ Hùng(NT)</a:t>
            </a:r>
            <a:endParaRPr lang="en-US" altLang="en-US" sz="1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830571" y="3326879"/>
            <a:ext cx="13224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altLang="en-US" sz="1400" dirty="0" smtClean="0">
                <a:ea typeface="Microsoft YaHei" pitchFamily="34" charset="-122"/>
                <a:sym typeface="Arial" charset="0"/>
              </a:rPr>
              <a:t>Thái Văn Hoàng</a:t>
            </a:r>
            <a:endParaRPr lang="en-US" altLang="en-US" sz="1200" dirty="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20770" y="3810000"/>
            <a:ext cx="20930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en-US" sz="1200" dirty="0"/>
              <a:t>K</a:t>
            </a:r>
            <a:r>
              <a:rPr lang="en-US" altLang="en-US" sz="1200" dirty="0" smtClean="0"/>
              <a:t>iểm </a:t>
            </a:r>
            <a:r>
              <a:rPr lang="en-US" altLang="en-US" sz="1200" dirty="0" smtClean="0"/>
              <a:t>thử</a:t>
            </a:r>
          </a:p>
          <a:p>
            <a:pPr algn="ctr"/>
            <a:r>
              <a:rPr lang="en-US" altLang="en-US" sz="1200" dirty="0" smtClean="0"/>
              <a:t>Slide thuyết trình, bản báo cáo</a:t>
            </a:r>
            <a:endParaRPr lang="en-US" altLang="en-US" sz="1200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539276" y="3837799"/>
            <a:ext cx="19181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altLang="en-US" sz="1200" dirty="0" smtClean="0"/>
              <a:t>Phân tích, thiết </a:t>
            </a:r>
            <a:r>
              <a:rPr lang="en-US" altLang="en-US" sz="1200" dirty="0" smtClean="0"/>
              <a:t>kế</a:t>
            </a:r>
            <a:r>
              <a:rPr lang="en-US" altLang="en-US" sz="1200" dirty="0"/>
              <a:t> </a:t>
            </a:r>
            <a:r>
              <a:rPr lang="en-US" altLang="en-US" sz="1200" dirty="0" smtClean="0"/>
              <a:t>giao diện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653803" y="3886200"/>
            <a:ext cx="19196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altLang="en-US" sz="1200" dirty="0" smtClean="0"/>
              <a:t>Thiết kế database và kết nối</a:t>
            </a:r>
            <a:endParaRPr lang="en-US" altLang="en-US" sz="1200" dirty="0"/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514807" y="35052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376092"/>
                </a:solidFill>
                <a:sym typeface="Arial" charset="0"/>
              </a:rPr>
              <a:t>155D4802010090</a:t>
            </a:r>
            <a:endParaRPr lang="zh-CN" altLang="en-US" b="1" dirty="0">
              <a:solidFill>
                <a:srgbClr val="376092"/>
              </a:solidFill>
              <a:sym typeface="Arial" charset="0"/>
            </a:endParaRP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3539276" y="3516312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smtClean="0">
                <a:solidFill>
                  <a:srgbClr val="376092"/>
                </a:solidFill>
                <a:sym typeface="Arial" charset="0"/>
              </a:rPr>
              <a:t>155D4802010085</a:t>
            </a:r>
            <a:endParaRPr lang="zh-CN" altLang="en-US" b="1" dirty="0">
              <a:solidFill>
                <a:srgbClr val="376092"/>
              </a:solidFill>
              <a:sym typeface="Arial" charset="0"/>
            </a:endParaRPr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6668496" y="35052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376092"/>
                </a:solidFill>
                <a:sym typeface="Arial" charset="0"/>
              </a:rPr>
              <a:t>135D4802010005</a:t>
            </a:r>
            <a:endParaRPr lang="zh-CN" altLang="en-US" b="1" dirty="0">
              <a:solidFill>
                <a:srgbClr val="376092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6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5" name="Nhóm 48"/>
          <p:cNvGrpSpPr>
            <a:grpSpLocks/>
          </p:cNvGrpSpPr>
          <p:nvPr/>
        </p:nvGrpSpPr>
        <p:grpSpPr bwMode="auto">
          <a:xfrm>
            <a:off x="1403350" y="1931988"/>
            <a:ext cx="7083146" cy="4506912"/>
            <a:chOff x="1403388" y="1859671"/>
            <a:chExt cx="7083102" cy="4506186"/>
          </a:xfrm>
        </p:grpSpPr>
        <p:sp>
          <p:nvSpPr>
            <p:cNvPr id="4" name="Oval 12"/>
            <p:cNvSpPr/>
            <p:nvPr/>
          </p:nvSpPr>
          <p:spPr>
            <a:xfrm>
              <a:off x="1852501" y="1859671"/>
              <a:ext cx="5843699" cy="4506186"/>
            </a:xfrm>
            <a:custGeom>
              <a:avLst/>
              <a:gdLst/>
              <a:ahLst/>
              <a:cxnLst/>
              <a:rect l="l" t="t" r="r" b="b"/>
              <a:pathLst>
                <a:path w="6791194" h="5236817">
                  <a:moveTo>
                    <a:pt x="1255439" y="0"/>
                  </a:moveTo>
                  <a:lnTo>
                    <a:pt x="1304159" y="63956"/>
                  </a:lnTo>
                  <a:cubicBezTo>
                    <a:pt x="874453" y="503674"/>
                    <a:pt x="609601" y="1122754"/>
                    <a:pt x="609601" y="1807817"/>
                  </a:cubicBezTo>
                  <a:cubicBezTo>
                    <a:pt x="609601" y="3154508"/>
                    <a:pt x="1633078" y="4246217"/>
                    <a:pt x="2895601" y="4246217"/>
                  </a:cubicBezTo>
                  <a:cubicBezTo>
                    <a:pt x="3843859" y="4246217"/>
                    <a:pt x="4657265" y="3630359"/>
                    <a:pt x="5000369" y="2752089"/>
                  </a:cubicBezTo>
                  <a:lnTo>
                    <a:pt x="4234140" y="2578973"/>
                  </a:lnTo>
                  <a:lnTo>
                    <a:pt x="5763203" y="1433713"/>
                  </a:lnTo>
                  <a:lnTo>
                    <a:pt x="6791194" y="3156694"/>
                  </a:lnTo>
                  <a:lnTo>
                    <a:pt x="6008088" y="2979765"/>
                  </a:lnTo>
                  <a:cubicBezTo>
                    <a:pt x="5705922" y="4272158"/>
                    <a:pt x="4492929" y="5236817"/>
                    <a:pt x="3043146" y="5236817"/>
                  </a:cubicBezTo>
                  <a:cubicBezTo>
                    <a:pt x="1362463" y="5236817"/>
                    <a:pt x="0" y="3940413"/>
                    <a:pt x="0" y="2341217"/>
                  </a:cubicBezTo>
                  <a:cubicBezTo>
                    <a:pt x="0" y="1378076"/>
                    <a:pt x="494199" y="524765"/>
                    <a:pt x="1255439" y="0"/>
                  </a:cubicBez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266700" dist="9525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7699988" lon="0" rev="0"/>
              </a:camera>
              <a:lightRig rig="twoPt" dir="t"/>
            </a:scene3d>
            <a:sp3d extrusionH="190500" prstMaterial="plastic"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bg1">
                    <a:lumMod val="95000"/>
                  </a:schemeClr>
                </a:solidFill>
                <a:latin typeface="Calibri"/>
                <a:cs typeface="+mn-cs"/>
              </a:endParaRPr>
            </a:p>
          </p:txBody>
        </p:sp>
        <p:cxnSp>
          <p:nvCxnSpPr>
            <p:cNvPr id="8199" name="Straight Connector 43"/>
            <p:cNvCxnSpPr>
              <a:cxnSpLocks noChangeShapeType="1"/>
            </p:cNvCxnSpPr>
            <p:nvPr/>
          </p:nvCxnSpPr>
          <p:spPr bwMode="auto">
            <a:xfrm flipV="1">
              <a:off x="2279222" y="2897281"/>
              <a:ext cx="0" cy="469598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00" name="Straight Connector 49"/>
            <p:cNvCxnSpPr>
              <a:cxnSpLocks noChangeShapeType="1"/>
            </p:cNvCxnSpPr>
            <p:nvPr/>
          </p:nvCxnSpPr>
          <p:spPr bwMode="auto">
            <a:xfrm>
              <a:off x="1403388" y="2897281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01" name="Group 32"/>
            <p:cNvGrpSpPr>
              <a:grpSpLocks noChangeAspect="1"/>
            </p:cNvGrpSpPr>
            <p:nvPr/>
          </p:nvGrpSpPr>
          <p:grpSpPr bwMode="auto">
            <a:xfrm>
              <a:off x="2073798" y="3248909"/>
              <a:ext cx="410848" cy="472095"/>
              <a:chOff x="6005512" y="2938464"/>
              <a:chExt cx="1188720" cy="1365927"/>
            </a:xfrm>
          </p:grpSpPr>
          <p:sp>
            <p:nvSpPr>
              <p:cNvPr id="8" name="Oval 33"/>
              <p:cNvSpPr/>
              <p:nvPr/>
            </p:nvSpPr>
            <p:spPr>
              <a:xfrm>
                <a:off x="6004097" y="3846607"/>
                <a:ext cx="1189626" cy="45924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9" name="Group 34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" name="Oval 35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79646">
                        <a:lumMod val="100000"/>
                      </a:srgbClr>
                    </a:gs>
                    <a:gs pos="0">
                      <a:srgbClr val="FFFF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F79646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" name="Oval 36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12" name="TextBox 39"/>
            <p:cNvSpPr txBox="1"/>
            <p:nvPr/>
          </p:nvSpPr>
          <p:spPr>
            <a:xfrm>
              <a:off x="6578607" y="3305650"/>
              <a:ext cx="1907883" cy="3692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kern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Kết thúc học phần</a:t>
              </a:r>
              <a:endParaRPr lang="en-US" b="1" i="1" kern="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3" name="TextBox 41"/>
            <p:cNvSpPr txBox="1"/>
            <p:nvPr/>
          </p:nvSpPr>
          <p:spPr>
            <a:xfrm>
              <a:off x="2967067" y="3064389"/>
              <a:ext cx="184730" cy="3692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i="1" kern="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4" name="TextBox 42"/>
            <p:cNvSpPr txBox="1"/>
            <p:nvPr/>
          </p:nvSpPr>
          <p:spPr>
            <a:xfrm>
              <a:off x="1403388" y="2564407"/>
              <a:ext cx="1300348" cy="3692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 smtClean="0">
                  <a:solidFill>
                    <a:srgbClr val="2A2A2A"/>
                  </a:solidFill>
                  <a:latin typeface="+mn-lt"/>
                  <a:cs typeface="+mn-cs"/>
                </a:rPr>
                <a:t>Nhận đề tài</a:t>
              </a:r>
              <a:endParaRPr lang="en-US" b="1" kern="0" dirty="0">
                <a:solidFill>
                  <a:srgbClr val="2A2A2A"/>
                </a:solidFill>
                <a:latin typeface="+mn-lt"/>
                <a:cs typeface="+mn-cs"/>
              </a:endParaRPr>
            </a:p>
          </p:txBody>
        </p:sp>
        <p:cxnSp>
          <p:nvCxnSpPr>
            <p:cNvPr id="8205" name="Straight Connector 57"/>
            <p:cNvCxnSpPr>
              <a:cxnSpLocks noChangeShapeType="1"/>
            </p:cNvCxnSpPr>
            <p:nvPr/>
          </p:nvCxnSpPr>
          <p:spPr bwMode="auto">
            <a:xfrm>
              <a:off x="2862379" y="4380608"/>
              <a:ext cx="0" cy="1220092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06" name="Straight Connector 58"/>
            <p:cNvCxnSpPr>
              <a:cxnSpLocks noChangeShapeType="1"/>
            </p:cNvCxnSpPr>
            <p:nvPr/>
          </p:nvCxnSpPr>
          <p:spPr bwMode="auto">
            <a:xfrm>
              <a:off x="1986545" y="5618279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07" name="Group 27"/>
            <p:cNvGrpSpPr>
              <a:grpSpLocks noChangeAspect="1"/>
            </p:cNvGrpSpPr>
            <p:nvPr/>
          </p:nvGrpSpPr>
          <p:grpSpPr bwMode="auto">
            <a:xfrm>
              <a:off x="2479505" y="3970165"/>
              <a:ext cx="753222" cy="865507"/>
              <a:chOff x="6005512" y="2938464"/>
              <a:chExt cx="1188720" cy="1365927"/>
            </a:xfrm>
          </p:grpSpPr>
          <p:sp>
            <p:nvSpPr>
              <p:cNvPr id="19" name="Oval 28"/>
              <p:cNvSpPr/>
              <p:nvPr/>
            </p:nvSpPr>
            <p:spPr>
              <a:xfrm>
                <a:off x="6005831" y="3848618"/>
                <a:ext cx="1187533" cy="455903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20" name="Group 29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Oval 30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2060">
                        <a:lumMod val="86000"/>
                        <a:lumOff val="14000"/>
                      </a:srgbClr>
                    </a:gs>
                    <a:gs pos="0">
                      <a:srgbClr val="00B0F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00206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" name="Oval 31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cxnSp>
          <p:nvCxnSpPr>
            <p:cNvPr id="8208" name="Straight Connector 62"/>
            <p:cNvCxnSpPr>
              <a:cxnSpLocks noChangeShapeType="1"/>
            </p:cNvCxnSpPr>
            <p:nvPr/>
          </p:nvCxnSpPr>
          <p:spPr bwMode="auto">
            <a:xfrm>
              <a:off x="4619587" y="4407519"/>
              <a:ext cx="0" cy="1193181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09" name="Straight Connector 63"/>
            <p:cNvCxnSpPr>
              <a:cxnSpLocks noChangeShapeType="1"/>
            </p:cNvCxnSpPr>
            <p:nvPr/>
          </p:nvCxnSpPr>
          <p:spPr bwMode="auto">
            <a:xfrm>
              <a:off x="4027479" y="5619790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10" name="Group 22"/>
            <p:cNvGrpSpPr>
              <a:grpSpLocks/>
            </p:cNvGrpSpPr>
            <p:nvPr/>
          </p:nvGrpSpPr>
          <p:grpSpPr bwMode="auto">
            <a:xfrm>
              <a:off x="4130121" y="4003884"/>
              <a:ext cx="937942" cy="1077765"/>
              <a:chOff x="6005512" y="2938464"/>
              <a:chExt cx="1188720" cy="1365927"/>
            </a:xfrm>
          </p:grpSpPr>
          <p:sp>
            <p:nvSpPr>
              <p:cNvPr id="27" name="Oval 23"/>
              <p:cNvSpPr/>
              <p:nvPr/>
            </p:nvSpPr>
            <p:spPr>
              <a:xfrm>
                <a:off x="6006242" y="3847914"/>
                <a:ext cx="1187043" cy="45664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28" name="Group 24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Oval 25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860D"/>
                    </a:gs>
                    <a:gs pos="0">
                      <a:srgbClr val="00F228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00860D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0" name="Oval 26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cxnSp>
          <p:nvCxnSpPr>
            <p:cNvPr id="8211" name="Straight Connector 65"/>
            <p:cNvCxnSpPr>
              <a:cxnSpLocks noChangeShapeType="1"/>
            </p:cNvCxnSpPr>
            <p:nvPr/>
          </p:nvCxnSpPr>
          <p:spPr bwMode="auto">
            <a:xfrm>
              <a:off x="6240680" y="4030110"/>
              <a:ext cx="0" cy="1327785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12" name="Straight Connector 66"/>
            <p:cNvCxnSpPr>
              <a:cxnSpLocks noChangeShapeType="1"/>
            </p:cNvCxnSpPr>
            <p:nvPr/>
          </p:nvCxnSpPr>
          <p:spPr bwMode="auto">
            <a:xfrm>
              <a:off x="5648571" y="5369380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13" name="Group 15"/>
            <p:cNvGrpSpPr>
              <a:grpSpLocks/>
            </p:cNvGrpSpPr>
            <p:nvPr/>
          </p:nvGrpSpPr>
          <p:grpSpPr bwMode="auto">
            <a:xfrm>
              <a:off x="5708762" y="3548067"/>
              <a:ext cx="1022872" cy="1175356"/>
              <a:chOff x="6005512" y="2938464"/>
              <a:chExt cx="1188720" cy="1365927"/>
            </a:xfrm>
          </p:grpSpPr>
          <p:sp>
            <p:nvSpPr>
              <p:cNvPr id="35" name="Oval 20"/>
              <p:cNvSpPr/>
              <p:nvPr/>
            </p:nvSpPr>
            <p:spPr>
              <a:xfrm>
                <a:off x="6005396" y="3846509"/>
                <a:ext cx="1188106" cy="45746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36" name="Group 17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7" name="Oval 18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00000"/>
                    </a:gs>
                    <a:gs pos="0">
                      <a:srgbClr val="FF0000">
                        <a:lumMod val="74000"/>
                        <a:lumOff val="26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76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8" name="Oval 19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609600" y="13335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sz="6000" b="1" dirty="0" smtClean="0"/>
              <a:t>Tiến độ thực hiện</a:t>
            </a:r>
            <a:endParaRPr lang="en-PH" sz="6000" b="1" dirty="0"/>
          </a:p>
        </p:txBody>
      </p:sp>
      <p:grpSp>
        <p:nvGrpSpPr>
          <p:cNvPr id="42" name="Group 68"/>
          <p:cNvGrpSpPr>
            <a:grpSpLocks/>
          </p:cNvGrpSpPr>
          <p:nvPr/>
        </p:nvGrpSpPr>
        <p:grpSpPr bwMode="auto">
          <a:xfrm>
            <a:off x="3758275" y="5334330"/>
            <a:ext cx="1651925" cy="1213588"/>
            <a:chOff x="4999630" y="910026"/>
            <a:chExt cx="3861513" cy="1128434"/>
          </a:xfrm>
        </p:grpSpPr>
        <p:sp>
          <p:nvSpPr>
            <p:cNvPr id="46" name="Rectangle 69"/>
            <p:cNvSpPr/>
            <p:nvPr/>
          </p:nvSpPr>
          <p:spPr>
            <a:xfrm>
              <a:off x="5471532" y="910026"/>
              <a:ext cx="2986668" cy="365760"/>
            </a:xfrm>
            <a:prstGeom prst="rect">
              <a:avLst/>
            </a:prstGeom>
            <a:gradFill flip="none" rotWithShape="1">
              <a:gsLst>
                <a:gs pos="73000">
                  <a:srgbClr val="F6B3B3"/>
                </a:gs>
                <a:gs pos="0">
                  <a:srgbClr val="BC1616">
                    <a:lumMod val="80000"/>
                    <a:lumOff val="20000"/>
                  </a:srgbClr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algn="l" rotWithShape="0">
                      <a:prstClr val="black"/>
                    </a:outerShdw>
                  </a:effectLst>
                  <a:latin typeface="+mn-lt"/>
                  <a:cs typeface="+mn-cs"/>
                </a:rPr>
                <a:t>Tuần 3</a:t>
              </a:r>
              <a:endParaRPr lang="en-US" b="1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47" name="Rectangle 70"/>
            <p:cNvSpPr/>
            <p:nvPr/>
          </p:nvSpPr>
          <p:spPr>
            <a:xfrm>
              <a:off x="4999630" y="1275686"/>
              <a:ext cx="3861513" cy="76277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latin typeface="+mn-lt"/>
                  <a:cs typeface="+mn-cs"/>
                </a:rPr>
                <a:t>K</a:t>
              </a:r>
              <a:r>
                <a:rPr lang="en-US" sz="1600" i="1" kern="0" smtClean="0">
                  <a:latin typeface="+mn-lt"/>
                  <a:cs typeface="+mn-cs"/>
                </a:rPr>
                <a:t>ết nối database (API) </a:t>
              </a:r>
            </a:p>
          </p:txBody>
        </p:sp>
      </p:grpSp>
      <p:grpSp>
        <p:nvGrpSpPr>
          <p:cNvPr id="49" name="Group 68"/>
          <p:cNvGrpSpPr>
            <a:grpSpLocks/>
          </p:cNvGrpSpPr>
          <p:nvPr/>
        </p:nvGrpSpPr>
        <p:grpSpPr bwMode="auto">
          <a:xfrm>
            <a:off x="2026561" y="5377198"/>
            <a:ext cx="1277673" cy="911225"/>
            <a:chOff x="5471532" y="910026"/>
            <a:chExt cx="2986668" cy="1128434"/>
          </a:xfrm>
        </p:grpSpPr>
        <p:sp>
          <p:nvSpPr>
            <p:cNvPr id="50" name="Rectangle 69"/>
            <p:cNvSpPr/>
            <p:nvPr/>
          </p:nvSpPr>
          <p:spPr>
            <a:xfrm>
              <a:off x="5471532" y="910026"/>
              <a:ext cx="2986668" cy="365760"/>
            </a:xfrm>
            <a:prstGeom prst="rect">
              <a:avLst/>
            </a:prstGeom>
            <a:gradFill flip="none" rotWithShape="1">
              <a:gsLst>
                <a:gs pos="73000">
                  <a:srgbClr val="F6B3B3"/>
                </a:gs>
                <a:gs pos="0">
                  <a:srgbClr val="BC1616">
                    <a:lumMod val="80000"/>
                    <a:lumOff val="20000"/>
                  </a:srgbClr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algn="l" rotWithShape="0">
                      <a:prstClr val="black"/>
                    </a:outerShdw>
                  </a:effectLst>
                  <a:latin typeface="+mn-lt"/>
                  <a:cs typeface="+mn-cs"/>
                </a:rPr>
                <a:t>Tuần 2</a:t>
              </a:r>
              <a:endParaRPr lang="en-US" b="1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51" name="Rectangle 70"/>
            <p:cNvSpPr/>
            <p:nvPr/>
          </p:nvSpPr>
          <p:spPr>
            <a:xfrm>
              <a:off x="5471532" y="1275686"/>
              <a:ext cx="2986668" cy="76277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 smtClean="0">
                  <a:latin typeface="+mn-lt"/>
                  <a:cs typeface="+mn-cs"/>
                </a:rPr>
                <a:t>Thiết kế giao diện</a:t>
              </a:r>
            </a:p>
          </p:txBody>
        </p:sp>
      </p:grpSp>
      <p:grpSp>
        <p:nvGrpSpPr>
          <p:cNvPr id="52" name="Group 68"/>
          <p:cNvGrpSpPr>
            <a:grpSpLocks/>
          </p:cNvGrpSpPr>
          <p:nvPr/>
        </p:nvGrpSpPr>
        <p:grpSpPr bwMode="auto">
          <a:xfrm>
            <a:off x="3119439" y="2813832"/>
            <a:ext cx="1277673" cy="911225"/>
            <a:chOff x="5471532" y="910026"/>
            <a:chExt cx="2986668" cy="1128434"/>
          </a:xfrm>
        </p:grpSpPr>
        <p:sp>
          <p:nvSpPr>
            <p:cNvPr id="53" name="Rectangle 69"/>
            <p:cNvSpPr/>
            <p:nvPr/>
          </p:nvSpPr>
          <p:spPr>
            <a:xfrm>
              <a:off x="5471532" y="910026"/>
              <a:ext cx="2986668" cy="365760"/>
            </a:xfrm>
            <a:prstGeom prst="rect">
              <a:avLst/>
            </a:prstGeom>
            <a:gradFill flip="none" rotWithShape="1">
              <a:gsLst>
                <a:gs pos="73000">
                  <a:srgbClr val="F6B3B3"/>
                </a:gs>
                <a:gs pos="0">
                  <a:srgbClr val="BC1616">
                    <a:lumMod val="80000"/>
                    <a:lumOff val="20000"/>
                  </a:srgbClr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algn="l" rotWithShape="0">
                      <a:prstClr val="black"/>
                    </a:outerShdw>
                  </a:effectLst>
                  <a:latin typeface="+mn-lt"/>
                  <a:cs typeface="+mn-cs"/>
                </a:rPr>
                <a:t>Tuần 1</a:t>
              </a:r>
              <a:endParaRPr lang="en-US" b="1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54" name="Rectangle 70"/>
            <p:cNvSpPr/>
            <p:nvPr/>
          </p:nvSpPr>
          <p:spPr>
            <a:xfrm>
              <a:off x="5471532" y="1275686"/>
              <a:ext cx="2986668" cy="76277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 smtClean="0">
                  <a:latin typeface="+mn-lt"/>
                  <a:cs typeface="+mn-cs"/>
                </a:rPr>
                <a:t>Tìm hiểu</a:t>
              </a:r>
              <a:r>
                <a:rPr lang="en-US" sz="1600" i="1" kern="0">
                  <a:latin typeface="+mn-lt"/>
                  <a:cs typeface="+mn-cs"/>
                </a:rPr>
                <a:t> </a:t>
              </a:r>
              <a:r>
                <a:rPr lang="en-US" sz="1600" i="1" kern="0" smtClean="0">
                  <a:latin typeface="+mn-lt"/>
                  <a:cs typeface="+mn-cs"/>
                </a:rPr>
                <a:t>đề tài</a:t>
              </a:r>
            </a:p>
          </p:txBody>
        </p:sp>
      </p:grpSp>
      <p:grpSp>
        <p:nvGrpSpPr>
          <p:cNvPr id="55" name="Group 68"/>
          <p:cNvGrpSpPr>
            <a:grpSpLocks/>
          </p:cNvGrpSpPr>
          <p:nvPr/>
        </p:nvGrpSpPr>
        <p:grpSpPr bwMode="auto">
          <a:xfrm>
            <a:off x="5562600" y="5033610"/>
            <a:ext cx="1789565" cy="1318205"/>
            <a:chOff x="5471532" y="910026"/>
            <a:chExt cx="2986668" cy="1128434"/>
          </a:xfrm>
        </p:grpSpPr>
        <p:sp>
          <p:nvSpPr>
            <p:cNvPr id="56" name="Rectangle 69"/>
            <p:cNvSpPr/>
            <p:nvPr/>
          </p:nvSpPr>
          <p:spPr>
            <a:xfrm>
              <a:off x="5471532" y="910026"/>
              <a:ext cx="2986668" cy="365760"/>
            </a:xfrm>
            <a:prstGeom prst="rect">
              <a:avLst/>
            </a:prstGeom>
            <a:gradFill flip="none" rotWithShape="1">
              <a:gsLst>
                <a:gs pos="73000">
                  <a:srgbClr val="F6B3B3"/>
                </a:gs>
                <a:gs pos="0">
                  <a:srgbClr val="BC1616">
                    <a:lumMod val="80000"/>
                    <a:lumOff val="20000"/>
                  </a:srgbClr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algn="l" rotWithShape="0">
                      <a:prstClr val="black"/>
                    </a:outerShdw>
                  </a:effectLst>
                  <a:latin typeface="+mn-lt"/>
                  <a:cs typeface="+mn-cs"/>
                </a:rPr>
                <a:t>Tuần 4</a:t>
              </a:r>
              <a:endParaRPr lang="en-US" b="1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57" name="Rectangle 70"/>
            <p:cNvSpPr/>
            <p:nvPr/>
          </p:nvSpPr>
          <p:spPr>
            <a:xfrm>
              <a:off x="5471532" y="1275686"/>
              <a:ext cx="2986668" cy="76277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 dirty="0" smtClean="0">
                  <a:latin typeface="+mn-lt"/>
                  <a:cs typeface="+mn-cs"/>
                </a:rPr>
                <a:t>Kiểm thử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 dirty="0" smtClean="0">
                  <a:latin typeface="+mn-lt"/>
                  <a:cs typeface="+mn-cs"/>
                </a:rPr>
                <a:t>Hoàn thiện slide , word báo cáo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7924800" cy="762000"/>
          </a:xfrm>
        </p:spPr>
        <p:txBody>
          <a:bodyPr/>
          <a:lstStyle/>
          <a:p>
            <a:pPr algn="ctr"/>
            <a:r>
              <a:rPr lang="en-US" sz="6000" dirty="0" smtClean="0"/>
              <a:t>Các công cụ thực hiện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2109519"/>
            <a:ext cx="495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Xampp(SQL)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Sublime Text(PHP)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Photoshop cs6</a:t>
            </a:r>
          </a:p>
        </p:txBody>
      </p:sp>
      <p:pic>
        <p:nvPicPr>
          <p:cNvPr id="3074" name="Picture 2" descr="C:\Users\TVH\Downloads\203f39096e43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95600"/>
            <a:ext cx="3600986" cy="360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5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7924800" cy="762000"/>
          </a:xfrm>
        </p:spPr>
        <p:txBody>
          <a:bodyPr/>
          <a:lstStyle/>
          <a:p>
            <a:pPr algn="ctr"/>
            <a:r>
              <a:rPr lang="en-US" sz="6000" dirty="0" smtClean="0"/>
              <a:t>Data Base</a:t>
            </a:r>
            <a:endParaRPr lang="en-US" sz="6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57603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9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342"/>
          <p:cNvSpPr>
            <a:spLocks noChangeArrowheads="1"/>
          </p:cNvSpPr>
          <p:nvPr/>
        </p:nvSpPr>
        <p:spPr bwMode="auto">
          <a:xfrm>
            <a:off x="3244850" y="2693988"/>
            <a:ext cx="2576513" cy="2576512"/>
          </a:xfrm>
          <a:prstGeom prst="ellipse">
            <a:avLst/>
          </a:prstGeom>
          <a:solidFill>
            <a:srgbClr val="000000">
              <a:alpha val="50195"/>
            </a:srgbClr>
          </a:solidFill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ulim" pitchFamily="34" charset="-127"/>
              <a:ea typeface="Gulim" pitchFamily="34" charset="-127"/>
              <a:sym typeface="Gulim" pitchFamily="34" charset="-127"/>
            </a:endParaRPr>
          </a:p>
        </p:txBody>
      </p:sp>
      <p:sp>
        <p:nvSpPr>
          <p:cNvPr id="2" name="Hộp_Văn_Bản 1"/>
          <p:cNvSpPr txBox="1"/>
          <p:nvPr/>
        </p:nvSpPr>
        <p:spPr>
          <a:xfrm>
            <a:off x="1105822" y="1774825"/>
            <a:ext cx="3059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i="1" dirty="0" smtClean="0">
                <a:latin typeface="+mn-lt"/>
                <a:cs typeface="+mn-cs"/>
              </a:rPr>
              <a:t>Người dùng thao tác </a:t>
            </a:r>
            <a:endParaRPr lang="en-US" sz="2400" i="1" dirty="0">
              <a:latin typeface="+mn-lt"/>
              <a:cs typeface="+mn-cs"/>
            </a:endParaRPr>
          </a:p>
        </p:txBody>
      </p:sp>
      <p:grpSp>
        <p:nvGrpSpPr>
          <p:cNvPr id="10244" name="Nhóm 20"/>
          <p:cNvGrpSpPr>
            <a:grpSpLocks/>
          </p:cNvGrpSpPr>
          <p:nvPr/>
        </p:nvGrpSpPr>
        <p:grpSpPr bwMode="auto">
          <a:xfrm>
            <a:off x="3830638" y="2144713"/>
            <a:ext cx="1404937" cy="1404937"/>
            <a:chOff x="3662355" y="2042380"/>
            <a:chExt cx="1465276" cy="1465276"/>
          </a:xfrm>
        </p:grpSpPr>
        <p:sp>
          <p:nvSpPr>
            <p:cNvPr id="6" name="Oval 343"/>
            <p:cNvSpPr>
              <a:spLocks noChangeArrowheads="1"/>
            </p:cNvSpPr>
            <p:nvPr/>
          </p:nvSpPr>
          <p:spPr bwMode="auto">
            <a:xfrm>
              <a:off x="3662355" y="2042380"/>
              <a:ext cx="1465276" cy="1465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75757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woPt" dir="t">
                <a:rot lat="0" lon="0" rev="4200000"/>
              </a:lightRig>
            </a:scene3d>
            <a:sp3d prstMaterial="metal">
              <a:bevelT w="762000" h="2032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9" name="Oval 346"/>
            <p:cNvSpPr>
              <a:spLocks noChangeArrowheads="1"/>
            </p:cNvSpPr>
            <p:nvPr/>
          </p:nvSpPr>
          <p:spPr bwMode="auto">
            <a:xfrm>
              <a:off x="3791504" y="2172005"/>
              <a:ext cx="1206978" cy="1206979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flat" dir="t">
                <a:rot lat="0" lon="0" rev="13800000"/>
              </a:lightRig>
            </a:scene3d>
            <a:sp3d prstMaterial="softEdge"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10274" name="WordArt 359"/>
            <p:cNvSpPr>
              <a:spLocks noChangeArrowheads="1" noChangeShapeType="1" noTextEdit="1"/>
            </p:cNvSpPr>
            <p:nvPr/>
          </p:nvSpPr>
          <p:spPr bwMode="auto">
            <a:xfrm>
              <a:off x="3820493" y="2594845"/>
              <a:ext cx="1183809" cy="5146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400" b="1" kern="10" spc="-70" dirty="0" smtClean="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8100" algn="l" rotWithShape="0">
                      <a:srgbClr val="000000"/>
                    </a:outerShdw>
                  </a:effectLst>
                  <a:latin typeface="Arial"/>
                  <a:cs typeface="Arial"/>
                </a:rPr>
                <a:t>Giao diện </a:t>
              </a:r>
              <a:endParaRPr lang="en-US" sz="1400" b="1" kern="10" spc="-7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8100" algn="l" rotWithShape="0">
                    <a:srgbClr val="000000"/>
                  </a:outerShdw>
                </a:effectLst>
                <a:latin typeface="Arial"/>
                <a:cs typeface="Arial"/>
              </a:endParaRPr>
            </a:p>
          </p:txBody>
        </p:sp>
      </p:grpSp>
      <p:grpSp>
        <p:nvGrpSpPr>
          <p:cNvPr id="10245" name="Nhóm 21"/>
          <p:cNvGrpSpPr>
            <a:grpSpLocks/>
          </p:cNvGrpSpPr>
          <p:nvPr/>
        </p:nvGrpSpPr>
        <p:grpSpPr bwMode="auto">
          <a:xfrm>
            <a:off x="2552700" y="3908425"/>
            <a:ext cx="1404938" cy="1403350"/>
            <a:chOff x="2672843" y="3723222"/>
            <a:chExt cx="1464327" cy="1464327"/>
          </a:xfrm>
        </p:grpSpPr>
        <p:sp>
          <p:nvSpPr>
            <p:cNvPr id="7" name="Oval 344"/>
            <p:cNvSpPr>
              <a:spLocks noChangeArrowheads="1"/>
            </p:cNvSpPr>
            <p:nvPr/>
          </p:nvSpPr>
          <p:spPr bwMode="auto">
            <a:xfrm>
              <a:off x="2672843" y="3723222"/>
              <a:ext cx="1464327" cy="146432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75757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woPt" dir="t">
                <a:rot lat="0" lon="0" rev="4200000"/>
              </a:lightRig>
            </a:scene3d>
            <a:sp3d prstMaterial="metal">
              <a:bevelT w="762000" h="2032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10" name="Oval 347"/>
            <p:cNvSpPr>
              <a:spLocks noChangeArrowheads="1"/>
            </p:cNvSpPr>
            <p:nvPr/>
          </p:nvSpPr>
          <p:spPr bwMode="auto">
            <a:xfrm>
              <a:off x="2800900" y="3850947"/>
              <a:ext cx="1206978" cy="120697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flat" dir="t">
                <a:rot lat="0" lon="0" rev="13800000"/>
              </a:lightRig>
            </a:scene3d>
            <a:sp3d prstMaterial="softEdge"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</p:grpSp>
      <p:grpSp>
        <p:nvGrpSpPr>
          <p:cNvPr id="10246" name="Nhóm 22"/>
          <p:cNvGrpSpPr>
            <a:grpSpLocks/>
          </p:cNvGrpSpPr>
          <p:nvPr/>
        </p:nvGrpSpPr>
        <p:grpSpPr bwMode="auto">
          <a:xfrm>
            <a:off x="5092700" y="3908425"/>
            <a:ext cx="1404938" cy="1403350"/>
            <a:chOff x="4653768" y="3722273"/>
            <a:chExt cx="1464327" cy="1464327"/>
          </a:xfrm>
        </p:grpSpPr>
        <p:sp>
          <p:nvSpPr>
            <p:cNvPr id="8" name="Oval 345"/>
            <p:cNvSpPr>
              <a:spLocks noChangeArrowheads="1"/>
            </p:cNvSpPr>
            <p:nvPr/>
          </p:nvSpPr>
          <p:spPr bwMode="auto">
            <a:xfrm>
              <a:off x="4653768" y="3722273"/>
              <a:ext cx="1464327" cy="146432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75757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woPt" dir="t">
                <a:rot lat="0" lon="0" rev="4200000"/>
              </a:lightRig>
            </a:scene3d>
            <a:sp3d prstMaterial="metal">
              <a:bevelT w="762000" h="2032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11" name="Oval 348"/>
            <p:cNvSpPr>
              <a:spLocks noChangeArrowheads="1"/>
            </p:cNvSpPr>
            <p:nvPr/>
          </p:nvSpPr>
          <p:spPr bwMode="auto">
            <a:xfrm>
              <a:off x="4781967" y="3851897"/>
              <a:ext cx="1206978" cy="1206978"/>
            </a:xfrm>
            <a:prstGeom prst="ellipse">
              <a:avLst/>
            </a:prstGeom>
            <a:gradFill flip="none" rotWithShape="1">
              <a:gsLst>
                <a:gs pos="0">
                  <a:srgbClr val="743700"/>
                </a:gs>
                <a:gs pos="100000">
                  <a:srgbClr val="FF7800"/>
                </a:gs>
              </a:gsLst>
              <a:lin ang="5400000" scaled="1"/>
              <a:tileRect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flat" dir="t">
                <a:rot lat="0" lon="0" rev="13800000"/>
              </a:lightRig>
            </a:scene3d>
            <a:sp3d prstMaterial="softEdge"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</p:grpSp>
      <p:sp>
        <p:nvSpPr>
          <p:cNvPr id="40" name="Hộp_Văn_Bản 39"/>
          <p:cNvSpPr txBox="1"/>
          <p:nvPr/>
        </p:nvSpPr>
        <p:spPr>
          <a:xfrm>
            <a:off x="5002194" y="1774825"/>
            <a:ext cx="26368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i="1" dirty="0" smtClean="0">
                <a:latin typeface="+mn-lt"/>
                <a:cs typeface="+mn-cs"/>
              </a:rPr>
              <a:t>Gửi yêu cầu về bộ xử lí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41" name="Hộp_Văn_Bản 40"/>
          <p:cNvSpPr txBox="1"/>
          <p:nvPr/>
        </p:nvSpPr>
        <p:spPr>
          <a:xfrm>
            <a:off x="6497637" y="4019524"/>
            <a:ext cx="21736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i="1" dirty="0" smtClean="0">
                <a:latin typeface="+mn-lt"/>
                <a:cs typeface="+mn-cs"/>
              </a:rPr>
              <a:t>Nhận yêu cầu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42" name="Hộp_Văn_Bản 41"/>
          <p:cNvSpPr txBox="1"/>
          <p:nvPr/>
        </p:nvSpPr>
        <p:spPr>
          <a:xfrm>
            <a:off x="5714130" y="5311775"/>
            <a:ext cx="26702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i="1" dirty="0" smtClean="0">
                <a:latin typeface="+mn-lt"/>
                <a:cs typeface="+mn-cs"/>
              </a:rPr>
              <a:t>Xử lí câu lệnh và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  <a:cs typeface="+mn-cs"/>
              </a:rPr>
              <a:t>yêu cầu lên server</a:t>
            </a:r>
          </a:p>
        </p:txBody>
      </p:sp>
      <p:sp>
        <p:nvSpPr>
          <p:cNvPr id="46" name="Hộp_Văn_Bản 45"/>
          <p:cNvSpPr txBox="1"/>
          <p:nvPr/>
        </p:nvSpPr>
        <p:spPr>
          <a:xfrm>
            <a:off x="1136060" y="5209034"/>
            <a:ext cx="2734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i="1" dirty="0" smtClean="0">
                <a:latin typeface="+mn-lt"/>
                <a:cs typeface="+mn-cs"/>
              </a:rPr>
              <a:t>Trả về kết quả lên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  <a:cs typeface="+mn-cs"/>
              </a:rPr>
              <a:t>giao diện và hiển thị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10252" name="WordArt 359"/>
          <p:cNvSpPr>
            <a:spLocks noChangeArrowheads="1" noChangeShapeType="1" noTextEdit="1"/>
          </p:cNvSpPr>
          <p:nvPr/>
        </p:nvSpPr>
        <p:spPr bwMode="auto">
          <a:xfrm>
            <a:off x="5235574" y="4502149"/>
            <a:ext cx="1138152" cy="40377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 spc="-7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8100" algn="l" rotWithShape="0">
                    <a:srgbClr val="000000"/>
                  </a:outerShdw>
                </a:effectLst>
                <a:latin typeface="Arial"/>
                <a:cs typeface="Arial"/>
              </a:rPr>
              <a:t>Phần xử lí</a:t>
            </a:r>
            <a:endParaRPr lang="en-US" sz="1400" b="1" kern="10" spc="-7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8100" algn="l" rotWithShape="0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53" name="WordArt 359"/>
          <p:cNvSpPr>
            <a:spLocks noChangeArrowheads="1" noChangeShapeType="1" noTextEdit="1"/>
          </p:cNvSpPr>
          <p:nvPr/>
        </p:nvSpPr>
        <p:spPr bwMode="auto">
          <a:xfrm>
            <a:off x="2819400" y="4502148"/>
            <a:ext cx="876300" cy="40377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 spc="-7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8100" algn="l" rotWithShape="0">
                    <a:srgbClr val="000000"/>
                  </a:outerShdw>
                </a:effectLst>
                <a:latin typeface="Arial"/>
                <a:cs typeface="Arial"/>
              </a:rPr>
              <a:t>Database</a:t>
            </a:r>
            <a:endParaRPr lang="en-US" sz="1400" b="1" kern="10" spc="-7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8100" algn="l" rotWithShape="0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83419" y="6096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sz="6000" b="1" dirty="0" smtClean="0"/>
              <a:t>5.Cách thức hoạt động</a:t>
            </a:r>
            <a:endParaRPr lang="en-PH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86" y="2977937"/>
            <a:ext cx="2386097" cy="2386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64" y="3213590"/>
            <a:ext cx="9906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58 -0.19611 L 0.11389 -0.19611 L 0.21857 0.0185 L 0.11389 0.23173 L -0.09358 0.23173 L -0.19809 0.0185 L -0.09358 -0.19611 Z " pathEditMode="relative" rAng="0" ptsTypes="FFFFFFF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82" y="213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1" grpId="0"/>
      <p:bldP spid="42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758951" y="2116137"/>
            <a:ext cx="5695949" cy="762000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endParaRPr lang="en-PH" sz="1800" b="1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3419" y="6096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dirty="0" smtClean="0"/>
              <a:t>Kết quả đạt được</a:t>
            </a:r>
            <a:endParaRPr lang="en-PH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 smtClean="0"/>
              <a:t>Hệ thống Website du lich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Tìm hiểu và v</a:t>
            </a:r>
            <a:r>
              <a:rPr lang="vi-VN" sz="3600" dirty="0" smtClean="0"/>
              <a:t>ận dụng</a:t>
            </a:r>
            <a:r>
              <a:rPr lang="en-US" sz="3600" dirty="0" smtClean="0"/>
              <a:t> </a:t>
            </a:r>
            <a:r>
              <a:rPr lang="vi-VN" sz="3600" dirty="0" smtClean="0"/>
              <a:t>các </a:t>
            </a:r>
            <a:r>
              <a:rPr lang="vi-VN" sz="3600" dirty="0"/>
              <a:t>tính </a:t>
            </a:r>
            <a:r>
              <a:rPr lang="vi-VN" sz="3600" dirty="0" smtClean="0"/>
              <a:t>năng</a:t>
            </a:r>
            <a:r>
              <a:rPr lang="en-US" sz="3600" dirty="0" smtClean="0"/>
              <a:t>,</a:t>
            </a:r>
            <a:r>
              <a:rPr lang="vi-VN" sz="3600" dirty="0" smtClean="0"/>
              <a:t> thư </a:t>
            </a:r>
            <a:r>
              <a:rPr lang="vi-VN" sz="3600" dirty="0"/>
              <a:t>viện hỗ trợ của </a:t>
            </a:r>
            <a:r>
              <a:rPr lang="vi-VN" sz="3600" dirty="0" smtClean="0"/>
              <a:t>PHP</a:t>
            </a:r>
            <a:endParaRPr lang="en-US" sz="3600" dirty="0" smtClean="0"/>
          </a:p>
          <a:p>
            <a:pPr marL="285750" indent="-285750">
              <a:buFontTx/>
              <a:buChar char="-"/>
            </a:pPr>
            <a:r>
              <a:rPr lang="en-US" sz="3600" dirty="0" smtClean="0"/>
              <a:t>Kỹ năng phân tích dự án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Khả năng xây dựng CSDL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Khả năng làm việc nhóm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758951" y="2116137"/>
            <a:ext cx="5695949" cy="762000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endParaRPr lang="en-PH" sz="1800" b="1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3419" y="6096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dirty="0" smtClean="0"/>
              <a:t>Khó khăn và hạn chế</a:t>
            </a:r>
            <a:endParaRPr lang="en-PH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 smtClean="0"/>
              <a:t>Phạm vi xây dựng đề tài nhỏ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Giao diện chưa chuyên nghiệp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Bảo mật kém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CSDL chưa thống nhất</a:t>
            </a:r>
          </a:p>
        </p:txBody>
      </p:sp>
    </p:spTree>
    <p:extLst>
      <p:ext uri="{BB962C8B-B14F-4D97-AF65-F5344CB8AC3E}">
        <p14:creationId xmlns:p14="http://schemas.microsoft.com/office/powerpoint/2010/main" val="21293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65745"/>
            <a:ext cx="6705600" cy="179675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4800" b="1" smtClean="0"/>
              <a:t>XIN CHÂN THÀNH CẢM ƠN!</a:t>
            </a:r>
            <a:endParaRPr lang="en-PH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88675"/>
            <a:ext cx="73701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solidFill>
                  <a:srgbClr val="2A2A2A"/>
                </a:solidFill>
              </a:rPr>
              <a:t>Phần báo cáo kết thúc tại đây</a:t>
            </a:r>
            <a:r>
              <a:rPr lang="en-US" sz="3500" b="1" dirty="0" smtClean="0">
                <a:solidFill>
                  <a:srgbClr val="2A2A2A"/>
                </a:solidFill>
              </a:rPr>
              <a:t>!</a:t>
            </a:r>
            <a:endParaRPr lang="en-US" sz="3500" b="1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Đề tài : Xây dựng &amp;#x0D;&amp;#x0A;ứng dụng dự báo thời tiết&amp;quot;&quot;/&gt;&lt;property id=&quot;20307&quot; value=&quot;259&quot;/&gt;&lt;/object&gt;&lt;object type=&quot;3&quot; unique_id=&quot;10005&quot;&gt;&lt;property id=&quot;20148&quot; value=&quot;5&quot;/&gt;&lt;property id=&quot;20300&quot; value=&quot;Slide 3 - &amp;quot;1.Tìm hiểu đề tài&amp;quot;&quot;/&gt;&lt;property id=&quot;20307&quot; value=&quot;260&quot;/&gt;&lt;/object&gt;&lt;object type=&quot;3&quot; unique_id=&quot;10006&quot;&gt;&lt;property id=&quot;20148&quot; value=&quot;5&quot;/&gt;&lt;property id=&quot;20300&quot; value=&quot;Slide 4 - &amp;quot;2.Thành viên nhóm&amp;quot;&quot;/&gt;&lt;property id=&quot;20307&quot; value=&quot;262&quot;/&gt;&lt;/object&gt;&lt;object type=&quot;3&quot; unique_id=&quot;10007&quot;&gt;&lt;property id=&quot;20148&quot; value=&quot;5&quot;/&gt;&lt;property id=&quot;20300&quot; value=&quot;Slide 5 - &amp;quot;3.Tiến độ thực hiện&amp;quot;&quot;/&gt;&lt;property id=&quot;20307&quot; value=&quot;266&quot;/&gt;&lt;/object&gt;&lt;object type=&quot;3&quot; unique_id=&quot;10009&quot;&gt;&lt;property id=&quot;20148&quot; value=&quot;5&quot;/&gt;&lt;property id=&quot;20300&quot; value=&quot;Slide 7 - &amp;quot;5.Cách thức hoạt động&amp;quot;&quot;/&gt;&lt;property id=&quot;20307&quot; value=&quot;261&quot;/&gt;&lt;/object&gt;&lt;object type=&quot;3&quot; unique_id=&quot;10013&quot;&gt;&lt;property id=&quot;20148&quot; value=&quot;5&quot;/&gt;&lt;property id=&quot;20300&quot; value=&quot;Slide 8 - &amp;quot;XIN CHÂN THÀNH CẢM ƠN!&amp;quot;&quot;/&gt;&lt;property id=&quot;20307&quot; value=&quot;268&quot;/&gt;&lt;/object&gt;&lt;object type=&quot;3&quot; unique_id=&quot;10170&quot;&gt;&lt;property id=&quot;20148&quot; value=&quot;5&quot;/&gt;&lt;property id=&quot;20300&quot; value=&quot;Slide 6 - &amp;quot;4.Demo giao diện &amp;lt;Có 2 giao diện chính&amp;gt;&amp;quot;&quot;/&gt;&lt;property id=&quot;20307&quot; value=&quot;272&quot;/&gt;&lt;/object&gt;&lt;object type=&quot;3&quot; unique_id=&quot;10208&quot;&gt;&lt;property id=&quot;20148&quot; value=&quot;5&quot;/&gt;&lt;property id=&quot;20300&quot; value=&quot;Slide 2 - &amp;quot;Nội dung trình bày: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250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Đề tài: Hình thành ý tưởng, thiết kế và vận hành Website về du lịch</vt:lpstr>
      <vt:lpstr>PowerPoint Presentation</vt:lpstr>
      <vt:lpstr>Tiến độ thực hiện</vt:lpstr>
      <vt:lpstr>Các công cụ thực hiện</vt:lpstr>
      <vt:lpstr>Data Base</vt:lpstr>
      <vt:lpstr>5.Cách thức hoạt động</vt:lpstr>
      <vt:lpstr>Kết quả đạt được</vt:lpstr>
      <vt:lpstr>Khó khăn và hạn chế</vt:lpstr>
      <vt:lpstr>XIN CHÂN THÀNH CẢM ƠN!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TVH</cp:lastModifiedBy>
  <cp:revision>95</cp:revision>
  <dcterms:created xsi:type="dcterms:W3CDTF">2006-08-16T00:00:00Z</dcterms:created>
  <dcterms:modified xsi:type="dcterms:W3CDTF">2019-05-27T01:51:27Z</dcterms:modified>
</cp:coreProperties>
</file>