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6" d="100"/>
          <a:sy n="46" d="100"/>
        </p:scale>
        <p:origin x="78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vietnamlab.vn/2018/02/27/xu-ly-anh-voi-opencv-tut-2-chuyen-doi-anh-mau/" TargetMode="External"/><Relationship Id="rId2" Type="http://schemas.openxmlformats.org/officeDocument/2006/relationships/hyperlink" Target="https://docs.opencv.org/master/d7/d4d/tutorial_py_thresholding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higiacmaytinh.com/ly-thuyet-ve-phan-nguong-anh-threshold/" TargetMode="External"/><Relationship Id="rId5" Type="http://schemas.openxmlformats.org/officeDocument/2006/relationships/hyperlink" Target="https://minhng.info/tutorials/opencv-anh-nhi-phan.html" TargetMode="External"/><Relationship Id="rId4" Type="http://schemas.openxmlformats.org/officeDocument/2006/relationships/hyperlink" Target="https://www.stdio.vn/articles/ky-thuat-grayscale-va-nhi-phan-hoa-anh-adaptive-threshold-383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dulieu.tailieuhoctap.vn/books/cong-nghe-thong-tin/the-loai-khac/file_goc_769882.pdf" TargetMode="External"/><Relationship Id="rId2" Type="http://schemas.openxmlformats.org/officeDocument/2006/relationships/hyperlink" Target="https://docs.opencv.org/master/d5/d0f/tutorial_py_gradient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inhng.info/tutorials/xu-ly-anh-opencv-gradient-la-gi.html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808515" y="3344092"/>
            <a:ext cx="78377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Font typeface="+mj-lt"/>
              <a:buAutoNum type="alphaUcPeriod"/>
            </a:pPr>
            <a:r>
              <a:rPr lang="vi-VN" sz="4000" b="1" dirty="0" smtClean="0">
                <a:solidFill>
                  <a:srgbClr val="0070C0"/>
                </a:solidFill>
                <a:latin typeface="Century Gothic (Body)"/>
              </a:rPr>
              <a:t>Image Thresholding</a:t>
            </a:r>
          </a:p>
          <a:p>
            <a:pPr marL="742950" indent="-742950">
              <a:buFont typeface="+mj-lt"/>
              <a:buAutoNum type="alphaUcPeriod"/>
            </a:pPr>
            <a:r>
              <a:rPr lang="en-US" sz="4000" b="1" dirty="0" smtClean="0">
                <a:solidFill>
                  <a:srgbClr val="0070C0"/>
                </a:solidFill>
                <a:latin typeface="Century Gothic (Body)"/>
              </a:rPr>
              <a:t>Image </a:t>
            </a:r>
            <a:r>
              <a:rPr lang="vi-VN" sz="4000" b="1" dirty="0" smtClean="0">
                <a:solidFill>
                  <a:srgbClr val="0070C0"/>
                </a:solidFill>
                <a:latin typeface="Century Gothic (Body)"/>
              </a:rPr>
              <a:t>Gradients</a:t>
            </a:r>
            <a:endParaRPr lang="en-US" sz="4000" b="1" dirty="0">
              <a:solidFill>
                <a:srgbClr val="0070C0"/>
              </a:solidFill>
              <a:latin typeface="Century Gothic (Body)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330517" y="822959"/>
            <a:ext cx="704551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>
                <a:solidFill>
                  <a:srgbClr val="0070C0"/>
                </a:solidFill>
              </a:rPr>
              <a:t>Image Processing </a:t>
            </a:r>
            <a:endParaRPr lang="en-US" sz="6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7524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900155" y="383567"/>
            <a:ext cx="809995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indent="-742950">
              <a:buFont typeface="+mj-lt"/>
              <a:buAutoNum type="alphaUcPeriod"/>
            </a:pPr>
            <a:r>
              <a:rPr lang="vi-VN" sz="4000" b="1" dirty="0">
                <a:solidFill>
                  <a:srgbClr val="0070C0"/>
                </a:solidFill>
                <a:latin typeface="Century Gothic (Body)"/>
              </a:rPr>
              <a:t>Image Thresholding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00155" y="1567543"/>
            <a:ext cx="8098971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vi-VN" sz="2200" b="1" dirty="0" smtClean="0">
                <a:latin typeface="Century Gothic (Body)"/>
              </a:rPr>
              <a:t> </a:t>
            </a:r>
            <a:r>
              <a:rPr lang="en-US" sz="2200" b="1" dirty="0" smtClean="0">
                <a:solidFill>
                  <a:srgbClr val="0070C0"/>
                </a:solidFill>
                <a:latin typeface="Century Gothic (Body)"/>
              </a:rPr>
              <a:t>Grayscale convert</a:t>
            </a:r>
            <a:endParaRPr lang="vi-VN" sz="2200" b="1" dirty="0" smtClean="0">
              <a:solidFill>
                <a:srgbClr val="0070C0"/>
              </a:solidFill>
              <a:latin typeface="Century Gothic (Body)"/>
            </a:endParaRPr>
          </a:p>
          <a:p>
            <a:endParaRPr lang="en-US" b="1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b="1" dirty="0" smtClean="0">
                <a:solidFill>
                  <a:srgbClr val="0070C0"/>
                </a:solidFill>
                <a:latin typeface="Century Gothic (Body)"/>
              </a:rPr>
              <a:t>What? </a:t>
            </a:r>
            <a:endParaRPr lang="vi-VN" sz="2200" b="1" dirty="0" smtClean="0">
              <a:solidFill>
                <a:srgbClr val="0070C0"/>
              </a:solidFill>
              <a:latin typeface="Century Gothic (Body)"/>
            </a:endParaRPr>
          </a:p>
          <a:p>
            <a:pPr marL="1257300" lvl="2" indent="-342900">
              <a:buFont typeface="Courier New" panose="02070309020205020404" pitchFamily="49" charset="0"/>
              <a:buChar char="o"/>
            </a:pPr>
            <a:r>
              <a:rPr lang="vi-VN" sz="2000" dirty="0">
                <a:solidFill>
                  <a:srgbClr val="00B0F0"/>
                </a:solidFill>
                <a:latin typeface="Century Gothic (Body)"/>
              </a:rPr>
              <a:t>Convert</a:t>
            </a:r>
            <a:r>
              <a:rPr lang="en-US" sz="2000" dirty="0" smtClean="0">
                <a:solidFill>
                  <a:srgbClr val="00B0F0"/>
                </a:solidFill>
                <a:latin typeface="Century Gothic (Body)"/>
              </a:rPr>
              <a:t> </a:t>
            </a:r>
            <a:r>
              <a:rPr lang="en-US" sz="2000" dirty="0">
                <a:solidFill>
                  <a:srgbClr val="00B0F0"/>
                </a:solidFill>
                <a:latin typeface="Century Gothic (Body)"/>
              </a:rPr>
              <a:t>color </a:t>
            </a:r>
            <a:r>
              <a:rPr lang="en-US" sz="2000" dirty="0" smtClean="0">
                <a:solidFill>
                  <a:srgbClr val="00B0F0"/>
                </a:solidFill>
                <a:latin typeface="Century Gothic (Body)"/>
              </a:rPr>
              <a:t>image </a:t>
            </a:r>
            <a:r>
              <a:rPr lang="en-US" sz="2000" dirty="0">
                <a:solidFill>
                  <a:srgbClr val="00B0F0"/>
                </a:solidFill>
                <a:latin typeface="Century Gothic (Body)"/>
              </a:rPr>
              <a:t>to grayscale </a:t>
            </a:r>
            <a:r>
              <a:rPr lang="en-US" sz="2000" dirty="0" smtClean="0">
                <a:solidFill>
                  <a:srgbClr val="00B0F0"/>
                </a:solidFill>
                <a:latin typeface="Century Gothic (Body)"/>
              </a:rPr>
              <a:t>image</a:t>
            </a:r>
            <a:endParaRPr lang="vi-VN" sz="2000" dirty="0" smtClean="0">
              <a:solidFill>
                <a:srgbClr val="00B0F0"/>
              </a:solidFill>
              <a:latin typeface="Century Gothic (Body)"/>
            </a:endParaRPr>
          </a:p>
          <a:p>
            <a:pPr lvl="2"/>
            <a:endParaRPr lang="en-US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b="1" dirty="0" smtClean="0">
                <a:solidFill>
                  <a:srgbClr val="0070C0"/>
                </a:solidFill>
              </a:rPr>
              <a:t>Why? </a:t>
            </a:r>
          </a:p>
          <a:p>
            <a:pPr marL="1257300" lvl="2" indent="-342900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rgbClr val="00B0F0"/>
                </a:solidFill>
                <a:latin typeface="Century Gothic (Body)"/>
              </a:rPr>
              <a:t>The color image is actually just a collection of digital matrices of the same </a:t>
            </a:r>
            <a:r>
              <a:rPr lang="en-US" sz="2000" dirty="0" smtClean="0">
                <a:solidFill>
                  <a:srgbClr val="00B0F0"/>
                </a:solidFill>
                <a:latin typeface="Century Gothic (Body)"/>
              </a:rPr>
              <a:t>size</a:t>
            </a:r>
          </a:p>
          <a:p>
            <a:pPr marL="1257300" lvl="2" indent="-342900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rgbClr val="00B0F0"/>
                </a:solidFill>
                <a:latin typeface="Century Gothic (Body)"/>
              </a:rPr>
              <a:t>Convert information of images to 2-dimensional digital </a:t>
            </a:r>
            <a:r>
              <a:rPr lang="en-US" sz="2000" dirty="0" smtClean="0">
                <a:solidFill>
                  <a:srgbClr val="00B0F0"/>
                </a:solidFill>
                <a:latin typeface="Century Gothic (Body)"/>
              </a:rPr>
              <a:t>matrix</a:t>
            </a:r>
            <a:endParaRPr lang="vi-VN" sz="2000" dirty="0" smtClean="0">
              <a:solidFill>
                <a:srgbClr val="00B0F0"/>
              </a:solidFill>
              <a:latin typeface="Century Gothic (Body)"/>
            </a:endParaRPr>
          </a:p>
          <a:p>
            <a:pPr lvl="2"/>
            <a:endParaRPr lang="vi-VN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b="1" dirty="0" smtClean="0">
                <a:solidFill>
                  <a:srgbClr val="0070C0"/>
                </a:solidFill>
              </a:rPr>
              <a:t>How?</a:t>
            </a:r>
            <a:endParaRPr lang="vi-VN" sz="2200" b="1" dirty="0" smtClean="0">
              <a:solidFill>
                <a:srgbClr val="0070C0"/>
              </a:solidFill>
            </a:endParaRPr>
          </a:p>
          <a:p>
            <a:pPr marL="1257300" lvl="2" indent="-342900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rgbClr val="00B0F0"/>
                </a:solidFill>
              </a:rPr>
              <a:t>Y = 0.2126R + 0.7152G + 0.0722B</a:t>
            </a:r>
          </a:p>
          <a:p>
            <a:pPr lvl="2"/>
            <a:endParaRPr lang="vi-VN" b="1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vi-VN" sz="2200" b="1" dirty="0" smtClean="0">
                <a:solidFill>
                  <a:srgbClr val="0070C0"/>
                </a:solidFill>
                <a:latin typeface="Century Gothic (Body)"/>
              </a:rPr>
              <a:t>Implement?</a:t>
            </a:r>
          </a:p>
          <a:p>
            <a:pPr lvl="1"/>
            <a:endParaRPr lang="en-US" b="1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b="1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361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366908" y="226813"/>
            <a:ext cx="777338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indent="-742950">
              <a:buFont typeface="+mj-lt"/>
              <a:buAutoNum type="alphaUcPeriod"/>
            </a:pPr>
            <a:r>
              <a:rPr lang="vi-VN" sz="4000" b="1" dirty="0">
                <a:solidFill>
                  <a:srgbClr val="0070C0"/>
                </a:solidFill>
                <a:latin typeface="Century Gothic (Body)"/>
              </a:rPr>
              <a:t>Image Thresholding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00154" y="1195956"/>
            <a:ext cx="9516783" cy="597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vi-VN" b="1" dirty="0" smtClean="0">
                <a:solidFill>
                  <a:srgbClr val="0070C0"/>
                </a:solidFill>
              </a:rPr>
              <a:t> </a:t>
            </a:r>
            <a:r>
              <a:rPr lang="en-US" sz="2200" b="1" dirty="0" smtClean="0">
                <a:solidFill>
                  <a:srgbClr val="0070C0"/>
                </a:solidFill>
              </a:rPr>
              <a:t>Black-and-white </a:t>
            </a:r>
            <a:r>
              <a:rPr lang="en-US" sz="2200" b="1" dirty="0">
                <a:solidFill>
                  <a:srgbClr val="0070C0"/>
                </a:solidFill>
              </a:rPr>
              <a:t>convert</a:t>
            </a:r>
          </a:p>
          <a:p>
            <a:endParaRPr lang="en-US" b="1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b="1" dirty="0" smtClean="0">
                <a:solidFill>
                  <a:srgbClr val="0070C0"/>
                </a:solidFill>
              </a:rPr>
              <a:t>What? </a:t>
            </a:r>
            <a:endParaRPr lang="vi-VN" sz="2200" b="1" dirty="0" smtClean="0">
              <a:solidFill>
                <a:srgbClr val="0070C0"/>
              </a:solidFill>
            </a:endParaRPr>
          </a:p>
          <a:p>
            <a:pPr marL="1257300" lvl="2" indent="-342900">
              <a:buFont typeface="Courier New" panose="02070309020205020404" pitchFamily="49" charset="0"/>
              <a:buChar char="o"/>
            </a:pPr>
            <a:r>
              <a:rPr lang="vi-VN" sz="2000" dirty="0">
                <a:solidFill>
                  <a:srgbClr val="00B0F0"/>
                </a:solidFill>
                <a:latin typeface="Century Gothic (Body)"/>
              </a:rPr>
              <a:t>Convert</a:t>
            </a:r>
            <a:r>
              <a:rPr lang="en-US" sz="2000" dirty="0" smtClean="0">
                <a:solidFill>
                  <a:srgbClr val="00B0F0"/>
                </a:solidFill>
                <a:latin typeface="Century Gothic (Body)"/>
              </a:rPr>
              <a:t> </a:t>
            </a:r>
            <a:r>
              <a:rPr lang="vi-VN" sz="2000" dirty="0" smtClean="0">
                <a:solidFill>
                  <a:srgbClr val="00B0F0"/>
                </a:solidFill>
                <a:latin typeface="Century Gothic (Body)"/>
              </a:rPr>
              <a:t>grayscale </a:t>
            </a:r>
            <a:r>
              <a:rPr lang="en-US" sz="2000" dirty="0" smtClean="0">
                <a:solidFill>
                  <a:srgbClr val="00B0F0"/>
                </a:solidFill>
                <a:latin typeface="Century Gothic (Body)"/>
              </a:rPr>
              <a:t>image </a:t>
            </a:r>
            <a:r>
              <a:rPr lang="en-US" sz="2000" dirty="0">
                <a:solidFill>
                  <a:srgbClr val="00B0F0"/>
                </a:solidFill>
                <a:latin typeface="Century Gothic (Body)"/>
              </a:rPr>
              <a:t>to </a:t>
            </a:r>
            <a:r>
              <a:rPr lang="vi-VN" sz="2000" dirty="0" smtClean="0">
                <a:solidFill>
                  <a:srgbClr val="00B0F0"/>
                </a:solidFill>
                <a:latin typeface="Century Gothic (Body)"/>
              </a:rPr>
              <a:t>black and white </a:t>
            </a:r>
            <a:r>
              <a:rPr lang="en-US" sz="2000" dirty="0" smtClean="0">
                <a:solidFill>
                  <a:srgbClr val="00B0F0"/>
                </a:solidFill>
                <a:latin typeface="Century Gothic (Body)"/>
              </a:rPr>
              <a:t>image</a:t>
            </a:r>
            <a:endParaRPr lang="vi-VN" sz="2000" dirty="0" smtClean="0">
              <a:solidFill>
                <a:srgbClr val="00B0F0"/>
              </a:solidFill>
              <a:latin typeface="Century Gothic (Body)"/>
            </a:endParaRPr>
          </a:p>
          <a:p>
            <a:pPr lvl="2"/>
            <a:endParaRPr lang="en-US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b="1" dirty="0" smtClean="0">
                <a:solidFill>
                  <a:srgbClr val="0070C0"/>
                </a:solidFill>
              </a:rPr>
              <a:t>Why?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B0F0"/>
                </a:solidFill>
              </a:rPr>
              <a:t>Black and white </a:t>
            </a:r>
            <a:r>
              <a:rPr lang="en-US" sz="2000" dirty="0" smtClean="0">
                <a:solidFill>
                  <a:srgbClr val="00B0F0"/>
                </a:solidFill>
              </a:rPr>
              <a:t>image are </a:t>
            </a:r>
            <a:r>
              <a:rPr lang="en-US" sz="2000" dirty="0">
                <a:solidFill>
                  <a:srgbClr val="00B0F0"/>
                </a:solidFill>
              </a:rPr>
              <a:t>often used in Image </a:t>
            </a:r>
            <a:r>
              <a:rPr lang="en-US" sz="2000" dirty="0" smtClean="0">
                <a:solidFill>
                  <a:srgbClr val="00B0F0"/>
                </a:solidFill>
              </a:rPr>
              <a:t>segmentation</a:t>
            </a:r>
          </a:p>
          <a:p>
            <a:pPr lvl="2"/>
            <a:endParaRPr lang="en-US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b="1" dirty="0" smtClean="0">
                <a:solidFill>
                  <a:srgbClr val="0070C0"/>
                </a:solidFill>
              </a:rPr>
              <a:t>How?</a:t>
            </a:r>
            <a:endParaRPr lang="vi-VN" b="1" dirty="0" smtClean="0"/>
          </a:p>
          <a:p>
            <a:pPr marL="1257300" lvl="2" indent="-342900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rgbClr val="00B0F0"/>
                </a:solidFill>
              </a:rPr>
              <a:t>Just include 2 color are black (value = 0) and white (</a:t>
            </a:r>
            <a:r>
              <a:rPr lang="vi-VN" sz="2000" dirty="0" smtClean="0">
                <a:solidFill>
                  <a:srgbClr val="00B0F0"/>
                </a:solidFill>
              </a:rPr>
              <a:t>255)</a:t>
            </a:r>
            <a:endParaRPr lang="vi-VN" sz="2000" dirty="0">
              <a:solidFill>
                <a:srgbClr val="00B0F0"/>
              </a:solidFill>
            </a:endParaRPr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vi-VN" sz="2000" dirty="0" smtClean="0">
                <a:solidFill>
                  <a:srgbClr val="00B0F0"/>
                </a:solidFill>
              </a:rPr>
              <a:t> </a:t>
            </a:r>
            <a:r>
              <a:rPr lang="en-US" sz="2000" dirty="0" smtClean="0">
                <a:solidFill>
                  <a:srgbClr val="00B0F0"/>
                </a:solidFill>
              </a:rPr>
              <a:t>BW(</a:t>
            </a:r>
            <a:r>
              <a:rPr lang="en-US" sz="2000" dirty="0" err="1" smtClean="0">
                <a:solidFill>
                  <a:srgbClr val="00B0F0"/>
                </a:solidFill>
              </a:rPr>
              <a:t>x,y</a:t>
            </a:r>
            <a:r>
              <a:rPr lang="en-US" sz="2000" dirty="0" smtClean="0">
                <a:solidFill>
                  <a:srgbClr val="00B0F0"/>
                </a:solidFill>
              </a:rPr>
              <a:t>) = 255</a:t>
            </a:r>
            <a:r>
              <a:rPr lang="vi-VN" sz="2000" dirty="0" smtClean="0">
                <a:solidFill>
                  <a:srgbClr val="00B0F0"/>
                </a:solidFill>
              </a:rPr>
              <a:t> if </a:t>
            </a:r>
            <a:r>
              <a:rPr lang="en-US" sz="2000" dirty="0" smtClean="0">
                <a:solidFill>
                  <a:srgbClr val="00B0F0"/>
                </a:solidFill>
              </a:rPr>
              <a:t>Gray(</a:t>
            </a:r>
            <a:r>
              <a:rPr lang="en-US" sz="2000" dirty="0" err="1" smtClean="0">
                <a:solidFill>
                  <a:srgbClr val="00B0F0"/>
                </a:solidFill>
              </a:rPr>
              <a:t>x,y</a:t>
            </a:r>
            <a:r>
              <a:rPr lang="en-US" sz="2000" dirty="0" smtClean="0">
                <a:solidFill>
                  <a:srgbClr val="00B0F0"/>
                </a:solidFill>
              </a:rPr>
              <a:t>) &gt; threshold</a:t>
            </a:r>
            <a:br>
              <a:rPr lang="en-US" sz="2000" dirty="0" smtClean="0">
                <a:solidFill>
                  <a:srgbClr val="00B0F0"/>
                </a:solidFill>
              </a:rPr>
            </a:br>
            <a:r>
              <a:rPr lang="vi-VN" sz="2000" dirty="0" smtClean="0">
                <a:solidFill>
                  <a:srgbClr val="00B0F0"/>
                </a:solidFill>
              </a:rPr>
              <a:t> </a:t>
            </a:r>
            <a:r>
              <a:rPr lang="en-US" sz="2000" dirty="0" smtClean="0">
                <a:solidFill>
                  <a:srgbClr val="00B0F0"/>
                </a:solidFill>
              </a:rPr>
              <a:t>BW(</a:t>
            </a:r>
            <a:r>
              <a:rPr lang="en-US" sz="2000" dirty="0" err="1" smtClean="0">
                <a:solidFill>
                  <a:srgbClr val="00B0F0"/>
                </a:solidFill>
              </a:rPr>
              <a:t>x,y</a:t>
            </a:r>
            <a:r>
              <a:rPr lang="en-US" sz="2000" dirty="0" smtClean="0">
                <a:solidFill>
                  <a:srgbClr val="00B0F0"/>
                </a:solidFill>
              </a:rPr>
              <a:t>) = 0 </a:t>
            </a:r>
            <a:r>
              <a:rPr lang="vi-VN" sz="2000" dirty="0" smtClean="0">
                <a:solidFill>
                  <a:srgbClr val="00B0F0"/>
                </a:solidFill>
              </a:rPr>
              <a:t>if </a:t>
            </a:r>
            <a:r>
              <a:rPr lang="en-US" sz="2000" dirty="0" smtClean="0">
                <a:solidFill>
                  <a:srgbClr val="00B0F0"/>
                </a:solidFill>
              </a:rPr>
              <a:t>Gray(</a:t>
            </a:r>
            <a:r>
              <a:rPr lang="en-US" sz="2000" dirty="0" err="1" smtClean="0">
                <a:solidFill>
                  <a:srgbClr val="00B0F0"/>
                </a:solidFill>
              </a:rPr>
              <a:t>x,y</a:t>
            </a:r>
            <a:r>
              <a:rPr lang="en-US" sz="2000" dirty="0" smtClean="0">
                <a:solidFill>
                  <a:srgbClr val="00B0F0"/>
                </a:solidFill>
              </a:rPr>
              <a:t>) &lt;= threshold</a:t>
            </a:r>
            <a:endParaRPr lang="vi-VN" sz="2000" dirty="0" smtClean="0">
              <a:solidFill>
                <a:srgbClr val="00B0F0"/>
              </a:solidFill>
            </a:endParaRPr>
          </a:p>
          <a:p>
            <a:pPr lvl="2"/>
            <a:endParaRPr lang="vi-VN" sz="2200" dirty="0" smtClean="0">
              <a:latin typeface="Century Gothic (Body)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vi-VN" sz="2200" b="1" dirty="0" smtClean="0">
                <a:solidFill>
                  <a:srgbClr val="0070C0"/>
                </a:solidFill>
                <a:latin typeface="Century Gothic (Body)"/>
              </a:rPr>
              <a:t>Implement?</a:t>
            </a:r>
            <a:endParaRPr lang="en-US" sz="2200" b="1" dirty="0" smtClean="0">
              <a:solidFill>
                <a:srgbClr val="0070C0"/>
              </a:solidFill>
              <a:latin typeface="Century Gothic (Body)"/>
            </a:endParaRPr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rgbClr val="00B0F0"/>
                </a:solidFill>
                <a:latin typeface="Century Gothic (Body)"/>
              </a:rPr>
              <a:t>How </a:t>
            </a:r>
            <a:r>
              <a:rPr lang="en-US" sz="2000" dirty="0">
                <a:solidFill>
                  <a:srgbClr val="00B0F0"/>
                </a:solidFill>
                <a:latin typeface="Century Gothic (Body)"/>
              </a:rPr>
              <a:t>do I convert grayscale images (2-dimensional matrices with values in each pixel around 0 - 255) into 2-dimensional matrices with values in each pixel as 0 or 255?</a:t>
            </a:r>
            <a:endParaRPr lang="en-US" sz="2000" b="1" dirty="0" smtClean="0">
              <a:solidFill>
                <a:srgbClr val="00B0F0"/>
              </a:solidFill>
              <a:latin typeface="Century Gothic (Body)"/>
            </a:endParaRPr>
          </a:p>
          <a:p>
            <a:pPr lvl="1"/>
            <a:endParaRPr lang="en-US" b="1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806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26526" y="1306286"/>
            <a:ext cx="760258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 smtClean="0"/>
              <a:t>For </a:t>
            </a:r>
            <a:r>
              <a:rPr lang="en-US" dirty="0" smtClean="0"/>
              <a:t>more information </a:t>
            </a:r>
          </a:p>
          <a:p>
            <a:r>
              <a:rPr lang="en-US" dirty="0" smtClean="0"/>
              <a:t>1: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docs.opencv.org/master/d7/d4d/tutorial_py_thresholding.html</a:t>
            </a:r>
            <a:endParaRPr lang="en-US" dirty="0" smtClean="0"/>
          </a:p>
          <a:p>
            <a:r>
              <a:rPr lang="en-US" dirty="0" smtClean="0"/>
              <a:t>2: </a:t>
            </a:r>
            <a:r>
              <a:rPr lang="en-US" dirty="0">
                <a:hlinkClick r:id="rId3"/>
              </a:rPr>
              <a:t>https://blog.vietnamlab.vn/2018/02/27/xu-ly-anh-voi-opencv-tut-2-chuyen-doi-anh-mau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smtClean="0"/>
              <a:t>3: </a:t>
            </a: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www.stdio.vn/articles/ky-thuat-grayscale-va-nhi-phan-hoa-anh-adaptive-threshold-383</a:t>
            </a:r>
            <a:endParaRPr lang="en-US" dirty="0" smtClean="0"/>
          </a:p>
          <a:p>
            <a:r>
              <a:rPr lang="en-US" dirty="0" smtClean="0"/>
              <a:t>4: </a:t>
            </a:r>
            <a:r>
              <a:rPr lang="en-US" dirty="0" smtClean="0">
                <a:hlinkClick r:id="rId5"/>
              </a:rPr>
              <a:t>https</a:t>
            </a:r>
            <a:r>
              <a:rPr lang="en-US" dirty="0">
                <a:hlinkClick r:id="rId5"/>
              </a:rPr>
              <a:t>://</a:t>
            </a:r>
            <a:r>
              <a:rPr lang="en-US" dirty="0" smtClean="0">
                <a:hlinkClick r:id="rId5"/>
              </a:rPr>
              <a:t>minhng.info/tutorials/opencv-anh-nhi-phan.html</a:t>
            </a:r>
            <a:endParaRPr lang="en-US" dirty="0" smtClean="0"/>
          </a:p>
          <a:p>
            <a:r>
              <a:rPr lang="en-US" dirty="0" smtClean="0"/>
              <a:t>5: </a:t>
            </a:r>
            <a:r>
              <a:rPr lang="en-US" dirty="0">
                <a:hlinkClick r:id="rId6"/>
              </a:rPr>
              <a:t>https://thigiacmaytinh.com/ly-thuyet-ve-phan-nguong-anh-threshold/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85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715952" y="566447"/>
            <a:ext cx="561815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 smtClean="0">
                <a:solidFill>
                  <a:srgbClr val="0070C0"/>
                </a:solidFill>
              </a:rPr>
              <a:t>B. </a:t>
            </a:r>
            <a:r>
              <a:rPr lang="vi-VN" sz="4000" b="1" dirty="0" smtClean="0">
                <a:solidFill>
                  <a:srgbClr val="0070C0"/>
                </a:solidFill>
              </a:rPr>
              <a:t>Gradients</a:t>
            </a:r>
            <a:endParaRPr lang="en-US" sz="4000" b="1" dirty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81050" y="2354929"/>
            <a:ext cx="9287691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000" dirty="0" smtClean="0">
                <a:solidFill>
                  <a:srgbClr val="00B0F0"/>
                </a:solidFill>
                <a:latin typeface="Century Gothic (Body)"/>
              </a:rPr>
              <a:t>The </a:t>
            </a:r>
            <a:r>
              <a:rPr lang="en-US" sz="2000" dirty="0">
                <a:solidFill>
                  <a:srgbClr val="00B0F0"/>
                </a:solidFill>
                <a:latin typeface="Century Gothic (Body)"/>
              </a:rPr>
              <a:t>change of each pixel in the image - the slope of light </a:t>
            </a:r>
            <a:r>
              <a:rPr lang="en-US" sz="2000" dirty="0" smtClean="0">
                <a:solidFill>
                  <a:srgbClr val="00B0F0"/>
                </a:solidFill>
                <a:latin typeface="Century Gothic (Body)"/>
              </a:rPr>
              <a:t>level</a:t>
            </a:r>
          </a:p>
          <a:p>
            <a:pPr marL="285750" indent="-285750">
              <a:buFontTx/>
              <a:buChar char="-"/>
            </a:pPr>
            <a:r>
              <a:rPr lang="en-US" sz="2000" dirty="0">
                <a:solidFill>
                  <a:srgbClr val="00B0F0"/>
                </a:solidFill>
                <a:latin typeface="Century Gothic (Body)"/>
              </a:rPr>
              <a:t>G</a:t>
            </a:r>
            <a:r>
              <a:rPr lang="en-US" sz="2000" dirty="0" smtClean="0">
                <a:solidFill>
                  <a:srgbClr val="00B0F0"/>
                </a:solidFill>
                <a:latin typeface="Century Gothic (Body)"/>
              </a:rPr>
              <a:t>radient of image </a:t>
            </a:r>
            <a:r>
              <a:rPr lang="en-US" sz="2000" dirty="0">
                <a:solidFill>
                  <a:srgbClr val="00B0F0"/>
                </a:solidFill>
                <a:latin typeface="Century Gothic (Body)"/>
              </a:rPr>
              <a:t>is image derivative. </a:t>
            </a:r>
            <a:endParaRPr lang="en-US" sz="2000" dirty="0" smtClean="0">
              <a:solidFill>
                <a:srgbClr val="00B0F0"/>
              </a:solidFill>
              <a:latin typeface="Century Gothic (Body)"/>
            </a:endParaRPr>
          </a:p>
          <a:p>
            <a:pPr marL="742950" lvl="1" indent="-285750">
              <a:buFontTx/>
              <a:buChar char="-"/>
            </a:pPr>
            <a:r>
              <a:rPr lang="en-US" sz="2000" dirty="0">
                <a:solidFill>
                  <a:srgbClr val="00B0F0"/>
                </a:solidFill>
                <a:latin typeface="Century Gothic (Body)"/>
              </a:rPr>
              <a:t>Laplacian </a:t>
            </a:r>
            <a:r>
              <a:rPr lang="en-US" sz="2000" dirty="0" smtClean="0">
                <a:solidFill>
                  <a:srgbClr val="00B0F0"/>
                </a:solidFill>
                <a:latin typeface="Century Gothic (Body)"/>
              </a:rPr>
              <a:t>Derivatives </a:t>
            </a:r>
            <a:r>
              <a:rPr lang="en-US" sz="2000" dirty="0">
                <a:solidFill>
                  <a:srgbClr val="00B0F0"/>
                </a:solidFill>
                <a:latin typeface="Century Gothic (Body)"/>
              </a:rPr>
              <a:t>– reduction </a:t>
            </a:r>
            <a:r>
              <a:rPr lang="en-US" sz="2000" dirty="0" smtClean="0">
                <a:solidFill>
                  <a:srgbClr val="00B0F0"/>
                </a:solidFill>
                <a:latin typeface="Century Gothic (Body)"/>
              </a:rPr>
              <a:t>noise more than </a:t>
            </a:r>
            <a:r>
              <a:rPr lang="en-US" sz="2000" dirty="0">
                <a:solidFill>
                  <a:srgbClr val="00B0F0"/>
                </a:solidFill>
                <a:latin typeface="Century Gothic (Body)"/>
              </a:rPr>
              <a:t>S</a:t>
            </a:r>
            <a:r>
              <a:rPr lang="en-US" sz="2000" dirty="0" smtClean="0">
                <a:solidFill>
                  <a:srgbClr val="00B0F0"/>
                </a:solidFill>
                <a:latin typeface="Century Gothic (Body)"/>
              </a:rPr>
              <a:t>obel </a:t>
            </a:r>
            <a:r>
              <a:rPr lang="en-US" sz="2000" dirty="0">
                <a:solidFill>
                  <a:srgbClr val="00B0F0"/>
                </a:solidFill>
                <a:latin typeface="Century Gothic (Body)"/>
              </a:rPr>
              <a:t>Derivatives</a:t>
            </a:r>
            <a:r>
              <a:rPr lang="en-US" sz="2000" dirty="0" smtClean="0">
                <a:solidFill>
                  <a:srgbClr val="00B0F0"/>
                </a:solidFill>
                <a:latin typeface="Century Gothic (Body)"/>
              </a:rPr>
              <a:t> </a:t>
            </a:r>
            <a:endParaRPr lang="en-US" sz="2000" dirty="0">
              <a:solidFill>
                <a:srgbClr val="00B0F0"/>
              </a:solidFill>
              <a:latin typeface="Century Gothic (Body)"/>
            </a:endParaRPr>
          </a:p>
          <a:p>
            <a:pPr marL="742950" lvl="1" indent="-285750">
              <a:buFontTx/>
              <a:buChar char="-"/>
            </a:pPr>
            <a:r>
              <a:rPr lang="en-US" sz="2000" dirty="0">
                <a:solidFill>
                  <a:srgbClr val="00B0F0"/>
                </a:solidFill>
                <a:latin typeface="Century Gothic (Body)"/>
              </a:rPr>
              <a:t>Sobel </a:t>
            </a:r>
            <a:r>
              <a:rPr lang="en-US" sz="2000" dirty="0" smtClean="0">
                <a:solidFill>
                  <a:srgbClr val="00B0F0"/>
                </a:solidFill>
                <a:latin typeface="Century Gothic (Body)"/>
              </a:rPr>
              <a:t>Derivatives</a:t>
            </a:r>
            <a:endParaRPr lang="en-US" sz="2000" dirty="0">
              <a:solidFill>
                <a:srgbClr val="00B0F0"/>
              </a:solidFill>
              <a:latin typeface="Century Gothic (Body)"/>
            </a:endParaRPr>
          </a:p>
          <a:p>
            <a:pPr lvl="1"/>
            <a:endParaRPr lang="en-US" dirty="0" smtClean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37360" y="4232366"/>
            <a:ext cx="98232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For more information</a:t>
            </a:r>
          </a:p>
          <a:p>
            <a:pPr lvl="1"/>
            <a:r>
              <a:rPr lang="en-US" dirty="0" smtClean="0"/>
              <a:t>1: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docs.opencv.org/master/d5/d0f/tutorial_py_gradients.html</a:t>
            </a:r>
            <a:endParaRPr lang="en-US" dirty="0" smtClean="0"/>
          </a:p>
          <a:p>
            <a:pPr lvl="1"/>
            <a:r>
              <a:rPr lang="en-US" dirty="0" smtClean="0"/>
              <a:t>2: </a:t>
            </a: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dulieu.tailieuhoctap.vn/books/cong-nghe-thong-tin/the-loai-khac/file_goc_769882.pdf</a:t>
            </a:r>
            <a:endParaRPr lang="en-US" dirty="0" smtClean="0"/>
          </a:p>
          <a:p>
            <a:pPr lvl="1"/>
            <a:r>
              <a:rPr lang="en-US" dirty="0" smtClean="0"/>
              <a:t>3: </a:t>
            </a: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minhng.info/tutorials/xu-ly-anh-opencv-gradient-la-gi.html</a:t>
            </a:r>
            <a:endParaRPr lang="en-US" dirty="0" smtClean="0"/>
          </a:p>
          <a:p>
            <a:pPr lvl="1"/>
            <a:r>
              <a:rPr lang="en-US" dirty="0" smtClean="0"/>
              <a:t>4: </a:t>
            </a:r>
            <a:r>
              <a:rPr lang="en-US" dirty="0">
                <a:hlinkClick r:id="rId2"/>
              </a:rPr>
              <a:t>https://docs.opencv.org/master/d5/d0f/tutorial_py_gradients.html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309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6361611" y="535577"/>
            <a:ext cx="39189" cy="63224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/>
        </p:nvGrpSpPr>
        <p:grpSpPr>
          <a:xfrm>
            <a:off x="1881051" y="966648"/>
            <a:ext cx="9483635" cy="461665"/>
            <a:chOff x="1881051" y="966648"/>
            <a:chExt cx="9483635" cy="461665"/>
          </a:xfrm>
        </p:grpSpPr>
        <p:sp>
          <p:nvSpPr>
            <p:cNvPr id="4" name="TextBox 3"/>
            <p:cNvSpPr txBox="1"/>
            <p:nvPr/>
          </p:nvSpPr>
          <p:spPr>
            <a:xfrm>
              <a:off x="1881051" y="966649"/>
              <a:ext cx="316121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/>
              <a:r>
                <a:rPr lang="en-US" sz="2200" dirty="0">
                  <a:solidFill>
                    <a:srgbClr val="0070C0"/>
                  </a:solidFill>
                  <a:latin typeface="Century Gothic (Body)"/>
                </a:rPr>
                <a:t>Sobel Derivatives</a:t>
              </a:r>
              <a:endParaRPr lang="en-US" sz="2200" dirty="0">
                <a:solidFill>
                  <a:srgbClr val="0070C0"/>
                </a:solidFill>
                <a:latin typeface="Century Gothic (Body)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932022" y="966648"/>
              <a:ext cx="44326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/>
              <a:r>
                <a:rPr lang="en-US" sz="2200" dirty="0">
                  <a:solidFill>
                    <a:srgbClr val="0070C0"/>
                  </a:solidFill>
                  <a:latin typeface="Century Gothic (Body)"/>
                </a:rPr>
                <a:t>Laplacian</a:t>
              </a:r>
              <a:r>
                <a:rPr lang="en-US" sz="2400" dirty="0">
                  <a:solidFill>
                    <a:srgbClr val="00B0F0"/>
                  </a:solidFill>
                  <a:latin typeface="Century Gothic (Body)"/>
                </a:rPr>
                <a:t> </a:t>
              </a:r>
              <a:r>
                <a:rPr lang="en-US" sz="2200" dirty="0">
                  <a:solidFill>
                    <a:srgbClr val="0070C0"/>
                  </a:solidFill>
                  <a:latin typeface="Century Gothic (Body)"/>
                </a:rPr>
                <a:t>Derivatives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796834" y="2377440"/>
            <a:ext cx="5316584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dirty="0" smtClean="0">
                <a:solidFill>
                  <a:srgbClr val="0070C0"/>
                </a:solidFill>
              </a:rPr>
              <a:t>- S</a:t>
            </a:r>
            <a:r>
              <a:rPr lang="en-US" sz="2000" dirty="0" err="1" smtClean="0">
                <a:solidFill>
                  <a:srgbClr val="0070C0"/>
                </a:solidFill>
              </a:rPr>
              <a:t>uperlative</a:t>
            </a:r>
            <a:r>
              <a:rPr lang="en-US" sz="2000" dirty="0" smtClean="0">
                <a:solidFill>
                  <a:srgbClr val="0070C0"/>
                </a:solidFill>
              </a:rPr>
              <a:t> </a:t>
            </a:r>
            <a:r>
              <a:rPr lang="en-US" sz="2000" dirty="0">
                <a:solidFill>
                  <a:srgbClr val="0070C0"/>
                </a:solidFill>
              </a:rPr>
              <a:t>derivatives in the x and y </a:t>
            </a:r>
            <a:r>
              <a:rPr lang="en-US" sz="2000" dirty="0" smtClean="0">
                <a:solidFill>
                  <a:srgbClr val="0070C0"/>
                </a:solidFill>
              </a:rPr>
              <a:t>directions</a:t>
            </a:r>
            <a:endParaRPr lang="vi-VN" sz="2000" dirty="0" smtClean="0">
              <a:solidFill>
                <a:srgbClr val="0070C0"/>
              </a:solidFill>
            </a:endParaRPr>
          </a:p>
          <a:p>
            <a:r>
              <a:rPr lang="vi-VN" sz="2000" dirty="0" smtClean="0">
                <a:solidFill>
                  <a:srgbClr val="0070C0"/>
                </a:solidFill>
              </a:rPr>
              <a:t>- The </a:t>
            </a:r>
            <a:r>
              <a:rPr lang="vi-VN" sz="2000" dirty="0">
                <a:solidFill>
                  <a:srgbClr val="0070C0"/>
                </a:solidFill>
              </a:rPr>
              <a:t>purpose: Find the </a:t>
            </a:r>
            <a:r>
              <a:rPr lang="vi-VN" sz="2000" dirty="0" smtClean="0">
                <a:solidFill>
                  <a:srgbClr val="0070C0"/>
                </a:solidFill>
              </a:rPr>
              <a:t>boundary</a:t>
            </a:r>
          </a:p>
          <a:p>
            <a:r>
              <a:rPr lang="vi-VN" sz="2000" dirty="0" smtClean="0">
                <a:solidFill>
                  <a:srgbClr val="0070C0"/>
                </a:solidFill>
              </a:rPr>
              <a:t>- The matrix</a:t>
            </a:r>
          </a:p>
          <a:p>
            <a:pPr marL="285750" indent="-285750">
              <a:buFontTx/>
              <a:buChar char="-"/>
            </a:pPr>
            <a:endParaRPr lang="vi-VN" dirty="0"/>
          </a:p>
          <a:p>
            <a:pPr marL="285750" indent="-285750">
              <a:buFontTx/>
              <a:buChar char="-"/>
            </a:pPr>
            <a:endParaRPr lang="vi-VN" dirty="0" smtClean="0"/>
          </a:p>
          <a:p>
            <a:pPr marL="285750" indent="-285750">
              <a:buFontTx/>
              <a:buChar char="-"/>
            </a:pPr>
            <a:endParaRPr lang="vi-VN" dirty="0"/>
          </a:p>
          <a:p>
            <a:pPr marL="285750" indent="-285750">
              <a:buFontTx/>
              <a:buChar char="-"/>
            </a:pPr>
            <a:endParaRPr lang="vi-VN" dirty="0" smtClean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361611" y="2377440"/>
            <a:ext cx="5695406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vi-VN" sz="2000" dirty="0" smtClean="0">
                <a:solidFill>
                  <a:srgbClr val="0070C0"/>
                </a:solidFill>
              </a:rPr>
              <a:t>Q</a:t>
            </a:r>
            <a:r>
              <a:rPr lang="en-US" sz="2000" dirty="0" err="1" smtClean="0">
                <a:solidFill>
                  <a:srgbClr val="0070C0"/>
                </a:solidFill>
              </a:rPr>
              <a:t>uadratic</a:t>
            </a:r>
            <a:r>
              <a:rPr lang="en-US" sz="2000" dirty="0" smtClean="0">
                <a:solidFill>
                  <a:srgbClr val="0070C0"/>
                </a:solidFill>
              </a:rPr>
              <a:t> derivatives in the x and y directions</a:t>
            </a:r>
            <a:endParaRPr lang="vi-VN" sz="2000" dirty="0" smtClean="0">
              <a:solidFill>
                <a:srgbClr val="0070C0"/>
              </a:solidFill>
            </a:endParaRPr>
          </a:p>
          <a:p>
            <a:pPr marL="285750" indent="-285750">
              <a:buFontTx/>
              <a:buChar char="-"/>
            </a:pPr>
            <a:r>
              <a:rPr lang="vi-VN" sz="2000" dirty="0" smtClean="0">
                <a:solidFill>
                  <a:srgbClr val="0070C0"/>
                </a:solidFill>
              </a:rPr>
              <a:t>The purpose: </a:t>
            </a:r>
            <a:r>
              <a:rPr lang="en-US" sz="2000" dirty="0" smtClean="0">
                <a:solidFill>
                  <a:srgbClr val="0070C0"/>
                </a:solidFill>
              </a:rPr>
              <a:t>find image boundary and analyze and estimate the movement of the object</a:t>
            </a:r>
            <a:endParaRPr lang="vi-VN" sz="2000" dirty="0" smtClean="0">
              <a:solidFill>
                <a:srgbClr val="0070C0"/>
              </a:solidFill>
            </a:endParaRPr>
          </a:p>
          <a:p>
            <a:pPr marL="285750" indent="-285750">
              <a:buFontTx/>
              <a:buChar char="-"/>
            </a:pPr>
            <a:r>
              <a:rPr lang="vi-VN" sz="2000" dirty="0" smtClean="0">
                <a:solidFill>
                  <a:srgbClr val="0070C0"/>
                </a:solidFill>
              </a:rPr>
              <a:t>The matrix</a:t>
            </a:r>
          </a:p>
          <a:p>
            <a:pPr marL="285750" indent="-285750">
              <a:buFontTx/>
              <a:buChar char="-"/>
            </a:pPr>
            <a:endParaRPr lang="vi-VN" sz="2000" dirty="0" smtClean="0">
              <a:solidFill>
                <a:srgbClr val="0070C0"/>
              </a:solidFill>
            </a:endParaRPr>
          </a:p>
          <a:p>
            <a:pPr marL="285750" indent="-285750">
              <a:buFontTx/>
              <a:buChar char="-"/>
            </a:pPr>
            <a:endParaRPr lang="vi-VN" sz="2000" dirty="0">
              <a:solidFill>
                <a:srgbClr val="0070C0"/>
              </a:solidFill>
            </a:endParaRPr>
          </a:p>
          <a:p>
            <a:pPr marL="285750" indent="-285750">
              <a:buFontTx/>
              <a:buChar char="-"/>
            </a:pPr>
            <a:endParaRPr lang="vi-VN" sz="2000" dirty="0" smtClean="0">
              <a:solidFill>
                <a:srgbClr val="0070C0"/>
              </a:solidFill>
            </a:endParaRPr>
          </a:p>
          <a:p>
            <a:pPr marL="285750" indent="-285750">
              <a:buFontTx/>
              <a:buChar char="-"/>
            </a:pPr>
            <a:r>
              <a:rPr lang="vi-VN" sz="2000" dirty="0" smtClean="0">
                <a:solidFill>
                  <a:srgbClr val="0070C0"/>
                </a:solidFill>
              </a:rPr>
              <a:t>Reduce noise</a:t>
            </a:r>
            <a:endParaRPr lang="en-US" sz="2000" dirty="0" smtClean="0">
              <a:solidFill>
                <a:srgbClr val="0070C0"/>
              </a:solidFill>
            </a:endParaRPr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358" y="4129033"/>
            <a:ext cx="3276600" cy="9810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3879" y="4267145"/>
            <a:ext cx="1514475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28273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250</TotalTime>
  <Words>295</Words>
  <Application>Microsoft Office PowerPoint</Application>
  <PresentationFormat>Widescreen</PresentationFormat>
  <Paragraphs>64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Century Gothic</vt:lpstr>
      <vt:lpstr>Century Gothic (Body)</vt:lpstr>
      <vt:lpstr>Courier New</vt:lpstr>
      <vt:lpstr>Tahoma</vt:lpstr>
      <vt:lpstr>Wingdings</vt:lpstr>
      <vt:lpstr>Wingdings 3</vt:lpstr>
      <vt:lpstr>Wisp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nhung thai</dc:creator>
  <cp:lastModifiedBy>nhung thai</cp:lastModifiedBy>
  <cp:revision>35</cp:revision>
  <dcterms:created xsi:type="dcterms:W3CDTF">2020-05-24T06:59:31Z</dcterms:created>
  <dcterms:modified xsi:type="dcterms:W3CDTF">2020-05-24T11:09:54Z</dcterms:modified>
</cp:coreProperties>
</file>