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302" r:id="rId2"/>
    <p:sldId id="257" r:id="rId3"/>
    <p:sldId id="268" r:id="rId4"/>
    <p:sldId id="264" r:id="rId5"/>
    <p:sldId id="315" r:id="rId6"/>
    <p:sldId id="307" r:id="rId7"/>
    <p:sldId id="266" r:id="rId8"/>
    <p:sldId id="304" r:id="rId9"/>
    <p:sldId id="316" r:id="rId10"/>
    <p:sldId id="317" r:id="rId11"/>
    <p:sldId id="310" r:id="rId12"/>
    <p:sldId id="311" r:id="rId13"/>
    <p:sldId id="306" r:id="rId14"/>
    <p:sldId id="312" r:id="rId15"/>
    <p:sldId id="263" r:id="rId16"/>
    <p:sldId id="313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Livvic" pitchFamily="2" charset="-93"/>
      <p:regular r:id="rId21"/>
      <p:bold r:id="rId22"/>
      <p:italic r:id="rId23"/>
      <p:boldItalic r:id="rId24"/>
    </p:embeddedFont>
    <p:embeddedFont>
      <p:font typeface="Quicksand" panose="020B0604020202020204" charset="-93"/>
      <p:regular r:id="rId25"/>
      <p:bold r:id="rId26"/>
    </p:embeddedFont>
    <p:embeddedFont>
      <p:font typeface="Roboto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7CBDE9-B035-435E-9439-112AD7D6F264}">
  <a:tblStyle styleId="{677CBDE9-B035-435E-9439-112AD7D6F2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43531-E2E0-4625-8043-F8CAE71159D9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53810-85B9-46E1-B091-4B03686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19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40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12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3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6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10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1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30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d05aefd1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d05aefd1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2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9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1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3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578" name="Google Shape;578;p23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83" name="Google Shape;583;p2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95" name="Google Shape;595;p23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616" name="Google Shape;616;p2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626" name="Google Shape;626;p2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7" name="Google Shape;627;p2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9" name="Google Shape;639;p2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642" name="Google Shape;642;p2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2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48" name="Google Shape;648;p2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59" name="Google Shape;659;p2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25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74" name="Google Shape;674;p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0" name="Google Shape;250;p13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3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5" name="Google Shape;255;p13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3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68" name="Google Shape;268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2" name="Google Shape;272;p13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8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1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2" hasCustomPrompt="1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29" name="Google Shape;329;p15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330" name="Google Shape;330;p1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335" name="Google Shape;335;p15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5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348" name="Google Shape;34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5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352" name="Google Shape;352;p15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>
            <a:spLocks noGrp="1"/>
          </p:cNvSpPr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19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68" name="Google Shape;468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19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78" name="Google Shape;478;p1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79" name="Google Shape;479;p1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19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94" name="Google Shape;494;p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19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9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546" name="Google Shape;546;p2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2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557" name="Google Shape;557;p2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558" name="Google Shape;558;p2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0" name="Google Shape;570;p2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2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573" name="Google Shape;573;p2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2.jp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85;p28"/>
          <p:cNvSpPr txBox="1">
            <a:spLocks/>
          </p:cNvSpPr>
          <p:nvPr/>
        </p:nvSpPr>
        <p:spPr>
          <a:xfrm>
            <a:off x="1770080" y="951937"/>
            <a:ext cx="5379746" cy="85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BÁO CÁO ĐỒ ÁN TỐT NGHIỆP</a:t>
            </a:r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686;p28" hidden="1"/>
          <p:cNvSpPr/>
          <p:nvPr/>
        </p:nvSpPr>
        <p:spPr>
          <a:xfrm>
            <a:off x="812740" y="3129832"/>
            <a:ext cx="5314374" cy="1478104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2" y="3207370"/>
            <a:ext cx="1468456" cy="1483833"/>
          </a:xfrm>
          <a:prstGeom prst="rect">
            <a:avLst/>
          </a:prstGeom>
        </p:spPr>
      </p:pic>
      <p:pic>
        <p:nvPicPr>
          <p:cNvPr id="86" name="Google Shape;15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5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TextBox 87"/>
          <p:cNvSpPr txBox="1"/>
          <p:nvPr/>
        </p:nvSpPr>
        <p:spPr>
          <a:xfrm>
            <a:off x="2006396" y="190548"/>
            <a:ext cx="49071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TRƯỜNG ĐẠI HỌC CÔNG NGHIỆP HÀ NỘI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64422" y="1836124"/>
            <a:ext cx="7991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XÂY DỰNG WEBSITE HỌC TẬP TRỰC TUYẾN QM</a:t>
            </a:r>
            <a:r>
              <a:rPr lang="en" sz="2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Google Shape;167;p1"/>
          <p:cNvSpPr txBox="1">
            <a:spLocks/>
          </p:cNvSpPr>
          <p:nvPr/>
        </p:nvSpPr>
        <p:spPr>
          <a:xfrm>
            <a:off x="2844183" y="3207370"/>
            <a:ext cx="51772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vi-VN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Giảng viên hướng dẫn   : </a:t>
            </a:r>
            <a:r>
              <a:rPr lang="vi-VN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TS. Phạm Văn Hiệp</a:t>
            </a:r>
          </a:p>
          <a:p>
            <a:pPr>
              <a:buSzPts val="2000"/>
            </a:pPr>
            <a:r>
              <a:rPr lang="vi-VN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Sinh viên	        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vi-VN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Trịnh Thái Quảng   </a:t>
            </a:r>
          </a:p>
          <a:p>
            <a:pPr>
              <a:buSzPts val="2000"/>
            </a:pPr>
            <a:r>
              <a:rPr lang="vi-VN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Mã sinh viên	          : </a:t>
            </a:r>
            <a:r>
              <a:rPr lang="vi-VN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2019602843</a:t>
            </a:r>
          </a:p>
          <a:p>
            <a:pPr>
              <a:buSzPts val="2000"/>
            </a:pPr>
            <a:r>
              <a:rPr lang="vi-VN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Khóa		         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ĐH – K14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4FFB78-A645-472C-8B9A-0720E20D4E48}" type="slidenum">
              <a:rPr lang="en-US" sz="1600" smtClean="0"/>
              <a:t>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8733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/>
          <p:nvPr/>
        </p:nvSpPr>
        <p:spPr>
          <a:xfrm>
            <a:off x="1006258" y="430921"/>
            <a:ext cx="7704000" cy="410226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>
            <a:off x="7955139" y="501841"/>
            <a:ext cx="636814" cy="120078"/>
            <a:chOff x="8209059" y="198000"/>
            <a:chExt cx="636814" cy="120078"/>
          </a:xfrm>
        </p:grpSpPr>
        <p:sp>
          <p:nvSpPr>
            <p:cNvPr id="881" name="Google Shape;881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006258" y="995966"/>
            <a:ext cx="3200130" cy="5727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BIỂU ĐỒ USECASE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3E319B-C358-4CE1-961D-8E4EDC02658C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ACDB0C07-7824-FAB3-EA91-73FA082163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41D974AA-6080-ED35-26EF-519464C0D23A}"/>
              </a:ext>
            </a:extLst>
          </p:cNvPr>
          <p:cNvSpPr txBox="1">
            <a:spLocks/>
          </p:cNvSpPr>
          <p:nvPr/>
        </p:nvSpPr>
        <p:spPr>
          <a:xfrm>
            <a:off x="1006258" y="3002135"/>
            <a:ext cx="32001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8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dùng</a:t>
            </a:r>
            <a:endParaRPr lang="en-US" sz="28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1F00C3B-803C-FFA0-8406-9935F9BAA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778" y="729299"/>
            <a:ext cx="3772227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185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81" name="Google Shape;881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2550592" y="613697"/>
            <a:ext cx="4032416" cy="572700"/>
          </a:xfrm>
        </p:spPr>
        <p:txBody>
          <a:bodyPr/>
          <a:lstStyle/>
          <a:p>
            <a:r>
              <a:rPr lang="en-US" sz="3000" b="1" dirty="0">
                <a:latin typeface="Roboto" panose="02000000000000000000" pitchFamily="2" charset="0"/>
                <a:ea typeface="Roboto" panose="02000000000000000000" pitchFamily="2" charset="0"/>
              </a:rPr>
              <a:t>BẢNG CƠ SỞ DỮ LIỆU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6539" y="4482508"/>
            <a:ext cx="46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499EE0E-2F74-4327-81C4-96B8CB0096BA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0324ECE1-00A3-EC49-F9BF-0830B17C0B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Hình ảnh 2" descr="Ảnh có chứa văn bản, biểu đồ, Song song, số&#10;&#10;Mô tả được tạo tự động">
            <a:extLst>
              <a:ext uri="{FF2B5EF4-FFF2-40B4-BE49-F238E27FC236}">
                <a16:creationId xmlns:a16="http://schemas.microsoft.com/office/drawing/2014/main" id="{01E472A7-42DB-36FF-95D8-DBDAD9227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733" y="1179431"/>
            <a:ext cx="4110648" cy="33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289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/>
          <p:nvPr/>
        </p:nvSpPr>
        <p:spPr>
          <a:xfrm>
            <a:off x="3833549" y="648753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131423" y="2679649"/>
            <a:ext cx="8881153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KẾT QUẢ ĐẠT ĐƯỢC</a:t>
            </a:r>
            <a:endParaRPr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77" name="Google Shape;1777;p40"/>
          <p:cNvSpPr txBox="1">
            <a:spLocks noGrp="1"/>
          </p:cNvSpPr>
          <p:nvPr>
            <p:ph type="title" idx="2"/>
          </p:nvPr>
        </p:nvSpPr>
        <p:spPr>
          <a:xfrm>
            <a:off x="4073623" y="69287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6539" y="4482508"/>
            <a:ext cx="53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376C886-E0FB-49D1-97BA-51697D415229}" type="slidenum">
              <a:rPr lang="en-US" sz="1600" smtClean="0"/>
              <a:t>12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35D65634-1E1A-7A7F-AADD-856D7EEAD9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FD76C3C1-8CF0-24A4-3D08-0E70B5AA42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442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36539" y="4482508"/>
            <a:ext cx="53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709315-EC57-4720-A164-C158C86B24AC}" type="slidenum">
              <a:rPr lang="en-US" sz="1600" smtClean="0"/>
              <a:t>13</a:t>
            </a:fld>
            <a:endParaRPr lang="en-US" sz="160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FF697E7-0FF1-46A9-AFAD-8E5F7BA5F742}"/>
              </a:ext>
            </a:extLst>
          </p:cNvPr>
          <p:cNvSpPr txBox="1"/>
          <p:nvPr/>
        </p:nvSpPr>
        <p:spPr>
          <a:xfrm>
            <a:off x="872852" y="2571750"/>
            <a:ext cx="7398293" cy="487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Tuy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nhiên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sản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phẩm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vẫn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còn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số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hạn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chế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7AB52A3-2ACB-4889-B609-5C9DBD8233D8}"/>
              </a:ext>
            </a:extLst>
          </p:cNvPr>
          <p:cNvSpPr txBox="1"/>
          <p:nvPr/>
        </p:nvSpPr>
        <p:spPr>
          <a:xfrm>
            <a:off x="872852" y="1035221"/>
            <a:ext cx="7398293" cy="104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Hệ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thống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tại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đã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xây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dựng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được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cơ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bản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chức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năng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theo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yêu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ban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đầu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về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phía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người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trị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65F11382-6705-7F87-CBF5-4FF3A91597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7CAEE69E-DACF-E9EB-40A6-F35F6995E8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F018C7FC-F396-F7F8-532C-23295923C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283373" y="3886812"/>
            <a:ext cx="807900" cy="10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/>
          <p:nvPr/>
        </p:nvSpPr>
        <p:spPr>
          <a:xfrm>
            <a:off x="3833549" y="648753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94146" y="2666397"/>
            <a:ext cx="8881153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HƯỚNG PHÁT TRIỂN</a:t>
            </a:r>
            <a:endParaRPr sz="40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77" name="Google Shape;1777;p40"/>
          <p:cNvSpPr txBox="1">
            <a:spLocks noGrp="1"/>
          </p:cNvSpPr>
          <p:nvPr>
            <p:ph type="title" idx="2"/>
          </p:nvPr>
        </p:nvSpPr>
        <p:spPr>
          <a:xfrm>
            <a:off x="4073623" y="69287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6539" y="4482508"/>
            <a:ext cx="53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D4FDFD6-D432-43CB-A30E-B282B60F6F23}" type="slidenum">
              <a:rPr lang="en-US" sz="1600" smtClean="0"/>
              <a:t>14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5E5F4CA0-63F7-6241-5284-E0FF92224A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781A5DD9-B64F-B5FE-B5E2-1C83840B04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994576"/>
      </p:ext>
    </p:extLst>
  </p:cSld>
  <p:clrMapOvr>
    <a:masterClrMapping/>
  </p:clrMapOvr>
  <p:transition spd="slow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436539" y="4482508"/>
            <a:ext cx="53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BAF48D-4035-40FC-9AC9-4D6B758DE5F7}" type="slidenum">
              <a:rPr lang="en-US" sz="1600" smtClean="0"/>
              <a:t>15</a:t>
            </a:fld>
            <a:endParaRPr lang="en-US" sz="160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AD3BF572-8585-455F-84DC-F37EB0B9C0AC}"/>
              </a:ext>
            </a:extLst>
          </p:cNvPr>
          <p:cNvSpPr txBox="1"/>
          <p:nvPr/>
        </p:nvSpPr>
        <p:spPr>
          <a:xfrm>
            <a:off x="872853" y="1011747"/>
            <a:ext cx="739829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Khóa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mất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phí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thanh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online.</a:t>
            </a:r>
            <a:endParaRPr lang="en-US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891A13E3-DF5C-4513-BE4D-9D3CE3C52E07}"/>
              </a:ext>
            </a:extLst>
          </p:cNvPr>
          <p:cNvSpPr txBox="1"/>
          <p:nvPr/>
        </p:nvSpPr>
        <p:spPr>
          <a:xfrm>
            <a:off x="872853" y="1742077"/>
            <a:ext cx="7398293" cy="104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Dự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đoán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phân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loại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thức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chức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năng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đề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xuất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khóa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phù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D808452D-C2EF-4CE1-BB68-E2A587C1D2A9}"/>
              </a:ext>
            </a:extLst>
          </p:cNvPr>
          <p:cNvSpPr txBox="1"/>
          <p:nvPr/>
        </p:nvSpPr>
        <p:spPr>
          <a:xfrm>
            <a:off x="872853" y="3193438"/>
            <a:ext cx="739829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Cải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thiện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sự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mượt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mà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ứng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F9070157-1014-9B11-41B0-EB00A16717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2A3C04BF-B772-2FBB-932F-61BE7634F8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2"/>
          <p:cNvGrpSpPr/>
          <p:nvPr/>
        </p:nvGrpSpPr>
        <p:grpSpPr>
          <a:xfrm>
            <a:off x="3833351" y="391277"/>
            <a:ext cx="730908" cy="120078"/>
            <a:chOff x="8209059" y="198000"/>
            <a:chExt cx="636814" cy="120078"/>
          </a:xfrm>
        </p:grpSpPr>
        <p:sp>
          <p:nvSpPr>
            <p:cNvPr id="1180" name="Google Shape;1180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94;p31"/>
          <p:cNvGrpSpPr/>
          <p:nvPr/>
        </p:nvGrpSpPr>
        <p:grpSpPr>
          <a:xfrm>
            <a:off x="4389658" y="1103870"/>
            <a:ext cx="5934266" cy="4319716"/>
            <a:chOff x="4967927" y="1269758"/>
            <a:chExt cx="5226591" cy="3804580"/>
          </a:xfrm>
        </p:grpSpPr>
        <p:grpSp>
          <p:nvGrpSpPr>
            <p:cNvPr id="12" name="Google Shape;895;p31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133" name="Google Shape;896;p31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97;p31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98;p31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899;p31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900;p31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901;p31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02;p31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903;p31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904;p31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905;p31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906;p31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907;p31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908;p31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909;p31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910;p31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911;p31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912;p31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913;p31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914;p31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915;p31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916;p31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917;p31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918;p31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919;p31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920;p31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921;p31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922;p31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923;p31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24;p31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925;p31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130" name="Google Shape;926;p31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927;p31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928;p31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929;p31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127" name="Google Shape;930;p31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31;p31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932;p31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933;p31"/>
            <p:cNvSpPr/>
            <p:nvPr/>
          </p:nvSpPr>
          <p:spPr>
            <a:xfrm>
              <a:off x="4967927" y="1377987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934;p31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125" name="Google Shape;935;p31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36;p31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937;p31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31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31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31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31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31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31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31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31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31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31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8;p31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9;p31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31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31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952;p31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123" name="Google Shape;953;p31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54;p31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955;p31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56" name="Google Shape;956;p31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57;p31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58;p31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59;p31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60;p31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61;p31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62;p31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63;p31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964;p31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965;p31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66;p31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967;p31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68;p31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69;p31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70;p31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71;p31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72;p31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73;p31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74;p31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75;p31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976;p31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77;p31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78;p31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79;p31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80;p31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81;p31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82;p31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83;p31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84;p31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85;p31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86;p31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87;p31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88;p31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89;p31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90;p31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91;p31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92;p31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93;p31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94;p31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95;p31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96;p31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97;p31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98;p31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9;p31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0;p31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01;p31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02;p31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03;p31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04;p31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05;p31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06;p31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07;p31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08;p31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09;p31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10;p31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11;p31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12;p31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13;p31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14;p31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15;p31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16;p31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17;p31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18;p31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19;p31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20;p31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21;p31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22;p31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1023;p31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4;p31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25;p31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26;p31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027;p31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54" name="Google Shape;1028;p31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29;p31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9" name="Google Shape;1030;p31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031;p31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1032;p31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42" name="Google Shape;1033;p31"/>
              <p:cNvSpPr/>
              <p:nvPr/>
            </p:nvSpPr>
            <p:spPr>
              <a:xfrm rot="16200000" flipH="1">
                <a:off x="7357884" y="1637868"/>
                <a:ext cx="610087" cy="1000755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" name="Google Shape;1034;p31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44" name="Google Shape;1035;p31"/>
                <p:cNvSpPr txBox="1"/>
                <p:nvPr/>
              </p:nvSpPr>
              <p:spPr>
                <a:xfrm flipH="1">
                  <a:off x="7212850" y="1894274"/>
                  <a:ext cx="867121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endParaRPr sz="16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45" name="Google Shape;1036;p31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37;p31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038;p31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8" name="Google Shape;1039;p31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49" name="Google Shape;1040;p31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1041;p31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1042;p31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1043;p31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044;p31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62" name="Google Shape;526;p24"/>
          <p:cNvSpPr txBox="1">
            <a:spLocks/>
          </p:cNvSpPr>
          <p:nvPr/>
        </p:nvSpPr>
        <p:spPr>
          <a:xfrm>
            <a:off x="733854" y="1003510"/>
            <a:ext cx="5072421" cy="160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chemeClr val="lt1"/>
              </a:buClr>
              <a:buSzPts val="2000"/>
              <a:buFont typeface="Roboto Slab"/>
              <a:buNone/>
            </a:pPr>
            <a:r>
              <a:rPr lang="vi-VN" sz="4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+mj-lt"/>
                <a:ea typeface="Roboto" panose="02000000000000000000" pitchFamily="2" charset="0"/>
              </a:rPr>
              <a:t>EM XIN CHÂN THÀNH CẢM ƠN !</a:t>
            </a:r>
            <a:endParaRPr lang="vi-VN" sz="4400" b="1" dirty="0">
              <a:solidFill>
                <a:schemeClr val="accent6">
                  <a:lumMod val="75000"/>
                  <a:lumOff val="25000"/>
                </a:schemeClr>
              </a:solidFill>
              <a:latin typeface="+mj-lt"/>
              <a:ea typeface="Roboto" panose="02000000000000000000" pitchFamily="2" charset="0"/>
              <a:cs typeface="Roboto Slab"/>
              <a:sym typeface="Roboto Slab"/>
            </a:endParaRPr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55388391-EC74-AF4C-19EC-091F0DCEF1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7B153B69-C3DC-CE6C-A14E-8FA9DE9323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7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9"/>
          <p:cNvSpPr/>
          <p:nvPr/>
        </p:nvSpPr>
        <p:spPr>
          <a:xfrm>
            <a:off x="887778" y="197343"/>
            <a:ext cx="7548761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9" name="Google Shape;869;p29"/>
          <p:cNvSpPr txBox="1">
            <a:spLocks noGrp="1"/>
          </p:cNvSpPr>
          <p:nvPr>
            <p:ph type="title"/>
          </p:nvPr>
        </p:nvSpPr>
        <p:spPr>
          <a:xfrm>
            <a:off x="1093805" y="182740"/>
            <a:ext cx="7136705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NỘI DUNG</a:t>
            </a:r>
            <a:endParaRPr sz="28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871" name="Google Shape;871;p29"/>
          <p:cNvGrpSpPr/>
          <p:nvPr/>
        </p:nvGrpSpPr>
        <p:grpSpPr>
          <a:xfrm>
            <a:off x="7593696" y="372204"/>
            <a:ext cx="636814" cy="120078"/>
            <a:chOff x="8209059" y="198000"/>
            <a:chExt cx="636814" cy="120078"/>
          </a:xfrm>
        </p:grpSpPr>
        <p:sp>
          <p:nvSpPr>
            <p:cNvPr id="872" name="Google Shape;872;p2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Google Shape;890;p31"/>
          <p:cNvSpPr/>
          <p:nvPr/>
        </p:nvSpPr>
        <p:spPr>
          <a:xfrm>
            <a:off x="779730" y="1508881"/>
            <a:ext cx="818865" cy="8188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893;p31"/>
          <p:cNvSpPr txBox="1">
            <a:spLocks/>
          </p:cNvSpPr>
          <p:nvPr/>
        </p:nvSpPr>
        <p:spPr>
          <a:xfrm>
            <a:off x="721836" y="1638535"/>
            <a:ext cx="948300" cy="609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030" y="1718258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GIỚI THIỆU ĐỀ TÀI</a:t>
            </a:r>
          </a:p>
        </p:txBody>
      </p:sp>
      <p:sp>
        <p:nvSpPr>
          <p:cNvPr id="13" name="Google Shape;890;p31"/>
          <p:cNvSpPr/>
          <p:nvPr/>
        </p:nvSpPr>
        <p:spPr>
          <a:xfrm>
            <a:off x="4855634" y="1508881"/>
            <a:ext cx="818865" cy="8188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893;p31"/>
          <p:cNvSpPr txBox="1">
            <a:spLocks/>
          </p:cNvSpPr>
          <p:nvPr/>
        </p:nvSpPr>
        <p:spPr>
          <a:xfrm>
            <a:off x="4797740" y="1638535"/>
            <a:ext cx="948300" cy="609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02.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3934" y="1589288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PHÂN TÍCH THIẾT KẾ</a:t>
            </a:r>
          </a:p>
          <a:p>
            <a:r>
              <a:rPr lang="en-US" sz="2000" b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HỆ THỐNG</a:t>
            </a:r>
          </a:p>
        </p:txBody>
      </p:sp>
      <p:sp>
        <p:nvSpPr>
          <p:cNvPr id="16" name="Google Shape;890;p31"/>
          <p:cNvSpPr/>
          <p:nvPr/>
        </p:nvSpPr>
        <p:spPr>
          <a:xfrm>
            <a:off x="779730" y="2998499"/>
            <a:ext cx="818865" cy="8188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893;p31"/>
          <p:cNvSpPr txBox="1">
            <a:spLocks/>
          </p:cNvSpPr>
          <p:nvPr/>
        </p:nvSpPr>
        <p:spPr>
          <a:xfrm>
            <a:off x="721836" y="3128153"/>
            <a:ext cx="948300" cy="609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03.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8030" y="3207876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19" name="Google Shape;890;p31"/>
          <p:cNvSpPr/>
          <p:nvPr/>
        </p:nvSpPr>
        <p:spPr>
          <a:xfrm>
            <a:off x="4855634" y="2998499"/>
            <a:ext cx="818865" cy="81886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893;p31"/>
          <p:cNvSpPr txBox="1">
            <a:spLocks/>
          </p:cNvSpPr>
          <p:nvPr/>
        </p:nvSpPr>
        <p:spPr>
          <a:xfrm>
            <a:off x="4797740" y="3128153"/>
            <a:ext cx="948300" cy="609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04.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03934" y="3207876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C80630-4E5F-4C9E-BF33-4B8A3F6EABF2}" type="slidenum">
              <a:rPr lang="en-US" sz="1600" smtClean="0"/>
              <a:t>2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2EA79BC1-7748-4D41-EB0A-261B5BD3A1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0"/>
      <p:bldP spid="10" grpId="0" animBg="1"/>
      <p:bldP spid="11" grpId="0"/>
      <p:bldP spid="3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/>
          <p:nvPr/>
        </p:nvSpPr>
        <p:spPr>
          <a:xfrm>
            <a:off x="3833549" y="648753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1747948" y="2277618"/>
            <a:ext cx="5648103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GIỚI THIỆU ĐỀ TÀI</a:t>
            </a:r>
            <a:endParaRPr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3217789" y="3220383"/>
            <a:ext cx="2889583" cy="9871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Lý do chọn đề tài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Công nghệ sử dụng</a:t>
            </a:r>
            <a:endParaRPr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77" name="Google Shape;1777;p40"/>
          <p:cNvSpPr txBox="1">
            <a:spLocks noGrp="1"/>
          </p:cNvSpPr>
          <p:nvPr>
            <p:ph type="title" idx="2"/>
          </p:nvPr>
        </p:nvSpPr>
        <p:spPr>
          <a:xfrm>
            <a:off x="4073623" y="69287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47A0C2-7973-43DA-988B-EF3B2AFBF9F3}" type="slidenum">
              <a:rPr lang="en-US" sz="1600" smtClean="0"/>
              <a:t>3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72181D68-DEDB-FE07-D6E9-FC8CC77E31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01BEC64A-B087-A4FD-C6FA-5E61D33ED7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590557">
            <a:off x="4276173" y="15131"/>
            <a:ext cx="1777947" cy="18822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362308">
            <a:off x="2305156" y="-212698"/>
            <a:ext cx="2547513" cy="26969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79133" y="3886812"/>
            <a:ext cx="807900" cy="104798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6454853">
            <a:off x="5780578" y="44849"/>
            <a:ext cx="393196" cy="739972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1664300" y="650988"/>
            <a:ext cx="5815400" cy="428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1.1.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tài</a:t>
            </a:r>
            <a:endParaRPr lang="en-US" sz="24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Google Shape;2445;p52"/>
          <p:cNvPicPr preferRelativeResize="0"/>
          <p:nvPr/>
        </p:nvPicPr>
        <p:blipFill>
          <a:blip r:embed="rId10">
            <a:alphaModFix amt="71000"/>
          </a:blip>
          <a:stretch>
            <a:fillRect/>
          </a:stretch>
        </p:blipFill>
        <p:spPr>
          <a:xfrm>
            <a:off x="8189786" y="4284207"/>
            <a:ext cx="638164" cy="67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3"/>
          <p:cNvSpPr txBox="1"/>
          <p:nvPr/>
        </p:nvSpPr>
        <p:spPr>
          <a:xfrm>
            <a:off x="1290360" y="2582113"/>
            <a:ext cx="739829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Đáp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ứng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nhu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cầu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dạy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trực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tuyến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			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giáo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GB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469442" y="2768173"/>
            <a:ext cx="7219211" cy="282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GB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55;p33">
            <a:extLst>
              <a:ext uri="{FF2B5EF4-FFF2-40B4-BE49-F238E27FC236}">
                <a16:creationId xmlns:a16="http://schemas.microsoft.com/office/drawing/2014/main" id="{4EFF0342-9C40-E5E0-E5CA-D12CC1722B7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4;p33">
            <a:extLst>
              <a:ext uri="{FF2B5EF4-FFF2-40B4-BE49-F238E27FC236}">
                <a16:creationId xmlns:a16="http://schemas.microsoft.com/office/drawing/2014/main" id="{1367AECB-B9DD-9C24-76AC-69573D90B46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52795A-688B-455C-BF78-5AA91863E0CA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2E84C-7017-4577-974E-159D1787FD28}"/>
              </a:ext>
            </a:extLst>
          </p:cNvPr>
          <p:cNvSpPr/>
          <p:nvPr/>
        </p:nvSpPr>
        <p:spPr>
          <a:xfrm>
            <a:off x="2524017" y="-72578"/>
            <a:ext cx="4095965" cy="87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dụng</a:t>
            </a:r>
            <a:endParaRPr lang="en-US" sz="24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7A638-C35B-4F98-81D7-2D75D72D815F}"/>
              </a:ext>
            </a:extLst>
          </p:cNvPr>
          <p:cNvSpPr/>
          <p:nvPr/>
        </p:nvSpPr>
        <p:spPr>
          <a:xfrm>
            <a:off x="1256596" y="864989"/>
            <a:ext cx="1082348" cy="8641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440"/>
              </a:lnSpc>
            </a:pPr>
            <a:r>
              <a:rPr lang="en-US" sz="2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ReactJS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8A09F-7099-4A96-B54B-6CD8C6A5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66" y="1854554"/>
            <a:ext cx="2501661" cy="1301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0B200F-7B4A-4288-BE21-BB5EE9C0019B}"/>
              </a:ext>
            </a:extLst>
          </p:cNvPr>
          <p:cNvSpPr/>
          <p:nvPr/>
        </p:nvSpPr>
        <p:spPr>
          <a:xfrm>
            <a:off x="4058876" y="864040"/>
            <a:ext cx="1026243" cy="8641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440"/>
              </a:lnSpc>
            </a:pPr>
            <a:r>
              <a:rPr lang="en-US" sz="2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NodeJS</a:t>
            </a:r>
          </a:p>
        </p:txBody>
      </p:sp>
      <p:pic>
        <p:nvPicPr>
          <p:cNvPr id="4" name="Google Shape;155;p33">
            <a:extLst>
              <a:ext uri="{FF2B5EF4-FFF2-40B4-BE49-F238E27FC236}">
                <a16:creationId xmlns:a16="http://schemas.microsoft.com/office/drawing/2014/main" id="{B34BD528-279F-0D10-A1A3-2DA44334C7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4;p33">
            <a:extLst>
              <a:ext uri="{FF2B5EF4-FFF2-40B4-BE49-F238E27FC236}">
                <a16:creationId xmlns:a16="http://schemas.microsoft.com/office/drawing/2014/main" id="{FA9F9DCE-BEE0-54F7-3C1E-0B888222AF5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Hình ảnh 6" descr="Ảnh có chứa Đồ họa, vòng tròn, thiết kế&#10;&#10;Mô tả được tạo tự động">
            <a:extLst>
              <a:ext uri="{FF2B5EF4-FFF2-40B4-BE49-F238E27FC236}">
                <a16:creationId xmlns:a16="http://schemas.microsoft.com/office/drawing/2014/main" id="{354B8D90-2337-2578-7DFE-99DB77DD9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371" y="1848796"/>
            <a:ext cx="1500938" cy="1301644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8F797939-8B54-D946-C52D-B2A6B45D9C46}"/>
              </a:ext>
            </a:extLst>
          </p:cNvPr>
          <p:cNvSpPr/>
          <p:nvPr/>
        </p:nvSpPr>
        <p:spPr>
          <a:xfrm>
            <a:off x="6805051" y="880194"/>
            <a:ext cx="1311578" cy="8641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440"/>
              </a:lnSpc>
            </a:pPr>
            <a:r>
              <a:rPr lang="en-US" sz="2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MongoDB</a:t>
            </a:r>
          </a:p>
        </p:txBody>
      </p:sp>
      <p:pic>
        <p:nvPicPr>
          <p:cNvPr id="18" name="Hình ảnh 17" descr="Ảnh có chứa biểu tượng, Đồ họa, Phông chữ, hình mẫu&#10;&#10;Mô tả được tạo tự động">
            <a:extLst>
              <a:ext uri="{FF2B5EF4-FFF2-40B4-BE49-F238E27FC236}">
                <a16:creationId xmlns:a16="http://schemas.microsoft.com/office/drawing/2014/main" id="{7A8562A2-6CC8-1F0A-C3B7-9322E0222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946" y="3780613"/>
            <a:ext cx="853036" cy="853036"/>
          </a:xfrm>
          <a:prstGeom prst="rect">
            <a:avLst/>
          </a:prstGeom>
        </p:spPr>
      </p:pic>
      <p:pic>
        <p:nvPicPr>
          <p:cNvPr id="20" name="Hình ảnh 19" descr="Ảnh có chứa Đồ họa, vòng tròn, biểu tượng, thiết kế&#10;&#10;Mô tả được tạo tự động">
            <a:extLst>
              <a:ext uri="{FF2B5EF4-FFF2-40B4-BE49-F238E27FC236}">
                <a16:creationId xmlns:a16="http://schemas.microsoft.com/office/drawing/2014/main" id="{17627540-F209-C17C-4310-178D16340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467" y="1848796"/>
            <a:ext cx="1313162" cy="1313162"/>
          </a:xfrm>
          <a:prstGeom prst="rect">
            <a:avLst/>
          </a:prstGeom>
        </p:spPr>
      </p:pic>
      <p:sp>
        <p:nvSpPr>
          <p:cNvPr id="21" name="Rectangle 9">
            <a:extLst>
              <a:ext uri="{FF2B5EF4-FFF2-40B4-BE49-F238E27FC236}">
                <a16:creationId xmlns:a16="http://schemas.microsoft.com/office/drawing/2014/main" id="{FC5DEC70-83A5-3204-1D78-7B3C9AB9657B}"/>
              </a:ext>
            </a:extLst>
          </p:cNvPr>
          <p:cNvSpPr/>
          <p:nvPr/>
        </p:nvSpPr>
        <p:spPr>
          <a:xfrm>
            <a:off x="5536874" y="2837321"/>
            <a:ext cx="1313180" cy="858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440"/>
              </a:lnSpc>
            </a:pPr>
            <a:r>
              <a:rPr lang="en-US" sz="1800" b="1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Cloudinary</a:t>
            </a:r>
            <a:endParaRPr lang="en-US" sz="18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Hình ảnh 22" descr="Ảnh có chứa ảnh chụp màn hình, biểu tượng, vòng tròn, thiết kế&#10;&#10;Mô tả được tạo tự động">
            <a:extLst>
              <a:ext uri="{FF2B5EF4-FFF2-40B4-BE49-F238E27FC236}">
                <a16:creationId xmlns:a16="http://schemas.microsoft.com/office/drawing/2014/main" id="{8B5E10A6-4C2B-8602-160C-4681CF1476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7497" y="3686275"/>
            <a:ext cx="1149630" cy="965510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A9569D44-152B-F1CA-25F7-5238126E6F75}"/>
              </a:ext>
            </a:extLst>
          </p:cNvPr>
          <p:cNvSpPr/>
          <p:nvPr/>
        </p:nvSpPr>
        <p:spPr>
          <a:xfrm>
            <a:off x="2457497" y="2837321"/>
            <a:ext cx="1159292" cy="858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440"/>
              </a:lnSpc>
            </a:pPr>
            <a:r>
              <a:rPr lang="en-US" sz="18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66490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/>
          <p:nvPr/>
        </p:nvSpPr>
        <p:spPr>
          <a:xfrm>
            <a:off x="3833549" y="648753"/>
            <a:ext cx="1388700" cy="13887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131423" y="2571750"/>
            <a:ext cx="8881153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PHÂN TÍCH THIẾT KẾ HỆ THỐNG</a:t>
            </a:r>
            <a:endParaRPr sz="3600" b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77" name="Google Shape;1777;p40"/>
          <p:cNvSpPr txBox="1">
            <a:spLocks noGrp="1"/>
          </p:cNvSpPr>
          <p:nvPr>
            <p:ph type="title" idx="2"/>
          </p:nvPr>
        </p:nvSpPr>
        <p:spPr>
          <a:xfrm>
            <a:off x="4073623" y="692872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D32098-189F-45B9-B9C8-CA4FC2BD20AC}" type="slidenum">
              <a:rPr lang="en-US" sz="1600" smtClean="0"/>
              <a:t>6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3232541B-2AC8-580F-086E-41F1CBDCF6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4;p33">
            <a:extLst>
              <a:ext uri="{FF2B5EF4-FFF2-40B4-BE49-F238E27FC236}">
                <a16:creationId xmlns:a16="http://schemas.microsoft.com/office/drawing/2014/main" id="{B5DF5582-B4F8-125B-3ECB-9762DFD421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002" y="38939"/>
            <a:ext cx="1239075" cy="82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2254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8"/>
          <p:cNvSpPr/>
          <p:nvPr/>
        </p:nvSpPr>
        <p:spPr>
          <a:xfrm>
            <a:off x="875239" y="201237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38"/>
          <p:cNvGrpSpPr/>
          <p:nvPr/>
        </p:nvGrpSpPr>
        <p:grpSpPr>
          <a:xfrm>
            <a:off x="7770171" y="376098"/>
            <a:ext cx="636814" cy="120078"/>
            <a:chOff x="8209059" y="198000"/>
            <a:chExt cx="636814" cy="120078"/>
          </a:xfrm>
        </p:grpSpPr>
        <p:sp>
          <p:nvSpPr>
            <p:cNvPr id="1535" name="Google Shape;1535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38"/>
          <p:cNvSpPr txBox="1"/>
          <p:nvPr/>
        </p:nvSpPr>
        <p:spPr>
          <a:xfrm>
            <a:off x="875239" y="901192"/>
            <a:ext cx="6641216" cy="98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0" name="Title 5"/>
          <p:cNvSpPr>
            <a:spLocks noGrp="1"/>
          </p:cNvSpPr>
          <p:nvPr>
            <p:ph type="title"/>
          </p:nvPr>
        </p:nvSpPr>
        <p:spPr>
          <a:xfrm>
            <a:off x="1521139" y="286848"/>
            <a:ext cx="6412200" cy="5727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CÁC CHỨC NĂNG CHÍNH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F934657-252E-4A9C-9384-BC40B961A73D}" type="slidenum">
              <a:rPr lang="en-US" sz="1600" smtClean="0"/>
              <a:t>7</a:t>
            </a:fld>
            <a:endParaRPr lang="en-US" sz="1600"/>
          </a:p>
        </p:txBody>
      </p:sp>
      <p:sp>
        <p:nvSpPr>
          <p:cNvPr id="30" name="Google Shape;1544;p38">
            <a:extLst>
              <a:ext uri="{FF2B5EF4-FFF2-40B4-BE49-F238E27FC236}">
                <a16:creationId xmlns:a16="http://schemas.microsoft.com/office/drawing/2014/main" id="{81E3F0AB-8C88-414F-8FAC-3661C44E03E3}"/>
              </a:ext>
            </a:extLst>
          </p:cNvPr>
          <p:cNvSpPr txBox="1"/>
          <p:nvPr/>
        </p:nvSpPr>
        <p:spPr>
          <a:xfrm>
            <a:off x="875239" y="2053537"/>
            <a:ext cx="7411707" cy="89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Giáo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), 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Google Shape;1544;p38">
            <a:extLst>
              <a:ext uri="{FF2B5EF4-FFF2-40B4-BE49-F238E27FC236}">
                <a16:creationId xmlns:a16="http://schemas.microsoft.com/office/drawing/2014/main" id="{4BCD278E-362B-427A-9E0B-B7D30B1848F6}"/>
              </a:ext>
            </a:extLst>
          </p:cNvPr>
          <p:cNvSpPr txBox="1"/>
          <p:nvPr/>
        </p:nvSpPr>
        <p:spPr>
          <a:xfrm>
            <a:off x="875239" y="3121293"/>
            <a:ext cx="7058100" cy="89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video,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38635DE8-DBE6-2562-A3DA-895A6AFD01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44;p38">
            <a:extLst>
              <a:ext uri="{FF2B5EF4-FFF2-40B4-BE49-F238E27FC236}">
                <a16:creationId xmlns:a16="http://schemas.microsoft.com/office/drawing/2014/main" id="{3F98E415-5A85-676D-5593-56B57CFC4710}"/>
              </a:ext>
            </a:extLst>
          </p:cNvPr>
          <p:cNvSpPr txBox="1"/>
          <p:nvPr/>
        </p:nvSpPr>
        <p:spPr>
          <a:xfrm>
            <a:off x="875239" y="4189049"/>
            <a:ext cx="6641216" cy="98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quên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/>
      <p:bldP spid="150" grpId="0"/>
      <p:bldP spid="30" grpId="0"/>
      <p:bldP spid="4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/>
          <p:nvPr/>
        </p:nvSpPr>
        <p:spPr>
          <a:xfrm>
            <a:off x="1006258" y="430921"/>
            <a:ext cx="7704000" cy="410226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>
            <a:off x="7995263" y="610320"/>
            <a:ext cx="636814" cy="120078"/>
            <a:chOff x="8209059" y="198000"/>
            <a:chExt cx="636814" cy="120078"/>
          </a:xfrm>
        </p:grpSpPr>
        <p:sp>
          <p:nvSpPr>
            <p:cNvPr id="881" name="Google Shape;881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006258" y="995966"/>
            <a:ext cx="3200130" cy="5727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BIỂU ĐỒ USECASE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3E319B-C358-4CE1-961D-8E4EDC02658C}" type="slidenum">
              <a:rPr lang="en-US" sz="1600" smtClean="0"/>
              <a:t>8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ACDB0C07-7824-FAB3-EA91-73FA082163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41D974AA-6080-ED35-26EF-519464C0D23A}"/>
              </a:ext>
            </a:extLst>
          </p:cNvPr>
          <p:cNvSpPr txBox="1">
            <a:spLocks/>
          </p:cNvSpPr>
          <p:nvPr/>
        </p:nvSpPr>
        <p:spPr>
          <a:xfrm>
            <a:off x="1006258" y="3002135"/>
            <a:ext cx="32001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Tổng</a:t>
            </a:r>
            <a:r>
              <a:rPr lang="en-US" sz="28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quan</a:t>
            </a:r>
            <a:endParaRPr lang="en-US" sz="28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biểu đồ, hình vẽ, văn bản, hàng&#10;&#10;Mô tả được tạo tự động">
            <a:extLst>
              <a:ext uri="{FF2B5EF4-FFF2-40B4-BE49-F238E27FC236}">
                <a16:creationId xmlns:a16="http://schemas.microsoft.com/office/drawing/2014/main" id="{44DB626D-4C82-F893-ABB3-9F6E5743F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569" y="495300"/>
            <a:ext cx="2269246" cy="39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6453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0"/>
          <p:cNvSpPr/>
          <p:nvPr/>
        </p:nvSpPr>
        <p:spPr>
          <a:xfrm>
            <a:off x="1006258" y="430921"/>
            <a:ext cx="7704000" cy="410226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0"/>
          <p:cNvGrpSpPr/>
          <p:nvPr/>
        </p:nvGrpSpPr>
        <p:grpSpPr>
          <a:xfrm>
            <a:off x="7955139" y="501841"/>
            <a:ext cx="636814" cy="120078"/>
            <a:chOff x="8209059" y="198000"/>
            <a:chExt cx="636814" cy="120078"/>
          </a:xfrm>
        </p:grpSpPr>
        <p:sp>
          <p:nvSpPr>
            <p:cNvPr id="881" name="Google Shape;881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006258" y="995966"/>
            <a:ext cx="3200130" cy="5727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BIỂU ĐỒ USECASE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36539" y="4482508"/>
            <a:ext cx="31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E3E319B-C358-4CE1-961D-8E4EDC02658C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2" name="Google Shape;155;p33">
            <a:extLst>
              <a:ext uri="{FF2B5EF4-FFF2-40B4-BE49-F238E27FC236}">
                <a16:creationId xmlns:a16="http://schemas.microsoft.com/office/drawing/2014/main" id="{ACDB0C07-7824-FAB3-EA91-73FA082163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78" y="158222"/>
            <a:ext cx="564022" cy="5640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41D974AA-6080-ED35-26EF-519464C0D23A}"/>
              </a:ext>
            </a:extLst>
          </p:cNvPr>
          <p:cNvSpPr txBox="1">
            <a:spLocks/>
          </p:cNvSpPr>
          <p:nvPr/>
        </p:nvSpPr>
        <p:spPr>
          <a:xfrm>
            <a:off x="1006258" y="3002135"/>
            <a:ext cx="32001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Quản</a:t>
            </a:r>
            <a:r>
              <a:rPr lang="en-US" sz="28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trị</a:t>
            </a:r>
            <a:r>
              <a:rPr lang="en-US" sz="28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viên</a:t>
            </a:r>
            <a:endParaRPr lang="en-US" sz="28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77D216-3665-226B-0B07-126DC7A8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01" y="692838"/>
            <a:ext cx="425232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25604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374</Words>
  <Application>Microsoft Office PowerPoint</Application>
  <PresentationFormat>Trình chiếu Trên màn hình (16:9)</PresentationFormat>
  <Paragraphs>70</Paragraphs>
  <Slides>16</Slides>
  <Notes>15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6" baseType="lpstr">
      <vt:lpstr>Wingdings</vt:lpstr>
      <vt:lpstr>Roboto Condensed Light</vt:lpstr>
      <vt:lpstr>Roboto</vt:lpstr>
      <vt:lpstr>Arial</vt:lpstr>
      <vt:lpstr>Roboto Slab</vt:lpstr>
      <vt:lpstr>Times New Roman</vt:lpstr>
      <vt:lpstr>Quicksand</vt:lpstr>
      <vt:lpstr>Bebas Neue</vt:lpstr>
      <vt:lpstr>Livvic</vt:lpstr>
      <vt:lpstr>International Programmers Day by Slidesgo</vt:lpstr>
      <vt:lpstr>Bản trình bày PowerPoint</vt:lpstr>
      <vt:lpstr>NỘI DUNG</vt:lpstr>
      <vt:lpstr>GIỚI THIỆU ĐỀ TÀI</vt:lpstr>
      <vt:lpstr>Bản trình bày PowerPoint</vt:lpstr>
      <vt:lpstr>Bản trình bày PowerPoint</vt:lpstr>
      <vt:lpstr>PHÂN TÍCH THIẾT KẾ HỆ THỐNG</vt:lpstr>
      <vt:lpstr>CÁC CHỨC NĂNG CHÍNH</vt:lpstr>
      <vt:lpstr>BIỂU ĐỒ USECASE</vt:lpstr>
      <vt:lpstr>BIỂU ĐỒ USECASE</vt:lpstr>
      <vt:lpstr>BIỂU ĐỒ USECASE</vt:lpstr>
      <vt:lpstr>BẢNG CƠ SỞ DỮ LIỆU</vt:lpstr>
      <vt:lpstr>KẾT QUẢ ĐẠT ĐƯỢC</vt:lpstr>
      <vt:lpstr>Bản trình bày PowerPoint</vt:lpstr>
      <vt:lpstr>HƯỚNG PHÁT TRIỂN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Dinh Huyen</dc:creator>
  <cp:lastModifiedBy>dgdg ssv</cp:lastModifiedBy>
  <cp:revision>73</cp:revision>
  <dcterms:modified xsi:type="dcterms:W3CDTF">2023-12-28T17:41:03Z</dcterms:modified>
</cp:coreProperties>
</file>