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63" r:id="rId6"/>
    <p:sldId id="257" r:id="rId7"/>
    <p:sldId id="258" r:id="rId8"/>
    <p:sldId id="259" r:id="rId9"/>
    <p:sldId id="260" r:id="rId10"/>
    <p:sldId id="261" r:id="rId11"/>
    <p:sldId id="262"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2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72" autoAdjust="0"/>
  </p:normalViewPr>
  <p:slideViewPr>
    <p:cSldViewPr snapToGrid="0" showGuides="1">
      <p:cViewPr varScale="1">
        <p:scale>
          <a:sx n="68" d="100"/>
          <a:sy n="68" d="100"/>
        </p:scale>
        <p:origin x="96" y="540"/>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11-27T08:08:45.838" idx="2">
    <p:pos x="5422" y="811"/>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11-27T08:32:49.166" idx="3">
    <p:pos x="5680" y="537"/>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2BC2305-9043-45AE-B8A1-6062D50396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8878E2A-85D5-4000-9B88-C859F52C62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ADE46C-81A1-43FB-B8E4-2C816F921C1C}"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043B4D7C-FE5D-4098-B2E3-E316DB9314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458A0E0-112E-4F75-AC4A-C0B7F1AD58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ACE16A-B08D-4117-9FC3-8F9667F4514B}" type="slidenum">
              <a:rPr lang="en-US" smtClean="0"/>
              <a:t>‹#›</a:t>
            </a:fld>
            <a:endParaRPr lang="en-US" dirty="0"/>
          </a:p>
        </p:txBody>
      </p:sp>
    </p:spTree>
    <p:extLst>
      <p:ext uri="{BB962C8B-B14F-4D97-AF65-F5344CB8AC3E}">
        <p14:creationId xmlns:p14="http://schemas.microsoft.com/office/powerpoint/2010/main" val="4082224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2EB95-E92B-4DBE-A5E5-BAD87330878F}" type="datetimeFigureOut">
              <a:rPr lang="en-US" smtClean="0"/>
              <a:t>27/11/2022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67C96-DDCA-4867-8F69-39EABFA21D53}" type="slidenum">
              <a:rPr lang="en-US" smtClean="0"/>
              <a:t>‹#›</a:t>
            </a:fld>
            <a:endParaRPr lang="en-US" dirty="0"/>
          </a:p>
        </p:txBody>
      </p:sp>
    </p:spTree>
    <p:extLst>
      <p:ext uri="{BB962C8B-B14F-4D97-AF65-F5344CB8AC3E}">
        <p14:creationId xmlns:p14="http://schemas.microsoft.com/office/powerpoint/2010/main" val="93034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367C96-DDCA-4867-8F69-39EABFA21D53}" type="slidenum">
              <a:rPr lang="en-US" smtClean="0"/>
              <a:t>1</a:t>
            </a:fld>
            <a:endParaRPr lang="en-US" dirty="0"/>
          </a:p>
        </p:txBody>
      </p:sp>
    </p:spTree>
    <p:extLst>
      <p:ext uri="{BB962C8B-B14F-4D97-AF65-F5344CB8AC3E}">
        <p14:creationId xmlns:p14="http://schemas.microsoft.com/office/powerpoint/2010/main" val="596053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367C96-DDCA-4867-8F69-39EABFA21D53}" type="slidenum">
              <a:rPr lang="en-US" smtClean="0"/>
              <a:t>2</a:t>
            </a:fld>
            <a:endParaRPr lang="en-US" dirty="0"/>
          </a:p>
        </p:txBody>
      </p:sp>
    </p:spTree>
    <p:extLst>
      <p:ext uri="{BB962C8B-B14F-4D97-AF65-F5344CB8AC3E}">
        <p14:creationId xmlns:p14="http://schemas.microsoft.com/office/powerpoint/2010/main" val="780486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B9FF4-5E5F-4912-946D-1F8AA7DD0B14}"/>
              </a:ext>
            </a:extLst>
          </p:cNvPr>
          <p:cNvSpPr>
            <a:spLocks noGrp="1"/>
          </p:cNvSpPr>
          <p:nvPr>
            <p:ph type="ctrTitle"/>
          </p:nvPr>
        </p:nvSpPr>
        <p:spPr>
          <a:xfrm>
            <a:off x="1047750" y="5010150"/>
            <a:ext cx="10096500" cy="920750"/>
          </a:xfrm>
        </p:spPr>
        <p:txBody>
          <a:bodyPr anchor="b">
            <a:normAutofit/>
          </a:bodyPr>
          <a:lstStyle>
            <a:lvl1pPr algn="ctr">
              <a:defRPr sz="4800">
                <a:solidFill>
                  <a:schemeClr val="bg1"/>
                </a:solidFill>
              </a:defRPr>
            </a:lvl1pPr>
          </a:lstStyle>
          <a:p>
            <a:r>
              <a:rPr lang="en-US" smtClean="0"/>
              <a:t>Click to edit Master title style</a:t>
            </a:r>
            <a:endParaRPr lang="en-US" dirty="0"/>
          </a:p>
        </p:txBody>
      </p:sp>
      <p:sp>
        <p:nvSpPr>
          <p:cNvPr id="3" name="Subtitle 2">
            <a:extLst>
              <a:ext uri="{FF2B5EF4-FFF2-40B4-BE49-F238E27FC236}">
                <a16:creationId xmlns:a16="http://schemas.microsoft.com/office/drawing/2014/main" xmlns="" id="{18A15329-8D3B-422F-AA3D-157CACBFFE3D}"/>
              </a:ext>
            </a:extLst>
          </p:cNvPr>
          <p:cNvSpPr>
            <a:spLocks noGrp="1"/>
          </p:cNvSpPr>
          <p:nvPr>
            <p:ph type="subTitle" idx="1"/>
          </p:nvPr>
        </p:nvSpPr>
        <p:spPr>
          <a:xfrm>
            <a:off x="1047750" y="6022975"/>
            <a:ext cx="10096500" cy="447675"/>
          </a:xfrm>
        </p:spPr>
        <p:txBody>
          <a:bodyPr>
            <a:no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xmlns="" id="{9B3E73B6-12C8-4526-AFDD-485DCDEC9763}"/>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3D3FA7DF-AC95-4A3E-9FF1-D1EEF9A9B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1E5EF6D-8758-44B9-80C1-865573FC817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84046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AF92F6-2683-48CC-8D7E-FE38C1BC49B5}"/>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F1447D80-7253-4EDA-AC92-046C9252F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792E2FBC-BD33-408B-A4B8-F549EEAF384D}"/>
              </a:ext>
            </a:extLst>
          </p:cNvPr>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EE51533F-CF3A-438B-BDD0-C62361C2B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58F458CD-9CDB-4739-8458-48D272DEE530}"/>
              </a:ext>
            </a:extLst>
          </p:cNvPr>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48F8DC93-E93F-4A50-ADB0-9EE2165C3BB1}"/>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8" name="Footer Placeholder 7">
            <a:extLst>
              <a:ext uri="{FF2B5EF4-FFF2-40B4-BE49-F238E27FC236}">
                <a16:creationId xmlns:a16="http://schemas.microsoft.com/office/drawing/2014/main" xmlns="" id="{4EEFA520-E658-463E-8A0D-EE534D40B6F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43BE62E8-6627-457B-A399-6940743B1A32}"/>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0127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D7B8F-BB4C-438E-B20F-B5D22093102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CA652D7C-535C-4791-95A0-0ADE1FE26023}"/>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4" name="Footer Placeholder 3">
            <a:extLst>
              <a:ext uri="{FF2B5EF4-FFF2-40B4-BE49-F238E27FC236}">
                <a16:creationId xmlns:a16="http://schemas.microsoft.com/office/drawing/2014/main" xmlns="" id="{DC72D6CD-AAE4-4950-A472-5746151E625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06611B8-5EF5-4CC9-BA21-964C17EFCB6D}"/>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574877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582286C-FC05-4E04-B5E3-BAF738900D08}"/>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3" name="Footer Placeholder 2">
            <a:extLst>
              <a:ext uri="{FF2B5EF4-FFF2-40B4-BE49-F238E27FC236}">
                <a16:creationId xmlns:a16="http://schemas.microsoft.com/office/drawing/2014/main" xmlns="" id="{42194715-CAD1-456B-9E7F-03949E56BFD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82030D97-ACB7-42B4-A0E1-206D33147629}"/>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15193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71DCB-E1BF-4CD2-A3C6-46F9F238FB1F}"/>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62CDB849-A401-466F-9204-F0A3908C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CD75B32-3BAE-4777-9C23-54E1D0079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C4DC40EE-1B75-458D-AF59-CAC04EF02FA4}"/>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6" name="Footer Placeholder 5">
            <a:extLst>
              <a:ext uri="{FF2B5EF4-FFF2-40B4-BE49-F238E27FC236}">
                <a16:creationId xmlns:a16="http://schemas.microsoft.com/office/drawing/2014/main" xmlns="" id="{167A8C00-828C-4B27-9216-79AC88D6CFF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5D09B04-31F5-442A-B35E-A7B7E884F5C8}"/>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094596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836A52-C5F1-4FC3-A378-45755CEC227B}"/>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07C12394-5379-4E31-8506-206BAB030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B695D635-F5A6-441F-BBC9-678B16150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BCC8000F-4965-4CE3-BF8F-EC9FC2951409}"/>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6" name="Footer Placeholder 5">
            <a:extLst>
              <a:ext uri="{FF2B5EF4-FFF2-40B4-BE49-F238E27FC236}">
                <a16:creationId xmlns:a16="http://schemas.microsoft.com/office/drawing/2014/main" xmlns="" id="{2338240B-235F-46A0-8537-3D038A5CD9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854CB97-83FB-4ABC-AA99-0D55D6D08030}"/>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285166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8772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5729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9554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4"/>
              </a:buClr>
              <a:buFont typeface="Wingdings" panose="05000000000000000000" pitchFamily="2" charset="2"/>
              <a:buChar char="§"/>
              <a:defRPr>
                <a:solidFill>
                  <a:schemeClr val="bg1"/>
                </a:solidFill>
              </a:defRPr>
            </a:lvl1pPr>
            <a:lvl2pPr marL="685800" indent="-228600">
              <a:buClr>
                <a:schemeClr val="accent4"/>
              </a:buClr>
              <a:buFont typeface="Wingdings" panose="05000000000000000000" pitchFamily="2" charset="2"/>
              <a:buChar char="§"/>
              <a:defRPr>
                <a:solidFill>
                  <a:schemeClr val="bg1"/>
                </a:solidFill>
              </a:defRPr>
            </a:lvl2pPr>
            <a:lvl3pPr marL="1143000" indent="-228600">
              <a:buClr>
                <a:schemeClr val="accent4"/>
              </a:buClr>
              <a:buFont typeface="Wingdings" panose="05000000000000000000" pitchFamily="2" charset="2"/>
              <a:buChar char="§"/>
              <a:defRPr>
                <a:solidFill>
                  <a:schemeClr val="bg1"/>
                </a:solidFill>
              </a:defRPr>
            </a:lvl3pPr>
            <a:lvl4pPr marL="1600200" indent="-228600">
              <a:buClr>
                <a:schemeClr val="accent4"/>
              </a:buClr>
              <a:buFont typeface="Wingdings" panose="05000000000000000000" pitchFamily="2" charset="2"/>
              <a:buChar char="§"/>
              <a:defRPr>
                <a:solidFill>
                  <a:schemeClr val="bg1"/>
                </a:solidFill>
              </a:defRPr>
            </a:lvl4pPr>
            <a:lvl5pPr marL="2057400" indent="-228600">
              <a:buClr>
                <a:schemeClr val="accent4"/>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4941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5"/>
              </a:buClr>
              <a:buFont typeface="Wingdings" panose="05000000000000000000" pitchFamily="2" charset="2"/>
              <a:buChar char="§"/>
              <a:defRPr>
                <a:solidFill>
                  <a:schemeClr val="bg1"/>
                </a:solidFill>
              </a:defRPr>
            </a:lvl1pPr>
            <a:lvl2pPr marL="685800" indent="-228600">
              <a:buClr>
                <a:schemeClr val="accent5"/>
              </a:buClr>
              <a:buFont typeface="Wingdings" panose="05000000000000000000" pitchFamily="2" charset="2"/>
              <a:buChar char="§"/>
              <a:defRPr>
                <a:solidFill>
                  <a:schemeClr val="bg1"/>
                </a:solidFill>
              </a:defRPr>
            </a:lvl2pPr>
            <a:lvl3pPr marL="1143000" indent="-228600">
              <a:buClr>
                <a:schemeClr val="accent5"/>
              </a:buClr>
              <a:buFont typeface="Wingdings" panose="05000000000000000000" pitchFamily="2" charset="2"/>
              <a:buChar char="§"/>
              <a:defRPr>
                <a:solidFill>
                  <a:schemeClr val="bg1"/>
                </a:solidFill>
              </a:defRPr>
            </a:lvl3pPr>
            <a:lvl4pPr marL="1600200" indent="-228600">
              <a:buClr>
                <a:schemeClr val="accent5"/>
              </a:buClr>
              <a:buFont typeface="Wingdings" panose="05000000000000000000" pitchFamily="2" charset="2"/>
              <a:buChar char="§"/>
              <a:defRPr>
                <a:solidFill>
                  <a:schemeClr val="bg1"/>
                </a:solidFill>
              </a:defRPr>
            </a:lvl4pPr>
            <a:lvl5pPr marL="2057400" indent="-228600">
              <a:buClr>
                <a:schemeClr val="accent5"/>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1568167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5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B8E54-9AB1-4023-B313-DAA68FF9DEA7}"/>
              </a:ext>
            </a:extLst>
          </p:cNvPr>
          <p:cNvSpPr>
            <a:spLocks noGrp="1"/>
          </p:cNvSpPr>
          <p:nvPr>
            <p:ph type="title"/>
          </p:nvPr>
        </p:nvSpPr>
        <p:spPr>
          <a:xfrm>
            <a:off x="838200" y="160336"/>
            <a:ext cx="8334376" cy="1325563"/>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3E95CF06-5751-4231-87AC-844D3099BF48}"/>
              </a:ext>
            </a:extLst>
          </p:cNvPr>
          <p:cNvSpPr>
            <a:spLocks noGrp="1"/>
          </p:cNvSpPr>
          <p:nvPr>
            <p:ph idx="1"/>
          </p:nvPr>
        </p:nvSpPr>
        <p:spPr/>
        <p:txBody>
          <a:bodyPr/>
          <a:lstStyle>
            <a:lvl1pPr marL="228600" indent="-228600">
              <a:buClr>
                <a:schemeClr val="accent3"/>
              </a:buClr>
              <a:buFont typeface="Wingdings" panose="05000000000000000000" pitchFamily="2" charset="2"/>
              <a:buChar char="§"/>
              <a:defRPr>
                <a:solidFill>
                  <a:schemeClr val="bg1"/>
                </a:solidFill>
              </a:defRPr>
            </a:lvl1pPr>
            <a:lvl2pPr marL="685800" indent="-228600">
              <a:buClr>
                <a:schemeClr val="accent3"/>
              </a:buClr>
              <a:buFont typeface="Wingdings" panose="05000000000000000000" pitchFamily="2" charset="2"/>
              <a:buChar char="§"/>
              <a:defRPr>
                <a:solidFill>
                  <a:schemeClr val="bg1"/>
                </a:solidFill>
              </a:defRPr>
            </a:lvl2pPr>
            <a:lvl3pPr marL="1143000" indent="-228600">
              <a:buClr>
                <a:schemeClr val="accent3"/>
              </a:buClr>
              <a:buFont typeface="Wingdings" panose="05000000000000000000" pitchFamily="2" charset="2"/>
              <a:buChar char="§"/>
              <a:defRPr>
                <a:solidFill>
                  <a:schemeClr val="bg1"/>
                </a:solidFill>
              </a:defRPr>
            </a:lvl3pPr>
            <a:lvl4pPr marL="1600200" indent="-228600">
              <a:buClr>
                <a:schemeClr val="accent3"/>
              </a:buClr>
              <a:buFont typeface="Wingdings" panose="05000000000000000000" pitchFamily="2" charset="2"/>
              <a:buChar char="§"/>
              <a:defRPr>
                <a:solidFill>
                  <a:schemeClr val="bg1"/>
                </a:solidFill>
              </a:defRPr>
            </a:lvl4pPr>
            <a:lvl5pPr marL="2057400" indent="-228600">
              <a:buClr>
                <a:schemeClr val="accent3"/>
              </a:buClr>
              <a:buFont typeface="Wingdings" panose="05000000000000000000" pitchFamily="2" charset="2"/>
              <a:buChar cha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a16="http://schemas.microsoft.com/office/drawing/2014/main" xmlns="" id="{17884EF7-5BD4-4CC1-86B2-20669198B106}"/>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912866A4-9B1B-430F-9496-791F98E713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9DE284F-A5B5-4877-B286-3934B0CFABEE}"/>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400049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F1EA3-7A44-46A8-ADD1-49A868191075}"/>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BAD8A95B-E3CE-4DF9-A937-352579E079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9DC9E0A1-A234-4723-9A8B-9953B0747E01}"/>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1720E8EE-0E90-43CC-8FE4-FA9250EA34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2068176-4163-4C33-836A-76EB72B143F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79783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0C7676-EC29-4165-8827-31A796A527BD}"/>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F7B6C2F3-3146-4BA4-BB45-307B565E53FA}"/>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3E036B48-EF6E-4251-B29E-53E1ECFC04C7}"/>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3B1EBFFA-A3D5-4A79-B1BA-2B6B1290CA44}"/>
              </a:ext>
            </a:extLst>
          </p:cNvPr>
          <p:cNvSpPr>
            <a:spLocks noGrp="1"/>
          </p:cNvSpPr>
          <p:nvPr>
            <p:ph type="dt" sz="half" idx="10"/>
          </p:nvPr>
        </p:nvSpPr>
        <p:spPr/>
        <p:txBody>
          <a:bodyPr/>
          <a:lstStyle/>
          <a:p>
            <a:fld id="{B99A8159-6B10-4896-B6E2-2809ECD1D84D}" type="datetimeFigureOut">
              <a:rPr lang="en-US" smtClean="0"/>
              <a:t>27/11/2022</a:t>
            </a:fld>
            <a:endParaRPr lang="en-US" dirty="0"/>
          </a:p>
        </p:txBody>
      </p:sp>
      <p:sp>
        <p:nvSpPr>
          <p:cNvPr id="6" name="Footer Placeholder 5">
            <a:extLst>
              <a:ext uri="{FF2B5EF4-FFF2-40B4-BE49-F238E27FC236}">
                <a16:creationId xmlns:a16="http://schemas.microsoft.com/office/drawing/2014/main" xmlns="" id="{78A23E26-DC40-4545-BC3B-1806EBB092E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21F3FAA-2A19-4F15-8EC3-24BC48AEA546}"/>
              </a:ext>
            </a:extLst>
          </p:cNvPr>
          <p:cNvSpPr>
            <a:spLocks noGrp="1"/>
          </p:cNvSpPr>
          <p:nvPr>
            <p:ph type="sldNum" sz="quarter" idx="12"/>
          </p:nvPr>
        </p:nvSpPr>
        <p:spPr/>
        <p:txBody>
          <a:bodyPr/>
          <a:lstStyle/>
          <a:p>
            <a:fld id="{427A02C9-A0CD-4A0B-81BC-708D5026A1F8}" type="slidenum">
              <a:rPr lang="en-US" smtClean="0"/>
              <a:t>‹#›</a:t>
            </a:fld>
            <a:endParaRPr lang="en-US" dirty="0"/>
          </a:p>
        </p:txBody>
      </p:sp>
    </p:spTree>
    <p:extLst>
      <p:ext uri="{BB962C8B-B14F-4D97-AF65-F5344CB8AC3E}">
        <p14:creationId xmlns:p14="http://schemas.microsoft.com/office/powerpoint/2010/main" val="393741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B2A17C0-CB34-4E70-B05D-441906BCEE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58CAE9C-F4E8-4259-8A6C-F5AE76F82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92FBD9-ADFB-4D9B-AF79-E21F43A5B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A8159-6B10-4896-B6E2-2809ECD1D84D}" type="datetimeFigureOut">
              <a:rPr lang="en-US" smtClean="0"/>
              <a:t>27/11/2022</a:t>
            </a:fld>
            <a:endParaRPr lang="en-US" dirty="0"/>
          </a:p>
        </p:txBody>
      </p:sp>
      <p:sp>
        <p:nvSpPr>
          <p:cNvPr id="5" name="Footer Placeholder 4">
            <a:extLst>
              <a:ext uri="{FF2B5EF4-FFF2-40B4-BE49-F238E27FC236}">
                <a16:creationId xmlns:a16="http://schemas.microsoft.com/office/drawing/2014/main" xmlns="" id="{72EA027E-6F89-462F-94DD-00F66DAFD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624929C0-CADC-4330-89DB-01C0DFA67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A02C9-A0CD-4A0B-81BC-708D5026A1F8}" type="slidenum">
              <a:rPr lang="en-US" smtClean="0"/>
              <a:t>‹#›</a:t>
            </a:fld>
            <a:endParaRPr lang="en-US" dirty="0"/>
          </a:p>
        </p:txBody>
      </p:sp>
    </p:spTree>
    <p:extLst>
      <p:ext uri="{BB962C8B-B14F-4D97-AF65-F5344CB8AC3E}">
        <p14:creationId xmlns:p14="http://schemas.microsoft.com/office/powerpoint/2010/main" val="338729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ww.dienmayxanh.com/kinh-nghiem-hay/lam-dung-dien-thoai-ve-dem-anh-huong-the-nao-den-s-5657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dienmayxanh.com/dien-thoai" TargetMode="External"/><Relationship Id="rId2" Type="http://schemas.openxmlformats.org/officeDocument/2006/relationships/image" Target="../media/image13.jpeg"/><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fi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5DA3B1-85F8-4B51-95B6-BDDF16F358FF}"/>
              </a:ext>
            </a:extLst>
          </p:cNvPr>
          <p:cNvSpPr>
            <a:spLocks noGrp="1"/>
          </p:cNvSpPr>
          <p:nvPr>
            <p:ph type="ctrTitle"/>
          </p:nvPr>
        </p:nvSpPr>
        <p:spPr/>
        <p:txBody>
          <a:bodyPr>
            <a:noAutofit/>
          </a:bodyPr>
          <a:lstStyle/>
          <a:p>
            <a:r>
              <a:rPr lang="en-US" sz="3600" smtClean="0"/>
              <a:t>Những tác hại của mạng xã hội</a:t>
            </a:r>
            <a:endParaRPr lang="en-US" sz="3600" dirty="0"/>
          </a:p>
        </p:txBody>
      </p:sp>
      <p:sp>
        <p:nvSpPr>
          <p:cNvPr id="3" name="Subtitle 2">
            <a:extLst>
              <a:ext uri="{FF2B5EF4-FFF2-40B4-BE49-F238E27FC236}">
                <a16:creationId xmlns:a16="http://schemas.microsoft.com/office/drawing/2014/main" xmlns="" id="{98ACD44C-88EA-4854-B39D-5EEC3BEF4AE4}"/>
              </a:ext>
            </a:extLst>
          </p:cNvPr>
          <p:cNvSpPr>
            <a:spLocks noGrp="1"/>
          </p:cNvSpPr>
          <p:nvPr>
            <p:ph type="subTitle" idx="1"/>
          </p:nvPr>
        </p:nvSpPr>
        <p:spPr/>
        <p:txBody>
          <a:bodyPr>
            <a:noAutofit/>
          </a:bodyPr>
          <a:lstStyle/>
          <a:p>
            <a:r>
              <a:rPr lang="en-US" sz="2000" smtClean="0"/>
              <a:t>Hãy thức tỉnh vì cuộc sống chúng ta</a:t>
            </a:r>
            <a:endParaRPr lang="en-US" sz="2000" dirty="0"/>
          </a:p>
        </p:txBody>
      </p:sp>
    </p:spTree>
    <p:extLst>
      <p:ext uri="{BB962C8B-B14F-4D97-AF65-F5344CB8AC3E}">
        <p14:creationId xmlns:p14="http://schemas.microsoft.com/office/powerpoint/2010/main" val="3017871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19279"/>
            <a:ext cx="3882683" cy="910122"/>
          </a:xfrm>
        </p:spPr>
        <p:txBody>
          <a:bodyPr>
            <a:normAutofit/>
          </a:bodyPr>
          <a:lstStyle/>
          <a:p>
            <a:r>
              <a:rPr lang="en-US" sz="2800"/>
              <a:t>9</a:t>
            </a:r>
            <a:r>
              <a:rPr lang="en-US" sz="2800" smtClean="0"/>
              <a:t>. Hãy thức dậy</a:t>
            </a:r>
            <a:endParaRPr lang="en-US" sz="280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5697414" y="1393463"/>
            <a:ext cx="5657973" cy="4467587"/>
          </a:xfrm>
        </p:spPr>
      </p:pic>
      <p:sp>
        <p:nvSpPr>
          <p:cNvPr id="4" name="Text Placeholder 3"/>
          <p:cNvSpPr>
            <a:spLocks noGrp="1"/>
          </p:cNvSpPr>
          <p:nvPr>
            <p:ph type="body" sz="half" idx="2"/>
          </p:nvPr>
        </p:nvSpPr>
        <p:spPr>
          <a:xfrm>
            <a:off x="516231" y="1393463"/>
            <a:ext cx="3932237" cy="3811588"/>
          </a:xfrm>
        </p:spPr>
        <p:txBody>
          <a:bodyPr>
            <a:normAutofit lnSpcReduction="10000"/>
          </a:bodyPr>
          <a:lstStyle/>
          <a:p>
            <a:r>
              <a:rPr lang="en-US" smtClean="0"/>
              <a:t>   </a:t>
            </a:r>
            <a:r>
              <a:rPr lang="vi-VN" sz="2000" smtClean="0"/>
              <a:t>Xã </a:t>
            </a:r>
            <a:r>
              <a:rPr lang="vi-VN" sz="2000"/>
              <a:t>hội phát triển là điều tốt, một thế giới mà sự kết bạn và giao lưu được nhanh chóng và xích lại gần nhau hơn nhưng hãy cho nó đi vào một hướng đúng và hợp lý. Đừng sống ảo! Sống ảo chính là một căn bệnh khó có thể chữa được. Nó như con sâu đang ăn dần sức khỏe và tinh thần của các bạn trẻ. Vì vậy, hãy sống lành mạnh, sử dụng mạng xã hội hợp lý, hãy để nó là một phương tiện giúp bạn phát triển và tốt hơn. Đừng để nó giết chết đi tâm hồn của bạn.</a:t>
            </a:r>
            <a:endParaRPr lang="en-US" sz="2000"/>
          </a:p>
        </p:txBody>
      </p:sp>
    </p:spTree>
    <p:extLst>
      <p:ext uri="{BB962C8B-B14F-4D97-AF65-F5344CB8AC3E}">
        <p14:creationId xmlns:p14="http://schemas.microsoft.com/office/powerpoint/2010/main" val="1664264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74" y="-300040"/>
            <a:ext cx="8334376" cy="1325563"/>
          </a:xfrm>
        </p:spPr>
        <p:txBody>
          <a:bodyPr>
            <a:normAutofit/>
          </a:bodyPr>
          <a:lstStyle/>
          <a:p>
            <a:r>
              <a:rPr lang="en-US" sz="2800" smtClean="0">
                <a:solidFill>
                  <a:schemeClr val="tx1"/>
                </a:solidFill>
              </a:rPr>
              <a:t>1. Gây mất ngủ</a:t>
            </a:r>
            <a:endParaRPr lang="en-US" sz="2800" dirty="0">
              <a:solidFill>
                <a:schemeClr val="tx1"/>
              </a:solidFill>
            </a:endParaRPr>
          </a:p>
        </p:txBody>
      </p:sp>
      <p:sp>
        <p:nvSpPr>
          <p:cNvPr id="5" name="Content Placeholder 4"/>
          <p:cNvSpPr>
            <a:spLocks noGrp="1"/>
          </p:cNvSpPr>
          <p:nvPr>
            <p:ph idx="1"/>
          </p:nvPr>
        </p:nvSpPr>
        <p:spPr/>
        <p:txBody>
          <a:bodyPr>
            <a:normAutofit fontScale="92500" lnSpcReduction="10000"/>
          </a:bodyPr>
          <a:lstStyle/>
          <a:p>
            <a:endParaRPr lang="en-US" b="1" smtClean="0">
              <a:solidFill>
                <a:schemeClr val="tx1"/>
              </a:solidFill>
              <a:hlinkClick r:id="rId3" tooltip="Ánh sáng tỏa ra từ màn hình các thiết bị điện tử"/>
            </a:endParaRPr>
          </a:p>
          <a:p>
            <a:endParaRPr lang="en-US" b="1">
              <a:solidFill>
                <a:schemeClr val="tx1"/>
              </a:solidFill>
              <a:hlinkClick r:id="rId3" tooltip="Ánh sáng tỏa ra từ màn hình các thiết bị điện tử"/>
            </a:endParaRPr>
          </a:p>
          <a:p>
            <a:endParaRPr lang="en-US" b="1" smtClean="0">
              <a:solidFill>
                <a:schemeClr val="tx1"/>
              </a:solidFill>
              <a:hlinkClick r:id="rId3" tooltip="Ánh sáng tỏa ra từ màn hình các thiết bị điện tử"/>
            </a:endParaRPr>
          </a:p>
          <a:p>
            <a:endParaRPr lang="en-US" b="1">
              <a:solidFill>
                <a:schemeClr val="tx1"/>
              </a:solidFill>
              <a:hlinkClick r:id="rId3" tooltip="Ánh sáng tỏa ra từ màn hình các thiết bị điện tử"/>
            </a:endParaRPr>
          </a:p>
          <a:p>
            <a:pPr marL="0" indent="0">
              <a:buNone/>
            </a:pPr>
            <a:r>
              <a:rPr lang="en-US" b="1" smtClean="0">
                <a:solidFill>
                  <a:schemeClr val="tx1"/>
                </a:solidFill>
                <a:hlinkClick r:id="rId3" tooltip="Ánh sáng tỏa ra từ màn hình các thiết bị điện tử"/>
              </a:rPr>
              <a:t>                          </a:t>
            </a:r>
          </a:p>
          <a:p>
            <a:pPr marL="0" indent="0">
              <a:buNone/>
            </a:pPr>
            <a:r>
              <a:rPr lang="en-US" b="1" smtClean="0">
                <a:solidFill>
                  <a:schemeClr val="tx1"/>
                </a:solidFill>
                <a:hlinkClick r:id="rId3" tooltip="Ánh sáng tỏa ra từ màn hình các thiết bị điện tử"/>
              </a:rPr>
              <a:t>   </a:t>
            </a:r>
            <a:r>
              <a:rPr lang="vi-VN" b="1" smtClean="0">
                <a:solidFill>
                  <a:schemeClr val="tx1"/>
                </a:solidFill>
                <a:hlinkClick r:id="rId3" tooltip="Ánh sáng tỏa ra từ màn hình các thiết bị điện tử"/>
              </a:rPr>
              <a:t>Ánh </a:t>
            </a:r>
            <a:r>
              <a:rPr lang="vi-VN" b="1">
                <a:solidFill>
                  <a:schemeClr val="tx1"/>
                </a:solidFill>
                <a:hlinkClick r:id="rId3" tooltip="Ánh sáng tỏa ra từ màn hình các thiết bị điện tử"/>
              </a:rPr>
              <a:t>sáng tỏa ra từ màn hình các thiết bị điện tử</a:t>
            </a:r>
            <a:r>
              <a:rPr lang="vi-VN" b="1">
                <a:solidFill>
                  <a:schemeClr val="tx1"/>
                </a:solidFill>
              </a:rPr>
              <a:t> sẽ đánh lừa não của bạn, gây rối loạn nhịp sinh học. Từ đó dẫn đến tình trạng hiếu ngủ, ảnh hưởng nghiêm trọng cho sức khỏe và tinh thần.</a:t>
            </a:r>
          </a:p>
          <a:p>
            <a:pPr marL="0" indent="0">
              <a:buNone/>
            </a:pPr>
            <a:r>
              <a:rPr lang="en-US" b="1" smtClean="0">
                <a:solidFill>
                  <a:schemeClr val="tx1"/>
                </a:solidFill>
              </a:rPr>
              <a:t>   </a:t>
            </a:r>
            <a:r>
              <a:rPr lang="vi-VN" b="1" smtClean="0">
                <a:solidFill>
                  <a:schemeClr val="tx1"/>
                </a:solidFill>
              </a:rPr>
              <a:t>Lời </a:t>
            </a:r>
            <a:r>
              <a:rPr lang="vi-VN" b="1">
                <a:solidFill>
                  <a:schemeClr val="tx1"/>
                </a:solidFill>
              </a:rPr>
              <a:t>khuyên là bạn nên sử dụng mạng xã hội chỉ trong thời gian ngắn trước khi đi ngủ.</a:t>
            </a:r>
          </a:p>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336" y="1292224"/>
            <a:ext cx="4726744" cy="2295037"/>
          </a:xfrm>
          <a:prstGeom prst="rect">
            <a:avLst/>
          </a:prstGeom>
        </p:spPr>
      </p:pic>
    </p:spTree>
    <p:extLst>
      <p:ext uri="{BB962C8B-B14F-4D97-AF65-F5344CB8AC3E}">
        <p14:creationId xmlns:p14="http://schemas.microsoft.com/office/powerpoint/2010/main" val="2541583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4734D-CEF0-4372-A67F-6BE687D6B0D7}"/>
              </a:ext>
            </a:extLst>
          </p:cNvPr>
          <p:cNvSpPr>
            <a:spLocks noGrp="1"/>
          </p:cNvSpPr>
          <p:nvPr>
            <p:ph type="title"/>
          </p:nvPr>
        </p:nvSpPr>
        <p:spPr>
          <a:xfrm>
            <a:off x="0" y="-162066"/>
            <a:ext cx="8334376" cy="1325563"/>
          </a:xfrm>
        </p:spPr>
        <p:txBody>
          <a:bodyPr>
            <a:normAutofit/>
          </a:bodyPr>
          <a:lstStyle/>
          <a:p>
            <a:r>
              <a:rPr lang="en-US" sz="2800" b="1" smtClean="0">
                <a:solidFill>
                  <a:schemeClr val="tx1"/>
                </a:solidFill>
              </a:rPr>
              <a:t>2.</a:t>
            </a:r>
            <a:r>
              <a:rPr lang="en-US" sz="2800" b="1">
                <a:solidFill>
                  <a:schemeClr val="tx1"/>
                </a:solidFill>
              </a:rPr>
              <a:t> </a:t>
            </a:r>
            <a:r>
              <a:rPr lang="vi-VN" sz="2800" b="1" smtClean="0">
                <a:solidFill>
                  <a:schemeClr val="tx1"/>
                </a:solidFill>
              </a:rPr>
              <a:t>Bạo </a:t>
            </a:r>
            <a:r>
              <a:rPr lang="vi-VN" sz="2800" b="1">
                <a:solidFill>
                  <a:schemeClr val="tx1"/>
                </a:solidFill>
              </a:rPr>
              <a:t>lực trên mạng</a:t>
            </a:r>
            <a:r>
              <a:rPr lang="vi-VN" sz="2400" b="1">
                <a:solidFill>
                  <a:schemeClr val="tx1"/>
                </a:solidFill>
              </a:rPr>
              <a:t/>
            </a:r>
            <a:br>
              <a:rPr lang="vi-VN" sz="2400" b="1">
                <a:solidFill>
                  <a:schemeClr val="tx1"/>
                </a:solidFill>
              </a:rPr>
            </a:br>
            <a:endParaRPr lang="en-US" sz="2400" b="1" dirty="0">
              <a:solidFill>
                <a:schemeClr val="tx1"/>
              </a:solidFill>
            </a:endParaRPr>
          </a:p>
        </p:txBody>
      </p:sp>
      <p:sp>
        <p:nvSpPr>
          <p:cNvPr id="3" name="Content Placeholder 2">
            <a:extLst>
              <a:ext uri="{FF2B5EF4-FFF2-40B4-BE49-F238E27FC236}">
                <a16:creationId xmlns:a16="http://schemas.microsoft.com/office/drawing/2014/main" xmlns="" id="{6CD1FD88-1DF5-4CB5-97CD-1BF062D3DAAF}"/>
              </a:ext>
            </a:extLst>
          </p:cNvPr>
          <p:cNvSpPr>
            <a:spLocks noGrp="1"/>
          </p:cNvSpPr>
          <p:nvPr>
            <p:ph idx="1"/>
          </p:nvPr>
        </p:nvSpPr>
        <p:spPr/>
        <p:txBody>
          <a:bodyPr>
            <a:normAutofit fontScale="70000" lnSpcReduction="20000"/>
          </a:bodyPr>
          <a:lstStyle/>
          <a:p>
            <a:pPr marL="0" indent="0">
              <a:buNone/>
            </a:pPr>
            <a:endParaRPr lang="en-US" dirty="0"/>
          </a:p>
          <a:p>
            <a:pPr marL="0" indent="0">
              <a:buNone/>
            </a:pPr>
            <a:endParaRPr lang="en-US" dirty="0"/>
          </a:p>
          <a:p>
            <a:pPr marL="0" indent="0">
              <a:buNone/>
            </a:pPr>
            <a:r>
              <a:rPr lang="en-US" smtClean="0"/>
              <a:t>  </a:t>
            </a:r>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smtClean="0"/>
              <a:t> </a:t>
            </a:r>
            <a:r>
              <a:rPr lang="vi-VN" sz="2900" smtClean="0"/>
              <a:t>“</a:t>
            </a:r>
            <a:r>
              <a:rPr lang="vi-VN" sz="2900"/>
              <a:t>Anh hùng bàn phím” là một từ không còn xa lạ trong thời gian gần đây. Người ta cảm thấy thoải mái trên mạng nên họ thường nói những điều mà ngoài đời không dám phát biểu.</a:t>
            </a:r>
          </a:p>
          <a:p>
            <a:pPr marL="0" indent="0">
              <a:buNone/>
            </a:pPr>
            <a:r>
              <a:rPr lang="en-US" sz="2900" smtClean="0"/>
              <a:t>   </a:t>
            </a:r>
            <a:r>
              <a:rPr lang="vi-VN" sz="2900" smtClean="0"/>
              <a:t>Nếu </a:t>
            </a:r>
            <a:r>
              <a:rPr lang="vi-VN" sz="2900"/>
              <a:t>bạn là một trong những người hay phát ngôn thô lỗ và nhục mạ người khác trên mạng thì hãy dừng lại ngay lập tức! Bạn không “vô danh” như bạn nghĩ đâu. Vấn nạn bạo lực trên mạng càng nhức nhối thì ngoài đời con người cũng dần trở nên bất lịch sự hơn hẳn.</a:t>
            </a:r>
          </a:p>
          <a:p>
            <a:pPr marL="0" indent="0">
              <a:buNone/>
            </a:pPr>
            <a:endParaRPr lang="en-US" sz="29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772" y="838994"/>
            <a:ext cx="4459459" cy="2649794"/>
          </a:xfrm>
          <a:prstGeom prst="rect">
            <a:avLst/>
          </a:prstGeom>
        </p:spPr>
      </p:pic>
    </p:spTree>
    <p:extLst>
      <p:ext uri="{BB962C8B-B14F-4D97-AF65-F5344CB8AC3E}">
        <p14:creationId xmlns:p14="http://schemas.microsoft.com/office/powerpoint/2010/main" val="18525139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2AD4E1-0643-4C88-9E49-C2724AEB3568}"/>
              </a:ext>
            </a:extLst>
          </p:cNvPr>
          <p:cNvSpPr>
            <a:spLocks noGrp="1"/>
          </p:cNvSpPr>
          <p:nvPr>
            <p:ph type="title"/>
          </p:nvPr>
        </p:nvSpPr>
        <p:spPr>
          <a:xfrm>
            <a:off x="28135" y="0"/>
            <a:ext cx="8334376" cy="1325563"/>
          </a:xfrm>
        </p:spPr>
        <p:txBody>
          <a:bodyPr>
            <a:normAutofit/>
          </a:bodyPr>
          <a:lstStyle/>
          <a:p>
            <a:r>
              <a:rPr lang="en-US" sz="2800" b="1">
                <a:solidFill>
                  <a:schemeClr val="tx1"/>
                </a:solidFill>
              </a:rPr>
              <a:t>3</a:t>
            </a:r>
            <a:r>
              <a:rPr lang="vi-VN" sz="2800" b="1" smtClean="0">
                <a:solidFill>
                  <a:schemeClr val="tx1"/>
                </a:solidFill>
              </a:rPr>
              <a:t>. </a:t>
            </a:r>
            <a:r>
              <a:rPr lang="vi-VN" sz="2800" b="1">
                <a:solidFill>
                  <a:schemeClr val="tx1"/>
                </a:solidFill>
              </a:rPr>
              <a:t>Nguy cơ trầm cảm</a:t>
            </a:r>
            <a:br>
              <a:rPr lang="vi-VN" sz="2800" b="1">
                <a:solidFill>
                  <a:schemeClr val="tx1"/>
                </a:solidFill>
              </a:rPr>
            </a:br>
            <a:endParaRPr lang="en-US" sz="2800" dirty="0">
              <a:solidFill>
                <a:schemeClr val="tx1"/>
              </a:solidFill>
            </a:endParaRPr>
          </a:p>
        </p:txBody>
      </p:sp>
      <p:sp>
        <p:nvSpPr>
          <p:cNvPr id="6" name="Content Placeholder 5"/>
          <p:cNvSpPr>
            <a:spLocks noGrp="1"/>
          </p:cNvSpPr>
          <p:nvPr>
            <p:ph idx="1"/>
          </p:nvPr>
        </p:nvSpPr>
        <p:spPr/>
        <p:txBody>
          <a:bodyPr>
            <a:normAutofit/>
          </a:bodyPr>
          <a:lstStyle/>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sz="1900" smtClean="0"/>
              <a:t>   </a:t>
            </a:r>
            <a:r>
              <a:rPr lang="vi-VN" sz="2000" smtClean="0"/>
              <a:t>Các </a:t>
            </a:r>
            <a:r>
              <a:rPr lang="vi-VN" sz="2000"/>
              <a:t>nghiên cứu gần đây cho thấy những ai sử dụng mạng xã hội càng nhiều thì càng cảm thấy tiêu cực hơn, thậm chí có thể dẫn đến trầm cảm.</a:t>
            </a:r>
          </a:p>
          <a:p>
            <a:pPr marL="0" indent="0">
              <a:buNone/>
            </a:pPr>
            <a:r>
              <a:rPr lang="en-US" sz="2000" smtClean="0"/>
              <a:t>   </a:t>
            </a:r>
            <a:r>
              <a:rPr lang="vi-VN" sz="2000" smtClean="0"/>
              <a:t>Điều </a:t>
            </a:r>
            <a:r>
              <a:rPr lang="vi-VN" sz="2000"/>
              <a:t>này đặc biệt nguy hiểm với những ai đã được chẩn đoán mắc bệnh trầm cảm từ trước. Vì thế, nếu bạn phát hiện mình thường xuyên cảm thấy mất tinh thần, có lẽ đã đến lúc giới hạn thời gian sử dụng mạng xã hội rồi đấy!</a:t>
            </a:r>
          </a:p>
          <a:p>
            <a:pPr marL="0" indent="0">
              <a:buNone/>
            </a:pPr>
            <a:endParaRPr lang="en-US" sz="200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772" y="853223"/>
            <a:ext cx="5739619" cy="3071663"/>
          </a:xfrm>
          <a:prstGeom prst="rect">
            <a:avLst/>
          </a:prstGeom>
        </p:spPr>
      </p:pic>
    </p:spTree>
    <p:extLst>
      <p:ext uri="{BB962C8B-B14F-4D97-AF65-F5344CB8AC3E}">
        <p14:creationId xmlns:p14="http://schemas.microsoft.com/office/powerpoint/2010/main" val="3255499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1B739-3D86-4A84-82C6-4ED9C27647A0}"/>
              </a:ext>
            </a:extLst>
          </p:cNvPr>
          <p:cNvSpPr>
            <a:spLocks noGrp="1"/>
          </p:cNvSpPr>
          <p:nvPr>
            <p:ph type="title"/>
          </p:nvPr>
        </p:nvSpPr>
        <p:spPr>
          <a:xfrm>
            <a:off x="0" y="-231580"/>
            <a:ext cx="8334376" cy="1325563"/>
          </a:xfrm>
          <a:solidFill>
            <a:schemeClr val="bg1"/>
          </a:solidFill>
        </p:spPr>
        <p:txBody>
          <a:bodyPr>
            <a:normAutofit/>
          </a:bodyPr>
          <a:lstStyle/>
          <a:p>
            <a:r>
              <a:rPr lang="en-US" sz="2000" b="1">
                <a:solidFill>
                  <a:schemeClr val="tx1"/>
                </a:solidFill>
              </a:rPr>
              <a:t>4</a:t>
            </a:r>
            <a:r>
              <a:rPr lang="en-US" sz="2000" b="1" smtClean="0">
                <a:solidFill>
                  <a:schemeClr val="tx1"/>
                </a:solidFill>
              </a:rPr>
              <a:t>. </a:t>
            </a:r>
            <a:r>
              <a:rPr lang="en-US" sz="2000" b="1">
                <a:solidFill>
                  <a:schemeClr val="tx1"/>
                </a:solidFill>
              </a:rPr>
              <a:t>Xao lãng mục tiêu cá nhân</a:t>
            </a:r>
            <a:br>
              <a:rPr lang="en-US" sz="2000" b="1">
                <a:solidFill>
                  <a:schemeClr val="tx1"/>
                </a:solidFill>
              </a:rPr>
            </a:br>
            <a:endParaRPr lang="en-US" sz="2000" dirty="0">
              <a:solidFill>
                <a:schemeClr val="tx1"/>
              </a:solidFill>
            </a:endParaRPr>
          </a:p>
        </p:txBody>
      </p:sp>
      <p:sp>
        <p:nvSpPr>
          <p:cNvPr id="3" name="Content Placeholder 2">
            <a:extLst>
              <a:ext uri="{FF2B5EF4-FFF2-40B4-BE49-F238E27FC236}">
                <a16:creationId xmlns:a16="http://schemas.microsoft.com/office/drawing/2014/main" xmlns="" id="{C5A8FF76-985C-4C2F-AB5E-10031855D273}"/>
              </a:ext>
            </a:extLst>
          </p:cNvPr>
          <p:cNvSpPr>
            <a:spLocks noGrp="1"/>
          </p:cNvSpPr>
          <p:nvPr>
            <p:ph idx="1"/>
          </p:nvPr>
        </p:nvSpPr>
        <p:spPr/>
        <p:txBody>
          <a:bodyPr>
            <a:normAutofit/>
          </a:bodyPr>
          <a:lstStyle/>
          <a:p>
            <a:pPr marL="0" indent="0">
              <a:buNone/>
            </a:pPr>
            <a:endParaRPr lang="en-US" smtClean="0"/>
          </a:p>
          <a:p>
            <a:pPr marL="0" indent="0">
              <a:buNone/>
            </a:pPr>
            <a:endParaRPr lang="en-US"/>
          </a:p>
          <a:p>
            <a:pPr marL="0" indent="0">
              <a:buNone/>
            </a:pPr>
            <a:endParaRPr lang="en-US" smtClean="0"/>
          </a:p>
          <a:p>
            <a:pPr marL="0" indent="0">
              <a:buNone/>
            </a:pPr>
            <a:endParaRPr lang="en-US"/>
          </a:p>
          <a:p>
            <a:pPr marL="0" indent="0">
              <a:buNone/>
            </a:pPr>
            <a:endParaRPr lang="en-US" smtClean="0"/>
          </a:p>
          <a:p>
            <a:pPr marL="0" indent="0">
              <a:buNone/>
            </a:pPr>
            <a:r>
              <a:rPr lang="en-US" sz="1800" smtClean="0"/>
              <a:t>Quá chú tâm vào mạng xã hội dễ dàng làm người ta quên đi mục tiêu thực sự của cuộc sống. Thay vì chú tâm tìm kiếm công việc trong tương lai bằng cách học hỏi những kĩ năng cần thiết, các bạn trẻ lại chăm chú làm những trò hề trên mạng để mong tìm kiếm những sự nổi tiếng bất chính trên mạng.</a:t>
            </a:r>
            <a:r>
              <a:rPr lang="en-US" sz="1800" smtClean="0"/>
              <a:t> </a:t>
            </a:r>
            <a:endParaRPr lang="en-US" sz="1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298" y="1093983"/>
            <a:ext cx="4825219" cy="2760565"/>
          </a:xfrm>
          <a:prstGeom prst="rect">
            <a:avLst/>
          </a:prstGeom>
        </p:spPr>
      </p:pic>
    </p:spTree>
    <p:extLst>
      <p:ext uri="{BB962C8B-B14F-4D97-AF65-F5344CB8AC3E}">
        <p14:creationId xmlns:p14="http://schemas.microsoft.com/office/powerpoint/2010/main" val="59454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DBE3E6-5A5E-4463-8DB0-F3CF9C324778}"/>
              </a:ext>
            </a:extLst>
          </p:cNvPr>
          <p:cNvSpPr>
            <a:spLocks noGrp="1"/>
          </p:cNvSpPr>
          <p:nvPr>
            <p:ph type="title"/>
          </p:nvPr>
        </p:nvSpPr>
        <p:spPr>
          <a:xfrm>
            <a:off x="0" y="-126609"/>
            <a:ext cx="8334376" cy="1325563"/>
          </a:xfrm>
        </p:spPr>
        <p:txBody>
          <a:bodyPr>
            <a:normAutofit/>
          </a:bodyPr>
          <a:lstStyle/>
          <a:p>
            <a:r>
              <a:rPr lang="en-US" sz="2800" b="1">
                <a:solidFill>
                  <a:schemeClr val="tx1"/>
                </a:solidFill>
              </a:rPr>
              <a:t>5</a:t>
            </a:r>
            <a:r>
              <a:rPr lang="vi-VN" sz="2800" b="1" smtClean="0">
                <a:solidFill>
                  <a:schemeClr val="tx1"/>
                </a:solidFill>
              </a:rPr>
              <a:t>. </a:t>
            </a:r>
            <a:r>
              <a:rPr lang="vi-VN" sz="2800" b="1">
                <a:solidFill>
                  <a:schemeClr val="tx1"/>
                </a:solidFill>
              </a:rPr>
              <a:t>Giảm tương tác giữa người với người</a:t>
            </a:r>
            <a:br>
              <a:rPr lang="vi-VN" sz="2800" b="1">
                <a:solidFill>
                  <a:schemeClr val="tx1"/>
                </a:solidFill>
              </a:rPr>
            </a:br>
            <a:endParaRPr lang="en-US" sz="2800" dirty="0">
              <a:solidFill>
                <a:schemeClr val="tx1"/>
              </a:solidFill>
            </a:endParaRPr>
          </a:p>
        </p:txBody>
      </p:sp>
      <p:sp>
        <p:nvSpPr>
          <p:cNvPr id="3" name="Content Placeholder 2">
            <a:extLst>
              <a:ext uri="{FF2B5EF4-FFF2-40B4-BE49-F238E27FC236}">
                <a16:creationId xmlns:a16="http://schemas.microsoft.com/office/drawing/2014/main" xmlns="" id="{98407322-EE47-461A-937E-D8B74ADFB3D0}"/>
              </a:ext>
            </a:extLst>
          </p:cNvPr>
          <p:cNvSpPr>
            <a:spLocks noGrp="1"/>
          </p:cNvSpPr>
          <p:nvPr>
            <p:ph idx="1"/>
          </p:nvPr>
        </p:nvSpPr>
        <p:spPr>
          <a:xfrm>
            <a:off x="838200" y="1825625"/>
            <a:ext cx="5224975" cy="4351338"/>
          </a:xfrm>
        </p:spPr>
        <p:txBody>
          <a:bodyPr>
            <a:normAutofit fontScale="92500" lnSpcReduction="20000"/>
          </a:bodyPr>
          <a:lstStyle/>
          <a:p>
            <a:pPr marL="0" indent="0">
              <a:buNone/>
            </a:pPr>
            <a:endParaRPr lang="en-US" smtClean="0"/>
          </a:p>
          <a:p>
            <a:pPr marL="0" indent="0">
              <a:buNone/>
            </a:pPr>
            <a:endParaRPr lang="en-US"/>
          </a:p>
          <a:p>
            <a:pPr marL="0" indent="0">
              <a:buNone/>
            </a:pPr>
            <a:r>
              <a:rPr lang="en-US">
                <a:solidFill>
                  <a:schemeClr val="tx1"/>
                </a:solidFill>
              </a:rPr>
              <a:t> </a:t>
            </a:r>
            <a:r>
              <a:rPr lang="en-US" smtClean="0">
                <a:solidFill>
                  <a:schemeClr val="tx1"/>
                </a:solidFill>
              </a:rPr>
              <a:t>   </a:t>
            </a:r>
            <a:r>
              <a:rPr lang="vi-VN" sz="2400" smtClean="0">
                <a:solidFill>
                  <a:schemeClr val="tx1"/>
                </a:solidFill>
              </a:rPr>
              <a:t>Thử </a:t>
            </a:r>
            <a:r>
              <a:rPr lang="vi-VN" sz="2400">
                <a:solidFill>
                  <a:schemeClr val="tx1"/>
                </a:solidFill>
              </a:rPr>
              <a:t>tưởng tượng xem bạn bè và người thân của bạn sẽ cảm thấy thế nào khi gặp mặt họ mà bạn cứ dán mắt vào </a:t>
            </a:r>
            <a:r>
              <a:rPr lang="vi-VN" sz="2400" b="1" i="1">
                <a:solidFill>
                  <a:schemeClr val="tx1"/>
                </a:solidFill>
              </a:rPr>
              <a:t>Facebook</a:t>
            </a:r>
            <a:r>
              <a:rPr lang="vi-VN" sz="2400" b="1">
                <a:solidFill>
                  <a:schemeClr val="tx1"/>
                </a:solidFill>
              </a:rPr>
              <a:t> </a:t>
            </a:r>
            <a:r>
              <a:rPr lang="vi-VN" sz="2400">
                <a:solidFill>
                  <a:schemeClr val="tx1"/>
                </a:solidFill>
              </a:rPr>
              <a:t>qua màn hình </a:t>
            </a:r>
            <a:r>
              <a:rPr lang="vi-VN" sz="2400" b="1">
                <a:solidFill>
                  <a:schemeClr val="tx1"/>
                </a:solidFill>
                <a:hlinkClick r:id="rId3" tooltip="Smartphone"/>
              </a:rPr>
              <a:t>smartphone</a:t>
            </a:r>
            <a:r>
              <a:rPr lang="vi-VN" sz="2400" b="1">
                <a:solidFill>
                  <a:schemeClr val="tx1"/>
                </a:solidFill>
              </a:rPr>
              <a:t>.</a:t>
            </a:r>
            <a:endParaRPr lang="vi-VN" sz="2400">
              <a:solidFill>
                <a:schemeClr val="tx1"/>
              </a:solidFill>
            </a:endParaRPr>
          </a:p>
          <a:p>
            <a:pPr marL="0" indent="0">
              <a:buNone/>
            </a:pPr>
            <a:r>
              <a:rPr lang="en-US" sz="2400" smtClean="0">
                <a:solidFill>
                  <a:schemeClr val="tx1"/>
                </a:solidFill>
              </a:rPr>
              <a:t>    </a:t>
            </a:r>
            <a:r>
              <a:rPr lang="vi-VN" sz="2400" smtClean="0">
                <a:solidFill>
                  <a:schemeClr val="tx1"/>
                </a:solidFill>
              </a:rPr>
              <a:t>Nghiện</a:t>
            </a:r>
            <a:r>
              <a:rPr lang="vi-VN" sz="2400" b="1" i="1">
                <a:solidFill>
                  <a:schemeClr val="tx1"/>
                </a:solidFill>
              </a:rPr>
              <a:t> mạng xã hội</a:t>
            </a:r>
            <a:r>
              <a:rPr lang="vi-VN" sz="2400">
                <a:solidFill>
                  <a:schemeClr val="tx1"/>
                </a:solidFill>
              </a:rPr>
              <a:t> không chỉ khiến bạn dành ít thời gian cho người thật việc thật ở quanh mình, mà còn khiến họ buồn phiền khi bạn coi trọng bạn bè “ảo” hơn những gì ở trước mắt. Dần dần, các mối quan hệ sẽ bị rạn nứt và sẽ chẳ</a:t>
            </a:r>
            <a:r>
              <a:rPr lang="vi-VN">
                <a:solidFill>
                  <a:schemeClr val="tx1"/>
                </a:solidFill>
              </a:rPr>
              <a:t>ng ai còn muốn gặp mặt bạn nữa.</a:t>
            </a:r>
          </a:p>
          <a:p>
            <a:pPr marL="0" indent="0">
              <a:buNone/>
            </a:pP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9289" y="2697542"/>
            <a:ext cx="5106573" cy="24090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71062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3F4ED6-95B6-45CA-9318-D5C6D107AB69}"/>
              </a:ext>
            </a:extLst>
          </p:cNvPr>
          <p:cNvSpPr>
            <a:spLocks noGrp="1"/>
          </p:cNvSpPr>
          <p:nvPr>
            <p:ph type="title"/>
          </p:nvPr>
        </p:nvSpPr>
        <p:spPr>
          <a:xfrm>
            <a:off x="-98474" y="-189255"/>
            <a:ext cx="8334376" cy="1325563"/>
          </a:xfrm>
        </p:spPr>
        <p:txBody>
          <a:bodyPr>
            <a:normAutofit/>
          </a:bodyPr>
          <a:lstStyle/>
          <a:p>
            <a:r>
              <a:rPr lang="en-US" sz="3200">
                <a:solidFill>
                  <a:schemeClr val="tx1"/>
                </a:solidFill>
              </a:rPr>
              <a:t>6</a:t>
            </a:r>
            <a:r>
              <a:rPr lang="en-US" sz="3200" smtClean="0">
                <a:solidFill>
                  <a:schemeClr val="tx1"/>
                </a:solidFill>
              </a:rPr>
              <a:t>. </a:t>
            </a:r>
            <a:r>
              <a:rPr lang="en-US" sz="3200">
                <a:solidFill>
                  <a:schemeClr val="tx1"/>
                </a:solidFill>
              </a:rPr>
              <a:t>Tốn quá nhiều thời gian</a:t>
            </a:r>
            <a:br>
              <a:rPr lang="en-US" sz="3200">
                <a:solidFill>
                  <a:schemeClr val="tx1"/>
                </a:solidFill>
              </a:rPr>
            </a:br>
            <a:endParaRPr lang="en-US" sz="3200" dirty="0">
              <a:solidFill>
                <a:schemeClr val="tx1"/>
              </a:solidFill>
            </a:endParaRPr>
          </a:p>
        </p:txBody>
      </p:sp>
      <p:sp>
        <p:nvSpPr>
          <p:cNvPr id="3" name="Content Placeholder 2">
            <a:extLst>
              <a:ext uri="{FF2B5EF4-FFF2-40B4-BE49-F238E27FC236}">
                <a16:creationId xmlns:a16="http://schemas.microsoft.com/office/drawing/2014/main" xmlns="" id="{E84E5DA1-F8B9-4937-9464-997FD4F08F17}"/>
              </a:ext>
            </a:extLst>
          </p:cNvPr>
          <p:cNvSpPr>
            <a:spLocks noGrp="1"/>
          </p:cNvSpPr>
          <p:nvPr>
            <p:ph idx="1"/>
          </p:nvPr>
        </p:nvSpPr>
        <p:spPr>
          <a:xfrm>
            <a:off x="148883" y="1136308"/>
            <a:ext cx="6682273" cy="4351338"/>
          </a:xfrm>
        </p:spPr>
        <p:txBody>
          <a:bodyPr>
            <a:normAutofit lnSpcReduction="10000"/>
          </a:bodyPr>
          <a:lstStyle/>
          <a:p>
            <a:pPr marL="0" indent="0">
              <a:buNone/>
            </a:pPr>
            <a:endParaRPr lang="en-US" dirty="0"/>
          </a:p>
          <a:p>
            <a:pPr marL="0" indent="0">
              <a:buNone/>
            </a:pPr>
            <a:r>
              <a:rPr lang="en-US" sz="2000" smtClean="0"/>
              <a:t>   </a:t>
            </a:r>
            <a:r>
              <a:rPr lang="vi-VN" sz="2000" smtClean="0"/>
              <a:t>Điều </a:t>
            </a:r>
            <a:r>
              <a:rPr lang="vi-VN" sz="2000"/>
              <a:t>này đặc biệt đúng với những ai sử dụng điện thoại thông minh hoặc laptop thường xuyên. Thật khó để kiềm chế việc mở Facebook, Youtube,… mỗi khi chúng ta có internet trong ngày. Dù bạn cảm thấy mình chỉ dành rất ít thời gian cho mạng xã hội mỗi lần song hãy thử nhớ lại xem mình đã làm những cái “ít thời gian” đó nhiều đến mức nào trong một ngày. Hẳn bạn sẽ nhận ra rằng khoảng thời gian eo hẹp mà mình có mỗi ngày vốn để thư giãn, nghỉ ngơi, giải trí, làm việc giờ đây chỉ dành cho mạng xã hội. Điều này sẽ ảnh hưởng gián tiếp một cách không nhỏ tới tâm tư, tính cách và thậm chí là chất lượng công việc, chất lượng cuộc sống hằng ngày của bạn. Từ lúc nào đó, bạn đã đối mặt với nguy cơ trở thành một người “nghiện” mạng xã hội mà không hề hay biết.</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473" y="935659"/>
            <a:ext cx="4671527"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57973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528A8F-BE90-403A-92DC-C6654ECBAE5F}"/>
              </a:ext>
            </a:extLst>
          </p:cNvPr>
          <p:cNvSpPr>
            <a:spLocks noGrp="1"/>
          </p:cNvSpPr>
          <p:nvPr>
            <p:ph type="title"/>
          </p:nvPr>
        </p:nvSpPr>
        <p:spPr>
          <a:xfrm>
            <a:off x="0" y="-112542"/>
            <a:ext cx="8334376" cy="1325563"/>
          </a:xfrm>
        </p:spPr>
        <p:txBody>
          <a:bodyPr>
            <a:normAutofit/>
          </a:bodyPr>
          <a:lstStyle/>
          <a:p>
            <a:r>
              <a:rPr lang="en-US" sz="2800" smtClean="0">
                <a:solidFill>
                  <a:schemeClr val="tx1"/>
                </a:solidFill>
              </a:rPr>
              <a:t>7.</a:t>
            </a:r>
            <a:r>
              <a:rPr lang="vi-VN" sz="2800">
                <a:solidFill>
                  <a:schemeClr val="tx1"/>
                </a:solidFill>
              </a:rPr>
              <a:t>  Tình yêu dễ đổ vỡ</a:t>
            </a:r>
            <a:br>
              <a:rPr lang="vi-VN" sz="2800">
                <a:solidFill>
                  <a:schemeClr val="tx1"/>
                </a:solidFill>
              </a:rPr>
            </a:br>
            <a:endParaRPr lang="en-US" sz="2800" dirty="0">
              <a:solidFill>
                <a:schemeClr val="tx1"/>
              </a:solidFill>
            </a:endParaRPr>
          </a:p>
        </p:txBody>
      </p:sp>
      <p:sp>
        <p:nvSpPr>
          <p:cNvPr id="3" name="Content Placeholder 2">
            <a:extLst>
              <a:ext uri="{FF2B5EF4-FFF2-40B4-BE49-F238E27FC236}">
                <a16:creationId xmlns:a16="http://schemas.microsoft.com/office/drawing/2014/main" xmlns="" id="{EF0BB469-A5E0-4D3D-959E-9809A9A8BAF2}"/>
              </a:ext>
            </a:extLst>
          </p:cNvPr>
          <p:cNvSpPr>
            <a:spLocks noGrp="1"/>
          </p:cNvSpPr>
          <p:nvPr>
            <p:ph idx="1"/>
          </p:nvPr>
        </p:nvSpPr>
        <p:spPr>
          <a:xfrm>
            <a:off x="295421" y="1631853"/>
            <a:ext cx="7272998" cy="4473526"/>
          </a:xfrm>
        </p:spPr>
        <p:txBody>
          <a:bodyPr/>
          <a:lstStyle/>
          <a:p>
            <a:pPr marL="0" indent="0">
              <a:buNone/>
            </a:pPr>
            <a:r>
              <a:rPr lang="en-US" smtClean="0"/>
              <a:t>   </a:t>
            </a:r>
            <a:r>
              <a:rPr lang="vi-VN" sz="2000" smtClean="0"/>
              <a:t>Cơm </a:t>
            </a:r>
            <a:r>
              <a:rPr lang="vi-VN" sz="2000"/>
              <a:t>chẳng lành, canh chẳng ngọt vì đeo bám trên mạng</a:t>
            </a:r>
          </a:p>
          <a:p>
            <a:pPr marL="0" indent="0">
              <a:buNone/>
            </a:pPr>
            <a:r>
              <a:rPr lang="en-US" sz="2000" smtClean="0"/>
              <a:t>   </a:t>
            </a:r>
            <a:r>
              <a:rPr lang="vi-VN" sz="2000" smtClean="0"/>
              <a:t>Ghen </a:t>
            </a:r>
            <a:r>
              <a:rPr lang="vi-VN" sz="2000"/>
              <a:t>tuông hay rình mò trên mạng không bao giờ mang đến kết quả tốt đẹp cho các đôi lứa đang yêu. Mạng xã hội tưởng chừng là công cụ hiệu quả để “hâm nóng tình cảm”, nhưng thực tế là lợi thì ít mà hại thì nhiều. Theo nghiên cứu, những ai sử dụng mạng xã hội càng nhiều thì họ càng có “tật” theo dõi mọi hành động của người ấy, dễ dẫn đến cãi vã và chia tay.</a:t>
            </a:r>
          </a:p>
          <a:p>
            <a:r>
              <a:rPr lang="vi-VN" sz="1800"/>
              <a:t/>
            </a:r>
            <a:br>
              <a:rPr lang="vi-VN" sz="1800"/>
            </a:br>
            <a:endParaRPr lang="en-US" sz="1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7398" y="823117"/>
            <a:ext cx="4004602" cy="4318782"/>
          </a:xfrm>
          <a:prstGeom prst="rect">
            <a:avLst/>
          </a:prstGeom>
          <a:ln>
            <a:noFill/>
          </a:ln>
          <a:effectLst>
            <a:softEdge rad="112500"/>
          </a:effectLst>
        </p:spPr>
      </p:pic>
    </p:spTree>
    <p:extLst>
      <p:ext uri="{BB962C8B-B14F-4D97-AF65-F5344CB8AC3E}">
        <p14:creationId xmlns:p14="http://schemas.microsoft.com/office/powerpoint/2010/main" val="405558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068" y="-98474"/>
            <a:ext cx="6545750" cy="1600200"/>
          </a:xfrm>
        </p:spPr>
        <p:txBody>
          <a:bodyPr>
            <a:normAutofit/>
          </a:bodyPr>
          <a:lstStyle/>
          <a:p>
            <a:pPr fontAlgn="base"/>
            <a:r>
              <a:rPr lang="en-US" sz="3100" smtClean="0"/>
              <a:t>8. </a:t>
            </a:r>
            <a:r>
              <a:rPr lang="vi-VN" sz="3100" smtClean="0"/>
              <a:t>Não </a:t>
            </a:r>
            <a:r>
              <a:rPr lang="vi-VN" sz="3100"/>
              <a:t>không có thời gian nghỉ ngơi</a:t>
            </a:r>
            <a:br>
              <a:rPr lang="vi-VN" sz="3100"/>
            </a:br>
            <a:r>
              <a:rPr lang="vi-VN"/>
              <a:t/>
            </a:r>
            <a:br>
              <a:rPr lang="vi-VN"/>
            </a:br>
            <a:endParaRPr lang="en-US"/>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3354" r="3354"/>
          <a:stretch>
            <a:fillRect/>
          </a:stretch>
        </p:blipFill>
        <p:spPr>
          <a:prstGeom prst="rect">
            <a:avLst/>
          </a:prstGeom>
          <a:ln>
            <a:noFill/>
          </a:ln>
          <a:effectLst>
            <a:softEdge rad="112500"/>
          </a:effectLst>
        </p:spPr>
      </p:pic>
      <p:sp>
        <p:nvSpPr>
          <p:cNvPr id="4" name="Text Placeholder 3"/>
          <p:cNvSpPr>
            <a:spLocks noGrp="1"/>
          </p:cNvSpPr>
          <p:nvPr>
            <p:ph type="body" sz="half" idx="2"/>
          </p:nvPr>
        </p:nvSpPr>
        <p:spPr>
          <a:xfrm>
            <a:off x="397412" y="1396218"/>
            <a:ext cx="3932237" cy="3811588"/>
          </a:xfrm>
        </p:spPr>
        <p:txBody>
          <a:bodyPr>
            <a:normAutofit lnSpcReduction="10000"/>
          </a:bodyPr>
          <a:lstStyle/>
          <a:p>
            <a:pPr fontAlgn="base"/>
            <a:r>
              <a:rPr lang="en-US" sz="2000" smtClean="0"/>
              <a:t>   </a:t>
            </a:r>
            <a:r>
              <a:rPr lang="vi-VN" sz="2000" smtClean="0"/>
              <a:t>Nhiều </a:t>
            </a:r>
            <a:r>
              <a:rPr lang="vi-VN" sz="2000"/>
              <a:t>người trong chúng ta có thói quen lướt mạng xã hội bất cứ khi nào rảnh rỗi. Điều này khiến bạn mất đi khoảng thời gian để não được thư giãn và nghỉ ngơi thực sự.</a:t>
            </a:r>
          </a:p>
          <a:p>
            <a:pPr fontAlgn="base"/>
            <a:r>
              <a:rPr lang="en-US" sz="2000" smtClean="0"/>
              <a:t>   </a:t>
            </a:r>
            <a:r>
              <a:rPr lang="vi-VN" sz="2000" smtClean="0"/>
              <a:t>Tác </a:t>
            </a:r>
            <a:r>
              <a:rPr lang="vi-VN" sz="2000"/>
              <a:t>hại của việc sử dụng mạng xã hội quá nhiều là gây ảnh hưởng không nhỏ đến chất lượng công việc cũng như chất lượng cuộc sống hàng ngày của bạn. Thậm chí bạn có thể trở nên nghiện mạng xã hội đến mức khó tập trung làm </a:t>
            </a:r>
            <a:r>
              <a:rPr lang="vi-VN" sz="1800"/>
              <a:t>việc.</a:t>
            </a:r>
          </a:p>
          <a:p>
            <a:endParaRPr lang="en-US"/>
          </a:p>
        </p:txBody>
      </p:sp>
    </p:spTree>
    <p:extLst>
      <p:ext uri="{BB962C8B-B14F-4D97-AF65-F5344CB8AC3E}">
        <p14:creationId xmlns:p14="http://schemas.microsoft.com/office/powerpoint/2010/main" val="1808829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78">
      <a:dk1>
        <a:sysClr val="windowText" lastClr="000000"/>
      </a:dk1>
      <a:lt1>
        <a:sysClr val="window" lastClr="FFFFFF"/>
      </a:lt1>
      <a:dk2>
        <a:srgbClr val="44546A"/>
      </a:dk2>
      <a:lt2>
        <a:srgbClr val="E7E6E6"/>
      </a:lt2>
      <a:accent1>
        <a:srgbClr val="5A4694"/>
      </a:accent1>
      <a:accent2>
        <a:srgbClr val="23737C"/>
      </a:accent2>
      <a:accent3>
        <a:srgbClr val="489CAF"/>
      </a:accent3>
      <a:accent4>
        <a:srgbClr val="E2D02C"/>
      </a:accent4>
      <a:accent5>
        <a:srgbClr val="F26C6E"/>
      </a:accent5>
      <a:accent6>
        <a:srgbClr val="1F2938"/>
      </a:accent6>
      <a:hlink>
        <a:srgbClr val="0563C1"/>
      </a:hlink>
      <a:folHlink>
        <a:srgbClr val="954F72"/>
      </a:folHlink>
    </a:clrScheme>
    <a:fontScheme name="Custom 6">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251335_Earth Day presentation_RVA_v3.potx" id="{2E821734-A971-4A99-A887-EE8808B7446A}" vid="{74D09940-9788-4332-97C9-A3EF112A74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EDC6638-3F1D-4CA5-A167-2F719C08762F}">
  <ds:schemaRefs>
    <ds:schemaRef ds:uri="http://schemas.microsoft.com/sharepoint/v3/contenttype/forms"/>
  </ds:schemaRefs>
</ds:datastoreItem>
</file>

<file path=customXml/itemProps2.xml><?xml version="1.0" encoding="utf-8"?>
<ds:datastoreItem xmlns:ds="http://schemas.openxmlformats.org/officeDocument/2006/customXml" ds:itemID="{95FDF6E3-4638-4FD3-B9D7-E0E63F2056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159ADF-C50B-4A45-AD13-B0A8152C3150}">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Earth Day slides</Template>
  <TotalTime>0</TotalTime>
  <Words>874</Words>
  <Application>Microsoft Office PowerPoint</Application>
  <PresentationFormat>Widescreen</PresentationFormat>
  <Paragraphs>54</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vt:lpstr>
      <vt:lpstr>Office Theme</vt:lpstr>
      <vt:lpstr>Những tác hại của mạng xã hội</vt:lpstr>
      <vt:lpstr>1. Gây mất ngủ</vt:lpstr>
      <vt:lpstr>2. Bạo lực trên mạng </vt:lpstr>
      <vt:lpstr>3. Nguy cơ trầm cảm </vt:lpstr>
      <vt:lpstr>4. Xao lãng mục tiêu cá nhân </vt:lpstr>
      <vt:lpstr>5. Giảm tương tác giữa người với người </vt:lpstr>
      <vt:lpstr>6. Tốn quá nhiều thời gian </vt:lpstr>
      <vt:lpstr>7.  Tình yêu dễ đổ vỡ </vt:lpstr>
      <vt:lpstr>8. Não không có thời gian nghỉ ngơi  </vt:lpstr>
      <vt:lpstr>9. Hãy thức dậy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2022-11-27T00:58:29Z</dcterms:created>
  <dcterms:modified xsi:type="dcterms:W3CDTF">2022-11-27T02:55:02Z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