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74" r:id="rId7"/>
    <p:sldId id="260" r:id="rId8"/>
    <p:sldId id="264" r:id="rId9"/>
    <p:sldId id="265" r:id="rId10"/>
    <p:sldId id="266" r:id="rId11"/>
    <p:sldId id="267" r:id="rId12"/>
    <p:sldId id="268" r:id="rId13"/>
    <p:sldId id="269" r:id="rId14"/>
    <p:sldId id="272" r:id="rId15"/>
    <p:sldId id="261" r:id="rId16"/>
    <p:sldId id="270" r:id="rId17"/>
    <p:sldId id="262" r:id="rId18"/>
    <p:sldId id="273" r:id="rId19"/>
    <p:sldId id="275"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C261-2AA4-4723-A533-5C2BB6D41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5A103-0736-4370-929F-98B70E5A1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ECF24-50D5-48D9-B3CA-36EC6CD07586}"/>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252BE528-D626-4E5C-B4B7-2BB0EC593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ECF37-216A-448D-B846-9BF01AC6B70B}"/>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105510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9FDD-4AD2-4289-B16F-FC1067046B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A9416-E637-43F0-A225-3E0A31D63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1D804-0630-413A-A3B1-E71A48D801B8}"/>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AA9C08D5-C003-49B3-AB08-2353CEF3F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73005-B0FF-4CE8-AFEB-C8075BFCF418}"/>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199713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58FC2-245D-4BE5-B338-8CFAA33C3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EFCB1-BBFF-4215-9402-343A8B16C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9BA71-1A3C-4897-87B8-DFE79028F596}"/>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B609B7C1-4833-4D6E-B988-82EA95331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74E9F-1D61-40A5-8BFB-D0DF1D36B1F7}"/>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93599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03CB-22BD-4847-B2E0-427D356CE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3ABC8-C184-433C-9932-F9CC29D92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D5447-8641-4141-B699-31617DD29144}"/>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93A83EFA-DEB7-4FCD-A148-D32E5BB8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B4C8A-8564-461D-8737-15E1AEB29354}"/>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254674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C404-6F01-41AC-9919-DD68300A3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C2B72-C123-4CC8-9DFA-30D1B243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FDB10-9523-400C-A99F-EFA79F0713D0}"/>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00A71245-2C69-48C6-884C-ACBD74FBB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E6BB-4E40-4700-85EE-D5B57E193FAF}"/>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349803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F446-0308-4C47-92EB-777742A18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E1F72-4192-4096-B6FB-129FDEF76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C9E08-D2C8-422E-A708-B3B2352F6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F09295-3F22-4F34-80E5-BEF10DFF33EF}"/>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6" name="Footer Placeholder 5">
            <a:extLst>
              <a:ext uri="{FF2B5EF4-FFF2-40B4-BE49-F238E27FC236}">
                <a16:creationId xmlns:a16="http://schemas.microsoft.com/office/drawing/2014/main" id="{CBA546F4-1A67-489E-9C5D-6B9F814AA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A1C86-086F-4295-980D-AD513CE9F674}"/>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323190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9DD1-097F-4FBA-85B4-FFB7E2640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1629E-662F-4490-A6B2-9D796E89C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53E9E-9350-4151-9052-DACF264FF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906BEE-A966-4BF0-8638-71854EE29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2F791-FC26-4890-8E12-675C11F08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BBC3C6-FB65-44D7-A13A-698EAA7AA71C}"/>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8" name="Footer Placeholder 7">
            <a:extLst>
              <a:ext uri="{FF2B5EF4-FFF2-40B4-BE49-F238E27FC236}">
                <a16:creationId xmlns:a16="http://schemas.microsoft.com/office/drawing/2014/main" id="{90797830-8A7B-4FF8-BE91-3DF794F3AD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AD0F8-CE41-478E-92A0-8D5350AE7567}"/>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287729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2BED-314E-409A-8A0F-3A0193159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EEBC03-7B39-457E-8B2E-8639659C11CA}"/>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4" name="Footer Placeholder 3">
            <a:extLst>
              <a:ext uri="{FF2B5EF4-FFF2-40B4-BE49-F238E27FC236}">
                <a16:creationId xmlns:a16="http://schemas.microsoft.com/office/drawing/2014/main" id="{F44D885C-E471-40A8-B799-49E077AFC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7ABB7-4A6F-496B-A9F3-9705ADEBCEB1}"/>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419716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E7804-7919-43EE-A8BD-1907B2311708}"/>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3" name="Footer Placeholder 2">
            <a:extLst>
              <a:ext uri="{FF2B5EF4-FFF2-40B4-BE49-F238E27FC236}">
                <a16:creationId xmlns:a16="http://schemas.microsoft.com/office/drawing/2014/main" id="{94E31777-2080-4CAF-9852-4694E571D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9A42C-4890-47F6-82E8-87DD9994E119}"/>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375151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0BDD-1867-41D3-BF35-BD682C022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71A77E-56E2-4FB5-895D-08AC39B1C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107BB5-2131-42E1-AA59-135646949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72677-9B98-4B25-A539-B3AFA30C93D9}"/>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6" name="Footer Placeholder 5">
            <a:extLst>
              <a:ext uri="{FF2B5EF4-FFF2-40B4-BE49-F238E27FC236}">
                <a16:creationId xmlns:a16="http://schemas.microsoft.com/office/drawing/2014/main" id="{9CACE0D6-4D4F-4582-8639-411230B65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2929E-CF24-4303-BCB2-94502C29BDC0}"/>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428211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A13C-6FAC-4A97-ACF5-C7E6CC294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8E9112-5C48-4F6B-9198-D033D515A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408550-0D92-423F-9E29-8A5113908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9D7BF-5907-487A-8C6A-A8B140DA1ECA}"/>
              </a:ext>
            </a:extLst>
          </p:cNvPr>
          <p:cNvSpPr>
            <a:spLocks noGrp="1"/>
          </p:cNvSpPr>
          <p:nvPr>
            <p:ph type="dt" sz="half" idx="10"/>
          </p:nvPr>
        </p:nvSpPr>
        <p:spPr/>
        <p:txBody>
          <a:bodyPr/>
          <a:lstStyle/>
          <a:p>
            <a:fld id="{91851AC2-37E2-434F-AF1A-6CBA5D84CFE6}" type="datetimeFigureOut">
              <a:rPr lang="en-US" smtClean="0"/>
              <a:t>4/28/2020</a:t>
            </a:fld>
            <a:endParaRPr lang="en-US"/>
          </a:p>
        </p:txBody>
      </p:sp>
      <p:sp>
        <p:nvSpPr>
          <p:cNvPr id="6" name="Footer Placeholder 5">
            <a:extLst>
              <a:ext uri="{FF2B5EF4-FFF2-40B4-BE49-F238E27FC236}">
                <a16:creationId xmlns:a16="http://schemas.microsoft.com/office/drawing/2014/main" id="{96981D5A-6C9D-4421-B179-577587EB6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58897-64E3-409B-BE2F-1519C42F4FE6}"/>
              </a:ext>
            </a:extLst>
          </p:cNvPr>
          <p:cNvSpPr>
            <a:spLocks noGrp="1"/>
          </p:cNvSpPr>
          <p:nvPr>
            <p:ph type="sldNum" sz="quarter" idx="12"/>
          </p:nvPr>
        </p:nvSpPr>
        <p:spPr/>
        <p:txBody>
          <a:bodyPr/>
          <a:lstStyle/>
          <a:p>
            <a:fld id="{3B5DEF6E-DE6C-4D12-95E2-C9CBB44843F5}" type="slidenum">
              <a:rPr lang="en-US" smtClean="0"/>
              <a:t>‹#›</a:t>
            </a:fld>
            <a:endParaRPr lang="en-US"/>
          </a:p>
        </p:txBody>
      </p:sp>
    </p:spTree>
    <p:extLst>
      <p:ext uri="{BB962C8B-B14F-4D97-AF65-F5344CB8AC3E}">
        <p14:creationId xmlns:p14="http://schemas.microsoft.com/office/powerpoint/2010/main" val="39032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B0F40-A10B-4BFF-AC11-D301BBB7C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917B9-63E5-4D42-9C1A-69EA01FDE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595C1-70CE-43BB-B09A-226277E91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51AC2-37E2-434F-AF1A-6CBA5D84CFE6}" type="datetimeFigureOut">
              <a:rPr lang="en-US" smtClean="0"/>
              <a:t>4/28/2020</a:t>
            </a:fld>
            <a:endParaRPr lang="en-US"/>
          </a:p>
        </p:txBody>
      </p:sp>
      <p:sp>
        <p:nvSpPr>
          <p:cNvPr id="5" name="Footer Placeholder 4">
            <a:extLst>
              <a:ext uri="{FF2B5EF4-FFF2-40B4-BE49-F238E27FC236}">
                <a16:creationId xmlns:a16="http://schemas.microsoft.com/office/drawing/2014/main" id="{F9B28FA0-3EC6-4681-862D-0E936E4FA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37FFBF-CBB8-4194-94E1-464D061E6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DEF6E-DE6C-4D12-95E2-C9CBB44843F5}" type="slidenum">
              <a:rPr lang="en-US" smtClean="0"/>
              <a:t>‹#›</a:t>
            </a:fld>
            <a:endParaRPr lang="en-US"/>
          </a:p>
        </p:txBody>
      </p:sp>
    </p:spTree>
    <p:extLst>
      <p:ext uri="{BB962C8B-B14F-4D97-AF65-F5344CB8AC3E}">
        <p14:creationId xmlns:p14="http://schemas.microsoft.com/office/powerpoint/2010/main" val="60516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5886-E9A6-468A-85DB-4AACBC99A7F8}"/>
              </a:ext>
            </a:extLst>
          </p:cNvPr>
          <p:cNvSpPr>
            <a:spLocks noGrp="1"/>
          </p:cNvSpPr>
          <p:nvPr>
            <p:ph type="ctrTitle"/>
          </p:nvPr>
        </p:nvSpPr>
        <p:spPr>
          <a:xfrm>
            <a:off x="1524000" y="1253490"/>
            <a:ext cx="9144000" cy="2387600"/>
          </a:xfrm>
        </p:spPr>
        <p:txBody>
          <a:bodyPr>
            <a:normAutofit fontScale="90000"/>
          </a:bodyPr>
          <a:lstStyle/>
          <a:p>
            <a:r>
              <a:rPr lang="en-US" sz="5300" b="1" dirty="0" smtClean="0">
                <a:latin typeface="Times New Roman" panose="02020603050405020304" pitchFamily="18" charset="0"/>
                <a:cs typeface="Times New Roman" panose="02020603050405020304" pitchFamily="18" charset="0"/>
              </a:rPr>
              <a:t>Báo cáo thực tập </a:t>
            </a:r>
            <a:r>
              <a:rPr lang="en-US" sz="5300" b="1" dirty="0">
                <a:latin typeface="Times New Roman" panose="02020603050405020304" pitchFamily="18" charset="0"/>
                <a:cs typeface="Times New Roman" panose="02020603050405020304" pitchFamily="18" charset="0"/>
              </a:rPr>
              <a:t>tốt nghiệp</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Xây dựng hệ thống giới thiệu và theo dõi giao dịch bất động sản.</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0C9116-31A9-4009-A2EC-7D099158696D}"/>
              </a:ext>
            </a:extLst>
          </p:cNvPr>
          <p:cNvSpPr>
            <a:spLocks noGrp="1"/>
          </p:cNvSpPr>
          <p:nvPr>
            <p:ph type="subTitle" idx="1"/>
          </p:nvPr>
        </p:nvSpPr>
        <p:spPr>
          <a:xfrm>
            <a:off x="1524000" y="4640263"/>
            <a:ext cx="9144000" cy="1655762"/>
          </a:xfrm>
        </p:spPr>
        <p:txBody>
          <a:bodyPr/>
          <a:lstStyle/>
          <a:p>
            <a:pPr algn="l"/>
            <a:r>
              <a:rPr lang="en-US" b="1" err="1">
                <a:latin typeface="Times New Roman" panose="02020603050405020304" pitchFamily="18" charset="0"/>
                <a:cs typeface="Times New Roman" panose="02020603050405020304" pitchFamily="18" charset="0"/>
              </a:rPr>
              <a:t>Giảng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viên</a:t>
            </a:r>
            <a:r>
              <a:rPr lang="en-US" b="1">
                <a:latin typeface="Times New Roman" panose="02020603050405020304" pitchFamily="18" charset="0"/>
                <a:cs typeface="Times New Roman" panose="02020603050405020304" pitchFamily="18" charset="0"/>
              </a:rPr>
              <a:t> h</a:t>
            </a:r>
            <a:r>
              <a:rPr lang="vi-VN" b="1">
                <a:latin typeface="Times New Roman" panose="02020603050405020304" pitchFamily="18" charset="0"/>
                <a:cs typeface="Times New Roman" panose="02020603050405020304" pitchFamily="18" charset="0"/>
              </a:rPr>
              <a:t>ư</a:t>
            </a:r>
            <a:r>
              <a:rPr lang="en-US" b="1" err="1">
                <a:latin typeface="Times New Roman" panose="02020603050405020304" pitchFamily="18" charset="0"/>
                <a:cs typeface="Times New Roman" panose="02020603050405020304" pitchFamily="18" charset="0"/>
              </a:rPr>
              <a:t>ớng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dẫn</a:t>
            </a:r>
            <a:r>
              <a:rPr lang="en-US" b="1">
                <a:latin typeface="Times New Roman" panose="02020603050405020304" pitchFamily="18" charset="0"/>
                <a:cs typeface="Times New Roman" panose="02020603050405020304" pitchFamily="18" charset="0"/>
              </a:rPr>
              <a:t>: TS.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Trung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Đức</a:t>
            </a:r>
            <a:endParaRPr lang="en-US" b="1">
              <a:latin typeface="Times New Roman" panose="02020603050405020304" pitchFamily="18" charset="0"/>
              <a:cs typeface="Times New Roman" panose="02020603050405020304" pitchFamily="18" charset="0"/>
            </a:endParaRPr>
          </a:p>
          <a:p>
            <a:pPr algn="l"/>
            <a:r>
              <a:rPr lang="en-US" b="1" err="1">
                <a:latin typeface="Times New Roman" panose="02020603050405020304" pitchFamily="18" charset="0"/>
                <a:cs typeface="Times New Roman" panose="02020603050405020304" pitchFamily="18" charset="0"/>
              </a:rPr>
              <a:t>Họ</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tên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học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viên</a:t>
            </a:r>
            <a:r>
              <a:rPr lang="en-US" b="1">
                <a:latin typeface="Times New Roman" panose="02020603050405020304" pitchFamily="18" charset="0"/>
                <a:cs typeface="Times New Roman" panose="02020603050405020304" pitchFamily="18" charset="0"/>
              </a:rPr>
              <a:t>	Lê </a:t>
            </a:r>
            <a:r>
              <a:rPr lang="en-US" b="1" err="1">
                <a:latin typeface="Times New Roman" panose="02020603050405020304" pitchFamily="18" charset="0"/>
                <a:cs typeface="Times New Roman" panose="02020603050405020304" pitchFamily="18" charset="0"/>
              </a:rPr>
              <a:t>Thái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Sơn</a:t>
            </a:r>
            <a:r>
              <a:rPr lang="en-US" b="1">
                <a:latin typeface="Times New Roman" panose="02020603050405020304" pitchFamily="18" charset="0"/>
                <a:cs typeface="Times New Roman" panose="02020603050405020304" pitchFamily="18" charset="0"/>
              </a:rPr>
              <a:t> - 68288</a:t>
            </a:r>
          </a:p>
          <a:p>
            <a:pPr algn="l"/>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Việt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Đan</a:t>
            </a:r>
            <a:r>
              <a:rPr lang="en-US" b="1">
                <a:latin typeface="Times New Roman" panose="02020603050405020304" pitchFamily="18" charset="0"/>
                <a:cs typeface="Times New Roman" panose="02020603050405020304" pitchFamily="18" charset="0"/>
              </a:rPr>
              <a:t> - 69375</a:t>
            </a:r>
          </a:p>
          <a:p>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4BEC4B-3096-478C-BB4D-D35398345E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999470" y="0"/>
            <a:ext cx="1192530" cy="1188720"/>
          </a:xfrm>
          <a:prstGeom prst="rect">
            <a:avLst/>
          </a:prstGeom>
        </p:spPr>
      </p:pic>
    </p:spTree>
    <p:extLst>
      <p:ext uri="{BB962C8B-B14F-4D97-AF65-F5344CB8AC3E}">
        <p14:creationId xmlns:p14="http://schemas.microsoft.com/office/powerpoint/2010/main" val="3420259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8B80B6-BEB6-45AE-A0C7-88299CE0CA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3296" y="1248200"/>
            <a:ext cx="8197456" cy="4684747"/>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1366345"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Ca sử dụng của nhân viên hệ thống</a:t>
            </a:r>
          </a:p>
        </p:txBody>
      </p:sp>
    </p:spTree>
    <p:extLst>
      <p:ext uri="{BB962C8B-B14F-4D97-AF65-F5344CB8AC3E}">
        <p14:creationId xmlns:p14="http://schemas.microsoft.com/office/powerpoint/2010/main" val="2623893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AA42D8-3067-49CC-83CA-F0C88CB0192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368" y="1355834"/>
            <a:ext cx="8353135" cy="4586827"/>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1366345"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Ca sử dụng của nhà môi giới</a:t>
            </a:r>
          </a:p>
        </p:txBody>
      </p:sp>
    </p:spTree>
    <p:extLst>
      <p:ext uri="{BB962C8B-B14F-4D97-AF65-F5344CB8AC3E}">
        <p14:creationId xmlns:p14="http://schemas.microsoft.com/office/powerpoint/2010/main" val="3868953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8AF72B-DAE8-448C-9680-47B4A3465E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477" y="1501302"/>
            <a:ext cx="8116178" cy="4453319"/>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1366345"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Ca sử dụng của khách hàng vãng lai</a:t>
            </a:r>
          </a:p>
        </p:txBody>
      </p:sp>
    </p:spTree>
    <p:extLst>
      <p:ext uri="{BB962C8B-B14F-4D97-AF65-F5344CB8AC3E}">
        <p14:creationId xmlns:p14="http://schemas.microsoft.com/office/powerpoint/2010/main" val="220274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8FC19F-1BBE-4A09-8B50-046051A161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9553" y="524970"/>
            <a:ext cx="8211207" cy="5776338"/>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798786"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ea typeface="Tahoma" panose="020B0604030504040204" pitchFamily="34" charset="0"/>
                <a:cs typeface="Times New Roman" panose="02020603050405020304" pitchFamily="18" charset="0"/>
              </a:rPr>
              <a:t>Sơ đồ lớp</a:t>
            </a:r>
          </a:p>
        </p:txBody>
      </p:sp>
    </p:spTree>
    <p:extLst>
      <p:ext uri="{BB962C8B-B14F-4D97-AF65-F5344CB8AC3E}">
        <p14:creationId xmlns:p14="http://schemas.microsoft.com/office/powerpoint/2010/main" val="1537436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hkt1-1.xx.fbcdn.net/v/t1.15752-9/94832181_2306001383029581_2041336907123654656_n.png?_nc_cat=104&amp;_nc_sid=b96e70&amp;_nc_ohc=JfXzCD9KQ5cAX8IJEqN&amp;_nc_ht=scontent-hkt1-1.xx&amp;oh=9e25b53b79b48c05c3097dddffcab3a0&amp;oe=5ECEC4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461" y="316421"/>
            <a:ext cx="7945821" cy="590863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6D0382-95AE-43EB-8AFC-4896CE469A0F}"/>
              </a:ext>
            </a:extLst>
          </p:cNvPr>
          <p:cNvSpPr txBox="1">
            <a:spLocks/>
          </p:cNvSpPr>
          <p:nvPr/>
        </p:nvSpPr>
        <p:spPr>
          <a:xfrm>
            <a:off x="838200" y="3164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C</a:t>
            </a:r>
            <a:r>
              <a:rPr lang="vi-VN" smtClean="0">
                <a:latin typeface="Times New Roman" panose="02020603050405020304" pitchFamily="18" charset="0"/>
                <a:cs typeface="Times New Roman" panose="02020603050405020304" pitchFamily="18" charset="0"/>
              </a:rPr>
              <a:t>ơ</a:t>
            </a:r>
            <a:r>
              <a:rPr lang="en-US" smtClean="0">
                <a:latin typeface="Times New Roman" panose="02020603050405020304" pitchFamily="18" charset="0"/>
                <a:cs typeface="Times New Roman" panose="02020603050405020304" pitchFamily="18" charset="0"/>
              </a:rPr>
              <a:t> sở dữ liệu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332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CA4-020C-49E3-9415-1EC95EB88451}"/>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3.Công </a:t>
            </a:r>
            <a:r>
              <a:rPr lang="en-US" b="1" err="1">
                <a:latin typeface="Times New Roman" panose="02020603050405020304" pitchFamily="18" charset="0"/>
                <a:cs typeface="Times New Roman" panose="02020603050405020304" pitchFamily="18" charset="0"/>
              </a:rPr>
              <a:t>cụ</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hỗ</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trợ</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D95E5C-3A03-4B0F-8FA7-E4A953DF8B8D}"/>
              </a:ext>
            </a:extLst>
          </p:cNvPr>
          <p:cNvSpPr>
            <a:spLocks noGrp="1"/>
          </p:cNvSpPr>
          <p:nvPr>
            <p:ph idx="1"/>
          </p:nvPr>
        </p:nvSpPr>
        <p:spPr>
          <a:xfrm>
            <a:off x="1805866" y="1781237"/>
            <a:ext cx="10515600" cy="4351338"/>
          </a:xfrm>
        </p:spPr>
        <p:txBody>
          <a:bodyPr/>
          <a:lstStyle/>
          <a:p>
            <a:r>
              <a:rPr lang="en-US">
                <a:latin typeface="Times New Roman" panose="02020603050405020304" pitchFamily="18" charset="0"/>
                <a:cs typeface="Times New Roman" panose="02020603050405020304" pitchFamily="18" charset="0"/>
              </a:rPr>
              <a:t>Nền tảng: .NET core</a:t>
            </a: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Ngôn ngữ: CSHTML, CSS, JS, C#</a:t>
            </a:r>
          </a:p>
        </p:txBody>
      </p:sp>
      <p:pic>
        <p:nvPicPr>
          <p:cNvPr id="5" name="Picture 4">
            <a:extLst>
              <a:ext uri="{FF2B5EF4-FFF2-40B4-BE49-F238E27FC236}">
                <a16:creationId xmlns:a16="http://schemas.microsoft.com/office/drawing/2014/main" id="{E9B2C35A-3D4F-4A61-AA82-B797B3D9341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925554" y="1317087"/>
            <a:ext cx="2111913" cy="2111913"/>
          </a:xfrm>
          <a:prstGeom prst="rect">
            <a:avLst/>
          </a:prstGeom>
        </p:spPr>
      </p:pic>
      <p:pic>
        <p:nvPicPr>
          <p:cNvPr id="7" name="Picture 6">
            <a:extLst>
              <a:ext uri="{FF2B5EF4-FFF2-40B4-BE49-F238E27FC236}">
                <a16:creationId xmlns:a16="http://schemas.microsoft.com/office/drawing/2014/main" id="{3801E328-CBD7-4EDC-93AC-BED1F0AD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06" y="4761453"/>
            <a:ext cx="1352996" cy="1594836"/>
          </a:xfrm>
          <a:prstGeom prst="rect">
            <a:avLst/>
          </a:prstGeom>
        </p:spPr>
      </p:pic>
      <p:pic>
        <p:nvPicPr>
          <p:cNvPr id="9" name="Picture 8">
            <a:extLst>
              <a:ext uri="{FF2B5EF4-FFF2-40B4-BE49-F238E27FC236}">
                <a16:creationId xmlns:a16="http://schemas.microsoft.com/office/drawing/2014/main" id="{08742EC3-B56B-4C91-AB69-1FB508728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453" y="4576238"/>
            <a:ext cx="1271465" cy="1780051"/>
          </a:xfrm>
          <a:prstGeom prst="rect">
            <a:avLst/>
          </a:prstGeom>
        </p:spPr>
      </p:pic>
      <p:pic>
        <p:nvPicPr>
          <p:cNvPr id="11" name="Picture 10">
            <a:extLst>
              <a:ext uri="{FF2B5EF4-FFF2-40B4-BE49-F238E27FC236}">
                <a16:creationId xmlns:a16="http://schemas.microsoft.com/office/drawing/2014/main" id="{E7C245A1-79DA-4767-8C72-CE5519772A6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604394" y="4576238"/>
            <a:ext cx="1352996" cy="1782841"/>
          </a:xfrm>
          <a:prstGeom prst="rect">
            <a:avLst/>
          </a:prstGeom>
        </p:spPr>
      </p:pic>
      <p:pic>
        <p:nvPicPr>
          <p:cNvPr id="13" name="Picture 12">
            <a:extLst>
              <a:ext uri="{FF2B5EF4-FFF2-40B4-BE49-F238E27FC236}">
                <a16:creationId xmlns:a16="http://schemas.microsoft.com/office/drawing/2014/main" id="{872DC07E-F78D-4D99-BDA4-EC64F20B6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7662" y="4576238"/>
            <a:ext cx="1687887" cy="1916637"/>
          </a:xfrm>
          <a:prstGeom prst="rect">
            <a:avLst/>
          </a:prstGeom>
        </p:spPr>
      </p:pic>
    </p:spTree>
    <p:extLst>
      <p:ext uri="{BB962C8B-B14F-4D97-AF65-F5344CB8AC3E}">
        <p14:creationId xmlns:p14="http://schemas.microsoft.com/office/powerpoint/2010/main" val="1945987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E4B1-D3DD-4ECE-B3E1-E63C3340975E}"/>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 Công cụ hỗ trợ</a:t>
            </a:r>
          </a:p>
        </p:txBody>
      </p:sp>
      <p:sp>
        <p:nvSpPr>
          <p:cNvPr id="3" name="Content Placeholder 2">
            <a:extLst>
              <a:ext uri="{FF2B5EF4-FFF2-40B4-BE49-F238E27FC236}">
                <a16:creationId xmlns:a16="http://schemas.microsoft.com/office/drawing/2014/main" id="{73D743E5-00FA-4A0F-9D65-6E81559345A3}"/>
              </a:ext>
            </a:extLst>
          </p:cNvPr>
          <p:cNvSpPr>
            <a:spLocks noGrp="1"/>
          </p:cNvSpPr>
          <p:nvPr>
            <p:ph idx="1"/>
          </p:nvPr>
        </p:nvSpPr>
        <p:spPr>
          <a:xfrm>
            <a:off x="1676400" y="1825625"/>
            <a:ext cx="10515600" cy="4351338"/>
          </a:xfrm>
        </p:spPr>
        <p:txBody>
          <a:bodyPr/>
          <a:lstStyle/>
          <a:p>
            <a:r>
              <a:rPr lang="en-US" dirty="0">
                <a:latin typeface="Times New Roman" panose="02020603050405020304" pitchFamily="18" charset="0"/>
                <a:cs typeface="Times New Roman" panose="02020603050405020304" pitchFamily="18" charset="0"/>
              </a:rPr>
              <a:t>Hệ quản trị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sở dữ liệu: MSSQL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Các phần mềm hỗ trợ: Visual Studio, SQL Server Managerment Studio, Github Desktop,...</a:t>
            </a:r>
          </a:p>
        </p:txBody>
      </p:sp>
      <p:pic>
        <p:nvPicPr>
          <p:cNvPr id="5" name="Picture 4">
            <a:extLst>
              <a:ext uri="{FF2B5EF4-FFF2-40B4-BE49-F238E27FC236}">
                <a16:creationId xmlns:a16="http://schemas.microsoft.com/office/drawing/2014/main" id="{1921C392-6D15-4A59-B3A9-83B3D736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341" y="4168775"/>
            <a:ext cx="2143125" cy="2143125"/>
          </a:xfrm>
          <a:prstGeom prst="rect">
            <a:avLst/>
          </a:prstGeom>
        </p:spPr>
      </p:pic>
      <p:pic>
        <p:nvPicPr>
          <p:cNvPr id="7" name="Picture 6">
            <a:extLst>
              <a:ext uri="{FF2B5EF4-FFF2-40B4-BE49-F238E27FC236}">
                <a16:creationId xmlns:a16="http://schemas.microsoft.com/office/drawing/2014/main" id="{CA4415FC-EC8D-43BA-8434-D9E42CA69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4075005"/>
            <a:ext cx="4301721" cy="2236895"/>
          </a:xfrm>
          <a:prstGeom prst="rect">
            <a:avLst/>
          </a:prstGeom>
        </p:spPr>
      </p:pic>
      <p:pic>
        <p:nvPicPr>
          <p:cNvPr id="9" name="Picture 8">
            <a:extLst>
              <a:ext uri="{FF2B5EF4-FFF2-40B4-BE49-F238E27FC236}">
                <a16:creationId xmlns:a16="http://schemas.microsoft.com/office/drawing/2014/main" id="{22F3BF31-FE76-4726-B23C-B9EFDEEDD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305" y="4187032"/>
            <a:ext cx="2577386" cy="2124868"/>
          </a:xfrm>
          <a:prstGeom prst="rect">
            <a:avLst/>
          </a:prstGeom>
        </p:spPr>
      </p:pic>
    </p:spTree>
    <p:extLst>
      <p:ext uri="{BB962C8B-B14F-4D97-AF65-F5344CB8AC3E}">
        <p14:creationId xmlns:p14="http://schemas.microsoft.com/office/powerpoint/2010/main" val="4111054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7C9F-2510-488B-9D7C-4ADCC6ED3FAF}"/>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 Ch</a:t>
            </a:r>
            <a:r>
              <a:rPr lang="vi-VN" b="1">
                <a:latin typeface="Times New Roman" panose="02020603050405020304" pitchFamily="18" charset="0"/>
                <a:cs typeface="Times New Roman" panose="02020603050405020304" pitchFamily="18" charset="0"/>
              </a:rPr>
              <a:t>ư</a:t>
            </a:r>
            <a:r>
              <a:rPr lang="en-US" b="1" err="1">
                <a:latin typeface="Times New Roman" panose="02020603050405020304" pitchFamily="18" charset="0"/>
                <a:cs typeface="Times New Roman" panose="02020603050405020304" pitchFamily="18" charset="0"/>
              </a:rPr>
              <a:t>ơng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trình</a:t>
            </a:r>
            <a:r>
              <a:rPr lang="en-US" b="1">
                <a:latin typeface="Times New Roman" panose="02020603050405020304" pitchFamily="18" charset="0"/>
                <a:cs typeface="Times New Roman" panose="02020603050405020304" pitchFamily="18" charset="0"/>
              </a:rPr>
              <a:t> demo</a:t>
            </a:r>
          </a:p>
        </p:txBody>
      </p:sp>
      <p:pic>
        <p:nvPicPr>
          <p:cNvPr id="4" name="Content Placeholder 3">
            <a:extLst>
              <a:ext uri="{FF2B5EF4-FFF2-40B4-BE49-F238E27FC236}">
                <a16:creationId xmlns:a16="http://schemas.microsoft.com/office/drawing/2014/main" id="{91B15D1A-AC48-434B-ABB2-5A1999394FC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59083" y="1566401"/>
            <a:ext cx="8873833" cy="4781134"/>
          </a:xfrm>
          <a:prstGeom prst="rect">
            <a:avLst/>
          </a:prstGeom>
          <a:noFill/>
          <a:ln>
            <a:noFill/>
          </a:ln>
        </p:spPr>
      </p:pic>
    </p:spTree>
    <p:extLst>
      <p:ext uri="{BB962C8B-B14F-4D97-AF65-F5344CB8AC3E}">
        <p14:creationId xmlns:p14="http://schemas.microsoft.com/office/powerpoint/2010/main" val="2420481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79F4-F217-4C78-9D7F-3735336580B4}"/>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2F00EF32-F5F8-4E8C-9002-BF4FB2A83978}"/>
              </a:ext>
            </a:extLst>
          </p:cNvPr>
          <p:cNvSpPr>
            <a:spLocks noGrp="1"/>
          </p:cNvSpPr>
          <p:nvPr>
            <p:ph idx="1"/>
          </p:nvPr>
        </p:nvSpPr>
        <p:spPr>
          <a:xfrm>
            <a:off x="838200" y="1690688"/>
            <a:ext cx="10515600" cy="4486275"/>
          </a:xfrm>
        </p:spPr>
        <p:txBody>
          <a:bodyPr/>
          <a:lstStyle/>
          <a:p>
            <a:r>
              <a:rPr lang="en-US" dirty="0" smtClean="0">
                <a:latin typeface="Times New Roman" panose="02020603050405020304" pitchFamily="18" charset="0"/>
                <a:cs typeface="Times New Roman" panose="02020603050405020304" pitchFamily="18" charset="0"/>
              </a:rPr>
              <a:t>Kết quả đạt được</a:t>
            </a:r>
          </a:p>
          <a:p>
            <a:pPr lvl="1"/>
            <a:r>
              <a:rPr lang="en-US" dirty="0" smtClean="0">
                <a:latin typeface="Times New Roman" panose="02020603050405020304" pitchFamily="18" charset="0"/>
                <a:cs typeface="Times New Roman" panose="02020603050405020304" pitchFamily="18" charset="0"/>
              </a:rPr>
              <a:t>Quy trình làm việc chuyên nghiệp</a:t>
            </a:r>
          </a:p>
          <a:p>
            <a:pPr lvl="1"/>
            <a:r>
              <a:rPr lang="en-US" dirty="0" smtClean="0">
                <a:latin typeface="Times New Roman" panose="02020603050405020304" pitchFamily="18" charset="0"/>
                <a:cs typeface="Times New Roman" panose="02020603050405020304" pitchFamily="18" charset="0"/>
              </a:rPr>
              <a:t>Các công cụ và công nghệ mới</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Tư duy phân tích và thiết kế phần mềm</a:t>
            </a:r>
          </a:p>
          <a:p>
            <a:pPr marL="457200" lvl="1" indent="0">
              <a:buNone/>
            </a:pPr>
            <a:r>
              <a:rPr lang="en-US" dirty="0" smtClean="0">
                <a:latin typeface="Times New Roman" panose="02020603050405020304" pitchFamily="18" charset="0"/>
                <a:cs typeface="Times New Roman" panose="02020603050405020304" pitchFamily="18" charset="0"/>
              </a:rPr>
              <a:t>➨ Một phần website thông tin bất động sản</a:t>
            </a:r>
          </a:p>
        </p:txBody>
      </p:sp>
    </p:spTree>
    <p:extLst>
      <p:ext uri="{BB962C8B-B14F-4D97-AF65-F5344CB8AC3E}">
        <p14:creationId xmlns:p14="http://schemas.microsoft.com/office/powerpoint/2010/main" val="7415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79F4-F217-4C78-9D7F-3735336580B4}"/>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2F00EF32-F5F8-4E8C-9002-BF4FB2A83978}"/>
              </a:ext>
            </a:extLst>
          </p:cNvPr>
          <p:cNvSpPr>
            <a:spLocks noGrp="1"/>
          </p:cNvSpPr>
          <p:nvPr>
            <p:ph idx="1"/>
          </p:nvPr>
        </p:nvSpPr>
        <p:spPr>
          <a:xfrm>
            <a:off x="838200" y="1690688"/>
            <a:ext cx="10515600" cy="4486275"/>
          </a:xfrm>
        </p:spPr>
        <p:txBody>
          <a:bodyPr>
            <a:normAutofit/>
          </a:bodyPr>
          <a:lstStyle/>
          <a:p>
            <a:r>
              <a:rPr lang="en-US" dirty="0">
                <a:latin typeface="Times New Roman" panose="02020603050405020304" pitchFamily="18" charset="0"/>
                <a:cs typeface="Times New Roman" panose="02020603050405020304" pitchFamily="18" charset="0"/>
              </a:rPr>
              <a:t>Khó khăn</a:t>
            </a:r>
          </a:p>
          <a:p>
            <a:pPr lvl="1"/>
            <a:r>
              <a:rPr lang="en-US" sz="2800" dirty="0">
                <a:latin typeface="Times New Roman" panose="02020603050405020304" pitchFamily="18" charset="0"/>
                <a:cs typeface="Times New Roman" panose="02020603050405020304" pitchFamily="18" charset="0"/>
              </a:rPr>
              <a:t>Làm quen với các công cụ mới</a:t>
            </a:r>
          </a:p>
          <a:p>
            <a:pPr lvl="1"/>
            <a:r>
              <a:rPr lang="en-US" sz="2800" dirty="0">
                <a:latin typeface="Times New Roman" panose="02020603050405020304" pitchFamily="18" charset="0"/>
                <a:cs typeface="Times New Roman" panose="02020603050405020304" pitchFamily="18" charset="0"/>
              </a:rPr>
              <a:t>Chưa thực sự có nhiều thời gian thực tập</a:t>
            </a:r>
            <a:endParaRPr lang="en-US" sz="2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 Sẽ cần phải khắc phục thêm</a:t>
            </a:r>
          </a:p>
        </p:txBody>
      </p:sp>
    </p:spTree>
    <p:extLst>
      <p:ext uri="{BB962C8B-B14F-4D97-AF65-F5344CB8AC3E}">
        <p14:creationId xmlns:p14="http://schemas.microsoft.com/office/powerpoint/2010/main" val="793420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84A-8407-4F36-9EEE-BC0D8DBAD2C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Bối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toán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743DB-A010-46C2-9661-86E966A886C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Cho tới nay, đầu năm 2020, thị trường BĐS vẫn đang phát triển ổn định. Thị trường BĐS đã có sự thanh lọc mạnh, không còn xuất hiện “bong bóng”, chỉ còn tồn tại những doanh nghiệp bất động sản lớn mạnh, có tiềm năng thực sự.</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Tuy nhiên, cơn sốt đất vẫn không hề giảm, giá đất vẫn bình ổn và tăng đều theo thời gian, vẫn tồn tại nhiều môi giới nhỏ lẻ, chưa có sàn giao dịch bất động sản nhất quán của riêng cho các tỉnh thành lẫn toàn quốc nói chung.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Thời đại công nghệ phát triển, ở Việt Nam đã có tới 64 triệu ng</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ời sử dụng Internet trên tổng số 97 triệu dân (theo thống kê của vnnetwork.vn năm 2019).</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35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79F4-F217-4C78-9D7F-3735336580B4}"/>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2F00EF32-F5F8-4E8C-9002-BF4FB2A83978}"/>
              </a:ext>
            </a:extLst>
          </p:cNvPr>
          <p:cNvSpPr>
            <a:spLocks noGrp="1"/>
          </p:cNvSpPr>
          <p:nvPr>
            <p:ph idx="1"/>
          </p:nvPr>
        </p:nvSpPr>
        <p:spPr>
          <a:xfrm>
            <a:off x="838200" y="1690688"/>
            <a:ext cx="10515600" cy="4486275"/>
          </a:xfrm>
        </p:spPr>
        <p:txBody>
          <a:bodyPr>
            <a:normAutofit/>
          </a:bodyPr>
          <a:lstStyle/>
          <a:p>
            <a:pPr lvl="1"/>
            <a:r>
              <a:rPr lang="en-US" sz="2800" dirty="0">
                <a:latin typeface="Times New Roman" panose="02020603050405020304" pitchFamily="18" charset="0"/>
                <a:cs typeface="Times New Roman" panose="02020603050405020304" pitchFamily="18" charset="0"/>
              </a:rPr>
              <a:t>Kế hoạch</a:t>
            </a:r>
          </a:p>
          <a:p>
            <a:pPr lvl="1"/>
            <a:r>
              <a:rPr lang="en-US" sz="2800" dirty="0">
                <a:latin typeface="Times New Roman" panose="02020603050405020304" pitchFamily="18" charset="0"/>
                <a:cs typeface="Times New Roman" panose="02020603050405020304" pitchFamily="18" charset="0"/>
              </a:rPr>
              <a:t>Hoàn thiện bản thiết kế hệ thống</a:t>
            </a:r>
          </a:p>
          <a:p>
            <a:pPr lvl="1"/>
            <a:r>
              <a:rPr lang="en-US" sz="2800" dirty="0">
                <a:latin typeface="Times New Roman" panose="02020603050405020304" pitchFamily="18" charset="0"/>
                <a:cs typeface="Times New Roman" panose="02020603050405020304" pitchFamily="18" charset="0"/>
              </a:rPr>
              <a:t>Hoàn thành các module, chức năng còn thiếu</a:t>
            </a:r>
          </a:p>
          <a:p>
            <a:pPr lvl="1"/>
            <a:r>
              <a:rPr lang="en-US" sz="2800" dirty="0">
                <a:latin typeface="Times New Roman" panose="02020603050405020304" pitchFamily="18" charset="0"/>
                <a:cs typeface="Times New Roman" panose="02020603050405020304" pitchFamily="18" charset="0"/>
              </a:rPr>
              <a:t>Tiến hành thử nghiệm website trên nền tảng khác</a:t>
            </a:r>
            <a:endParaRPr lang="en-US" sz="2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 Sẽ cần tận dụng tối đa thời gian, tiếp tục nghiên cứu các công cụ sử dụng</a:t>
            </a:r>
          </a:p>
        </p:txBody>
      </p:sp>
    </p:spTree>
    <p:extLst>
      <p:ext uri="{BB962C8B-B14F-4D97-AF65-F5344CB8AC3E}">
        <p14:creationId xmlns:p14="http://schemas.microsoft.com/office/powerpoint/2010/main" val="408285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7D96A-3535-494F-8FDC-BA1FC0DF7B46}"/>
              </a:ext>
            </a:extLst>
          </p:cNvPr>
          <p:cNvSpPr>
            <a:spLocks noGrp="1"/>
          </p:cNvSpPr>
          <p:nvPr>
            <p:ph idx="1"/>
          </p:nvPr>
        </p:nvSpPr>
        <p:spPr>
          <a:xfrm>
            <a:off x="838200" y="2279381"/>
            <a:ext cx="10515600" cy="1464929"/>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CHÚNG EM XIN CẢM </a:t>
            </a:r>
            <a:r>
              <a:rPr lang="vi-VN" sz="4000" dirty="0">
                <a:latin typeface="Times New Roman" panose="02020603050405020304" pitchFamily="18" charset="0"/>
                <a:cs typeface="Times New Roman" panose="02020603050405020304" pitchFamily="18" charset="0"/>
              </a:rPr>
              <a:t>Ơ</a:t>
            </a:r>
            <a:r>
              <a:rPr lang="en-US" sz="4000" dirty="0">
                <a:latin typeface="Times New Roman" panose="02020603050405020304" pitchFamily="18" charset="0"/>
                <a:cs typeface="Times New Roman" panose="02020603050405020304" pitchFamily="18" charset="0"/>
              </a:rPr>
              <a:t>N CÁC THẦY CÔ </a:t>
            </a:r>
            <a:r>
              <a:rPr lang="en-US" sz="4000" dirty="0" smtClean="0">
                <a:latin typeface="Times New Roman" panose="02020603050405020304" pitchFamily="18" charset="0"/>
                <a:cs typeface="Times New Roman" panose="02020603050405020304" pitchFamily="18" charset="0"/>
              </a:rPr>
              <a:t>ĐÃ LẮNG </a:t>
            </a:r>
            <a:r>
              <a:rPr lang="en-US" sz="4000" dirty="0">
                <a:latin typeface="Times New Roman" panose="02020603050405020304" pitchFamily="18" charset="0"/>
                <a:cs typeface="Times New Roman" panose="02020603050405020304" pitchFamily="18" charset="0"/>
              </a:rPr>
              <a:t>NGHE !</a:t>
            </a:r>
          </a:p>
          <a:p>
            <a:pPr marL="0" indent="0" algn="ctr">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01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A757-B24B-4E6F-8FF5-74D6EF1F42FE}"/>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tài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1A2AA1-F29C-4AAC-B20C-52BC4489572D}"/>
              </a:ext>
            </a:extLst>
          </p:cNvPr>
          <p:cNvSpPr>
            <a:spLocks noGrp="1"/>
          </p:cNvSpPr>
          <p:nvPr>
            <p:ph idx="1"/>
          </p:nvPr>
        </p:nvSpPr>
        <p:spPr/>
        <p:txBody>
          <a:bodyPr>
            <a:normAutofit/>
          </a:bodyPr>
          <a:lstStyle/>
          <a:p>
            <a:pPr marL="0" indent="0" algn="just">
              <a:buNone/>
            </a:pPr>
            <a:r>
              <a:rPr lang="en-US" sz="2400" dirty="0"/>
              <a:t>➨ </a:t>
            </a:r>
            <a:r>
              <a:rPr lang="en-US" sz="2400" dirty="0">
                <a:latin typeface="Times New Roman" panose="02020603050405020304" pitchFamily="18" charset="0"/>
                <a:cs typeface="Times New Roman" panose="02020603050405020304" pitchFamily="18" charset="0"/>
              </a:rPr>
              <a:t>Qua đó với đề tài này, chúng em mong muốn tạo ra một sàn giao dịch bất động sản chung cho thành phố nói riêng, và nếu có thể phát triển đ</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ợc thêm thì sẽ mang quy mô toàn quốc. Tạo ra đ</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ợc một hệ sinh thái về lĩnh vực bất động sản giúp theo dõi các giao dịch BĐS, giúp tăng c</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ờng t</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ơng tác giữa bên mua và bên bán một cách nhanh chóng, trong sáng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hiệu quả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2252185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747A-74DA-4A73-83D0-A4E98785A4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Nội dung trình bày</a:t>
            </a:r>
          </a:p>
        </p:txBody>
      </p:sp>
      <p:sp>
        <p:nvSpPr>
          <p:cNvPr id="3" name="Content Placeholder 2">
            <a:extLst>
              <a:ext uri="{FF2B5EF4-FFF2-40B4-BE49-F238E27FC236}">
                <a16:creationId xmlns:a16="http://schemas.microsoft.com/office/drawing/2014/main" id="{74D84950-BD14-4B66-B14E-71EAA05A2778}"/>
              </a:ext>
            </a:extLst>
          </p:cNvPr>
          <p:cNvSpPr>
            <a:spLocks noGrp="1"/>
          </p:cNvSpPr>
          <p:nvPr>
            <p:ph idx="1"/>
          </p:nvPr>
        </p:nvSpPr>
        <p:spPr>
          <a:xfrm>
            <a:off x="838200" y="1825625"/>
            <a:ext cx="4222531" cy="2194582"/>
          </a:xfrm>
        </p:spPr>
        <p:txBody>
          <a:bodyPr/>
          <a:lstStyle/>
          <a:p>
            <a:pPr marL="0" indent="0">
              <a:buNone/>
            </a:pPr>
            <a:r>
              <a:rPr lang="en-US" dirty="0">
                <a:latin typeface="Times New Roman" panose="02020603050405020304" pitchFamily="18" charset="0"/>
                <a:cs typeface="Times New Roman" panose="02020603050405020304" pitchFamily="18" charset="0"/>
              </a:rPr>
              <a:t>1. Phân tích bài toán</a:t>
            </a:r>
          </a:p>
          <a:p>
            <a:pPr marL="0" indent="0">
              <a:buNone/>
            </a:pPr>
            <a:r>
              <a:rPr lang="en-US" dirty="0">
                <a:latin typeface="Times New Roman" panose="02020603050405020304" pitchFamily="18" charset="0"/>
                <a:cs typeface="Times New Roman" panose="02020603050405020304" pitchFamily="18" charset="0"/>
              </a:rPr>
              <a:t>2. Thiết kế hệ thống</a:t>
            </a:r>
          </a:p>
          <a:p>
            <a:pPr marL="0" indent="0">
              <a:buNone/>
            </a:pPr>
            <a:r>
              <a:rPr lang="en-US" dirty="0">
                <a:latin typeface="Times New Roman" panose="02020603050405020304" pitchFamily="18" charset="0"/>
                <a:cs typeface="Times New Roman" panose="02020603050405020304" pitchFamily="18" charset="0"/>
              </a:rPr>
              <a:t>3. Công cụ hỗ trợ</a:t>
            </a:r>
          </a:p>
          <a:p>
            <a:pPr marL="0" indent="0">
              <a:buNone/>
            </a:pPr>
            <a:r>
              <a:rPr lang="en-US" dirty="0">
                <a:latin typeface="Times New Roman" panose="02020603050405020304" pitchFamily="18" charset="0"/>
                <a:cs typeface="Times New Roman" panose="02020603050405020304" pitchFamily="18" charset="0"/>
              </a:rPr>
              <a:t>4. 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ơng trình demo</a:t>
            </a:r>
          </a:p>
        </p:txBody>
      </p:sp>
    </p:spTree>
    <p:extLst>
      <p:ext uri="{BB962C8B-B14F-4D97-AF65-F5344CB8AC3E}">
        <p14:creationId xmlns:p14="http://schemas.microsoft.com/office/powerpoint/2010/main" val="1228292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6C8A-BFB6-41A1-81D9-88B2168C323B}"/>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1.Phân </a:t>
            </a:r>
            <a:r>
              <a:rPr lang="en-US" b="1" err="1">
                <a:latin typeface="Times New Roman" panose="02020603050405020304" pitchFamily="18" charset="0"/>
                <a:cs typeface="Times New Roman" panose="02020603050405020304" pitchFamily="18" charset="0"/>
              </a:rPr>
              <a:t>tích</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bài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toán</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8C3BE1-F3CE-4744-8534-F58139B603E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Mục tiêu chính</a:t>
            </a:r>
          </a:p>
          <a:p>
            <a:r>
              <a:rPr lang="en-US" dirty="0">
                <a:latin typeface="Times New Roman" panose="02020603050405020304" pitchFamily="18" charset="0"/>
                <a:cs typeface="Times New Roman" panose="02020603050405020304" pitchFamily="18" charset="0"/>
              </a:rPr>
              <a:t>Các đối tượng sử dụng</a:t>
            </a:r>
          </a:p>
          <a:p>
            <a:r>
              <a:rPr lang="en-US" dirty="0">
                <a:latin typeface="Times New Roman" panose="02020603050405020304" pitchFamily="18" charset="0"/>
                <a:cs typeface="Times New Roman" panose="02020603050405020304" pitchFamily="18" charset="0"/>
              </a:rPr>
              <a:t>Các chức năng cơ bản</a:t>
            </a:r>
          </a:p>
        </p:txBody>
      </p:sp>
    </p:spTree>
    <p:extLst>
      <p:ext uri="{BB962C8B-B14F-4D97-AF65-F5344CB8AC3E}">
        <p14:creationId xmlns:p14="http://schemas.microsoft.com/office/powerpoint/2010/main" val="46764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578616"/>
          </a:xfrm>
        </p:spPr>
        <p:txBody>
          <a:bodyPr/>
          <a:lstStyle/>
          <a:p>
            <a:r>
              <a:rPr lang="en-US" dirty="0" smtClean="0"/>
              <a:t>Mô hình MVC</a:t>
            </a:r>
            <a:endParaRPr lang="en-US" dirty="0"/>
          </a:p>
        </p:txBody>
      </p:sp>
      <p:sp>
        <p:nvSpPr>
          <p:cNvPr id="4" name="Title 1">
            <a:extLst>
              <a:ext uri="{FF2B5EF4-FFF2-40B4-BE49-F238E27FC236}">
                <a16:creationId xmlns:a16="http://schemas.microsoft.com/office/drawing/2014/main" id="{23FA0C14-F45B-4883-B0D2-8C08B2A6471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Thiết kế hệ thống</a:t>
            </a:r>
          </a:p>
        </p:txBody>
      </p:sp>
      <p:pic>
        <p:nvPicPr>
          <p:cNvPr id="1028" name="Picture 4" descr="Hướng dẫn cài đặt CodeIgniter theo mô hình 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712" y="2404241"/>
            <a:ext cx="5756494" cy="351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96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8C3BE1-F3CE-4744-8534-F58139B603E9}"/>
              </a:ext>
            </a:extLst>
          </p:cNvPr>
          <p:cNvSpPr txBox="1">
            <a:spLocks/>
          </p:cNvSpPr>
          <p:nvPr/>
        </p:nvSpPr>
        <p:spPr>
          <a:xfrm>
            <a:off x="838200" y="824514"/>
            <a:ext cx="10515600"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Sơ đồ phân rã chức năng</a:t>
            </a:r>
          </a:p>
        </p:txBody>
      </p:sp>
      <p:pic>
        <p:nvPicPr>
          <p:cNvPr id="5" name="Picture 4"/>
          <p:cNvPicPr/>
          <p:nvPr/>
        </p:nvPicPr>
        <p:blipFill>
          <a:blip r:embed="rId3"/>
          <a:stretch>
            <a:fillRect/>
          </a:stretch>
        </p:blipFill>
        <p:spPr>
          <a:xfrm>
            <a:off x="1508892" y="2116674"/>
            <a:ext cx="8692490" cy="2305554"/>
          </a:xfrm>
          <a:prstGeom prst="rect">
            <a:avLst/>
          </a:prstGeom>
        </p:spPr>
      </p:pic>
    </p:spTree>
    <p:extLst>
      <p:ext uri="{BB962C8B-B14F-4D97-AF65-F5344CB8AC3E}">
        <p14:creationId xmlns:p14="http://schemas.microsoft.com/office/powerpoint/2010/main" val="1343745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D38AA0-9166-43F5-9FE5-6BB8C58BED1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7889" y="1248200"/>
            <a:ext cx="7376119" cy="5012130"/>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1366345"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Ca sử dụng tổng quát</a:t>
            </a:r>
          </a:p>
        </p:txBody>
      </p:sp>
    </p:spTree>
    <p:extLst>
      <p:ext uri="{BB962C8B-B14F-4D97-AF65-F5344CB8AC3E}">
        <p14:creationId xmlns:p14="http://schemas.microsoft.com/office/powerpoint/2010/main" val="84602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942BE76-8224-4CC0-A29F-65E2A1452FA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241" y="1339238"/>
            <a:ext cx="7732145" cy="4869142"/>
          </a:xfrm>
          <a:prstGeom prst="rect">
            <a:avLst/>
          </a:prstGeom>
          <a:noFill/>
          <a:ln>
            <a:noFill/>
          </a:ln>
        </p:spPr>
      </p:pic>
      <p:sp>
        <p:nvSpPr>
          <p:cNvPr id="3" name="Content Placeholder 2">
            <a:extLst>
              <a:ext uri="{FF2B5EF4-FFF2-40B4-BE49-F238E27FC236}">
                <a16:creationId xmlns:a16="http://schemas.microsoft.com/office/drawing/2014/main" id="{778C3BE1-F3CE-4744-8534-F58139B603E9}"/>
              </a:ext>
            </a:extLst>
          </p:cNvPr>
          <p:cNvSpPr txBox="1">
            <a:spLocks/>
          </p:cNvSpPr>
          <p:nvPr/>
        </p:nvSpPr>
        <p:spPr>
          <a:xfrm>
            <a:off x="1366345" y="524970"/>
            <a:ext cx="8494986" cy="7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Ca sử dụng của quản trị viên</a:t>
            </a:r>
          </a:p>
        </p:txBody>
      </p:sp>
    </p:spTree>
    <p:extLst>
      <p:ext uri="{BB962C8B-B14F-4D97-AF65-F5344CB8AC3E}">
        <p14:creationId xmlns:p14="http://schemas.microsoft.com/office/powerpoint/2010/main" val="416309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190</TotalTime>
  <Words>567</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Tahoma</vt:lpstr>
      <vt:lpstr>Times New Roman</vt:lpstr>
      <vt:lpstr>Office Theme</vt:lpstr>
      <vt:lpstr>Báo cáo thực tập tốt nghiệp  Xây dựng hệ thống giới thiệu và theo dõi giao dịch bất động sản.</vt:lpstr>
      <vt:lpstr>Bối cảnh bài toán</vt:lpstr>
      <vt:lpstr>Mục đích đề tài</vt:lpstr>
      <vt:lpstr>Nội dung trình bày</vt:lpstr>
      <vt:lpstr>1.Phân tích bài toán</vt:lpstr>
      <vt:lpstr>2.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3.Công cụ hỗ trợ</vt:lpstr>
      <vt:lpstr>3. Công cụ hỗ trợ</vt:lpstr>
      <vt:lpstr>4. Chương trình demo</vt:lpstr>
      <vt:lpstr>KẾT LUẬN</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văn tốt nghiệp  Xây dựng hệ thống giới thiệu và theo dõi giao dịch bất động sản.</dc:title>
  <dc:creator>Dan Nguyen</dc:creator>
  <cp:lastModifiedBy>ThaiSon</cp:lastModifiedBy>
  <cp:revision>37</cp:revision>
  <dcterms:created xsi:type="dcterms:W3CDTF">2020-04-27T15:40:44Z</dcterms:created>
  <dcterms:modified xsi:type="dcterms:W3CDTF">2020-04-28T15:12:17Z</dcterms:modified>
</cp:coreProperties>
</file>