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73" r:id="rId3"/>
    <p:sldId id="257" r:id="rId4"/>
    <p:sldId id="265" r:id="rId5"/>
    <p:sldId id="274" r:id="rId6"/>
    <p:sldId id="275" r:id="rId7"/>
    <p:sldId id="281" r:id="rId8"/>
    <p:sldId id="264" r:id="rId9"/>
    <p:sldId id="282" r:id="rId10"/>
    <p:sldId id="276" r:id="rId11"/>
    <p:sldId id="277" r:id="rId12"/>
    <p:sldId id="278" r:id="rId13"/>
    <p:sldId id="279" r:id="rId14"/>
    <p:sldId id="280" r:id="rId15"/>
    <p:sldId id="267" r:id="rId16"/>
    <p:sldId id="272"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Montserrat Classic" panose="020B0604020202020204" charset="0"/>
      <p:regular r:id="rId23"/>
    </p:embeddedFont>
    <p:embeddedFont>
      <p:font typeface="Open Sans Bold Bold" panose="020B0604020202020204" charset="0"/>
      <p:regular r:id="rId24"/>
    </p:embeddedFont>
    <p:embeddedFont>
      <p:font typeface="Open Sauce" panose="020B0604020202020204" charset="0"/>
      <p:regular r:id="rId25"/>
    </p:embeddedFont>
    <p:embeddedFont>
      <p:font typeface="Open Sauce SemiBold" panose="020B0604020202020204" charset="0"/>
      <p:regular r:id="rId26"/>
    </p:embeddedFont>
    <p:embeddedFont>
      <p:font typeface="Roboto" panose="02000000000000000000"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3111" autoAdjust="0"/>
  </p:normalViewPr>
  <p:slideViewPr>
    <p:cSldViewPr>
      <p:cViewPr varScale="1">
        <p:scale>
          <a:sx n="37" d="100"/>
          <a:sy n="37" d="100"/>
        </p:scale>
        <p:origin x="1893" y="-6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EF275-F579-4B73-91AD-11B98B21C941}" type="datetimeFigureOut">
              <a:rPr lang="vi-VN" smtClean="0"/>
              <a:t>06/06/2023</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315DA-F31B-4C68-849D-3896B5E930F7}" type="slidenum">
              <a:rPr lang="vi-VN" smtClean="0"/>
              <a:t>‹#›</a:t>
            </a:fld>
            <a:endParaRPr lang="vi-VN"/>
          </a:p>
        </p:txBody>
      </p:sp>
    </p:spTree>
    <p:extLst>
      <p:ext uri="{BB962C8B-B14F-4D97-AF65-F5344CB8AC3E}">
        <p14:creationId xmlns:p14="http://schemas.microsoft.com/office/powerpoint/2010/main" val="54513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just">
              <a:lnSpc>
                <a:spcPct val="150000"/>
              </a:lnSpc>
              <a:spcBef>
                <a:spcPts val="0"/>
              </a:spcBef>
              <a:spcAft>
                <a:spcPts val="0"/>
              </a:spcAft>
              <a:buFont typeface="Times New Roman" panose="02020603050405020304" pitchFamily="18" charset="0"/>
              <a:buNone/>
            </a:pPr>
            <a:endParaRPr lang="vi-VN" dirty="0"/>
          </a:p>
        </p:txBody>
      </p:sp>
      <p:sp>
        <p:nvSpPr>
          <p:cNvPr id="4" name="Chỗ dành sẵn cho Số hiệu Bản chiếu 3"/>
          <p:cNvSpPr>
            <a:spLocks noGrp="1"/>
          </p:cNvSpPr>
          <p:nvPr>
            <p:ph type="sldNum" sz="quarter" idx="5"/>
          </p:nvPr>
        </p:nvSpPr>
        <p:spPr/>
        <p:txBody>
          <a:bodyPr/>
          <a:lstStyle/>
          <a:p>
            <a:fld id="{068315DA-F31B-4C68-849D-3896B5E930F7}" type="slidenum">
              <a:rPr lang="vi-VN" smtClean="0"/>
              <a:t>4</a:t>
            </a:fld>
            <a:endParaRPr lang="vi-VN"/>
          </a:p>
        </p:txBody>
      </p:sp>
    </p:spTree>
    <p:extLst>
      <p:ext uri="{BB962C8B-B14F-4D97-AF65-F5344CB8AC3E}">
        <p14:creationId xmlns:p14="http://schemas.microsoft.com/office/powerpoint/2010/main" val="167017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just">
              <a:lnSpc>
                <a:spcPct val="150000"/>
              </a:lnSpc>
              <a:spcBef>
                <a:spcPts val="0"/>
              </a:spcBef>
              <a:spcAft>
                <a:spcPts val="0"/>
              </a:spcAft>
              <a:buFont typeface="Times New Roman" panose="02020603050405020304" pitchFamily="18" charse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Tốc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FaaS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logic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bớt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lắng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servers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deploys.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development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Scability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Dev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traffic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Server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handle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a:lnSpc>
                <a:spcPct val="150000"/>
              </a:lnSpc>
              <a:spcBef>
                <a:spcPts val="0"/>
              </a:spcBef>
              <a:spcAft>
                <a:spcPts val="0"/>
              </a:spcAft>
              <a:buFont typeface="Times New Roman" panose="02020603050405020304" pitchFamily="18" charset="0"/>
              <a:buChar char="-"/>
            </a:pPr>
            <a:r>
              <a:rPr lang="en-US" sz="1800" kern="0" dirty="0" err="1">
                <a:effectLst/>
                <a:latin typeface="Times New Roman" panose="02020603050405020304" pitchFamily="18" charset="0"/>
                <a:ea typeface="Times New Roman" panose="02020603050405020304" pitchFamily="18" charset="0"/>
              </a:rPr>
              <a:t>Giá</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cả</a:t>
            </a:r>
            <a:r>
              <a:rPr lang="en-US" sz="1800" kern="0" dirty="0">
                <a:effectLst/>
                <a:latin typeface="Times New Roman" panose="02020603050405020304" pitchFamily="18" charset="0"/>
                <a:ea typeface="Times New Roman" panose="02020603050405020304" pitchFamily="18" charset="0"/>
              </a:rPr>
              <a:t> – Cost efficiency: </a:t>
            </a:r>
            <a:r>
              <a:rPr lang="en-US" sz="1800" kern="0" dirty="0" err="1">
                <a:effectLst/>
                <a:latin typeface="Times New Roman" panose="02020603050405020304" pitchFamily="18" charset="0"/>
                <a:ea typeface="Times New Roman" panose="02020603050405020304" pitchFamily="18" charset="0"/>
              </a:rPr>
              <a:t>Khách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hàng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chỉ</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trả</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tiền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cho</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thời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gian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mà</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họ</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sử</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dụng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không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phải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phung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phí</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tiền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cho</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tài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nguyên</a:t>
            </a:r>
            <a:r>
              <a:rPr lang="en-US" sz="1800" kern="0" dirty="0">
                <a:effectLst/>
                <a:latin typeface="Times New Roman" panose="02020603050405020304" pitchFamily="18" charset="0"/>
                <a:ea typeface="Times New Roman" panose="02020603050405020304" pitchFamily="18" charset="0"/>
              </a:rPr>
              <a:t> cloud </a:t>
            </a:r>
            <a:r>
              <a:rPr lang="en-US" sz="1800" kern="0" dirty="0" err="1">
                <a:effectLst/>
                <a:latin typeface="Times New Roman" panose="02020603050405020304" pitchFamily="18" charset="0"/>
                <a:ea typeface="Times New Roman" panose="02020603050405020304" pitchFamily="18" charset="0"/>
              </a:rPr>
              <a:t>khác</a:t>
            </a:r>
            <a:r>
              <a:rPr lang="en-US" sz="1800" kern="0" dirty="0">
                <a:effectLst/>
                <a:latin typeface="Times New Roman" panose="02020603050405020304" pitchFamily="18" charset="0"/>
                <a:ea typeface="Times New Roman" panose="02020603050405020304" pitchFamily="18" charset="0"/>
              </a:rPr>
              <a:t>.</a:t>
            </a:r>
          </a:p>
          <a:p>
            <a:pPr marL="0" marR="0" lvl="0" indent="0" algn="just">
              <a:lnSpc>
                <a:spcPct val="150000"/>
              </a:lnSpc>
              <a:spcBef>
                <a:spcPts val="0"/>
              </a:spcBef>
              <a:spcAft>
                <a:spcPts val="0"/>
              </a:spcAft>
              <a:buFont typeface="Times New Roman" panose="02020603050405020304" pitchFamily="18" charset="0"/>
              <a:buNone/>
            </a:pP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Nhược</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điểm</a:t>
            </a:r>
            <a:endParaRPr lang="en-US" sz="1800" kern="0" dirty="0">
              <a:effectLst/>
              <a:latin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Giới hạn chức năng: Các </a:t>
            </a:r>
            <a:r>
              <a:rPr lang="vi-VN" sz="1800" dirty="0" err="1">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trong </a:t>
            </a:r>
            <a:r>
              <a:rPr lang="vi-VN" sz="1800" dirty="0" err="1">
                <a:effectLst/>
                <a:latin typeface="Times New Roman" panose="02020603050405020304" pitchFamily="18" charset="0"/>
                <a:ea typeface="Times New Roman" panose="02020603050405020304" pitchFamily="18" charset="0"/>
                <a:cs typeface="Times New Roman" panose="02020603050405020304" pitchFamily="18" charset="0"/>
              </a:rPr>
              <a:t>FaaS</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là các đoạn </a:t>
            </a:r>
            <a:r>
              <a:rPr lang="vi-VN" sz="1800" dirty="0" err="1">
                <a:effectLst/>
                <a:latin typeface="Times New Roman" panose="02020603050405020304" pitchFamily="18" charset="0"/>
                <a:ea typeface="Times New Roman" panose="02020603050405020304" pitchFamily="18" charset="0"/>
                <a:cs typeface="Times New Roman" panose="02020603050405020304" pitchFamily="18" charset="0"/>
              </a:rPr>
              <a:t>code</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nhỏ được sử dụng để thực hiện các nhiệm vụ đơn giản. Nếu muốn viết các hàm phức tạp, </a:t>
            </a:r>
            <a:r>
              <a:rPr lang="vi-VN" sz="1800" dirty="0" err="1">
                <a:effectLst/>
                <a:latin typeface="Times New Roman" panose="02020603050405020304" pitchFamily="18" charset="0"/>
                <a:ea typeface="Times New Roman" panose="02020603050405020304" pitchFamily="18" charset="0"/>
                <a:cs typeface="Times New Roman" panose="02020603050405020304" pitchFamily="18" charset="0"/>
              </a:rPr>
              <a:t>FaaS</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có thể không phải là lựa chọn tốt nhất </a:t>
            </a:r>
          </a:p>
          <a:p>
            <a:pPr marL="342900" marR="0" lvl="0" indent="-342900" algn="just">
              <a:lnSpc>
                <a:spcPct val="150000"/>
              </a:lnSpc>
              <a:spcBef>
                <a:spcPts val="0"/>
              </a:spcBef>
              <a:spcAft>
                <a:spcPts val="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Khó khăn trong quản lý chức năng: Vì phát triển các đoạn </a:t>
            </a:r>
            <a:r>
              <a:rPr lang="vi-VN" sz="1800" dirty="0" err="1">
                <a:effectLst/>
                <a:latin typeface="Times New Roman" panose="02020603050405020304" pitchFamily="18" charset="0"/>
                <a:ea typeface="Times New Roman" panose="02020603050405020304" pitchFamily="18" charset="0"/>
                <a:cs typeface="Times New Roman" panose="02020603050405020304" pitchFamily="18" charset="0"/>
              </a:rPr>
              <a:t>code</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chức năng nhỏ, việc quản lý một số lượng lớn các chức năng có thể gặp khó khăn </a:t>
            </a:r>
          </a:p>
          <a:p>
            <a:pPr marL="342900" marR="0" lvl="0" indent="-342900" algn="just">
              <a:lnSpc>
                <a:spcPct val="150000"/>
              </a:lnSpc>
              <a:spcBef>
                <a:spcPts val="0"/>
              </a:spcBef>
              <a:spcAft>
                <a:spcPts val="0"/>
              </a:spcAft>
              <a:buFont typeface="Times New Roman" panose="02020603050405020304" pitchFamily="18" charset="0"/>
              <a:buChar char="-"/>
            </a:pPr>
            <a:r>
              <a:rPr lang="vi-VN" sz="1800" kern="0" dirty="0">
                <a:effectLst/>
                <a:latin typeface="Times New Roman" panose="02020603050405020304" pitchFamily="18" charset="0"/>
                <a:ea typeface="Times New Roman" panose="02020603050405020304" pitchFamily="18" charset="0"/>
              </a:rPr>
              <a:t>Hiệu năng thấp: vì mỗi </a:t>
            </a:r>
            <a:r>
              <a:rPr lang="vi-VN" sz="1800" kern="0" dirty="0" err="1">
                <a:effectLst/>
                <a:latin typeface="Times New Roman" panose="02020603050405020304" pitchFamily="18" charset="0"/>
                <a:ea typeface="Times New Roman" panose="02020603050405020304" pitchFamily="18" charset="0"/>
              </a:rPr>
              <a:t>request</a:t>
            </a:r>
            <a:r>
              <a:rPr lang="vi-VN" sz="1800" kern="0" dirty="0">
                <a:effectLst/>
                <a:latin typeface="Times New Roman" panose="02020603050405020304" pitchFamily="18" charset="0"/>
                <a:ea typeface="Times New Roman" panose="02020603050405020304" pitchFamily="18" charset="0"/>
              </a:rPr>
              <a:t> cần phải có thời gian để </a:t>
            </a:r>
            <a:r>
              <a:rPr lang="vi-VN" sz="1800" kern="0" dirty="0" err="1">
                <a:effectLst/>
                <a:latin typeface="Times New Roman" panose="02020603050405020304" pitchFamily="18" charset="0"/>
                <a:ea typeface="Times New Roman" panose="02020603050405020304" pitchFamily="18" charset="0"/>
              </a:rPr>
              <a:t>start</a:t>
            </a:r>
            <a:endParaRPr lang="vi-VN" dirty="0"/>
          </a:p>
        </p:txBody>
      </p:sp>
      <p:sp>
        <p:nvSpPr>
          <p:cNvPr id="4" name="Chỗ dành sẵn cho Số hiệu Bản chiếu 3"/>
          <p:cNvSpPr>
            <a:spLocks noGrp="1"/>
          </p:cNvSpPr>
          <p:nvPr>
            <p:ph type="sldNum" sz="quarter" idx="5"/>
          </p:nvPr>
        </p:nvSpPr>
        <p:spPr/>
        <p:txBody>
          <a:bodyPr/>
          <a:lstStyle/>
          <a:p>
            <a:fld id="{068315DA-F31B-4C68-849D-3896B5E930F7}" type="slidenum">
              <a:rPr lang="vi-VN" smtClean="0"/>
              <a:t>5</a:t>
            </a:fld>
            <a:endParaRPr lang="vi-VN"/>
          </a:p>
        </p:txBody>
      </p:sp>
    </p:spTree>
    <p:extLst>
      <p:ext uri="{BB962C8B-B14F-4D97-AF65-F5344CB8AC3E}">
        <p14:creationId xmlns:p14="http://schemas.microsoft.com/office/powerpoint/2010/main" val="3932640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err="1">
                <a:solidFill>
                  <a:srgbClr val="000000"/>
                </a:solidFill>
                <a:effectLst/>
                <a:latin typeface="system-ui"/>
              </a:rPr>
              <a:t>Main</a:t>
            </a:r>
            <a:r>
              <a:rPr lang="vi-VN" b="0" i="0" dirty="0">
                <a:solidFill>
                  <a:srgbClr val="000000"/>
                </a:solidFill>
                <a:effectLst/>
                <a:latin typeface="system-ui"/>
              </a:rPr>
              <a:t> </a:t>
            </a:r>
            <a:r>
              <a:rPr lang="vi-VN" b="0" i="0" dirty="0" err="1">
                <a:solidFill>
                  <a:srgbClr val="000000"/>
                </a:solidFill>
                <a:effectLst/>
                <a:latin typeface="Roboto" panose="02000000000000000000" pitchFamily="2" charset="0"/>
              </a:rPr>
              <a:t>Platform</a:t>
            </a:r>
            <a:endParaRPr lang="vi-VN" b="0" i="0" dirty="0">
              <a:solidFill>
                <a:srgbClr val="000000"/>
              </a:solidFill>
              <a:effectLst/>
              <a:latin typeface="system-ui"/>
            </a:endParaRPr>
          </a:p>
          <a:p>
            <a:pPr marL="171450" indent="-171450" algn="l" rtl="0">
              <a:buFontTx/>
              <a:buChar char="-"/>
            </a:pPr>
            <a:r>
              <a:rPr lang="vi-VN" b="0" i="0" dirty="0" err="1">
                <a:solidFill>
                  <a:srgbClr val="000000"/>
                </a:solidFill>
                <a:effectLst/>
                <a:latin typeface="system-ui"/>
              </a:rPr>
              <a:t>openwhisk</a:t>
            </a:r>
            <a:r>
              <a:rPr lang="vi-VN" b="0" i="0" dirty="0">
                <a:solidFill>
                  <a:srgbClr val="000000"/>
                </a:solidFill>
                <a:effectLst/>
                <a:latin typeface="system-ui"/>
              </a:rPr>
              <a:t> </a:t>
            </a:r>
            <a:r>
              <a:rPr lang="en-US" sz="1800" kern="0" dirty="0" err="1">
                <a:effectLst/>
                <a:latin typeface="Times New Roman" panose="02020603050405020304" pitchFamily="18" charset="0"/>
                <a:ea typeface="Times New Roman" panose="02020603050405020304" pitchFamily="18" charset="0"/>
              </a:rPr>
              <a:t>là</a:t>
            </a:r>
            <a:r>
              <a:rPr lang="en-US" sz="1800" kern="0" dirty="0">
                <a:effectLst/>
                <a:latin typeface="Times New Roman" panose="02020603050405020304" pitchFamily="18" charset="0"/>
                <a:ea typeface="Times New Roman" panose="02020603050405020304" pitchFamily="18" charset="0"/>
              </a:rPr>
              <a:t> 1 </a:t>
            </a:r>
            <a:r>
              <a:rPr lang="en-US" sz="1800" kern="0" dirty="0" err="1">
                <a:effectLst/>
                <a:latin typeface="Times New Roman" panose="02020603050405020304" pitchFamily="18" charset="0"/>
                <a:ea typeface="Times New Roman" panose="02020603050405020304" pitchFamily="18" charset="0"/>
              </a:rPr>
              <a:t>nền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tảng</a:t>
            </a:r>
            <a:r>
              <a:rPr lang="en-US" sz="1800" kern="0" dirty="0">
                <a:effectLst/>
                <a:latin typeface="Times New Roman" panose="02020603050405020304" pitchFamily="18" charset="0"/>
                <a:ea typeface="Times New Roman" panose="02020603050405020304" pitchFamily="18" charset="0"/>
              </a:rPr>
              <a:t> Serverless </a:t>
            </a:r>
            <a:r>
              <a:rPr lang="en-US" sz="1800" kern="0" dirty="0" err="1">
                <a:effectLst/>
                <a:latin typeface="Times New Roman" panose="02020603050405020304" pitchFamily="18" charset="0"/>
                <a:ea typeface="Times New Roman" panose="02020603050405020304" pitchFamily="18" charset="0"/>
              </a:rPr>
              <a:t>phân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tán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mã</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nguồn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mở</a:t>
            </a:r>
            <a:endParaRPr lang="vi-VN" sz="1800" kern="0" dirty="0">
              <a:effectLst/>
              <a:latin typeface="Times New Roman" panose="02020603050405020304" pitchFamily="18" charset="0"/>
              <a:ea typeface="Times New Roman" panose="02020603050405020304" pitchFamily="18" charset="0"/>
            </a:endParaRPr>
          </a:p>
          <a:p>
            <a:pPr marL="171450" indent="-171450" algn="l" rtl="0">
              <a:buFontTx/>
              <a:buChar char="-"/>
            </a:pPr>
            <a:r>
              <a:rPr lang="vi-VN" b="0" i="0" dirty="0" err="1">
                <a:solidFill>
                  <a:srgbClr val="000000"/>
                </a:solidFill>
                <a:effectLst/>
                <a:latin typeface="system-ui"/>
              </a:rPr>
              <a:t>openwhisk-apigateway</a:t>
            </a:r>
            <a:r>
              <a:rPr lang="vi-VN" b="0" i="0" dirty="0">
                <a:solidFill>
                  <a:srgbClr val="000000"/>
                </a:solidFill>
                <a:effectLst/>
                <a:latin typeface="system-ui"/>
              </a:rPr>
              <a:t> Dịch vụ Cổng API để hiển thị các hành động dưới dạng giao diện REST. </a:t>
            </a:r>
          </a:p>
          <a:p>
            <a:pPr marL="171450" indent="-171450" algn="l" rtl="0">
              <a:buFontTx/>
              <a:buChar char="-"/>
            </a:pPr>
            <a:r>
              <a:rPr lang="vi-VN" b="0" i="0" dirty="0" err="1">
                <a:solidFill>
                  <a:srgbClr val="000000"/>
                </a:solidFill>
                <a:effectLst/>
                <a:latin typeface="system-ui"/>
              </a:rPr>
              <a:t>openwhisk-catalog</a:t>
            </a:r>
            <a:r>
              <a:rPr lang="vi-VN" b="0" i="0" dirty="0">
                <a:solidFill>
                  <a:srgbClr val="000000"/>
                </a:solidFill>
                <a:effectLst/>
                <a:latin typeface="system-ui"/>
              </a:rPr>
              <a:t> Danh mục được quản lý của các gói </a:t>
            </a:r>
            <a:r>
              <a:rPr lang="vi-VN" b="0" i="0" dirty="0" err="1">
                <a:solidFill>
                  <a:srgbClr val="000000"/>
                </a:solidFill>
                <a:effectLst/>
                <a:latin typeface="system-ui"/>
              </a:rPr>
              <a:t>OpenWhisk</a:t>
            </a:r>
            <a:r>
              <a:rPr lang="vi-VN" b="0" i="0" dirty="0">
                <a:solidFill>
                  <a:srgbClr val="000000"/>
                </a:solidFill>
                <a:effectLst/>
                <a:latin typeface="system-ui"/>
              </a:rPr>
              <a:t> để giao tiếp với các nhà sản xuất và người sử dụng</a:t>
            </a:r>
          </a:p>
          <a:p>
            <a:pPr marL="171450" indent="-171450" algn="l" rtl="0">
              <a:buFontTx/>
              <a:buChar char="-"/>
            </a:pPr>
            <a:r>
              <a:rPr lang="vi-VN" b="0" i="0" dirty="0" err="1">
                <a:solidFill>
                  <a:srgbClr val="000000"/>
                </a:solidFill>
                <a:effectLst/>
                <a:latin typeface="system-ui"/>
              </a:rPr>
              <a:t>openwhisk-cli</a:t>
            </a:r>
            <a:r>
              <a:rPr lang="vi-VN" b="0" i="0" dirty="0">
                <a:solidFill>
                  <a:srgbClr val="000000"/>
                </a:solidFill>
                <a:effectLst/>
                <a:latin typeface="system-ui"/>
              </a:rPr>
              <a:t> Giao diện dòng lệnh </a:t>
            </a:r>
            <a:r>
              <a:rPr lang="vi-VN" b="0" i="0" dirty="0" err="1">
                <a:solidFill>
                  <a:srgbClr val="000000"/>
                </a:solidFill>
                <a:effectLst/>
                <a:latin typeface="system-ui"/>
              </a:rPr>
              <a:t>Apache</a:t>
            </a:r>
            <a:r>
              <a:rPr lang="vi-VN" b="0" i="0" dirty="0">
                <a:solidFill>
                  <a:srgbClr val="000000"/>
                </a:solidFill>
                <a:effectLst/>
                <a:latin typeface="system-ui"/>
              </a:rPr>
              <a:t> </a:t>
            </a:r>
            <a:r>
              <a:rPr lang="vi-VN" b="0" i="0" dirty="0" err="1">
                <a:solidFill>
                  <a:srgbClr val="000000"/>
                </a:solidFill>
                <a:effectLst/>
                <a:latin typeface="system-ui"/>
              </a:rPr>
              <a:t>OpenWhisk</a:t>
            </a:r>
            <a:r>
              <a:rPr lang="vi-VN" b="0" i="0" dirty="0">
                <a:solidFill>
                  <a:srgbClr val="000000"/>
                </a:solidFill>
                <a:effectLst/>
                <a:latin typeface="system-ui"/>
              </a:rPr>
              <a:t> (CLI) </a:t>
            </a:r>
          </a:p>
          <a:p>
            <a:r>
              <a:rPr lang="vi-VN" b="0" i="0" dirty="0">
                <a:solidFill>
                  <a:srgbClr val="000000"/>
                </a:solidFill>
                <a:effectLst/>
                <a:latin typeface="system-ui"/>
              </a:rPr>
              <a:t>- Bên cạnh đó thì có các thành phần khác như: </a:t>
            </a:r>
            <a:r>
              <a:rPr lang="vi-VN" b="0" i="0" dirty="0" err="1">
                <a:solidFill>
                  <a:srgbClr val="000000"/>
                </a:solidFill>
                <a:effectLst/>
                <a:latin typeface="system-ui"/>
              </a:rPr>
              <a:t>runtime</a:t>
            </a:r>
            <a:r>
              <a:rPr lang="vi-VN" b="0" i="0" dirty="0">
                <a:solidFill>
                  <a:srgbClr val="000000"/>
                </a:solidFill>
                <a:effectLst/>
                <a:latin typeface="system-ui"/>
              </a:rPr>
              <a:t> của các ngôn ngữ được hỗ trợ bởi </a:t>
            </a:r>
            <a:r>
              <a:rPr lang="vi-VN" b="0" i="0" dirty="0" err="1">
                <a:solidFill>
                  <a:srgbClr val="000000"/>
                </a:solidFill>
                <a:effectLst/>
                <a:latin typeface="system-ui"/>
              </a:rPr>
              <a:t>Openwhisk</a:t>
            </a:r>
            <a:r>
              <a:rPr lang="vi-VN" b="0" i="0" dirty="0">
                <a:solidFill>
                  <a:srgbClr val="000000"/>
                </a:solidFill>
                <a:effectLst/>
                <a:latin typeface="system-ui"/>
              </a:rPr>
              <a:t>, </a:t>
            </a:r>
            <a:r>
              <a:rPr lang="vi-VN" b="0" i="0" dirty="0" err="1">
                <a:solidFill>
                  <a:srgbClr val="000000"/>
                </a:solidFill>
                <a:effectLst/>
                <a:latin typeface="system-ui"/>
              </a:rPr>
              <a:t>packets</a:t>
            </a:r>
            <a:r>
              <a:rPr lang="vi-VN" b="0" i="0" dirty="0">
                <a:solidFill>
                  <a:srgbClr val="000000"/>
                </a:solidFill>
                <a:effectLst/>
                <a:latin typeface="system-ui"/>
              </a:rPr>
              <a:t>, </a:t>
            </a:r>
            <a:r>
              <a:rPr lang="vi-VN" b="0" i="0" dirty="0" err="1">
                <a:solidFill>
                  <a:srgbClr val="000000"/>
                </a:solidFill>
                <a:effectLst/>
                <a:latin typeface="system-ui"/>
              </a:rPr>
              <a:t>clients</a:t>
            </a:r>
            <a:r>
              <a:rPr lang="vi-VN" b="0" i="0" dirty="0">
                <a:solidFill>
                  <a:srgbClr val="000000"/>
                </a:solidFill>
                <a:effectLst/>
                <a:latin typeface="system-ui"/>
              </a:rPr>
              <a:t>,…</a:t>
            </a:r>
            <a:br>
              <a:rPr lang="vi-VN" b="0" i="0" dirty="0">
                <a:solidFill>
                  <a:srgbClr val="000000"/>
                </a:solidFill>
                <a:effectLst/>
                <a:latin typeface="system-ui"/>
              </a:rPr>
            </a:br>
            <a:endParaRPr lang="vi-VN" dirty="0"/>
          </a:p>
        </p:txBody>
      </p:sp>
      <p:sp>
        <p:nvSpPr>
          <p:cNvPr id="4" name="Chỗ dành sẵn cho Số hiệu Bản chiếu 3"/>
          <p:cNvSpPr>
            <a:spLocks noGrp="1"/>
          </p:cNvSpPr>
          <p:nvPr>
            <p:ph type="sldNum" sz="quarter" idx="5"/>
          </p:nvPr>
        </p:nvSpPr>
        <p:spPr/>
        <p:txBody>
          <a:bodyPr/>
          <a:lstStyle/>
          <a:p>
            <a:fld id="{068315DA-F31B-4C68-849D-3896B5E930F7}" type="slidenum">
              <a:rPr lang="vi-VN" smtClean="0"/>
              <a:t>7</a:t>
            </a:fld>
            <a:endParaRPr lang="vi-VN"/>
          </a:p>
        </p:txBody>
      </p:sp>
    </p:spTree>
    <p:extLst>
      <p:ext uri="{BB962C8B-B14F-4D97-AF65-F5344CB8AC3E}">
        <p14:creationId xmlns:p14="http://schemas.microsoft.com/office/powerpoint/2010/main" val="66915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342900" marR="0" lvl="0" indent="-342900" algn="just">
              <a:lnSpc>
                <a:spcPct val="150000"/>
              </a:lnSpc>
              <a:spcBef>
                <a:spcPts val="0"/>
              </a:spcBef>
              <a:spcAft>
                <a:spcPts val="800"/>
              </a:spcAft>
              <a:buFont typeface="Calibri" panose="020F0502020204030204" pitchFamily="34" charset="0"/>
              <a:buChar char="-"/>
            </a:pPr>
            <a:r>
              <a:rPr lang="en-US" sz="1300" dirty="0">
                <a:effectLst/>
                <a:latin typeface="Times New Roman" panose="02020603050405020304" pitchFamily="18" charset="0"/>
                <a:ea typeface="Arial" panose="020B0604020202020204" pitchFamily="34" charset="0"/>
                <a:cs typeface="Times New Roman" panose="02020603050405020304" pitchFamily="18" charset="0"/>
              </a:rPr>
              <a:t>Event Source: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sự</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kiện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dịch</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vụ</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bị</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thay</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đổi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ví</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dụ</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nguồn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sự</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kiện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phổ</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biến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100" dirty="0">
              <a:effectLst/>
              <a:latin typeface="Times New Roman" panose="02020603050405020304" pitchFamily="18" charset="0"/>
              <a:ea typeface="Arial" panose="020B0604020202020204" pitchFamily="34"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Tin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nhắn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nhắn</a:t>
            </a:r>
            <a:endParaRPr lang="vi-VN" sz="11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vi-VN" sz="11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Document Store</a:t>
            </a:r>
            <a:endParaRPr lang="vi-VN" sz="11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web</a:t>
            </a:r>
            <a:endParaRPr lang="vi-VN" sz="11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API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endParaRPr lang="vi-VN" sz="11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framework IoT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bị</a:t>
            </a:r>
            <a:endParaRPr lang="vi-VN" sz="11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en-US" sz="1300" dirty="0">
                <a:effectLst/>
                <a:latin typeface="Times New Roman" panose="02020603050405020304" pitchFamily="18" charset="0"/>
                <a:ea typeface="Arial" panose="020B0604020202020204" pitchFamily="34" charset="0"/>
                <a:cs typeface="Times New Roman" panose="02020603050405020304" pitchFamily="18" charset="0"/>
              </a:rPr>
              <a:t>Actions: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đoạn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code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nền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tảng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OpenWhisk</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Action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đóng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logic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thi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đáp</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Event.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Action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gọi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thủ</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REST API, CLI,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API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đơn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giản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do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tự</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qua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Trigger.</a:t>
            </a:r>
            <a:endParaRPr lang="vi-VN" sz="1100" dirty="0">
              <a:effectLst/>
              <a:latin typeface="Times New Roman" panose="02020603050405020304" pitchFamily="18" charset="0"/>
              <a:ea typeface="Arial" panose="020B0604020202020204" pitchFamily="34" charset="0"/>
            </a:endParaRPr>
          </a:p>
          <a:p>
            <a:pPr marL="342900" marR="0" lvl="0" indent="-342900" algn="just">
              <a:lnSpc>
                <a:spcPct val="150000"/>
              </a:lnSpc>
              <a:spcBef>
                <a:spcPts val="0"/>
              </a:spcBef>
              <a:spcAft>
                <a:spcPts val="0"/>
              </a:spcAft>
              <a:buFont typeface="Calibri" panose="020F0502020204030204" pitchFamily="34" charset="0"/>
              <a:buChar char="-"/>
            </a:pPr>
            <a:r>
              <a:rPr lang="en-US" sz="1300" dirty="0">
                <a:effectLst/>
                <a:latin typeface="Times New Roman" panose="02020603050405020304" pitchFamily="18" charset="0"/>
                <a:ea typeface="Arial" panose="020B0604020202020204" pitchFamily="34" charset="0"/>
                <a:cs typeface="Times New Roman" panose="02020603050405020304" pitchFamily="18" charset="0"/>
              </a:rPr>
              <a:t>Triggers: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kênh</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tên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loại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sự</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kiện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Event Source.</a:t>
            </a:r>
            <a:endParaRPr lang="vi-VN" sz="1100" dirty="0">
              <a:effectLst/>
              <a:latin typeface="Times New Roman" panose="02020603050405020304" pitchFamily="18" charset="0"/>
              <a:ea typeface="Arial" panose="020B0604020202020204" pitchFamily="34" charset="0"/>
            </a:endParaRPr>
          </a:p>
          <a:p>
            <a:pPr marL="342900" marR="0" lvl="0" indent="-342900" algn="just">
              <a:lnSpc>
                <a:spcPct val="150000"/>
              </a:lnSpc>
              <a:spcBef>
                <a:spcPts val="0"/>
              </a:spcBef>
              <a:spcAft>
                <a:spcPts val="0"/>
              </a:spcAft>
              <a:buFont typeface="Calibri" panose="020F0502020204030204" pitchFamily="34" charset="0"/>
              <a:buChar char="-"/>
            </a:pPr>
            <a:r>
              <a:rPr lang="en-US" sz="1300" dirty="0">
                <a:effectLst/>
                <a:latin typeface="Times New Roman" panose="02020603050405020304" pitchFamily="18" charset="0"/>
                <a:ea typeface="Arial" panose="020B0604020202020204" pitchFamily="34" charset="0"/>
                <a:cs typeface="Times New Roman" panose="02020603050405020304" pitchFamily="18" charset="0"/>
              </a:rPr>
              <a:t>Rules: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liên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kết</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1 trigger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1 action. Sau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loại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liên</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kết</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mỗi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1 event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kích</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hoạt</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thì</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hành</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tương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sẽ</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err="1">
                <a:effectLst/>
                <a:latin typeface="Times New Roman" panose="02020603050405020304" pitchFamily="18" charset="0"/>
                <a:ea typeface="Arial" panose="020B0604020202020204" pitchFamily="34" charset="0"/>
                <a:cs typeface="Times New Roman" panose="02020603050405020304" pitchFamily="18" charset="0"/>
              </a:rPr>
              <a:t>gọi</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 </a:t>
            </a:r>
            <a:endParaRPr lang="vi-VN" sz="1100" dirty="0">
              <a:effectLst/>
              <a:latin typeface="Times New Roman" panose="02020603050405020304" pitchFamily="18" charset="0"/>
              <a:ea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068315DA-F31B-4C68-849D-3896B5E930F7}" type="slidenum">
              <a:rPr lang="vi-VN" smtClean="0"/>
              <a:t>8</a:t>
            </a:fld>
            <a:endParaRPr lang="vi-VN"/>
          </a:p>
        </p:txBody>
      </p:sp>
    </p:spTree>
    <p:extLst>
      <p:ext uri="{BB962C8B-B14F-4D97-AF65-F5344CB8AC3E}">
        <p14:creationId xmlns:p14="http://schemas.microsoft.com/office/powerpoint/2010/main" val="87015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rtl="0"/>
            <a:r>
              <a:rPr lang="vi-VN" dirty="0"/>
              <a:t>Đầu vào hệ thống: </a:t>
            </a:r>
          </a:p>
          <a:p>
            <a:pPr algn="l" rtl="0"/>
            <a:r>
              <a:rPr lang="vi-VN" dirty="0" err="1"/>
              <a:t>Nginx</a:t>
            </a:r>
            <a:endParaRPr lang="vi-VN" dirty="0"/>
          </a:p>
          <a:p>
            <a:pPr algn="l" rtl="0"/>
            <a:r>
              <a:rPr lang="vi-VN" dirty="0"/>
              <a:t>Khác với  </a:t>
            </a:r>
            <a:r>
              <a:rPr lang="vi-VN" dirty="0" err="1"/>
              <a:t>OpenFaas</a:t>
            </a:r>
            <a:r>
              <a:rPr lang="vi-VN" dirty="0"/>
              <a:t>, đầu vào của </a:t>
            </a:r>
            <a:r>
              <a:rPr lang="vi-VN" dirty="0" err="1"/>
              <a:t>request</a:t>
            </a:r>
            <a:r>
              <a:rPr lang="vi-VN" dirty="0"/>
              <a:t> sẽ đi qua </a:t>
            </a:r>
            <a:r>
              <a:rPr lang="vi-VN" dirty="0" err="1"/>
              <a:t>nginx</a:t>
            </a:r>
            <a:r>
              <a:rPr lang="vi-VN" dirty="0"/>
              <a:t>, một Proxy </a:t>
            </a:r>
            <a:r>
              <a:rPr lang="vi-VN" dirty="0" err="1"/>
              <a:t>reverse</a:t>
            </a:r>
            <a:r>
              <a:rPr lang="vi-VN" dirty="0"/>
              <a:t> Server</a:t>
            </a:r>
          </a:p>
          <a:p>
            <a:pPr algn="l" rtl="0"/>
            <a:r>
              <a:rPr lang="vi-VN" dirty="0"/>
              <a:t>trong hệ thống </a:t>
            </a:r>
            <a:r>
              <a:rPr lang="vi-VN" dirty="0" err="1"/>
              <a:t>OpenWhisk</a:t>
            </a:r>
            <a:r>
              <a:rPr lang="vi-VN" dirty="0"/>
              <a:t>, Lệnh được gửi thông qua CLI </a:t>
            </a:r>
            <a:r>
              <a:rPr lang="vi-VN" dirty="0" err="1"/>
              <a:t>wsk</a:t>
            </a:r>
            <a:r>
              <a:rPr lang="vi-VN" dirty="0"/>
              <a:t> được định dạng là một HTTP </a:t>
            </a:r>
            <a:r>
              <a:rPr lang="vi-VN" dirty="0" err="1"/>
              <a:t>request</a:t>
            </a:r>
            <a:r>
              <a:rPr lang="vi-VN" dirty="0"/>
              <a:t>. Lệnh được đưa đến điểm vào đầu tiên của hệ thống là </a:t>
            </a:r>
            <a:r>
              <a:rPr lang="vi-VN" dirty="0" err="1"/>
              <a:t>nginx</a:t>
            </a:r>
            <a:r>
              <a:rPr lang="vi-VN" dirty="0"/>
              <a:t>,. Nó chủ yếu được sử dụng chuyển tiếp  HTTP phù hợp đến thành phần tiếp theo.</a:t>
            </a:r>
          </a:p>
          <a:p>
            <a:pPr algn="l" rtl="0"/>
            <a:r>
              <a:rPr lang="vi-VN" dirty="0" err="1"/>
              <a:t>Controller</a:t>
            </a:r>
            <a:endParaRPr lang="vi-VN" dirty="0"/>
          </a:p>
          <a:p>
            <a:pPr algn="l" rtl="0"/>
            <a:r>
              <a:rPr lang="vi-VN" dirty="0"/>
              <a:t>Sau khi nhận được các HTTP </a:t>
            </a:r>
            <a:r>
              <a:rPr lang="vi-VN" dirty="0" err="1"/>
              <a:t>request</a:t>
            </a:r>
            <a:r>
              <a:rPr lang="vi-VN" dirty="0"/>
              <a:t>, </a:t>
            </a:r>
            <a:r>
              <a:rPr lang="vi-VN" dirty="0" err="1"/>
              <a:t>nginx</a:t>
            </a:r>
            <a:r>
              <a:rPr lang="vi-VN" dirty="0"/>
              <a:t> sẽ chuyển tiếp nó cho </a:t>
            </a:r>
            <a:r>
              <a:rPr lang="vi-VN" dirty="0" err="1"/>
              <a:t>Controller</a:t>
            </a:r>
            <a:r>
              <a:rPr lang="vi-VN" dirty="0"/>
              <a:t> - thành phần tiếp theo trong </a:t>
            </a:r>
            <a:r>
              <a:rPr lang="vi-VN" dirty="0" err="1"/>
              <a:t>OpenWhisk</a:t>
            </a:r>
            <a:r>
              <a:rPr lang="vi-VN" dirty="0"/>
              <a:t>. Nó là một phiên bản dựa trên </a:t>
            </a:r>
            <a:r>
              <a:rPr lang="vi-VN" dirty="0" err="1"/>
              <a:t>Scala</a:t>
            </a:r>
            <a:r>
              <a:rPr lang="vi-VN" dirty="0"/>
              <a:t> của REST API và thông qua nó, </a:t>
            </a:r>
            <a:r>
              <a:rPr lang="vi-VN" dirty="0" err="1"/>
              <a:t>user</a:t>
            </a:r>
            <a:r>
              <a:rPr lang="vi-VN" dirty="0"/>
              <a:t> biết mình có quyền làm những gì, bao gồm các yêu cầu CRUD cho các thực thể trong </a:t>
            </a:r>
            <a:r>
              <a:rPr lang="vi-VN" dirty="0" err="1"/>
              <a:t>OpenWhisk</a:t>
            </a:r>
            <a:r>
              <a:rPr lang="vi-VN" dirty="0"/>
              <a:t> và gọi đến các </a:t>
            </a:r>
            <a:r>
              <a:rPr lang="vi-VN" dirty="0" err="1"/>
              <a:t>action</a:t>
            </a:r>
            <a:r>
              <a:rPr lang="vi-VN" dirty="0"/>
              <a:t>.</a:t>
            </a:r>
          </a:p>
          <a:p>
            <a:pPr algn="l" rtl="0"/>
            <a:r>
              <a:rPr lang="vi-VN" dirty="0" err="1"/>
              <a:t>Controller</a:t>
            </a:r>
            <a:r>
              <a:rPr lang="vi-VN" dirty="0"/>
              <a:t> của </a:t>
            </a:r>
            <a:r>
              <a:rPr lang="vi-VN" dirty="0" err="1"/>
              <a:t>OpenWhisk</a:t>
            </a:r>
            <a:r>
              <a:rPr lang="vi-VN" dirty="0"/>
              <a:t> nhận </a:t>
            </a:r>
            <a:r>
              <a:rPr lang="vi-VN" dirty="0" err="1"/>
              <a:t>request</a:t>
            </a:r>
            <a:r>
              <a:rPr lang="vi-VN" dirty="0"/>
              <a:t> và xác thực thông tin của người dùng. Sau đó, nó kiểm tra cơ sở dữ liệu của hệ thống (</a:t>
            </a:r>
            <a:r>
              <a:rPr lang="vi-VN" dirty="0" err="1"/>
              <a:t>CouchDB</a:t>
            </a:r>
            <a:r>
              <a:rPr lang="vi-VN" dirty="0"/>
              <a:t>) để tìm </a:t>
            </a:r>
            <a:r>
              <a:rPr lang="vi-VN" dirty="0" err="1"/>
              <a:t>action</a:t>
            </a:r>
            <a:r>
              <a:rPr lang="vi-VN" dirty="0"/>
              <a:t> đã chỉ định.</a:t>
            </a:r>
          </a:p>
          <a:p>
            <a:pPr algn="l" rtl="0"/>
            <a:r>
              <a:rPr lang="vi-VN" dirty="0"/>
              <a:t>Sau khi </a:t>
            </a:r>
            <a:r>
              <a:rPr lang="vi-VN" dirty="0" err="1"/>
              <a:t>Controller</a:t>
            </a:r>
            <a:r>
              <a:rPr lang="vi-VN" dirty="0"/>
              <a:t> đã tìm thấy </a:t>
            </a:r>
            <a:r>
              <a:rPr lang="vi-VN" dirty="0" err="1"/>
              <a:t>action</a:t>
            </a:r>
            <a:r>
              <a:rPr lang="vi-VN" dirty="0"/>
              <a:t>, nó kiểm tra xem liệu nó có cần được khởi tạo không. Nếu </a:t>
            </a:r>
            <a:r>
              <a:rPr lang="vi-VN" dirty="0" err="1"/>
              <a:t>action</a:t>
            </a:r>
            <a:r>
              <a:rPr lang="vi-VN" dirty="0"/>
              <a:t> chưa được khởi tạo, </a:t>
            </a:r>
            <a:r>
              <a:rPr lang="vi-VN" dirty="0" err="1"/>
              <a:t>Controller</a:t>
            </a:r>
            <a:r>
              <a:rPr lang="vi-VN" dirty="0"/>
              <a:t> tạo một </a:t>
            </a:r>
            <a:r>
              <a:rPr lang="vi-VN" dirty="0" err="1"/>
              <a:t>instance</a:t>
            </a:r>
            <a:r>
              <a:rPr lang="vi-VN" dirty="0"/>
              <a:t> cho </a:t>
            </a:r>
            <a:r>
              <a:rPr lang="vi-VN" dirty="0" err="1"/>
              <a:t>action</a:t>
            </a:r>
            <a:r>
              <a:rPr lang="vi-VN" dirty="0"/>
              <a:t> và khởi tạo nó với các </a:t>
            </a:r>
            <a:r>
              <a:rPr lang="vi-VN" dirty="0" err="1"/>
              <a:t>dependency</a:t>
            </a:r>
            <a:r>
              <a:rPr lang="vi-VN" dirty="0"/>
              <a:t> cần thiết.</a:t>
            </a:r>
          </a:p>
          <a:p>
            <a:pPr algn="l" rtl="0"/>
            <a:r>
              <a:rPr lang="vi-VN" dirty="0"/>
              <a:t>Nếu </a:t>
            </a:r>
            <a:r>
              <a:rPr lang="vi-VN" dirty="0" err="1"/>
              <a:t>action</a:t>
            </a:r>
            <a:r>
              <a:rPr lang="vi-VN" dirty="0"/>
              <a:t> đã được khởi tạo, </a:t>
            </a:r>
            <a:r>
              <a:rPr lang="vi-VN" dirty="0" err="1"/>
              <a:t>Controller</a:t>
            </a:r>
            <a:r>
              <a:rPr lang="vi-VN" dirty="0"/>
              <a:t>  gửi yêu cầu đến </a:t>
            </a:r>
            <a:r>
              <a:rPr lang="vi-VN" dirty="0" err="1"/>
              <a:t>Invoker</a:t>
            </a:r>
            <a:r>
              <a:rPr lang="vi-VN" dirty="0"/>
              <a:t> để thực thi </a:t>
            </a:r>
            <a:r>
              <a:rPr lang="vi-VN" dirty="0" err="1"/>
              <a:t>action</a:t>
            </a:r>
            <a:r>
              <a:rPr lang="vi-VN" dirty="0"/>
              <a:t>.</a:t>
            </a:r>
          </a:p>
          <a:p>
            <a:pPr algn="l" rtl="0"/>
            <a:r>
              <a:rPr lang="vi-VN" dirty="0"/>
              <a:t> </a:t>
            </a:r>
          </a:p>
          <a:p>
            <a:pPr algn="l" rtl="0"/>
            <a:r>
              <a:rPr lang="vi-VN" dirty="0"/>
              <a:t>Xác thực và phân quyền: </a:t>
            </a:r>
            <a:r>
              <a:rPr lang="vi-VN" dirty="0" err="1"/>
              <a:t>CouchDB</a:t>
            </a:r>
            <a:endParaRPr lang="vi-VN" dirty="0"/>
          </a:p>
          <a:p>
            <a:pPr algn="l" rtl="0"/>
            <a:r>
              <a:rPr lang="vi-VN" dirty="0"/>
              <a:t>Bây giờ </a:t>
            </a:r>
            <a:r>
              <a:rPr lang="vi-VN" dirty="0" err="1"/>
              <a:t>Controller</a:t>
            </a:r>
            <a:r>
              <a:rPr lang="vi-VN" dirty="0"/>
              <a:t> xác minh </a:t>
            </a:r>
            <a:r>
              <a:rPr lang="vi-VN" dirty="0" err="1"/>
              <a:t>user</a:t>
            </a:r>
            <a:r>
              <a:rPr lang="vi-VN" dirty="0"/>
              <a:t> là ai (</a:t>
            </a:r>
            <a:r>
              <a:rPr lang="vi-VN" dirty="0" err="1"/>
              <a:t>Authentication</a:t>
            </a:r>
            <a:r>
              <a:rPr lang="vi-VN" dirty="0"/>
              <a:t>) và xem liệu rằng </a:t>
            </a:r>
            <a:r>
              <a:rPr lang="vi-VN" dirty="0" err="1"/>
              <a:t>user</a:t>
            </a:r>
            <a:r>
              <a:rPr lang="vi-VN" dirty="0"/>
              <a:t> có đặc quyền để làm điều đó với thực thể đó hay không (</a:t>
            </a:r>
            <a:r>
              <a:rPr lang="vi-VN" dirty="0" err="1"/>
              <a:t>Authorization</a:t>
            </a:r>
            <a:r>
              <a:rPr lang="vi-VN" dirty="0"/>
              <a:t>). Các chứng chỉ trong </a:t>
            </a:r>
            <a:r>
              <a:rPr lang="vi-VN" dirty="0" err="1"/>
              <a:t>request</a:t>
            </a:r>
            <a:r>
              <a:rPr lang="vi-VN" dirty="0"/>
              <a:t> sẽ được xác minh bằng cơ sở dữ liệu các đối tượng trong </a:t>
            </a:r>
            <a:r>
              <a:rPr lang="vi-VN" dirty="0" err="1"/>
              <a:t>CouchDB</a:t>
            </a:r>
            <a:r>
              <a:rPr lang="vi-VN" dirty="0"/>
              <a:t>.</a:t>
            </a:r>
          </a:p>
          <a:p>
            <a:pPr algn="l" rtl="0"/>
            <a:r>
              <a:rPr lang="vi-VN" dirty="0"/>
              <a:t>Trong trường hợp này, nó sẽ kiểm tra rằng liệu người dùng có tồn tại trong cơ sở dữ liệu </a:t>
            </a:r>
            <a:r>
              <a:rPr lang="vi-VN" dirty="0" err="1"/>
              <a:t>OpenWhisk</a:t>
            </a:r>
            <a:r>
              <a:rPr lang="vi-VN" dirty="0"/>
              <a:t> và rằng nó có quyền để gọi đến </a:t>
            </a:r>
            <a:r>
              <a:rPr lang="vi-VN" dirty="0" err="1"/>
              <a:t>action</a:t>
            </a:r>
            <a:r>
              <a:rPr lang="vi-VN" dirty="0"/>
              <a:t> nào đó hay không. </a:t>
            </a:r>
          </a:p>
          <a:p>
            <a:pPr algn="l" rtl="0"/>
            <a:r>
              <a:rPr lang="vi-VN" dirty="0"/>
              <a:t> </a:t>
            </a:r>
          </a:p>
          <a:p>
            <a:pPr algn="l" rtl="0"/>
            <a:r>
              <a:rPr lang="vi-VN" dirty="0"/>
              <a:t>Lấy </a:t>
            </a:r>
            <a:r>
              <a:rPr lang="vi-VN" dirty="0" err="1"/>
              <a:t>action</a:t>
            </a:r>
            <a:r>
              <a:rPr lang="vi-VN" dirty="0"/>
              <a:t>: </a:t>
            </a:r>
            <a:r>
              <a:rPr lang="vi-VN" dirty="0" err="1"/>
              <a:t>CouchDB</a:t>
            </a:r>
            <a:endParaRPr lang="vi-VN" dirty="0"/>
          </a:p>
          <a:p>
            <a:pPr algn="l" rtl="0"/>
            <a:r>
              <a:rPr lang="vi-VN" dirty="0"/>
              <a:t>Khi </a:t>
            </a:r>
            <a:r>
              <a:rPr lang="vi-VN" dirty="0" err="1"/>
              <a:t>Controller</a:t>
            </a:r>
            <a:r>
              <a:rPr lang="vi-VN" dirty="0"/>
              <a:t> đã chắc chắn rằng </a:t>
            </a:r>
            <a:r>
              <a:rPr lang="vi-VN" dirty="0" err="1"/>
              <a:t>user</a:t>
            </a:r>
            <a:r>
              <a:rPr lang="vi-VN" dirty="0"/>
              <a:t> được phép và có quyền để </a:t>
            </a:r>
            <a:r>
              <a:rPr lang="vi-VN" dirty="0" err="1"/>
              <a:t>invoke</a:t>
            </a:r>
            <a:r>
              <a:rPr lang="vi-VN" dirty="0"/>
              <a:t> </a:t>
            </a:r>
            <a:r>
              <a:rPr lang="vi-VN" dirty="0" err="1"/>
              <a:t>action</a:t>
            </a:r>
            <a:r>
              <a:rPr lang="vi-VN" dirty="0"/>
              <a:t> của mình, nó sẽ lấy </a:t>
            </a:r>
            <a:r>
              <a:rPr lang="vi-VN" dirty="0" err="1"/>
              <a:t>action</a:t>
            </a:r>
            <a:r>
              <a:rPr lang="vi-VN" dirty="0"/>
              <a:t> này từ cơ sở dữ liệu </a:t>
            </a:r>
            <a:r>
              <a:rPr lang="vi-VN" dirty="0" err="1"/>
              <a:t>whisks</a:t>
            </a:r>
            <a:r>
              <a:rPr lang="vi-VN" dirty="0"/>
              <a:t> trong </a:t>
            </a:r>
            <a:r>
              <a:rPr lang="vi-VN" dirty="0" err="1"/>
              <a:t>CouchDB</a:t>
            </a:r>
            <a:r>
              <a:rPr lang="vi-VN" dirty="0"/>
              <a:t>.</a:t>
            </a:r>
          </a:p>
          <a:p>
            <a:pPr algn="l" rtl="0"/>
            <a:r>
              <a:rPr lang="vi-VN" dirty="0"/>
              <a:t>Hồ sơ của </a:t>
            </a:r>
            <a:r>
              <a:rPr lang="vi-VN" dirty="0" err="1"/>
              <a:t>action</a:t>
            </a:r>
            <a:r>
              <a:rPr lang="vi-VN" dirty="0"/>
              <a:t> chứa chủ yếu </a:t>
            </a:r>
            <a:r>
              <a:rPr lang="vi-VN" dirty="0" err="1"/>
              <a:t>code</a:t>
            </a:r>
            <a:r>
              <a:rPr lang="vi-VN" dirty="0"/>
              <a:t> thực thi với các tham số mặc định mà bạn muốn truyền vào </a:t>
            </a:r>
            <a:r>
              <a:rPr lang="vi-VN" dirty="0" err="1"/>
              <a:t>action</a:t>
            </a:r>
            <a:r>
              <a:rPr lang="vi-VN" dirty="0"/>
              <a:t> của mình, hợp nhất với các tham số bạn đã bao gồm trong </a:t>
            </a:r>
            <a:r>
              <a:rPr lang="vi-VN" dirty="0" err="1"/>
              <a:t>invoke</a:t>
            </a:r>
            <a:r>
              <a:rPr lang="vi-VN" dirty="0"/>
              <a:t> </a:t>
            </a:r>
            <a:r>
              <a:rPr lang="vi-VN" dirty="0" err="1"/>
              <a:t>request</a:t>
            </a:r>
            <a:r>
              <a:rPr lang="vi-VN" dirty="0"/>
              <a:t>. Cũng như nó chứa các ràng buộc tài nguyên đã được áp đặt trên thực thể sắp thực thi, chẳng hạn như bộ nhớ mà nó được phép tiêu thụ.</a:t>
            </a:r>
          </a:p>
          <a:p>
            <a:pPr algn="l" rtl="0"/>
            <a:r>
              <a:rPr lang="vi-VN" dirty="0"/>
              <a:t> </a:t>
            </a:r>
          </a:p>
          <a:p>
            <a:pPr algn="l" rtl="0"/>
            <a:r>
              <a:rPr lang="vi-VN" dirty="0" err="1"/>
              <a:t>Invoke</a:t>
            </a:r>
            <a:r>
              <a:rPr lang="vi-VN" dirty="0"/>
              <a:t> </a:t>
            </a:r>
            <a:r>
              <a:rPr lang="vi-VN" dirty="0" err="1"/>
              <a:t>action</a:t>
            </a:r>
            <a:r>
              <a:rPr lang="vi-VN" dirty="0"/>
              <a:t>: </a:t>
            </a:r>
            <a:r>
              <a:rPr lang="vi-VN" dirty="0" err="1"/>
              <a:t>Load</a:t>
            </a:r>
            <a:r>
              <a:rPr lang="vi-VN" dirty="0"/>
              <a:t> </a:t>
            </a:r>
            <a:r>
              <a:rPr lang="vi-VN" dirty="0" err="1"/>
              <a:t>Balancer</a:t>
            </a:r>
            <a:endParaRPr lang="vi-VN" dirty="0"/>
          </a:p>
          <a:p>
            <a:pPr algn="l" rtl="0"/>
            <a:r>
              <a:rPr lang="vi-VN" dirty="0" err="1"/>
              <a:t>Load</a:t>
            </a:r>
            <a:r>
              <a:rPr lang="vi-VN" dirty="0"/>
              <a:t> </a:t>
            </a:r>
            <a:r>
              <a:rPr lang="vi-VN" dirty="0" err="1"/>
              <a:t>Balancer</a:t>
            </a:r>
            <a:r>
              <a:rPr lang="vi-VN" dirty="0"/>
              <a:t>, là một phần của </a:t>
            </a:r>
            <a:r>
              <a:rPr lang="vi-VN" dirty="0" err="1"/>
              <a:t>Controller</a:t>
            </a:r>
            <a:r>
              <a:rPr lang="vi-VN" dirty="0"/>
              <a:t>, có tầm nhìn toàn cục về các bộ thực thi có sẵn trong hệ thống bằng cách kiểm tra trạng thái của chúng một cách liên tục. Những bộ thực thi đó được gọi là </a:t>
            </a:r>
            <a:r>
              <a:rPr lang="vi-VN" dirty="0" err="1"/>
              <a:t>Invokers</a:t>
            </a:r>
            <a:r>
              <a:rPr lang="vi-VN" dirty="0"/>
              <a:t>. </a:t>
            </a:r>
            <a:r>
              <a:rPr lang="vi-VN" dirty="0" err="1"/>
              <a:t>Load</a:t>
            </a:r>
            <a:r>
              <a:rPr lang="vi-VN" dirty="0"/>
              <a:t> </a:t>
            </a:r>
            <a:r>
              <a:rPr lang="vi-VN" dirty="0" err="1"/>
              <a:t>Balancer</a:t>
            </a:r>
            <a:r>
              <a:rPr lang="vi-VN" dirty="0"/>
              <a:t>, biết </a:t>
            </a:r>
            <a:r>
              <a:rPr lang="vi-VN" dirty="0" err="1"/>
              <a:t>Invokers</a:t>
            </a:r>
            <a:r>
              <a:rPr lang="vi-VN" dirty="0"/>
              <a:t> nào được sẵn có, chọn một trong số chúng để </a:t>
            </a:r>
            <a:r>
              <a:rPr lang="vi-VN" dirty="0" err="1"/>
              <a:t>goij</a:t>
            </a:r>
            <a:r>
              <a:rPr lang="vi-VN" dirty="0"/>
              <a:t> d hành động được yêu cầu.</a:t>
            </a:r>
          </a:p>
          <a:p>
            <a:pPr algn="l" rtl="0"/>
            <a:r>
              <a:rPr lang="vi-VN" dirty="0"/>
              <a:t> </a:t>
            </a:r>
          </a:p>
          <a:p>
            <a:pPr algn="l" rtl="0"/>
            <a:r>
              <a:rPr lang="vi-VN" dirty="0"/>
              <a:t>Hàng đợi: </a:t>
            </a:r>
            <a:r>
              <a:rPr lang="vi-VN" dirty="0" err="1"/>
              <a:t>Kafka</a:t>
            </a:r>
            <a:endParaRPr lang="vi-VN" dirty="0"/>
          </a:p>
          <a:p>
            <a:pPr algn="l" rtl="0"/>
            <a:r>
              <a:rPr lang="vi-VN" dirty="0"/>
              <a:t>Có hai trường hợp xấu có thể xảy ra đối với </a:t>
            </a:r>
            <a:r>
              <a:rPr lang="vi-VN" dirty="0" err="1"/>
              <a:t>invoke</a:t>
            </a:r>
            <a:r>
              <a:rPr lang="vi-VN" dirty="0"/>
              <a:t> </a:t>
            </a:r>
            <a:r>
              <a:rPr lang="vi-VN" dirty="0" err="1"/>
              <a:t>request</a:t>
            </a:r>
            <a:r>
              <a:rPr lang="vi-VN" dirty="0"/>
              <a:t> :</a:t>
            </a:r>
          </a:p>
          <a:p>
            <a:pPr algn="l" rtl="0"/>
            <a:r>
              <a:rPr lang="vi-VN" dirty="0"/>
              <a:t>Hệ thống gặp sự cố, khiến cho </a:t>
            </a:r>
            <a:r>
              <a:rPr lang="vi-VN" dirty="0" err="1"/>
              <a:t>invoke</a:t>
            </a:r>
            <a:r>
              <a:rPr lang="vi-VN" dirty="0"/>
              <a:t> </a:t>
            </a:r>
            <a:r>
              <a:rPr lang="vi-VN" dirty="0" err="1"/>
              <a:t>request</a:t>
            </a:r>
            <a:r>
              <a:rPr lang="vi-VN" dirty="0"/>
              <a:t> bị mất</a:t>
            </a:r>
          </a:p>
          <a:p>
            <a:pPr algn="l" rtl="0"/>
            <a:r>
              <a:rPr lang="vi-VN" dirty="0"/>
              <a:t>Hệ thống bị quá tải, nên </a:t>
            </a:r>
            <a:r>
              <a:rPr lang="vi-VN" dirty="0" err="1"/>
              <a:t>invoke</a:t>
            </a:r>
            <a:r>
              <a:rPr lang="vi-VN" dirty="0"/>
              <a:t> </a:t>
            </a:r>
            <a:r>
              <a:rPr lang="vi-VN" dirty="0" err="1"/>
              <a:t>request</a:t>
            </a:r>
            <a:r>
              <a:rPr lang="vi-VN" dirty="0"/>
              <a:t> cần phải đợi cho đến khi hoàn tất các </a:t>
            </a:r>
            <a:r>
              <a:rPr lang="vi-VN" dirty="0" err="1"/>
              <a:t>invoke</a:t>
            </a:r>
            <a:r>
              <a:rPr lang="vi-VN" dirty="0"/>
              <a:t> </a:t>
            </a:r>
            <a:r>
              <a:rPr lang="vi-VN" dirty="0" err="1"/>
              <a:t>request</a:t>
            </a:r>
            <a:r>
              <a:rPr lang="vi-VN" dirty="0"/>
              <a:t> khác trước tiên.</a:t>
            </a:r>
          </a:p>
          <a:p>
            <a:pPr algn="l" rtl="0"/>
            <a:r>
              <a:rPr lang="vi-VN" dirty="0"/>
              <a:t>Cách giải quyết cho cả hai trường hợp này đều là </a:t>
            </a:r>
            <a:r>
              <a:rPr lang="vi-VN" dirty="0" err="1"/>
              <a:t>Kafka</a:t>
            </a:r>
            <a:r>
              <a:rPr lang="vi-VN" dirty="0"/>
              <a:t>, "hệ thống </a:t>
            </a:r>
            <a:r>
              <a:rPr lang="vi-VN" dirty="0" err="1"/>
              <a:t>message</a:t>
            </a:r>
            <a:r>
              <a:rPr lang="vi-VN" dirty="0"/>
              <a:t> </a:t>
            </a:r>
            <a:r>
              <a:rPr lang="vi-VN" dirty="0" err="1"/>
              <a:t>publish-subscribe</a:t>
            </a:r>
            <a:r>
              <a:rPr lang="vi-VN" dirty="0"/>
              <a:t> thông lượng cao, xử lý phân tán". Từ đó, </a:t>
            </a:r>
            <a:r>
              <a:rPr lang="vi-VN" dirty="0" err="1"/>
              <a:t>Controller</a:t>
            </a:r>
            <a:r>
              <a:rPr lang="vi-VN" dirty="0"/>
              <a:t> và </a:t>
            </a:r>
            <a:r>
              <a:rPr lang="vi-VN" dirty="0" err="1"/>
              <a:t>Invoker</a:t>
            </a:r>
            <a:r>
              <a:rPr lang="vi-VN" dirty="0"/>
              <a:t> sẽ giao tiếp thông qua các tin nhắn được đệm và được lưu trữ bởi </a:t>
            </a:r>
            <a:r>
              <a:rPr lang="vi-VN" dirty="0" err="1"/>
              <a:t>Kafka</a:t>
            </a:r>
            <a:r>
              <a:rPr lang="vi-VN" dirty="0"/>
              <a:t>. Điều đó giúp giảm gánh nặng của việc đệm trong bộ nhớ, ra khỏi cả </a:t>
            </a:r>
            <a:r>
              <a:rPr lang="vi-VN" dirty="0" err="1"/>
              <a:t>Controller</a:t>
            </a:r>
            <a:r>
              <a:rPr lang="vi-VN" dirty="0"/>
              <a:t> và </a:t>
            </a:r>
            <a:r>
              <a:rPr lang="vi-VN" dirty="0" err="1"/>
              <a:t>Invoker</a:t>
            </a:r>
            <a:r>
              <a:rPr lang="vi-VN" dirty="0"/>
              <a:t> đồng thời đảm bảo rằng các tin nhắn không bị mất trong trường hợp hệ thống gặp sự cố, tránh khỏi rủi ro </a:t>
            </a:r>
            <a:r>
              <a:rPr lang="vi-VN" dirty="0" err="1"/>
              <a:t>OutOfMemoryException</a:t>
            </a:r>
            <a:r>
              <a:rPr lang="vi-VN" dirty="0"/>
              <a:t>.</a:t>
            </a:r>
          </a:p>
          <a:p>
            <a:pPr algn="l" rtl="0"/>
            <a:r>
              <a:rPr lang="vi-VN" dirty="0"/>
              <a:t>Để gọi đến </a:t>
            </a:r>
            <a:r>
              <a:rPr lang="vi-VN" dirty="0" err="1"/>
              <a:t>action</a:t>
            </a:r>
            <a:r>
              <a:rPr lang="vi-VN" dirty="0"/>
              <a:t>, </a:t>
            </a:r>
            <a:r>
              <a:rPr lang="vi-VN" dirty="0" err="1"/>
              <a:t>Controller</a:t>
            </a:r>
            <a:r>
              <a:rPr lang="vi-VN" dirty="0"/>
              <a:t> truyền một tin nhắn đến </a:t>
            </a:r>
            <a:r>
              <a:rPr lang="vi-VN" dirty="0" err="1"/>
              <a:t>Kafka</a:t>
            </a:r>
            <a:r>
              <a:rPr lang="vi-VN" dirty="0"/>
              <a:t>, chứa thông tin về </a:t>
            </a:r>
            <a:r>
              <a:rPr lang="vi-VN" dirty="0" err="1"/>
              <a:t>action</a:t>
            </a:r>
            <a:r>
              <a:rPr lang="vi-VN" dirty="0"/>
              <a:t> để gọi đến và các tham số cần truyền đến </a:t>
            </a:r>
            <a:r>
              <a:rPr lang="vi-VN" dirty="0" err="1"/>
              <a:t>action</a:t>
            </a:r>
            <a:r>
              <a:rPr lang="vi-VN" dirty="0"/>
              <a:t> đó. Tin nhắn này được đưa đến cho </a:t>
            </a:r>
            <a:r>
              <a:rPr lang="vi-VN" dirty="0" err="1"/>
              <a:t>Invoker</a:t>
            </a:r>
            <a:r>
              <a:rPr lang="vi-VN" dirty="0"/>
              <a:t> mà </a:t>
            </a:r>
            <a:r>
              <a:rPr lang="vi-VN" dirty="0" err="1"/>
              <a:t>Controller</a:t>
            </a:r>
            <a:r>
              <a:rPr lang="vi-VN" dirty="0"/>
              <a:t> đã chọn ở trên từ danh sách các </a:t>
            </a:r>
            <a:r>
              <a:rPr lang="vi-VN" dirty="0" err="1"/>
              <a:t>invoker</a:t>
            </a:r>
            <a:r>
              <a:rPr lang="vi-VN" dirty="0"/>
              <a:t> có sẵn.</a:t>
            </a:r>
          </a:p>
          <a:p>
            <a:pPr algn="l" rtl="0"/>
            <a:r>
              <a:rPr lang="vi-VN" dirty="0"/>
              <a:t>Khi </a:t>
            </a:r>
            <a:r>
              <a:rPr lang="vi-VN" dirty="0" err="1"/>
              <a:t>Kafka</a:t>
            </a:r>
            <a:r>
              <a:rPr lang="vi-VN" dirty="0"/>
              <a:t> xác nhận rằng nó đã nhận được tin nhắn, HTTP </a:t>
            </a:r>
            <a:r>
              <a:rPr lang="vi-VN" dirty="0" err="1"/>
              <a:t>request</a:t>
            </a:r>
            <a:r>
              <a:rPr lang="vi-VN" dirty="0"/>
              <a:t> tới </a:t>
            </a:r>
            <a:r>
              <a:rPr lang="vi-VN" dirty="0" err="1"/>
              <a:t>user</a:t>
            </a:r>
            <a:r>
              <a:rPr lang="vi-VN" dirty="0"/>
              <a:t> sẽ được phản hồi  với một </a:t>
            </a:r>
            <a:r>
              <a:rPr lang="vi-VN" dirty="0" err="1"/>
              <a:t>ActivationId</a:t>
            </a:r>
            <a:r>
              <a:rPr lang="vi-VN" dirty="0"/>
              <a:t>. </a:t>
            </a:r>
            <a:r>
              <a:rPr lang="vi-VN" dirty="0" err="1"/>
              <a:t>User</a:t>
            </a:r>
            <a:r>
              <a:rPr lang="vi-VN" dirty="0"/>
              <a:t> sẽ sử dụng nó sau này để truy cập cụ thể đến kết quả của </a:t>
            </a:r>
            <a:r>
              <a:rPr lang="vi-VN" dirty="0" err="1"/>
              <a:t>invoke</a:t>
            </a:r>
            <a:r>
              <a:rPr lang="vi-VN" dirty="0"/>
              <a:t>. </a:t>
            </a:r>
          </a:p>
          <a:p>
            <a:pPr algn="l" rtl="0"/>
            <a:r>
              <a:rPr lang="vi-VN" dirty="0"/>
              <a:t> </a:t>
            </a:r>
          </a:p>
          <a:p>
            <a:pPr algn="l" rtl="0"/>
            <a:r>
              <a:rPr lang="vi-VN" dirty="0"/>
              <a:t>Gọi đến mã thực thi : </a:t>
            </a:r>
            <a:r>
              <a:rPr lang="vi-VN" dirty="0" err="1"/>
              <a:t>Invoker</a:t>
            </a:r>
            <a:endParaRPr lang="vi-VN" dirty="0"/>
          </a:p>
          <a:p>
            <a:pPr algn="l" rtl="0"/>
            <a:r>
              <a:rPr lang="vi-VN" dirty="0" err="1"/>
              <a:t>Invoker</a:t>
            </a:r>
            <a:r>
              <a:rPr lang="vi-VN" dirty="0"/>
              <a:t> là trái tim của </a:t>
            </a:r>
            <a:r>
              <a:rPr lang="vi-VN" dirty="0" err="1"/>
              <a:t>OpenWhisk</a:t>
            </a:r>
            <a:r>
              <a:rPr lang="vi-VN" dirty="0"/>
              <a:t>. Trách nhiệm của </a:t>
            </a:r>
            <a:r>
              <a:rPr lang="vi-VN" dirty="0" err="1"/>
              <a:t>Invoker</a:t>
            </a:r>
            <a:r>
              <a:rPr lang="vi-VN" dirty="0"/>
              <a:t> là </a:t>
            </a:r>
            <a:r>
              <a:rPr lang="vi-VN" dirty="0" err="1"/>
              <a:t>invoke</a:t>
            </a:r>
            <a:r>
              <a:rPr lang="vi-VN" dirty="0"/>
              <a:t> một </a:t>
            </a:r>
            <a:r>
              <a:rPr lang="vi-VN" dirty="0" err="1"/>
              <a:t>action</a:t>
            </a:r>
            <a:r>
              <a:rPr lang="vi-VN" dirty="0"/>
              <a:t>. Nó cũng được thực hiện bằng </a:t>
            </a:r>
            <a:r>
              <a:rPr lang="vi-VN" dirty="0" err="1"/>
              <a:t>Scala</a:t>
            </a:r>
            <a:r>
              <a:rPr lang="vi-VN" dirty="0"/>
              <a:t>. Và để thực hiện các </a:t>
            </a:r>
            <a:r>
              <a:rPr lang="vi-VN" dirty="0" err="1"/>
              <a:t>action</a:t>
            </a:r>
            <a:r>
              <a:rPr lang="vi-VN" dirty="0"/>
              <a:t> một cách cô lập và bảo mật, </a:t>
            </a:r>
            <a:r>
              <a:rPr lang="vi-VN" dirty="0" err="1"/>
              <a:t>Docker</a:t>
            </a:r>
            <a:r>
              <a:rPr lang="vi-VN" dirty="0"/>
              <a:t> sẽ được sử dụng.</a:t>
            </a:r>
          </a:p>
          <a:p>
            <a:pPr algn="l" rtl="0"/>
            <a:r>
              <a:rPr lang="vi-VN" dirty="0" err="1"/>
              <a:t>Docker</a:t>
            </a:r>
            <a:r>
              <a:rPr lang="vi-VN" dirty="0"/>
              <a:t> được sử dụng để thiết lập </a:t>
            </a:r>
            <a:r>
              <a:rPr lang="vi-VN" dirty="0" err="1"/>
              <a:t>container</a:t>
            </a:r>
            <a:r>
              <a:rPr lang="vi-VN" dirty="0"/>
              <a:t> cho mỗi hành động mà chúng ta triệu hồi một cách nhanh chóng, cô lập và kiểm soát. Đối với mỗi </a:t>
            </a:r>
            <a:r>
              <a:rPr lang="vi-VN" dirty="0" err="1"/>
              <a:t>action</a:t>
            </a:r>
            <a:r>
              <a:rPr lang="vi-VN" dirty="0"/>
              <a:t> </a:t>
            </a:r>
            <a:r>
              <a:rPr lang="vi-VN" dirty="0" err="1"/>
              <a:t>invoke</a:t>
            </a:r>
            <a:r>
              <a:rPr lang="vi-VN" dirty="0"/>
              <a:t>, một </a:t>
            </a:r>
            <a:r>
              <a:rPr lang="vi-VN" dirty="0" err="1"/>
              <a:t>Docker</a:t>
            </a:r>
            <a:r>
              <a:rPr lang="vi-VN" dirty="0"/>
              <a:t> </a:t>
            </a:r>
            <a:r>
              <a:rPr lang="vi-VN" dirty="0" err="1"/>
              <a:t>container</a:t>
            </a:r>
            <a:r>
              <a:rPr lang="vi-VN" dirty="0"/>
              <a:t> được bắt đầu, mã thực thi được đưa vào cùng với các tham số được cung cấp. Thực hiện xong thì kết quả được lấy ra, </a:t>
            </a:r>
            <a:r>
              <a:rPr lang="vi-VN" dirty="0" err="1"/>
              <a:t>container</a:t>
            </a:r>
            <a:r>
              <a:rPr lang="vi-VN" dirty="0"/>
              <a:t> sẽ được hủy. </a:t>
            </a:r>
          </a:p>
          <a:p>
            <a:pPr algn="l" rtl="0"/>
            <a:r>
              <a:rPr lang="vi-VN" dirty="0" err="1"/>
              <a:t>Action</a:t>
            </a:r>
            <a:r>
              <a:rPr lang="vi-VN" dirty="0"/>
              <a:t> nhận yêu cầu và xử lý nó theo </a:t>
            </a:r>
            <a:r>
              <a:rPr lang="vi-VN" dirty="0" err="1"/>
              <a:t>code</a:t>
            </a:r>
            <a:r>
              <a:rPr lang="vi-VN" dirty="0"/>
              <a:t> đã được lập trình. </a:t>
            </a:r>
            <a:r>
              <a:rPr lang="vi-VN" dirty="0" err="1"/>
              <a:t>Action</a:t>
            </a:r>
            <a:r>
              <a:rPr lang="vi-VN" dirty="0"/>
              <a:t> đọc </a:t>
            </a:r>
            <a:r>
              <a:rPr lang="vi-VN" dirty="0" err="1"/>
              <a:t>parameter</a:t>
            </a:r>
            <a:r>
              <a:rPr lang="vi-VN" dirty="0"/>
              <a:t> được truyền dưới dạng JSON và tạo ra một </a:t>
            </a:r>
            <a:r>
              <a:rPr lang="vi-VN" dirty="0" err="1"/>
              <a:t>response</a:t>
            </a:r>
            <a:r>
              <a:rPr lang="vi-VN" dirty="0"/>
              <a:t> trong định dạng JSON.</a:t>
            </a:r>
          </a:p>
          <a:p>
            <a:pPr algn="l" rtl="0"/>
            <a:r>
              <a:rPr lang="vi-VN" dirty="0"/>
              <a:t>Sau khi hoàn tất việc thực thi, </a:t>
            </a:r>
            <a:r>
              <a:rPr lang="vi-VN" dirty="0" err="1"/>
              <a:t>container</a:t>
            </a:r>
            <a:r>
              <a:rPr lang="vi-VN" dirty="0"/>
              <a:t> trả lại kết quả  cho </a:t>
            </a:r>
            <a:r>
              <a:rPr lang="vi-VN" dirty="0" err="1"/>
              <a:t>Invoker</a:t>
            </a:r>
            <a:r>
              <a:rPr lang="vi-VN" dirty="0"/>
              <a:t>.</a:t>
            </a:r>
          </a:p>
          <a:p>
            <a:pPr algn="l" rtl="0"/>
            <a:r>
              <a:rPr lang="vi-VN" dirty="0"/>
              <a:t>Lưu trữ kết quả: </a:t>
            </a:r>
            <a:r>
              <a:rPr lang="vi-VN" dirty="0" err="1"/>
              <a:t>CouchDB</a:t>
            </a:r>
            <a:endParaRPr lang="vi-VN" dirty="0"/>
          </a:p>
          <a:p>
            <a:pPr algn="l" rtl="0"/>
            <a:r>
              <a:rPr lang="vi-VN" dirty="0"/>
              <a:t>Khi </a:t>
            </a:r>
            <a:r>
              <a:rPr lang="vi-VN" dirty="0" err="1"/>
              <a:t>Invoker</a:t>
            </a:r>
            <a:r>
              <a:rPr lang="vi-VN" dirty="0"/>
              <a:t> nhận được kết quả, kết quả sẽ được lưu vào cơ sở dữ liệu </a:t>
            </a:r>
            <a:r>
              <a:rPr lang="vi-VN" dirty="0" err="1"/>
              <a:t>activations</a:t>
            </a:r>
            <a:r>
              <a:rPr lang="vi-VN" dirty="0"/>
              <a:t> qua </a:t>
            </a:r>
            <a:r>
              <a:rPr lang="vi-VN" dirty="0" err="1"/>
              <a:t>ActivationId</a:t>
            </a:r>
            <a:r>
              <a:rPr lang="vi-VN" dirty="0"/>
              <a:t> đã được đề cập ở trên trong </a:t>
            </a:r>
            <a:r>
              <a:rPr lang="vi-VN" dirty="0" err="1"/>
              <a:t>CouchDB</a:t>
            </a:r>
            <a:r>
              <a:rPr lang="vi-VN" dirty="0"/>
              <a:t>.</a:t>
            </a:r>
          </a:p>
          <a:p>
            <a:pPr algn="l" rtl="0"/>
            <a:endParaRPr lang="vi-VN" dirty="0"/>
          </a:p>
          <a:p>
            <a:pPr algn="l" rtl="0"/>
            <a:endParaRPr lang="vi-VN" dirty="0"/>
          </a:p>
        </p:txBody>
      </p:sp>
      <p:sp>
        <p:nvSpPr>
          <p:cNvPr id="4" name="Chỗ dành sẵn cho Số hiệu Bản chiếu 3"/>
          <p:cNvSpPr>
            <a:spLocks noGrp="1"/>
          </p:cNvSpPr>
          <p:nvPr>
            <p:ph type="sldNum" sz="quarter" idx="5"/>
          </p:nvPr>
        </p:nvSpPr>
        <p:spPr/>
        <p:txBody>
          <a:bodyPr/>
          <a:lstStyle/>
          <a:p>
            <a:fld id="{068315DA-F31B-4C68-849D-3896B5E930F7}" type="slidenum">
              <a:rPr lang="vi-VN" smtClean="0"/>
              <a:t>9</a:t>
            </a:fld>
            <a:endParaRPr lang="vi-VN"/>
          </a:p>
        </p:txBody>
      </p:sp>
    </p:spTree>
    <p:extLst>
      <p:ext uri="{BB962C8B-B14F-4D97-AF65-F5344CB8AC3E}">
        <p14:creationId xmlns:p14="http://schemas.microsoft.com/office/powerpoint/2010/main" val="425426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068315DA-F31B-4C68-849D-3896B5E930F7}" type="slidenum">
              <a:rPr lang="vi-VN" smtClean="0"/>
              <a:t>16</a:t>
            </a:fld>
            <a:endParaRPr lang="vi-VN"/>
          </a:p>
        </p:txBody>
      </p:sp>
    </p:spTree>
    <p:extLst>
      <p:ext uri="{BB962C8B-B14F-4D97-AF65-F5344CB8AC3E}">
        <p14:creationId xmlns:p14="http://schemas.microsoft.com/office/powerpoint/2010/main" val="91537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859701"/>
            <a:ext cx="7801535" cy="2907847"/>
          </a:xfrm>
          <a:prstGeom prst="rect">
            <a:avLst/>
          </a:prstGeom>
        </p:spPr>
        <p:txBody>
          <a:bodyPr lIns="0" tIns="0" rIns="0" bIns="0" rtlCol="0" anchor="t">
            <a:spAutoFit/>
          </a:bodyPr>
          <a:lstStyle/>
          <a:p>
            <a:r>
              <a:rPr lang="en-US" sz="9448" dirty="0">
                <a:solidFill>
                  <a:srgbClr val="000000"/>
                </a:solidFill>
                <a:latin typeface="Open Sauce SemiBold"/>
              </a:rPr>
              <a:t>Apache </a:t>
            </a:r>
            <a:r>
              <a:rPr lang="en-US" sz="9448" dirty="0" err="1">
                <a:solidFill>
                  <a:srgbClr val="000000"/>
                </a:solidFill>
                <a:latin typeface="Open Sauce SemiBold"/>
              </a:rPr>
              <a:t>OpenWhisk</a:t>
            </a:r>
            <a:endParaRPr lang="en-US" sz="9448" dirty="0">
              <a:solidFill>
                <a:srgbClr val="000000"/>
              </a:solidFill>
              <a:latin typeface="Open Sauce SemiBold"/>
            </a:endParaRPr>
          </a:p>
        </p:txBody>
      </p:sp>
      <p:sp>
        <p:nvSpPr>
          <p:cNvPr id="3" name="TextBox 3"/>
          <p:cNvSpPr txBox="1"/>
          <p:nvPr/>
        </p:nvSpPr>
        <p:spPr>
          <a:xfrm>
            <a:off x="1031158" y="7109638"/>
            <a:ext cx="6969842" cy="1386662"/>
          </a:xfrm>
          <a:prstGeom prst="rect">
            <a:avLst/>
          </a:prstGeom>
        </p:spPr>
        <p:txBody>
          <a:bodyPr wrap="square" lIns="0" tIns="0" rIns="0" bIns="0" rtlCol="0" anchor="t">
            <a:spAutoFit/>
          </a:bodyPr>
          <a:lstStyle/>
          <a:p>
            <a:pPr algn="just">
              <a:lnSpc>
                <a:spcPct val="150000"/>
              </a:lnSpc>
            </a:pPr>
            <a:r>
              <a:rPr lang="en-US" sz="3199" dirty="0" err="1">
                <a:solidFill>
                  <a:srgbClr val="000000"/>
                </a:solidFill>
                <a:latin typeface="Open Sauce"/>
              </a:rPr>
              <a:t>Hệ</a:t>
            </a:r>
            <a:r>
              <a:rPr lang="en-US" sz="3199" dirty="0">
                <a:solidFill>
                  <a:srgbClr val="000000"/>
                </a:solidFill>
                <a:latin typeface="Open Sauce"/>
              </a:rPr>
              <a:t> </a:t>
            </a:r>
            <a:r>
              <a:rPr lang="en-US" sz="3199" dirty="0" err="1">
                <a:solidFill>
                  <a:srgbClr val="000000"/>
                </a:solidFill>
                <a:latin typeface="Open Sauce"/>
              </a:rPr>
              <a:t>tính</a:t>
            </a:r>
            <a:r>
              <a:rPr lang="en-US" sz="3199" dirty="0">
                <a:solidFill>
                  <a:srgbClr val="000000"/>
                </a:solidFill>
                <a:latin typeface="Open Sauce"/>
              </a:rPr>
              <a:t> </a:t>
            </a:r>
            <a:r>
              <a:rPr lang="en-US" sz="3199" dirty="0" err="1">
                <a:solidFill>
                  <a:srgbClr val="000000"/>
                </a:solidFill>
                <a:latin typeface="Open Sauce"/>
              </a:rPr>
              <a:t>toán</a:t>
            </a:r>
            <a:r>
              <a:rPr lang="en-US" sz="3199" dirty="0">
                <a:solidFill>
                  <a:srgbClr val="000000"/>
                </a:solidFill>
                <a:latin typeface="Open Sauce"/>
              </a:rPr>
              <a:t> </a:t>
            </a:r>
            <a:r>
              <a:rPr lang="en-US" sz="3199" dirty="0" err="1">
                <a:solidFill>
                  <a:srgbClr val="000000"/>
                </a:solidFill>
                <a:latin typeface="Open Sauce"/>
              </a:rPr>
              <a:t>phân</a:t>
            </a:r>
            <a:r>
              <a:rPr lang="en-US" sz="3199" dirty="0">
                <a:solidFill>
                  <a:srgbClr val="000000"/>
                </a:solidFill>
                <a:latin typeface="Open Sauce"/>
              </a:rPr>
              <a:t> </a:t>
            </a:r>
            <a:r>
              <a:rPr lang="en-US" sz="3199" dirty="0" err="1">
                <a:solidFill>
                  <a:srgbClr val="000000"/>
                </a:solidFill>
                <a:latin typeface="Open Sauce"/>
              </a:rPr>
              <a:t>bố</a:t>
            </a:r>
            <a:r>
              <a:rPr lang="en-US" sz="3199" dirty="0">
                <a:solidFill>
                  <a:srgbClr val="000000"/>
                </a:solidFill>
                <a:latin typeface="Open Sauce"/>
              </a:rPr>
              <a:t> - NT533.N21</a:t>
            </a:r>
          </a:p>
          <a:p>
            <a:pPr algn="just">
              <a:lnSpc>
                <a:spcPct val="150000"/>
              </a:lnSpc>
            </a:pPr>
            <a:r>
              <a:rPr lang="en-US" sz="3199" dirty="0">
                <a:solidFill>
                  <a:srgbClr val="000000"/>
                </a:solidFill>
                <a:latin typeface="Open Sauce"/>
              </a:rPr>
              <a:t>GVHD: </a:t>
            </a:r>
            <a:r>
              <a:rPr lang="en-US" sz="3199" dirty="0" err="1">
                <a:solidFill>
                  <a:srgbClr val="000000"/>
                </a:solidFill>
                <a:latin typeface="Open Sauce"/>
              </a:rPr>
              <a:t>ThS</a:t>
            </a:r>
            <a:r>
              <a:rPr lang="en-US" sz="3199" dirty="0">
                <a:solidFill>
                  <a:srgbClr val="000000"/>
                </a:solidFill>
                <a:latin typeface="Open Sauce"/>
              </a:rPr>
              <a:t>. Bùi Thanh Bình</a:t>
            </a:r>
          </a:p>
        </p:txBody>
      </p:sp>
      <p:grpSp>
        <p:nvGrpSpPr>
          <p:cNvPr id="4" name="Group 4"/>
          <p:cNvGrpSpPr/>
          <p:nvPr/>
        </p:nvGrpSpPr>
        <p:grpSpPr>
          <a:xfrm>
            <a:off x="5931061" y="-1482237"/>
            <a:ext cx="16115203" cy="20407954"/>
            <a:chOff x="0" y="0"/>
            <a:chExt cx="21486938" cy="27210605"/>
          </a:xfrm>
        </p:grpSpPr>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6412" y="5240963"/>
              <a:ext cx="21330526" cy="21969643"/>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453"/>
            <a:stretch>
              <a:fillRect/>
            </a:stretch>
          </p:blipFill>
          <p:spPr>
            <a:xfrm>
              <a:off x="0" y="0"/>
              <a:ext cx="15216327" cy="7451612"/>
            </a:xfrm>
            <a:prstGeom prst="rect">
              <a:avLst/>
            </a:prstGeom>
          </p:spPr>
        </p:pic>
      </p:grpSp>
      <p:grpSp>
        <p:nvGrpSpPr>
          <p:cNvPr id="7" name="Group 7"/>
          <p:cNvGrpSpPr/>
          <p:nvPr/>
        </p:nvGrpSpPr>
        <p:grpSpPr>
          <a:xfrm>
            <a:off x="1028700" y="1016820"/>
            <a:ext cx="4479502" cy="519545"/>
            <a:chOff x="0" y="0"/>
            <a:chExt cx="5972669" cy="692727"/>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672575" cy="692727"/>
            </a:xfrm>
            <a:prstGeom prst="rect">
              <a:avLst/>
            </a:prstGeom>
          </p:spPr>
        </p:pic>
        <p:sp>
          <p:nvSpPr>
            <p:cNvPr id="9" name="TextBox 9"/>
            <p:cNvSpPr txBox="1"/>
            <p:nvPr/>
          </p:nvSpPr>
          <p:spPr>
            <a:xfrm>
              <a:off x="893019" y="197972"/>
              <a:ext cx="5079650" cy="427468"/>
            </a:xfrm>
            <a:prstGeom prst="rect">
              <a:avLst/>
            </a:prstGeom>
          </p:spPr>
          <p:txBody>
            <a:bodyPr lIns="0" tIns="0" rIns="0" bIns="0" rtlCol="0" anchor="t">
              <a:spAutoFit/>
            </a:bodyPr>
            <a:lstStyle/>
            <a:p>
              <a:pPr>
                <a:lnSpc>
                  <a:spcPts val="2547"/>
                </a:lnSpc>
              </a:pPr>
              <a:r>
                <a:rPr lang="en-US" sz="3000" spc="226" dirty="0" err="1">
                  <a:solidFill>
                    <a:srgbClr val="2E2E2E"/>
                  </a:solidFill>
                  <a:latin typeface="Montserrat Classic"/>
                </a:rPr>
                <a:t>Nhóm</a:t>
              </a:r>
              <a:r>
                <a:rPr lang="en-US" sz="3000" spc="226" dirty="0">
                  <a:solidFill>
                    <a:srgbClr val="2E2E2E"/>
                  </a:solidFill>
                  <a:latin typeface="Montserrat Classic"/>
                </a:rPr>
                <a:t> 10</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DE9DA1E7-5A62-84DB-DF74-3B8EBA0A2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71800" y="-3327031"/>
            <a:ext cx="5261959" cy="5419621"/>
          </a:xfrm>
          <a:prstGeom prst="rect">
            <a:avLst/>
          </a:prstGeom>
        </p:spPr>
      </p:pic>
      <p:sp>
        <p:nvSpPr>
          <p:cNvPr id="28" name="Hộp Văn bản 27">
            <a:extLst>
              <a:ext uri="{FF2B5EF4-FFF2-40B4-BE49-F238E27FC236}">
                <a16:creationId xmlns:a16="http://schemas.microsoft.com/office/drawing/2014/main" id="{F21EBCEC-A0A6-F390-F974-E58FA214FC51}"/>
              </a:ext>
            </a:extLst>
          </p:cNvPr>
          <p:cNvSpPr txBox="1"/>
          <p:nvPr/>
        </p:nvSpPr>
        <p:spPr>
          <a:xfrm>
            <a:off x="1295400" y="495300"/>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3) </a:t>
            </a:r>
            <a:r>
              <a:rPr lang="en-US" sz="4500" b="1" dirty="0" err="1">
                <a:latin typeface="Times New Roman" panose="02020603050405020304" pitchFamily="18" charset="0"/>
                <a:cs typeface="Times New Roman" panose="02020603050405020304" pitchFamily="18" charset="0"/>
              </a:rPr>
              <a:t>Mô</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hình</a:t>
            </a:r>
            <a:endParaRPr lang="vi-VN" sz="4500" b="1" dirty="0">
              <a:latin typeface="Times New Roman" panose="02020603050405020304" pitchFamily="18" charset="0"/>
              <a:cs typeface="Times New Roman" panose="02020603050405020304" pitchFamily="18" charset="0"/>
            </a:endParaRPr>
          </a:p>
        </p:txBody>
      </p:sp>
      <p:sp>
        <p:nvSpPr>
          <p:cNvPr id="30" name="Hộp Văn bản 29">
            <a:extLst>
              <a:ext uri="{FF2B5EF4-FFF2-40B4-BE49-F238E27FC236}">
                <a16:creationId xmlns:a16="http://schemas.microsoft.com/office/drawing/2014/main" id="{D209A6E4-93B2-4AFE-1EB9-91447557A6B9}"/>
              </a:ext>
            </a:extLst>
          </p:cNvPr>
          <p:cNvSpPr txBox="1"/>
          <p:nvPr/>
        </p:nvSpPr>
        <p:spPr>
          <a:xfrm>
            <a:off x="1600200" y="2135135"/>
            <a:ext cx="15697200" cy="5314340"/>
          </a:xfrm>
          <a:prstGeom prst="rect">
            <a:avLst/>
          </a:prstGeom>
          <a:noFill/>
        </p:spPr>
        <p:txBody>
          <a:bodyPr wrap="square" rtlCol="0">
            <a:spAutoFit/>
          </a:bodyPr>
          <a:lstStyle/>
          <a:p>
            <a:pPr marL="457200" marR="0" lvl="0" indent="-457200" algn="just">
              <a:lnSpc>
                <a:spcPct val="200000"/>
              </a:lnSpc>
              <a:spcBef>
                <a:spcPts val="0"/>
              </a:spcBef>
              <a:spcAft>
                <a:spcPts val="0"/>
              </a:spcAft>
              <a:buFontTx/>
              <a:buChar char="-"/>
            </a:pPr>
            <a:r>
              <a:rPr lang="vi-VN" sz="3500" dirty="0">
                <a:latin typeface="Times New Roman" panose="02020603050405020304" pitchFamily="18" charset="0"/>
                <a:ea typeface="Arial" panose="020B0604020202020204" pitchFamily="34" charset="0"/>
                <a:cs typeface="Times New Roman" panose="02020603050405020304" pitchFamily="18" charset="0"/>
              </a:rPr>
              <a:t>H</a:t>
            </a:r>
            <a:r>
              <a:rPr lang="vi-VN" sz="3500" dirty="0">
                <a:effectLst/>
                <a:latin typeface="Times New Roman" panose="02020603050405020304" pitchFamily="18" charset="0"/>
                <a:ea typeface="Arial" panose="020B0604020202020204" pitchFamily="34" charset="0"/>
                <a:cs typeface="Times New Roman" panose="02020603050405020304" pitchFamily="18" charset="0"/>
              </a:rPr>
              <a:t>oạt động bằng cách thực thi các </a:t>
            </a:r>
            <a:r>
              <a:rPr lang="vi-VN" sz="3500" b="1" dirty="0" err="1">
                <a:effectLst/>
                <a:latin typeface="Times New Roman" panose="02020603050405020304" pitchFamily="18" charset="0"/>
                <a:ea typeface="Arial" panose="020B0604020202020204" pitchFamily="34" charset="0"/>
                <a:cs typeface="Times New Roman" panose="02020603050405020304" pitchFamily="18" charset="0"/>
              </a:rPr>
              <a:t>function</a:t>
            </a:r>
            <a:r>
              <a:rPr lang="vi-VN" sz="3500" dirty="0">
                <a:effectLst/>
                <a:latin typeface="Times New Roman" panose="02020603050405020304" pitchFamily="18" charset="0"/>
                <a:ea typeface="Arial" panose="020B0604020202020204" pitchFamily="34" charset="0"/>
                <a:cs typeface="Times New Roman" panose="02020603050405020304" pitchFamily="18" charset="0"/>
              </a:rPr>
              <a:t> (hay </a:t>
            </a:r>
            <a:r>
              <a:rPr lang="vi-VN" sz="3500" b="1" dirty="0" err="1">
                <a:effectLst/>
                <a:latin typeface="Times New Roman" panose="02020603050405020304" pitchFamily="18" charset="0"/>
                <a:ea typeface="Arial" panose="020B0604020202020204" pitchFamily="34" charset="0"/>
                <a:cs typeface="Times New Roman" panose="02020603050405020304" pitchFamily="18" charset="0"/>
              </a:rPr>
              <a:t>action</a:t>
            </a:r>
            <a:r>
              <a:rPr lang="vi-VN" sz="3500" dirty="0">
                <a:effectLst/>
                <a:latin typeface="Times New Roman" panose="02020603050405020304" pitchFamily="18" charset="0"/>
                <a:ea typeface="Arial" panose="020B0604020202020204" pitchFamily="34" charset="0"/>
                <a:cs typeface="Times New Roman" panose="02020603050405020304" pitchFamily="18" charset="0"/>
              </a:rPr>
              <a:t>) đáp lại các </a:t>
            </a:r>
            <a:r>
              <a:rPr lang="vi-VN" sz="3500" b="1" dirty="0" err="1">
                <a:effectLst/>
                <a:latin typeface="Times New Roman" panose="02020603050405020304" pitchFamily="18" charset="0"/>
                <a:ea typeface="Arial" panose="020B0604020202020204" pitchFamily="34" charset="0"/>
                <a:cs typeface="Times New Roman" panose="02020603050405020304" pitchFamily="18" charset="0"/>
              </a:rPr>
              <a:t>event</a:t>
            </a:r>
            <a:r>
              <a:rPr lang="vi-VN" sz="3500" dirty="0">
                <a:effectLst/>
                <a:latin typeface="Times New Roman" panose="02020603050405020304" pitchFamily="18" charset="0"/>
                <a:ea typeface="Arial" panose="020B0604020202020204" pitchFamily="34" charset="0"/>
                <a:cs typeface="Times New Roman" panose="02020603050405020304" pitchFamily="18" charset="0"/>
              </a:rPr>
              <a:t> (có thể xuất phát từ nhiều nguồn khác nhau).</a:t>
            </a:r>
          </a:p>
          <a:p>
            <a:pPr marL="457200" marR="0" lvl="0" indent="-457200" algn="just">
              <a:lnSpc>
                <a:spcPct val="200000"/>
              </a:lnSpc>
              <a:spcBef>
                <a:spcPts val="0"/>
              </a:spcBef>
              <a:spcAft>
                <a:spcPts val="0"/>
              </a:spcAft>
              <a:buFontTx/>
              <a:buChar char="-"/>
            </a:pPr>
            <a:r>
              <a:rPr lang="vi-VN" sz="3500" kern="0" dirty="0">
                <a:latin typeface="Times New Roman" panose="02020603050405020304" pitchFamily="18" charset="0"/>
                <a:ea typeface="Times New Roman" panose="02020603050405020304" pitchFamily="18" charset="0"/>
              </a:rPr>
              <a:t>C</a:t>
            </a:r>
            <a:r>
              <a:rPr lang="vi-VN" sz="3500" kern="0" dirty="0">
                <a:effectLst/>
                <a:latin typeface="Times New Roman" panose="02020603050405020304" pitchFamily="18" charset="0"/>
                <a:ea typeface="Times New Roman" panose="02020603050405020304" pitchFamily="18" charset="0"/>
              </a:rPr>
              <a:t>hấp nhận </a:t>
            </a:r>
            <a:r>
              <a:rPr lang="vi-VN" sz="3500" b="1" kern="0" dirty="0" err="1">
                <a:effectLst/>
                <a:latin typeface="Times New Roman" panose="02020603050405020304" pitchFamily="18" charset="0"/>
                <a:ea typeface="Times New Roman" panose="02020603050405020304" pitchFamily="18" charset="0"/>
              </a:rPr>
              <a:t>source</a:t>
            </a:r>
            <a:r>
              <a:rPr lang="vi-VN" sz="3500" b="1" kern="0" dirty="0">
                <a:effectLst/>
                <a:latin typeface="Times New Roman" panose="02020603050405020304" pitchFamily="18" charset="0"/>
                <a:ea typeface="Times New Roman" panose="02020603050405020304" pitchFamily="18" charset="0"/>
              </a:rPr>
              <a:t> </a:t>
            </a:r>
            <a:r>
              <a:rPr lang="vi-VN" sz="3500" b="1" kern="0" dirty="0" err="1">
                <a:effectLst/>
                <a:latin typeface="Times New Roman" panose="02020603050405020304" pitchFamily="18" charset="0"/>
                <a:ea typeface="Times New Roman" panose="02020603050405020304" pitchFamily="18" charset="0"/>
              </a:rPr>
              <a:t>code</a:t>
            </a:r>
            <a:r>
              <a:rPr lang="vi-VN" sz="3500" b="1" kern="0" dirty="0">
                <a:effectLst/>
                <a:latin typeface="Times New Roman" panose="02020603050405020304" pitchFamily="18" charset="0"/>
                <a:ea typeface="Times New Roman" panose="02020603050405020304" pitchFamily="18" charset="0"/>
              </a:rPr>
              <a:t> </a:t>
            </a:r>
            <a:r>
              <a:rPr lang="vi-VN" sz="3500" kern="0" dirty="0">
                <a:effectLst/>
                <a:latin typeface="Times New Roman" panose="02020603050405020304" pitchFamily="18" charset="0"/>
                <a:ea typeface="Times New Roman" panose="02020603050405020304" pitchFamily="18" charset="0"/>
              </a:rPr>
              <a:t>làm đầu vào để thực thi một lệnh đơn với giao diện dòng lệnh (</a:t>
            </a:r>
            <a:r>
              <a:rPr lang="vi-VN" sz="3500" b="1" kern="0" dirty="0">
                <a:effectLst/>
                <a:latin typeface="Times New Roman" panose="02020603050405020304" pitchFamily="18" charset="0"/>
                <a:ea typeface="Times New Roman" panose="02020603050405020304" pitchFamily="18" charset="0"/>
              </a:rPr>
              <a:t>CLI</a:t>
            </a:r>
            <a:r>
              <a:rPr lang="vi-VN" sz="3500" kern="0" dirty="0">
                <a:effectLst/>
                <a:latin typeface="Times New Roman" panose="02020603050405020304" pitchFamily="18" charset="0"/>
                <a:ea typeface="Times New Roman" panose="02020603050405020304" pitchFamily="18" charset="0"/>
              </a:rPr>
              <a:t>), sau đó vận chuyển các dịch vụ thông qua </a:t>
            </a:r>
            <a:r>
              <a:rPr lang="vi-VN" sz="3500" kern="0" dirty="0" err="1">
                <a:effectLst/>
                <a:latin typeface="Times New Roman" panose="02020603050405020304" pitchFamily="18" charset="0"/>
                <a:ea typeface="Times New Roman" panose="02020603050405020304" pitchFamily="18" charset="0"/>
              </a:rPr>
              <a:t>web</a:t>
            </a:r>
            <a:r>
              <a:rPr lang="vi-VN" sz="3500" kern="0" dirty="0">
                <a:effectLst/>
                <a:latin typeface="Times New Roman" panose="02020603050405020304" pitchFamily="18" charset="0"/>
                <a:ea typeface="Times New Roman" panose="02020603050405020304" pitchFamily="18" charset="0"/>
              </a:rPr>
              <a:t> tới nhiều </a:t>
            </a:r>
            <a:r>
              <a:rPr lang="vi-VN" sz="3500" kern="0" dirty="0" err="1">
                <a:effectLst/>
                <a:latin typeface="Times New Roman" panose="02020603050405020304" pitchFamily="18" charset="0"/>
                <a:ea typeface="Times New Roman" panose="02020603050405020304" pitchFamily="18" charset="0"/>
              </a:rPr>
              <a:t>consumer</a:t>
            </a:r>
            <a:r>
              <a:rPr lang="vi-VN" sz="3500" kern="0" dirty="0">
                <a:effectLst/>
                <a:latin typeface="Times New Roman" panose="02020603050405020304" pitchFamily="18" charset="0"/>
                <a:ea typeface="Times New Roman" panose="02020603050405020304" pitchFamily="18" charset="0"/>
              </a:rPr>
              <a:t>.</a:t>
            </a:r>
          </a:p>
          <a:p>
            <a:pPr marL="457200" marR="0" lvl="0" indent="-457200" algn="just">
              <a:lnSpc>
                <a:spcPct val="200000"/>
              </a:lnSpc>
              <a:spcBef>
                <a:spcPts val="0"/>
              </a:spcBef>
              <a:spcAft>
                <a:spcPts val="0"/>
              </a:spcAft>
              <a:buFontTx/>
              <a:buChar char="-"/>
            </a:pPr>
            <a:r>
              <a:rPr lang="vi-VN" sz="3500" kern="0" dirty="0">
                <a:latin typeface="Times New Roman" panose="02020603050405020304" pitchFamily="18" charset="0"/>
                <a:ea typeface="Arial" panose="020B0604020202020204" pitchFamily="34" charset="0"/>
              </a:rPr>
              <a:t>Vậy các thành phần của mô hình </a:t>
            </a:r>
            <a:r>
              <a:rPr lang="vi-VN" sz="3500" kern="0" dirty="0" err="1">
                <a:latin typeface="Times New Roman" panose="02020603050405020304" pitchFamily="18" charset="0"/>
                <a:ea typeface="Arial" panose="020B0604020202020204" pitchFamily="34" charset="0"/>
              </a:rPr>
              <a:t>OpenWhisk</a:t>
            </a:r>
            <a:r>
              <a:rPr lang="vi-VN" sz="3500" kern="0" dirty="0">
                <a:latin typeface="Times New Roman" panose="02020603050405020304" pitchFamily="18" charset="0"/>
                <a:ea typeface="Arial" panose="020B0604020202020204" pitchFamily="34" charset="0"/>
              </a:rPr>
              <a:t> có gì?</a:t>
            </a:r>
            <a:endParaRPr lang="vi-VN" sz="35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83511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DE9DA1E7-5A62-84DB-DF74-3B8EBA0A2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71800" y="-3327031"/>
            <a:ext cx="5261959" cy="5419621"/>
          </a:xfrm>
          <a:prstGeom prst="rect">
            <a:avLst/>
          </a:prstGeom>
        </p:spPr>
      </p:pic>
      <p:sp>
        <p:nvSpPr>
          <p:cNvPr id="28" name="Hộp Văn bản 27">
            <a:extLst>
              <a:ext uri="{FF2B5EF4-FFF2-40B4-BE49-F238E27FC236}">
                <a16:creationId xmlns:a16="http://schemas.microsoft.com/office/drawing/2014/main" id="{F21EBCEC-A0A6-F390-F974-E58FA214FC51}"/>
              </a:ext>
            </a:extLst>
          </p:cNvPr>
          <p:cNvSpPr txBox="1"/>
          <p:nvPr/>
        </p:nvSpPr>
        <p:spPr>
          <a:xfrm>
            <a:off x="1295400" y="495300"/>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3) </a:t>
            </a:r>
            <a:r>
              <a:rPr lang="en-US" sz="4500" b="1" dirty="0" err="1">
                <a:latin typeface="Times New Roman" panose="02020603050405020304" pitchFamily="18" charset="0"/>
                <a:cs typeface="Times New Roman" panose="02020603050405020304" pitchFamily="18" charset="0"/>
              </a:rPr>
              <a:t>Mô</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hình</a:t>
            </a:r>
            <a:endParaRPr lang="vi-VN" sz="4500" b="1" dirty="0">
              <a:latin typeface="Times New Roman" panose="02020603050405020304" pitchFamily="18" charset="0"/>
              <a:cs typeface="Times New Roman" panose="02020603050405020304" pitchFamily="18" charset="0"/>
            </a:endParaRPr>
          </a:p>
        </p:txBody>
      </p:sp>
      <p:pic>
        <p:nvPicPr>
          <p:cNvPr id="2" name="Picture 1" descr="A picture containing text, screenshot, diagram, design&#10;&#10;Description automatically generated">
            <a:extLst>
              <a:ext uri="{FF2B5EF4-FFF2-40B4-BE49-F238E27FC236}">
                <a16:creationId xmlns:a16="http://schemas.microsoft.com/office/drawing/2014/main" id="{DC9FB5BA-4DF4-BE8B-DFE8-1DE4DFF93B58}"/>
              </a:ext>
            </a:extLst>
          </p:cNvPr>
          <p:cNvPicPr>
            <a:picLocks noChangeAspect="1"/>
          </p:cNvPicPr>
          <p:nvPr/>
        </p:nvPicPr>
        <p:blipFill>
          <a:blip r:embed="rId4"/>
          <a:stretch>
            <a:fillRect/>
          </a:stretch>
        </p:blipFill>
        <p:spPr>
          <a:xfrm>
            <a:off x="3124200" y="1562100"/>
            <a:ext cx="12039600" cy="8001000"/>
          </a:xfrm>
          <a:prstGeom prst="rect">
            <a:avLst/>
          </a:prstGeom>
        </p:spPr>
      </p:pic>
    </p:spTree>
    <p:extLst>
      <p:ext uri="{BB962C8B-B14F-4D97-AF65-F5344CB8AC3E}">
        <p14:creationId xmlns:p14="http://schemas.microsoft.com/office/powerpoint/2010/main" val="4204561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DE9DA1E7-5A62-84DB-DF74-3B8EBA0A2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71800" y="-3327031"/>
            <a:ext cx="5261959" cy="5419621"/>
          </a:xfrm>
          <a:prstGeom prst="rect">
            <a:avLst/>
          </a:prstGeom>
        </p:spPr>
      </p:pic>
      <p:sp>
        <p:nvSpPr>
          <p:cNvPr id="28" name="Hộp Văn bản 27">
            <a:extLst>
              <a:ext uri="{FF2B5EF4-FFF2-40B4-BE49-F238E27FC236}">
                <a16:creationId xmlns:a16="http://schemas.microsoft.com/office/drawing/2014/main" id="{F21EBCEC-A0A6-F390-F974-E58FA214FC51}"/>
              </a:ext>
            </a:extLst>
          </p:cNvPr>
          <p:cNvSpPr txBox="1"/>
          <p:nvPr/>
        </p:nvSpPr>
        <p:spPr>
          <a:xfrm>
            <a:off x="1295400" y="495300"/>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3) </a:t>
            </a:r>
            <a:r>
              <a:rPr lang="en-US" sz="4500" b="1" dirty="0" err="1">
                <a:latin typeface="Times New Roman" panose="02020603050405020304" pitchFamily="18" charset="0"/>
                <a:cs typeface="Times New Roman" panose="02020603050405020304" pitchFamily="18" charset="0"/>
              </a:rPr>
              <a:t>Mô</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hình</a:t>
            </a:r>
            <a:endParaRPr lang="vi-VN" sz="4500" b="1" dirty="0">
              <a:latin typeface="Times New Roman" panose="02020603050405020304" pitchFamily="18" charset="0"/>
              <a:cs typeface="Times New Roman" panose="02020603050405020304" pitchFamily="18" charset="0"/>
            </a:endParaRPr>
          </a:p>
        </p:txBody>
      </p:sp>
      <p:pic>
        <p:nvPicPr>
          <p:cNvPr id="3" name="Picture 1" descr="Ảnh có chứa văn bản, biểu đồ, Song song, hàng&#10;&#10;Mô tả được tạo tự động">
            <a:extLst>
              <a:ext uri="{FF2B5EF4-FFF2-40B4-BE49-F238E27FC236}">
                <a16:creationId xmlns:a16="http://schemas.microsoft.com/office/drawing/2014/main" id="{7D3A0410-18DD-E9D6-43A8-D443F4052BFA}"/>
              </a:ext>
            </a:extLst>
          </p:cNvPr>
          <p:cNvPicPr>
            <a:picLocks noChangeAspect="1"/>
          </p:cNvPicPr>
          <p:nvPr/>
        </p:nvPicPr>
        <p:blipFill>
          <a:blip r:embed="rId4"/>
          <a:stretch>
            <a:fillRect/>
          </a:stretch>
        </p:blipFill>
        <p:spPr>
          <a:xfrm>
            <a:off x="2438400" y="1434929"/>
            <a:ext cx="13411200" cy="7670971"/>
          </a:xfrm>
          <a:prstGeom prst="rect">
            <a:avLst/>
          </a:prstGeom>
        </p:spPr>
      </p:pic>
      <p:sp>
        <p:nvSpPr>
          <p:cNvPr id="4" name="Hộp Văn bản 3">
            <a:extLst>
              <a:ext uri="{FF2B5EF4-FFF2-40B4-BE49-F238E27FC236}">
                <a16:creationId xmlns:a16="http://schemas.microsoft.com/office/drawing/2014/main" id="{47C4AB77-0597-3271-1BC8-71C0A1A1E834}"/>
              </a:ext>
            </a:extLst>
          </p:cNvPr>
          <p:cNvSpPr txBox="1"/>
          <p:nvPr/>
        </p:nvSpPr>
        <p:spPr>
          <a:xfrm>
            <a:off x="7772400" y="9313902"/>
            <a:ext cx="3200400" cy="553998"/>
          </a:xfrm>
          <a:prstGeom prst="rect">
            <a:avLst/>
          </a:prstGeom>
          <a:noFill/>
        </p:spPr>
        <p:txBody>
          <a:bodyPr wrap="square" rtlCol="0">
            <a:spAutoFit/>
          </a:bodyPr>
          <a:lstStyle/>
          <a:p>
            <a:r>
              <a:rPr lang="vi-VN" sz="3000" dirty="0">
                <a:latin typeface="+mj-lt"/>
              </a:rPr>
              <a:t>Dịch vụ cần thiết</a:t>
            </a:r>
          </a:p>
        </p:txBody>
      </p:sp>
    </p:spTree>
    <p:extLst>
      <p:ext uri="{BB962C8B-B14F-4D97-AF65-F5344CB8AC3E}">
        <p14:creationId xmlns:p14="http://schemas.microsoft.com/office/powerpoint/2010/main" val="171825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DE9DA1E7-5A62-84DB-DF74-3B8EBA0A2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782800" y="7877279"/>
            <a:ext cx="5261959" cy="5419621"/>
          </a:xfrm>
          <a:prstGeom prst="rect">
            <a:avLst/>
          </a:prstGeom>
        </p:spPr>
      </p:pic>
      <p:sp>
        <p:nvSpPr>
          <p:cNvPr id="28" name="Hộp Văn bản 27">
            <a:extLst>
              <a:ext uri="{FF2B5EF4-FFF2-40B4-BE49-F238E27FC236}">
                <a16:creationId xmlns:a16="http://schemas.microsoft.com/office/drawing/2014/main" id="{F21EBCEC-A0A6-F390-F974-E58FA214FC51}"/>
              </a:ext>
            </a:extLst>
          </p:cNvPr>
          <p:cNvSpPr txBox="1"/>
          <p:nvPr/>
        </p:nvSpPr>
        <p:spPr>
          <a:xfrm>
            <a:off x="1295400" y="495300"/>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4) </a:t>
            </a:r>
            <a:r>
              <a:rPr lang="en-US" sz="4500" b="1" dirty="0" err="1">
                <a:latin typeface="Times New Roman" panose="02020603050405020304" pitchFamily="18" charset="0"/>
                <a:cs typeface="Times New Roman" panose="02020603050405020304" pitchFamily="18" charset="0"/>
              </a:rPr>
              <a:t>Thực</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thi</a:t>
            </a:r>
            <a:endParaRPr lang="vi-VN" sz="4500" b="1" dirty="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47C4AB77-0597-3271-1BC8-71C0A1A1E834}"/>
              </a:ext>
            </a:extLst>
          </p:cNvPr>
          <p:cNvSpPr txBox="1"/>
          <p:nvPr/>
        </p:nvSpPr>
        <p:spPr>
          <a:xfrm>
            <a:off x="1790700" y="1484724"/>
            <a:ext cx="14706600" cy="7468776"/>
          </a:xfrm>
          <a:prstGeom prst="rect">
            <a:avLst/>
          </a:prstGeom>
          <a:noFill/>
        </p:spPr>
        <p:txBody>
          <a:bodyPr wrap="square" rtlCol="0">
            <a:spAutoFit/>
          </a:bodyPr>
          <a:lstStyle/>
          <a:p>
            <a:pPr algn="just">
              <a:lnSpc>
                <a:spcPct val="200000"/>
              </a:lnSpc>
            </a:pPr>
            <a:r>
              <a:rPr lang="vi-VN" sz="3500" b="1" dirty="0">
                <a:solidFill>
                  <a:srgbClr val="FF0000"/>
                </a:solidFill>
                <a:latin typeface="+mj-lt"/>
              </a:rPr>
              <a:t>B1: </a:t>
            </a:r>
            <a:r>
              <a:rPr lang="vi-VN" sz="3500" kern="0" dirty="0">
                <a:effectLst/>
                <a:latin typeface="+mj-lt"/>
                <a:ea typeface="Times New Roman" panose="02020603050405020304" pitchFamily="18" charset="0"/>
              </a:rPr>
              <a:t>Người dùng gửi </a:t>
            </a:r>
            <a:r>
              <a:rPr lang="vi-VN" sz="3500" b="1" kern="0" dirty="0" err="1">
                <a:effectLst/>
                <a:latin typeface="+mj-lt"/>
                <a:ea typeface="Times New Roman" panose="02020603050405020304" pitchFamily="18" charset="0"/>
              </a:rPr>
              <a:t>request</a:t>
            </a:r>
            <a:r>
              <a:rPr lang="vi-VN" sz="3500" kern="0" dirty="0">
                <a:effectLst/>
                <a:latin typeface="+mj-lt"/>
                <a:ea typeface="Times New Roman" panose="02020603050405020304" pitchFamily="18" charset="0"/>
              </a:rPr>
              <a:t> đến </a:t>
            </a:r>
            <a:r>
              <a:rPr lang="vi-VN" sz="3500" kern="0" dirty="0" err="1">
                <a:effectLst/>
                <a:latin typeface="+mj-lt"/>
                <a:ea typeface="Times New Roman" panose="02020603050405020304" pitchFamily="18" charset="0"/>
              </a:rPr>
              <a:t>OpenWhisk</a:t>
            </a:r>
            <a:r>
              <a:rPr lang="vi-VN" sz="3500" kern="0" dirty="0">
                <a:effectLst/>
                <a:latin typeface="+mj-lt"/>
                <a:ea typeface="Times New Roman" panose="02020603050405020304" pitchFamily="18" charset="0"/>
              </a:rPr>
              <a:t> để kích hoạt một </a:t>
            </a:r>
            <a:r>
              <a:rPr lang="vi-VN" sz="3500" kern="0" dirty="0" err="1">
                <a:effectLst/>
                <a:latin typeface="+mj-lt"/>
                <a:ea typeface="Times New Roman" panose="02020603050405020304" pitchFamily="18" charset="0"/>
              </a:rPr>
              <a:t>action</a:t>
            </a:r>
            <a:endParaRPr lang="vi-VN" sz="3500" kern="0" dirty="0">
              <a:effectLst/>
              <a:latin typeface="+mj-lt"/>
              <a:ea typeface="Times New Roman" panose="02020603050405020304" pitchFamily="18" charset="0"/>
            </a:endParaRPr>
          </a:p>
          <a:p>
            <a:pPr algn="just">
              <a:lnSpc>
                <a:spcPct val="200000"/>
              </a:lnSpc>
            </a:pPr>
            <a:r>
              <a:rPr lang="vi-VN" sz="3500" b="1" kern="0" dirty="0">
                <a:solidFill>
                  <a:srgbClr val="FF0000"/>
                </a:solidFill>
                <a:latin typeface="+mj-lt"/>
              </a:rPr>
              <a:t>B2: </a:t>
            </a:r>
            <a:r>
              <a:rPr lang="vi-VN" sz="3500" b="1" dirty="0" err="1">
                <a:effectLst/>
                <a:latin typeface="+mj-lt"/>
                <a:ea typeface="Arial" panose="020B0604020202020204" pitchFamily="34" charset="0"/>
                <a:cs typeface="Times New Roman" panose="02020603050405020304" pitchFamily="18" charset="0"/>
              </a:rPr>
              <a:t>Controller</a:t>
            </a:r>
            <a:r>
              <a:rPr lang="vi-VN" sz="3500" dirty="0">
                <a:effectLst/>
                <a:latin typeface="+mj-lt"/>
                <a:ea typeface="Arial" panose="020B0604020202020204" pitchFamily="34" charset="0"/>
                <a:cs typeface="Times New Roman" panose="02020603050405020304" pitchFamily="18" charset="0"/>
              </a:rPr>
              <a:t> nhận </a:t>
            </a:r>
            <a:r>
              <a:rPr lang="vi-VN" sz="3500" dirty="0" err="1">
                <a:effectLst/>
                <a:latin typeface="+mj-lt"/>
                <a:ea typeface="Arial" panose="020B0604020202020204" pitchFamily="34" charset="0"/>
                <a:cs typeface="Times New Roman" panose="02020603050405020304" pitchFamily="18" charset="0"/>
              </a:rPr>
              <a:t>request</a:t>
            </a:r>
            <a:r>
              <a:rPr lang="vi-VN" sz="3500" dirty="0">
                <a:effectLst/>
                <a:latin typeface="+mj-lt"/>
                <a:ea typeface="Arial" panose="020B0604020202020204" pitchFamily="34" charset="0"/>
                <a:cs typeface="Times New Roman" panose="02020603050405020304" pitchFamily="18" charset="0"/>
              </a:rPr>
              <a:t> và xác thực thông tin xác thực của người dùng. Kiểm tra </a:t>
            </a:r>
            <a:r>
              <a:rPr lang="vi-VN" sz="3500" i="1" dirty="0">
                <a:effectLst/>
                <a:latin typeface="+mj-lt"/>
                <a:ea typeface="Arial" panose="020B0604020202020204" pitchFamily="34" charset="0"/>
                <a:cs typeface="Times New Roman" panose="02020603050405020304" pitchFamily="18" charset="0"/>
              </a:rPr>
              <a:t>cơ sở dữ liệu</a:t>
            </a:r>
            <a:r>
              <a:rPr lang="vi-VN" sz="3500" dirty="0">
                <a:effectLst/>
                <a:latin typeface="+mj-lt"/>
                <a:ea typeface="Arial" panose="020B0604020202020204" pitchFamily="34" charset="0"/>
                <a:cs typeface="Times New Roman" panose="02020603050405020304" pitchFamily="18" charset="0"/>
              </a:rPr>
              <a:t> của hệ thống (</a:t>
            </a:r>
            <a:r>
              <a:rPr lang="vi-VN" sz="3500" i="1" dirty="0" err="1">
                <a:effectLst/>
                <a:latin typeface="+mj-lt"/>
                <a:ea typeface="Arial" panose="020B0604020202020204" pitchFamily="34" charset="0"/>
                <a:cs typeface="Times New Roman" panose="02020603050405020304" pitchFamily="18" charset="0"/>
              </a:rPr>
              <a:t>CouchDB</a:t>
            </a:r>
            <a:r>
              <a:rPr lang="vi-VN" sz="3500" dirty="0">
                <a:effectLst/>
                <a:latin typeface="+mj-lt"/>
                <a:ea typeface="Arial" panose="020B0604020202020204" pitchFamily="34" charset="0"/>
                <a:cs typeface="Times New Roman" panose="02020603050405020304" pitchFamily="18" charset="0"/>
              </a:rPr>
              <a:t>) để tìm </a:t>
            </a:r>
            <a:r>
              <a:rPr lang="vi-VN" sz="3500" dirty="0" err="1">
                <a:effectLst/>
                <a:latin typeface="+mj-lt"/>
                <a:ea typeface="Arial" panose="020B0604020202020204" pitchFamily="34" charset="0"/>
                <a:cs typeface="Times New Roman" panose="02020603050405020304" pitchFamily="18" charset="0"/>
              </a:rPr>
              <a:t>action</a:t>
            </a:r>
            <a:r>
              <a:rPr lang="vi-VN" sz="3500" dirty="0">
                <a:effectLst/>
                <a:latin typeface="+mj-lt"/>
                <a:ea typeface="Arial" panose="020B0604020202020204" pitchFamily="34" charset="0"/>
                <a:cs typeface="Times New Roman" panose="02020603050405020304" pitchFamily="18" charset="0"/>
              </a:rPr>
              <a:t> đã chỉ định.</a:t>
            </a:r>
            <a:endParaRPr lang="vi-VN" sz="3500" dirty="0">
              <a:effectLst/>
              <a:latin typeface="+mj-lt"/>
              <a:ea typeface="Arial" panose="020B0604020202020204" pitchFamily="34" charset="0"/>
            </a:endParaRPr>
          </a:p>
          <a:p>
            <a:pPr algn="just">
              <a:lnSpc>
                <a:spcPct val="200000"/>
              </a:lnSpc>
            </a:pPr>
            <a:r>
              <a:rPr lang="vi-VN" sz="3500" b="1" dirty="0">
                <a:solidFill>
                  <a:srgbClr val="FF0000"/>
                </a:solidFill>
                <a:latin typeface="+mj-lt"/>
              </a:rPr>
              <a:t>B3: </a:t>
            </a:r>
            <a:r>
              <a:rPr lang="vi-VN" sz="3500" kern="0" dirty="0">
                <a:latin typeface="+mj-lt"/>
              </a:rPr>
              <a:t>K</a:t>
            </a:r>
            <a:r>
              <a:rPr lang="vi-VN" sz="3500" kern="0" dirty="0">
                <a:effectLst/>
                <a:latin typeface="+mj-lt"/>
                <a:ea typeface="Times New Roman" panose="02020603050405020304" pitchFamily="18" charset="0"/>
              </a:rPr>
              <a:t>iểm tra xem liệu nó có cần được khởi tạo không. </a:t>
            </a:r>
            <a:r>
              <a:rPr lang="vi-VN" sz="3500" kern="0" dirty="0" err="1">
                <a:latin typeface="+mj-lt"/>
                <a:ea typeface="Times New Roman" panose="02020603050405020304" pitchFamily="18" charset="0"/>
              </a:rPr>
              <a:t>A</a:t>
            </a:r>
            <a:r>
              <a:rPr lang="vi-VN" sz="3500" kern="0" dirty="0" err="1">
                <a:effectLst/>
                <a:latin typeface="+mj-lt"/>
                <a:ea typeface="Times New Roman" panose="02020603050405020304" pitchFamily="18" charset="0"/>
              </a:rPr>
              <a:t>ction</a:t>
            </a:r>
            <a:r>
              <a:rPr lang="vi-VN" sz="3500" kern="0" dirty="0">
                <a:effectLst/>
                <a:latin typeface="+mj-lt"/>
                <a:ea typeface="Times New Roman" panose="02020603050405020304" pitchFamily="18" charset="0"/>
              </a:rPr>
              <a:t> chưa được khởi tạo, </a:t>
            </a:r>
            <a:r>
              <a:rPr lang="vi-VN" sz="3500" b="1" kern="0" dirty="0" err="1">
                <a:effectLst/>
                <a:latin typeface="+mj-lt"/>
                <a:ea typeface="Times New Roman" panose="02020603050405020304" pitchFamily="18" charset="0"/>
              </a:rPr>
              <a:t>Controller</a:t>
            </a:r>
            <a:r>
              <a:rPr lang="vi-VN" sz="3500" kern="0" dirty="0">
                <a:effectLst/>
                <a:latin typeface="+mj-lt"/>
                <a:ea typeface="Times New Roman" panose="02020603050405020304" pitchFamily="18" charset="0"/>
              </a:rPr>
              <a:t> tạo một </a:t>
            </a:r>
            <a:r>
              <a:rPr lang="vi-VN" sz="3500" i="1" kern="0" dirty="0" err="1">
                <a:effectLst/>
                <a:latin typeface="+mj-lt"/>
                <a:ea typeface="Times New Roman" panose="02020603050405020304" pitchFamily="18" charset="0"/>
              </a:rPr>
              <a:t>instance</a:t>
            </a:r>
            <a:r>
              <a:rPr lang="vi-VN" sz="3500" kern="0" dirty="0">
                <a:effectLst/>
                <a:latin typeface="+mj-lt"/>
                <a:ea typeface="Times New Roman" panose="02020603050405020304" pitchFamily="18" charset="0"/>
              </a:rPr>
              <a:t> cho </a:t>
            </a:r>
            <a:r>
              <a:rPr lang="vi-VN" sz="3500" kern="0" dirty="0" err="1">
                <a:effectLst/>
                <a:latin typeface="+mj-lt"/>
                <a:ea typeface="Times New Roman" panose="02020603050405020304" pitchFamily="18" charset="0"/>
              </a:rPr>
              <a:t>action</a:t>
            </a:r>
            <a:r>
              <a:rPr lang="vi-VN" sz="3500" kern="0" dirty="0">
                <a:effectLst/>
                <a:latin typeface="+mj-lt"/>
                <a:ea typeface="Times New Roman" panose="02020603050405020304" pitchFamily="18" charset="0"/>
              </a:rPr>
              <a:t> và khởi tạo nó với các </a:t>
            </a:r>
            <a:r>
              <a:rPr lang="vi-VN" sz="3500" i="1" kern="0" dirty="0" err="1">
                <a:effectLst/>
                <a:latin typeface="+mj-lt"/>
                <a:ea typeface="Times New Roman" panose="02020603050405020304" pitchFamily="18" charset="0"/>
              </a:rPr>
              <a:t>dependency</a:t>
            </a:r>
            <a:r>
              <a:rPr lang="vi-VN" sz="3500" kern="0" dirty="0">
                <a:effectLst/>
                <a:latin typeface="+mj-lt"/>
                <a:ea typeface="Times New Roman" panose="02020603050405020304" pitchFamily="18" charset="0"/>
              </a:rPr>
              <a:t> cần thiết. Nếu </a:t>
            </a:r>
            <a:r>
              <a:rPr lang="vi-VN" sz="3500" kern="0" dirty="0" err="1">
                <a:effectLst/>
                <a:latin typeface="+mj-lt"/>
                <a:ea typeface="Times New Roman" panose="02020603050405020304" pitchFamily="18" charset="0"/>
              </a:rPr>
              <a:t>action</a:t>
            </a:r>
            <a:r>
              <a:rPr lang="vi-VN" sz="3500" kern="0" dirty="0">
                <a:effectLst/>
                <a:latin typeface="+mj-lt"/>
                <a:ea typeface="Times New Roman" panose="02020603050405020304" pitchFamily="18" charset="0"/>
              </a:rPr>
              <a:t> đã được khởi tạo, </a:t>
            </a:r>
            <a:r>
              <a:rPr lang="vi-VN" sz="3500" b="1" kern="0" dirty="0" err="1">
                <a:effectLst/>
                <a:latin typeface="+mj-lt"/>
                <a:ea typeface="Times New Roman" panose="02020603050405020304" pitchFamily="18" charset="0"/>
              </a:rPr>
              <a:t>Controller</a:t>
            </a:r>
            <a:r>
              <a:rPr lang="vi-VN" sz="3500" kern="0" dirty="0">
                <a:effectLst/>
                <a:latin typeface="+mj-lt"/>
                <a:ea typeface="Times New Roman" panose="02020603050405020304" pitchFamily="18" charset="0"/>
              </a:rPr>
              <a:t>  gửi yêu cầu đến </a:t>
            </a:r>
            <a:r>
              <a:rPr lang="vi-VN" sz="3500" b="1" kern="0" dirty="0" err="1">
                <a:effectLst/>
                <a:latin typeface="+mj-lt"/>
                <a:ea typeface="Times New Roman" panose="02020603050405020304" pitchFamily="18" charset="0"/>
              </a:rPr>
              <a:t>Invoker</a:t>
            </a:r>
            <a:r>
              <a:rPr lang="vi-VN" sz="3500" kern="0" dirty="0">
                <a:effectLst/>
                <a:latin typeface="+mj-lt"/>
                <a:ea typeface="Times New Roman" panose="02020603050405020304" pitchFamily="18" charset="0"/>
              </a:rPr>
              <a:t> để thực thi </a:t>
            </a:r>
            <a:r>
              <a:rPr lang="vi-VN" sz="3500" kern="0" dirty="0" err="1">
                <a:effectLst/>
                <a:latin typeface="+mj-lt"/>
                <a:ea typeface="Times New Roman" panose="02020603050405020304" pitchFamily="18" charset="0"/>
              </a:rPr>
              <a:t>action</a:t>
            </a:r>
            <a:r>
              <a:rPr lang="vi-VN" sz="3500" kern="0" dirty="0">
                <a:effectLst/>
                <a:latin typeface="+mj-lt"/>
                <a:ea typeface="Times New Roman" panose="02020603050405020304" pitchFamily="18" charset="0"/>
              </a:rPr>
              <a:t>.</a:t>
            </a:r>
          </a:p>
        </p:txBody>
      </p:sp>
      <p:pic>
        <p:nvPicPr>
          <p:cNvPr id="8" name="Picture 8">
            <a:extLst>
              <a:ext uri="{FF2B5EF4-FFF2-40B4-BE49-F238E27FC236}">
                <a16:creationId xmlns:a16="http://schemas.microsoft.com/office/drawing/2014/main" id="{8A8894D5-4F75-A60C-400E-681F3EBC76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15564">
            <a:off x="-3350057" y="-3162693"/>
            <a:ext cx="5261959" cy="5419621"/>
          </a:xfrm>
          <a:prstGeom prst="rect">
            <a:avLst/>
          </a:prstGeom>
        </p:spPr>
      </p:pic>
    </p:spTree>
    <p:extLst>
      <p:ext uri="{BB962C8B-B14F-4D97-AF65-F5344CB8AC3E}">
        <p14:creationId xmlns:p14="http://schemas.microsoft.com/office/powerpoint/2010/main" val="4272722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47C4AB77-0597-3271-1BC8-71C0A1A1E834}"/>
              </a:ext>
            </a:extLst>
          </p:cNvPr>
          <p:cNvSpPr txBox="1"/>
          <p:nvPr/>
        </p:nvSpPr>
        <p:spPr>
          <a:xfrm>
            <a:off x="1371600" y="1638300"/>
            <a:ext cx="15544800" cy="7545720"/>
          </a:xfrm>
          <a:prstGeom prst="rect">
            <a:avLst/>
          </a:prstGeom>
          <a:noFill/>
        </p:spPr>
        <p:txBody>
          <a:bodyPr wrap="square" rtlCol="0">
            <a:spAutoFit/>
          </a:bodyPr>
          <a:lstStyle/>
          <a:p>
            <a:pPr algn="just">
              <a:lnSpc>
                <a:spcPct val="200000"/>
              </a:lnSpc>
            </a:pPr>
            <a:r>
              <a:rPr lang="vi-VN" sz="3500" b="1" dirty="0">
                <a:solidFill>
                  <a:srgbClr val="FF0000"/>
                </a:solidFill>
                <a:latin typeface="+mj-lt"/>
              </a:rPr>
              <a:t>B4: </a:t>
            </a:r>
            <a:r>
              <a:rPr lang="vi-VN" sz="3500" dirty="0" err="1">
                <a:effectLst/>
                <a:latin typeface="+mj-lt"/>
                <a:ea typeface="Arial" panose="020B0604020202020204" pitchFamily="34" charset="0"/>
                <a:cs typeface="Times New Roman" panose="02020603050405020304" pitchFamily="18" charset="0"/>
              </a:rPr>
              <a:t>Action</a:t>
            </a:r>
            <a:r>
              <a:rPr lang="vi-VN" sz="3500" dirty="0">
                <a:effectLst/>
                <a:latin typeface="+mj-lt"/>
                <a:ea typeface="Arial" panose="020B0604020202020204" pitchFamily="34" charset="0"/>
                <a:cs typeface="Times New Roman" panose="02020603050405020304" pitchFamily="18" charset="0"/>
              </a:rPr>
              <a:t> nhận yêu cầu và xử lý. </a:t>
            </a:r>
            <a:r>
              <a:rPr lang="vi-VN" sz="3500" dirty="0" err="1">
                <a:effectLst/>
                <a:latin typeface="+mj-lt"/>
                <a:ea typeface="Arial" panose="020B0604020202020204" pitchFamily="34" charset="0"/>
                <a:cs typeface="Times New Roman" panose="02020603050405020304" pitchFamily="18" charset="0"/>
              </a:rPr>
              <a:t>Action</a:t>
            </a:r>
            <a:r>
              <a:rPr lang="vi-VN" sz="3500" dirty="0">
                <a:effectLst/>
                <a:latin typeface="+mj-lt"/>
                <a:ea typeface="Arial" panose="020B0604020202020204" pitchFamily="34" charset="0"/>
                <a:cs typeface="Times New Roman" panose="02020603050405020304" pitchFamily="18" charset="0"/>
              </a:rPr>
              <a:t> đọc </a:t>
            </a:r>
            <a:r>
              <a:rPr lang="vi-VN" sz="3500" i="1" dirty="0" err="1">
                <a:effectLst/>
                <a:latin typeface="+mj-lt"/>
                <a:ea typeface="Arial" panose="020B0604020202020204" pitchFamily="34" charset="0"/>
                <a:cs typeface="Times New Roman" panose="02020603050405020304" pitchFamily="18" charset="0"/>
              </a:rPr>
              <a:t>parameter</a:t>
            </a:r>
            <a:r>
              <a:rPr lang="vi-VN" sz="3500" dirty="0">
                <a:effectLst/>
                <a:latin typeface="+mj-lt"/>
                <a:ea typeface="Arial" panose="020B0604020202020204" pitchFamily="34" charset="0"/>
                <a:cs typeface="Times New Roman" panose="02020603050405020304" pitchFamily="18" charset="0"/>
              </a:rPr>
              <a:t> được truyền dưới dạng </a:t>
            </a:r>
            <a:r>
              <a:rPr lang="vi-VN" sz="3500" b="1" dirty="0">
                <a:effectLst/>
                <a:latin typeface="+mj-lt"/>
                <a:ea typeface="Arial" panose="020B0604020202020204" pitchFamily="34" charset="0"/>
                <a:cs typeface="Times New Roman" panose="02020603050405020304" pitchFamily="18" charset="0"/>
              </a:rPr>
              <a:t>JSON</a:t>
            </a:r>
            <a:r>
              <a:rPr lang="vi-VN" sz="3500" dirty="0">
                <a:effectLst/>
                <a:latin typeface="+mj-lt"/>
                <a:ea typeface="Arial" panose="020B0604020202020204" pitchFamily="34" charset="0"/>
                <a:cs typeface="Times New Roman" panose="02020603050405020304" pitchFamily="18" charset="0"/>
              </a:rPr>
              <a:t> và tạo ra một </a:t>
            </a:r>
            <a:r>
              <a:rPr lang="vi-VN" sz="3500" i="1" dirty="0" err="1">
                <a:effectLst/>
                <a:latin typeface="+mj-lt"/>
                <a:ea typeface="Arial" panose="020B0604020202020204" pitchFamily="34" charset="0"/>
                <a:cs typeface="Times New Roman" panose="02020603050405020304" pitchFamily="18" charset="0"/>
              </a:rPr>
              <a:t>response</a:t>
            </a:r>
            <a:r>
              <a:rPr lang="vi-VN" sz="3500" dirty="0">
                <a:effectLst/>
                <a:latin typeface="+mj-lt"/>
                <a:ea typeface="Arial" panose="020B0604020202020204" pitchFamily="34" charset="0"/>
                <a:cs typeface="Times New Roman" panose="02020603050405020304" pitchFamily="18" charset="0"/>
              </a:rPr>
              <a:t> trong định dạng </a:t>
            </a:r>
            <a:r>
              <a:rPr lang="vi-VN" sz="3500" b="1" dirty="0">
                <a:effectLst/>
                <a:latin typeface="+mj-lt"/>
                <a:ea typeface="Arial" panose="020B0604020202020204" pitchFamily="34" charset="0"/>
                <a:cs typeface="Times New Roman" panose="02020603050405020304" pitchFamily="18" charset="0"/>
              </a:rPr>
              <a:t>JSON</a:t>
            </a:r>
            <a:r>
              <a:rPr lang="vi-VN" sz="3500" dirty="0">
                <a:effectLst/>
                <a:latin typeface="+mj-lt"/>
                <a:ea typeface="Arial" panose="020B0604020202020204" pitchFamily="34" charset="0"/>
                <a:cs typeface="Times New Roman" panose="02020603050405020304" pitchFamily="18" charset="0"/>
              </a:rPr>
              <a:t>.</a:t>
            </a:r>
            <a:endParaRPr lang="vi-VN" sz="3500" kern="0" dirty="0">
              <a:effectLst/>
              <a:latin typeface="+mj-lt"/>
              <a:ea typeface="Times New Roman" panose="02020603050405020304" pitchFamily="18" charset="0"/>
            </a:endParaRPr>
          </a:p>
          <a:p>
            <a:pPr marR="0" lvl="0" algn="just">
              <a:lnSpc>
                <a:spcPct val="200000"/>
              </a:lnSpc>
              <a:spcBef>
                <a:spcPts val="0"/>
              </a:spcBef>
              <a:spcAft>
                <a:spcPts val="600"/>
              </a:spcAft>
            </a:pPr>
            <a:r>
              <a:rPr lang="vi-VN" sz="3500" b="1" kern="0" dirty="0">
                <a:solidFill>
                  <a:srgbClr val="FF0000"/>
                </a:solidFill>
                <a:latin typeface="+mj-lt"/>
              </a:rPr>
              <a:t>B5: </a:t>
            </a:r>
            <a:r>
              <a:rPr lang="vi-VN" sz="3500" dirty="0" err="1">
                <a:effectLst/>
                <a:latin typeface="+mj-lt"/>
                <a:ea typeface="Arial" panose="020B0604020202020204" pitchFamily="34" charset="0"/>
                <a:cs typeface="Times New Roman" panose="02020603050405020304" pitchFamily="18" charset="0"/>
              </a:rPr>
              <a:t>Container</a:t>
            </a:r>
            <a:r>
              <a:rPr lang="vi-VN" sz="3500" dirty="0">
                <a:effectLst/>
                <a:latin typeface="+mj-lt"/>
                <a:ea typeface="Arial" panose="020B0604020202020204" pitchFamily="34" charset="0"/>
                <a:cs typeface="Times New Roman" panose="02020603050405020304" pitchFamily="18" charset="0"/>
              </a:rPr>
              <a:t> trả lại kết quả cho </a:t>
            </a:r>
            <a:r>
              <a:rPr lang="vi-VN" sz="3500" dirty="0" err="1">
                <a:effectLst/>
                <a:latin typeface="+mj-lt"/>
                <a:ea typeface="Arial" panose="020B0604020202020204" pitchFamily="34" charset="0"/>
                <a:cs typeface="Times New Roman" panose="02020603050405020304" pitchFamily="18" charset="0"/>
              </a:rPr>
              <a:t>Invoker</a:t>
            </a:r>
            <a:r>
              <a:rPr lang="vi-VN" sz="3500" dirty="0">
                <a:effectLst/>
                <a:latin typeface="+mj-lt"/>
                <a:ea typeface="Arial" panose="020B0604020202020204" pitchFamily="34" charset="0"/>
                <a:cs typeface="Times New Roman" panose="02020603050405020304" pitchFamily="18" charset="0"/>
              </a:rPr>
              <a:t>.</a:t>
            </a:r>
            <a:endParaRPr lang="vi-VN" sz="3500" dirty="0">
              <a:effectLst/>
              <a:latin typeface="+mj-lt"/>
              <a:ea typeface="Arial" panose="020B0604020202020204" pitchFamily="34" charset="0"/>
            </a:endParaRPr>
          </a:p>
          <a:p>
            <a:pPr algn="just">
              <a:lnSpc>
                <a:spcPct val="200000"/>
              </a:lnSpc>
            </a:pPr>
            <a:r>
              <a:rPr lang="vi-VN" sz="3500" b="1" dirty="0">
                <a:solidFill>
                  <a:srgbClr val="FF0000"/>
                </a:solidFill>
                <a:latin typeface="+mj-lt"/>
              </a:rPr>
              <a:t>B6: </a:t>
            </a:r>
            <a:r>
              <a:rPr lang="vi-VN" sz="3500" dirty="0" err="1">
                <a:effectLst/>
                <a:latin typeface="+mj-lt"/>
                <a:ea typeface="Arial" panose="020B0604020202020204" pitchFamily="34" charset="0"/>
                <a:cs typeface="Times New Roman" panose="02020603050405020304" pitchFamily="18" charset="0"/>
              </a:rPr>
              <a:t>Invoker</a:t>
            </a:r>
            <a:r>
              <a:rPr lang="vi-VN" sz="3500" dirty="0">
                <a:effectLst/>
                <a:latin typeface="+mj-lt"/>
                <a:ea typeface="Arial" panose="020B0604020202020204" pitchFamily="34" charset="0"/>
                <a:cs typeface="Times New Roman" panose="02020603050405020304" pitchFamily="18" charset="0"/>
              </a:rPr>
              <a:t> trả về kết quả cho </a:t>
            </a:r>
            <a:r>
              <a:rPr lang="vi-VN" sz="3500" dirty="0" err="1">
                <a:effectLst/>
                <a:latin typeface="+mj-lt"/>
                <a:ea typeface="Arial" panose="020B0604020202020204" pitchFamily="34" charset="0"/>
                <a:cs typeface="Times New Roman" panose="02020603050405020304" pitchFamily="18" charset="0"/>
              </a:rPr>
              <a:t>Controller</a:t>
            </a:r>
            <a:r>
              <a:rPr lang="vi-VN" sz="3500" dirty="0">
                <a:effectLst/>
                <a:latin typeface="+mj-lt"/>
                <a:ea typeface="Arial" panose="020B0604020202020204" pitchFamily="34" charset="0"/>
                <a:cs typeface="Times New Roman" panose="02020603050405020304" pitchFamily="18" charset="0"/>
              </a:rPr>
              <a:t>.</a:t>
            </a:r>
            <a:endParaRPr lang="vi-VN" sz="3500" dirty="0">
              <a:effectLst/>
              <a:latin typeface="+mj-lt"/>
              <a:ea typeface="Arial" panose="020B0604020202020204" pitchFamily="34" charset="0"/>
            </a:endParaRPr>
          </a:p>
          <a:p>
            <a:pPr algn="just">
              <a:lnSpc>
                <a:spcPct val="200000"/>
              </a:lnSpc>
            </a:pPr>
            <a:r>
              <a:rPr lang="vi-VN" sz="3500" b="1" kern="0" dirty="0">
                <a:solidFill>
                  <a:srgbClr val="FF0000"/>
                </a:solidFill>
                <a:effectLst/>
                <a:latin typeface="+mj-lt"/>
                <a:ea typeface="Times New Roman" panose="02020603050405020304" pitchFamily="18" charset="0"/>
              </a:rPr>
              <a:t>B7: </a:t>
            </a:r>
            <a:r>
              <a:rPr lang="vi-VN" sz="3500" dirty="0" err="1">
                <a:effectLst/>
                <a:latin typeface="+mj-lt"/>
                <a:ea typeface="Arial" panose="020B0604020202020204" pitchFamily="34" charset="0"/>
                <a:cs typeface="Times New Roman" panose="02020603050405020304" pitchFamily="18" charset="0"/>
              </a:rPr>
              <a:t>Controller</a:t>
            </a:r>
            <a:r>
              <a:rPr lang="vi-VN" sz="3500" dirty="0">
                <a:effectLst/>
                <a:latin typeface="+mj-lt"/>
                <a:ea typeface="Arial" panose="020B0604020202020204" pitchFamily="34" charset="0"/>
                <a:cs typeface="Times New Roman" panose="02020603050405020304" pitchFamily="18" charset="0"/>
              </a:rPr>
              <a:t> trả về kết quả cho người dùng.</a:t>
            </a:r>
            <a:endParaRPr lang="vi-VN" sz="3500" dirty="0">
              <a:effectLst/>
              <a:latin typeface="+mj-lt"/>
              <a:ea typeface="Arial" panose="020B0604020202020204" pitchFamily="34" charset="0"/>
            </a:endParaRPr>
          </a:p>
          <a:p>
            <a:pPr algn="just">
              <a:lnSpc>
                <a:spcPct val="200000"/>
              </a:lnSpc>
            </a:pPr>
            <a:r>
              <a:rPr lang="vi-VN" sz="3500" b="1" dirty="0">
                <a:solidFill>
                  <a:srgbClr val="FF0000"/>
                </a:solidFill>
                <a:latin typeface="+mj-lt"/>
                <a:ea typeface="Times New Roman" panose="02020603050405020304" pitchFamily="18" charset="0"/>
                <a:cs typeface="Times New Roman" panose="02020603050405020304" pitchFamily="18" charset="0"/>
              </a:rPr>
              <a:t>=&gt;</a:t>
            </a:r>
            <a:r>
              <a:rPr lang="vi-VN" sz="3500" dirty="0">
                <a:latin typeface="+mj-lt"/>
                <a:ea typeface="Times New Roman" panose="02020603050405020304" pitchFamily="18" charset="0"/>
                <a:cs typeface="Times New Roman" panose="02020603050405020304" pitchFamily="18" charset="0"/>
              </a:rPr>
              <a:t> </a:t>
            </a:r>
            <a:r>
              <a:rPr lang="vi-VN" sz="3500" dirty="0">
                <a:effectLst/>
                <a:latin typeface="+mj-lt"/>
                <a:ea typeface="Times New Roman" panose="02020603050405020304" pitchFamily="18" charset="0"/>
                <a:cs typeface="Times New Roman" panose="02020603050405020304" pitchFamily="18" charset="0"/>
              </a:rPr>
              <a:t>Tổng thể, quá trình thực thi là sự kết hợp của nhiều lớp và thành phần hoạt động cùng nhau một cách trơn tru để cung cấp cho </a:t>
            </a:r>
            <a:r>
              <a:rPr lang="vi-VN" sz="3500" dirty="0" err="1">
                <a:effectLst/>
                <a:latin typeface="+mj-lt"/>
                <a:ea typeface="Times New Roman" panose="02020603050405020304" pitchFamily="18" charset="0"/>
                <a:cs typeface="Times New Roman" panose="02020603050405020304" pitchFamily="18" charset="0"/>
              </a:rPr>
              <a:t>end</a:t>
            </a:r>
            <a:r>
              <a:rPr lang="vi-VN" sz="3500" dirty="0">
                <a:effectLst/>
                <a:latin typeface="+mj-lt"/>
                <a:ea typeface="Times New Roman" panose="02020603050405020304" pitchFamily="18" charset="0"/>
                <a:cs typeface="Times New Roman" panose="02020603050405020304" pitchFamily="18" charset="0"/>
              </a:rPr>
              <a:t> </a:t>
            </a:r>
            <a:r>
              <a:rPr lang="vi-VN" sz="3500" dirty="0" err="1">
                <a:effectLst/>
                <a:latin typeface="+mj-lt"/>
                <a:ea typeface="Times New Roman" panose="02020603050405020304" pitchFamily="18" charset="0"/>
                <a:cs typeface="Times New Roman" panose="02020603050405020304" pitchFamily="18" charset="0"/>
              </a:rPr>
              <a:t>user</a:t>
            </a:r>
            <a:r>
              <a:rPr lang="vi-VN" sz="3500" dirty="0">
                <a:effectLst/>
                <a:latin typeface="+mj-lt"/>
                <a:ea typeface="Times New Roman" panose="02020603050405020304" pitchFamily="18" charset="0"/>
                <a:cs typeface="Times New Roman" panose="02020603050405020304" pitchFamily="18" charset="0"/>
              </a:rPr>
              <a:t> một trải nghiệm đơn giản. </a:t>
            </a:r>
            <a:endParaRPr lang="vi-VN" sz="3500" kern="0" dirty="0">
              <a:effectLst/>
              <a:latin typeface="+mj-lt"/>
              <a:ea typeface="Times New Roman" panose="02020603050405020304" pitchFamily="18" charset="0"/>
            </a:endParaRPr>
          </a:p>
        </p:txBody>
      </p:sp>
      <p:sp>
        <p:nvSpPr>
          <p:cNvPr id="12" name="Hộp Văn bản 11">
            <a:extLst>
              <a:ext uri="{FF2B5EF4-FFF2-40B4-BE49-F238E27FC236}">
                <a16:creationId xmlns:a16="http://schemas.microsoft.com/office/drawing/2014/main" id="{86D8D9D9-3634-7860-DC96-A95D01DFDCA6}"/>
              </a:ext>
            </a:extLst>
          </p:cNvPr>
          <p:cNvSpPr txBox="1"/>
          <p:nvPr/>
        </p:nvSpPr>
        <p:spPr>
          <a:xfrm>
            <a:off x="1295400" y="495300"/>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4) </a:t>
            </a:r>
            <a:r>
              <a:rPr lang="en-US" sz="4500" b="1" dirty="0" err="1">
                <a:latin typeface="Times New Roman" panose="02020603050405020304" pitchFamily="18" charset="0"/>
                <a:cs typeface="Times New Roman" panose="02020603050405020304" pitchFamily="18" charset="0"/>
              </a:rPr>
              <a:t>Thực</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thi</a:t>
            </a:r>
            <a:endParaRPr lang="vi-VN" sz="4500" b="1" dirty="0">
              <a:latin typeface="Times New Roman" panose="02020603050405020304" pitchFamily="18" charset="0"/>
              <a:cs typeface="Times New Roman" panose="02020603050405020304" pitchFamily="18" charset="0"/>
            </a:endParaRPr>
          </a:p>
        </p:txBody>
      </p:sp>
      <p:pic>
        <p:nvPicPr>
          <p:cNvPr id="14" name="Picture 8">
            <a:extLst>
              <a:ext uri="{FF2B5EF4-FFF2-40B4-BE49-F238E27FC236}">
                <a16:creationId xmlns:a16="http://schemas.microsoft.com/office/drawing/2014/main" id="{BCB1D97A-C69B-DBBB-DF54-BD94628FF7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15564">
            <a:off x="-3350057" y="-3162693"/>
            <a:ext cx="5261959" cy="5419621"/>
          </a:xfrm>
          <a:prstGeom prst="rect">
            <a:avLst/>
          </a:prstGeom>
        </p:spPr>
      </p:pic>
      <p:pic>
        <p:nvPicPr>
          <p:cNvPr id="15" name="Picture 8">
            <a:extLst>
              <a:ext uri="{FF2B5EF4-FFF2-40B4-BE49-F238E27FC236}">
                <a16:creationId xmlns:a16="http://schemas.microsoft.com/office/drawing/2014/main" id="{4AF97420-5AB1-F61D-DAF8-FE33E66DE3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782800" y="7877279"/>
            <a:ext cx="5261959" cy="5419621"/>
          </a:xfrm>
          <a:prstGeom prst="rect">
            <a:avLst/>
          </a:prstGeom>
        </p:spPr>
      </p:pic>
    </p:spTree>
    <p:extLst>
      <p:ext uri="{BB962C8B-B14F-4D97-AF65-F5344CB8AC3E}">
        <p14:creationId xmlns:p14="http://schemas.microsoft.com/office/powerpoint/2010/main" val="199234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2F69"/>
        </a:solidFill>
        <a:effectLst/>
      </p:bgPr>
    </p:bg>
    <p:spTree>
      <p:nvGrpSpPr>
        <p:cNvPr id="1" name=""/>
        <p:cNvGrpSpPr/>
        <p:nvPr/>
      </p:nvGrpSpPr>
      <p:grpSpPr>
        <a:xfrm>
          <a:off x="0" y="0"/>
          <a:ext cx="0" cy="0"/>
          <a:chOff x="0" y="0"/>
          <a:chExt cx="0" cy="0"/>
        </a:xfrm>
      </p:grpSpPr>
      <p:sp>
        <p:nvSpPr>
          <p:cNvPr id="2" name="TextBox 2"/>
          <p:cNvSpPr txBox="1"/>
          <p:nvPr/>
        </p:nvSpPr>
        <p:spPr>
          <a:xfrm>
            <a:off x="2667000" y="4686300"/>
            <a:ext cx="7054934" cy="1205458"/>
          </a:xfrm>
          <a:prstGeom prst="rect">
            <a:avLst/>
          </a:prstGeom>
        </p:spPr>
        <p:txBody>
          <a:bodyPr lIns="0" tIns="0" rIns="0" bIns="0" rtlCol="0" anchor="t">
            <a:spAutoFit/>
          </a:bodyPr>
          <a:lstStyle/>
          <a:p>
            <a:pPr>
              <a:lnSpc>
                <a:spcPts val="9360"/>
              </a:lnSpc>
            </a:pPr>
            <a:r>
              <a:rPr lang="en-US" sz="8000" dirty="0">
                <a:solidFill>
                  <a:srgbClr val="FFFFFF"/>
                </a:solidFill>
                <a:latin typeface="Open Sauce SemiBold"/>
              </a:rPr>
              <a:t>5) Demo</a:t>
            </a:r>
          </a:p>
        </p:txBody>
      </p:sp>
      <p:grpSp>
        <p:nvGrpSpPr>
          <p:cNvPr id="7" name="Group 7"/>
          <p:cNvGrpSpPr>
            <a:grpSpLocks noChangeAspect="1"/>
          </p:cNvGrpSpPr>
          <p:nvPr/>
        </p:nvGrpSpPr>
        <p:grpSpPr>
          <a:xfrm>
            <a:off x="8674201" y="0"/>
            <a:ext cx="11334389" cy="10287000"/>
            <a:chOff x="0" y="0"/>
            <a:chExt cx="3696970" cy="3355340"/>
          </a:xfrm>
        </p:grpSpPr>
        <p:sp>
          <p:nvSpPr>
            <p:cNvPr id="8" name="Freeform 8"/>
            <p:cNvSpPr/>
            <p:nvPr/>
          </p:nvSpPr>
          <p:spPr>
            <a:xfrm>
              <a:off x="0" y="0"/>
              <a:ext cx="3696970" cy="3355340"/>
            </a:xfrm>
            <a:custGeom>
              <a:avLst/>
              <a:gdLst/>
              <a:ahLst/>
              <a:cxnLst/>
              <a:rect l="l" t="t" r="r" b="b"/>
              <a:pathLst>
                <a:path w="3696970" h="3355340">
                  <a:moveTo>
                    <a:pt x="3696970" y="0"/>
                  </a:moveTo>
                  <a:lnTo>
                    <a:pt x="2987040" y="0"/>
                  </a:lnTo>
                  <a:lnTo>
                    <a:pt x="2636520" y="1814830"/>
                  </a:lnTo>
                  <a:lnTo>
                    <a:pt x="2294890" y="0"/>
                  </a:lnTo>
                  <a:lnTo>
                    <a:pt x="1471930" y="0"/>
                  </a:lnTo>
                  <a:lnTo>
                    <a:pt x="1127760" y="1807210"/>
                  </a:lnTo>
                  <a:lnTo>
                    <a:pt x="786130" y="0"/>
                  </a:lnTo>
                  <a:lnTo>
                    <a:pt x="0" y="0"/>
                  </a:lnTo>
                  <a:lnTo>
                    <a:pt x="706120" y="3355340"/>
                  </a:lnTo>
                  <a:lnTo>
                    <a:pt x="1454150" y="3355340"/>
                  </a:lnTo>
                  <a:lnTo>
                    <a:pt x="1846580" y="1441450"/>
                  </a:lnTo>
                  <a:lnTo>
                    <a:pt x="2242820" y="3355340"/>
                  </a:lnTo>
                  <a:lnTo>
                    <a:pt x="2990850" y="3355340"/>
                  </a:lnTo>
                  <a:close/>
                </a:path>
              </a:pathLst>
            </a:custGeom>
            <a:blipFill>
              <a:blip r:embed="rId2"/>
              <a:stretch>
                <a:fillRect l="-18069" r="-18069"/>
              </a:stretch>
            </a:blipFill>
          </p:spPr>
        </p:sp>
      </p:grpSp>
      <p:grpSp>
        <p:nvGrpSpPr>
          <p:cNvPr id="9" name="Group 9"/>
          <p:cNvGrpSpPr/>
          <p:nvPr/>
        </p:nvGrpSpPr>
        <p:grpSpPr>
          <a:xfrm>
            <a:off x="1028700" y="1016820"/>
            <a:ext cx="4479502" cy="519545"/>
            <a:chOff x="0" y="0"/>
            <a:chExt cx="5972669" cy="692727"/>
          </a:xfrm>
        </p:grpSpPr>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672575" cy="692727"/>
            </a:xfrm>
            <a:prstGeom prst="rect">
              <a:avLst/>
            </a:prstGeom>
          </p:spPr>
        </p:pic>
        <p:sp>
          <p:nvSpPr>
            <p:cNvPr id="11" name="TextBox 11"/>
            <p:cNvSpPr txBox="1"/>
            <p:nvPr/>
          </p:nvSpPr>
          <p:spPr>
            <a:xfrm>
              <a:off x="893019" y="197972"/>
              <a:ext cx="5079650" cy="427468"/>
            </a:xfrm>
            <a:prstGeom prst="rect">
              <a:avLst/>
            </a:prstGeom>
          </p:spPr>
          <p:txBody>
            <a:bodyPr lIns="0" tIns="0" rIns="0" bIns="0" rtlCol="0" anchor="t">
              <a:spAutoFit/>
            </a:bodyPr>
            <a:lstStyle/>
            <a:p>
              <a:pPr>
                <a:lnSpc>
                  <a:spcPts val="2547"/>
                </a:lnSpc>
              </a:pPr>
              <a:r>
                <a:rPr lang="en-US" sz="2500" spc="226" dirty="0" err="1">
                  <a:solidFill>
                    <a:srgbClr val="FFFFFF"/>
                  </a:solidFill>
                  <a:latin typeface="Montserrat Classic"/>
                </a:rPr>
                <a:t>Nhóm</a:t>
              </a:r>
              <a:r>
                <a:rPr lang="en-US" sz="2500" spc="226" dirty="0">
                  <a:solidFill>
                    <a:srgbClr val="FFFFFF"/>
                  </a:solidFill>
                  <a:latin typeface="Montserrat Classic"/>
                </a:rPr>
                <a:t> 10</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373334" y="2697545"/>
            <a:ext cx="16956083" cy="17464130"/>
          </a:xfrm>
          <a:prstGeom prst="rect">
            <a:avLst/>
          </a:prstGeom>
        </p:spPr>
      </p:pic>
      <p:sp>
        <p:nvSpPr>
          <p:cNvPr id="3" name="TextBox 3"/>
          <p:cNvSpPr txBox="1"/>
          <p:nvPr/>
        </p:nvSpPr>
        <p:spPr>
          <a:xfrm>
            <a:off x="8999978" y="4395093"/>
            <a:ext cx="7791088" cy="1496813"/>
          </a:xfrm>
          <a:prstGeom prst="rect">
            <a:avLst/>
          </a:prstGeom>
        </p:spPr>
        <p:txBody>
          <a:bodyPr lIns="0" tIns="0" rIns="0" bIns="0" rtlCol="0" anchor="t">
            <a:spAutoFit/>
          </a:bodyPr>
          <a:lstStyle/>
          <a:p>
            <a:pPr algn="r">
              <a:lnSpc>
                <a:spcPts val="11741"/>
              </a:lnSpc>
            </a:pPr>
            <a:r>
              <a:rPr lang="en-US" sz="10035" dirty="0">
                <a:solidFill>
                  <a:srgbClr val="000000"/>
                </a:solidFill>
                <a:latin typeface="Open Sauce SemiBold"/>
              </a:rPr>
              <a:t>Thanks</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52453"/>
          <a:stretch>
            <a:fillRect/>
          </a:stretch>
        </p:blipFill>
        <p:spPr>
          <a:xfrm>
            <a:off x="799744" y="-1082194"/>
            <a:ext cx="12095778" cy="5923443"/>
          </a:xfrm>
          <a:prstGeom prst="rect">
            <a:avLst/>
          </a:prstGeom>
        </p:spPr>
      </p:pic>
      <p:grpSp>
        <p:nvGrpSpPr>
          <p:cNvPr id="5" name="Group 5"/>
          <p:cNvGrpSpPr/>
          <p:nvPr/>
        </p:nvGrpSpPr>
        <p:grpSpPr>
          <a:xfrm>
            <a:off x="15674430" y="266700"/>
            <a:ext cx="3448561" cy="519545"/>
            <a:chOff x="2484921" y="-1964971"/>
            <a:chExt cx="4598081" cy="692727"/>
          </a:xfrm>
        </p:grpSpPr>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84921" y="-1964971"/>
              <a:ext cx="672575" cy="692727"/>
            </a:xfrm>
            <a:prstGeom prst="rect">
              <a:avLst/>
            </a:prstGeom>
          </p:spPr>
        </p:pic>
        <p:sp>
          <p:nvSpPr>
            <p:cNvPr id="7" name="TextBox 7"/>
            <p:cNvSpPr txBox="1"/>
            <p:nvPr/>
          </p:nvSpPr>
          <p:spPr>
            <a:xfrm>
              <a:off x="3377940" y="-1837126"/>
              <a:ext cx="3705062" cy="427468"/>
            </a:xfrm>
            <a:prstGeom prst="rect">
              <a:avLst/>
            </a:prstGeom>
          </p:spPr>
          <p:txBody>
            <a:bodyPr lIns="0" tIns="0" rIns="0" bIns="0" rtlCol="0" anchor="t">
              <a:spAutoFit/>
            </a:bodyPr>
            <a:lstStyle/>
            <a:p>
              <a:pPr>
                <a:lnSpc>
                  <a:spcPts val="2547"/>
                </a:lnSpc>
              </a:pPr>
              <a:r>
                <a:rPr lang="en-US" sz="2500" spc="226" dirty="0" err="1">
                  <a:solidFill>
                    <a:srgbClr val="2E2E2E"/>
                  </a:solidFill>
                  <a:latin typeface="Montserrat Classic"/>
                </a:rPr>
                <a:t>Nhóm</a:t>
              </a:r>
              <a:r>
                <a:rPr lang="en-US" sz="2500" spc="226" dirty="0">
                  <a:solidFill>
                    <a:srgbClr val="2E2E2E"/>
                  </a:solidFill>
                  <a:latin typeface="Montserrat Classic"/>
                </a:rPr>
                <a:t> 10</a:t>
              </a:r>
            </a:p>
          </p:txBody>
        </p:sp>
      </p:grpSp>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52453"/>
          <a:stretch>
            <a:fillRect/>
          </a:stretch>
        </p:blipFill>
        <p:spPr>
          <a:xfrm rot="-5400000">
            <a:off x="-5317547" y="-606498"/>
            <a:ext cx="12095778" cy="592344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381000" y="1409700"/>
            <a:ext cx="12645023" cy="843789"/>
            <a:chOff x="0" y="0"/>
            <a:chExt cx="2635330" cy="406400"/>
          </a:xfrm>
        </p:grpSpPr>
        <p:sp>
          <p:nvSpPr>
            <p:cNvPr id="5" name="Freeform 5"/>
            <p:cNvSpPr/>
            <p:nvPr/>
          </p:nvSpPr>
          <p:spPr>
            <a:xfrm>
              <a:off x="203200" y="-326"/>
              <a:ext cx="2228930" cy="407051"/>
            </a:xfrm>
            <a:custGeom>
              <a:avLst/>
              <a:gdLst/>
              <a:ahLst/>
              <a:cxnLst/>
              <a:rect l="l" t="t" r="r" b="b"/>
              <a:pathLst>
                <a:path w="2228930" h="407051">
                  <a:moveTo>
                    <a:pt x="2228930" y="326"/>
                  </a:moveTo>
                  <a:cubicBezTo>
                    <a:pt x="2156117" y="0"/>
                    <a:pt x="2088695" y="38659"/>
                    <a:pt x="2052195" y="101663"/>
                  </a:cubicBezTo>
                  <a:cubicBezTo>
                    <a:pt x="2015694" y="164667"/>
                    <a:pt x="2015694" y="242385"/>
                    <a:pt x="2052195" y="305389"/>
                  </a:cubicBezTo>
                  <a:cubicBezTo>
                    <a:pt x="2088695" y="368393"/>
                    <a:pt x="2156117" y="407052"/>
                    <a:pt x="2228930"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0070C0"/>
            </a:solidFill>
          </p:spPr>
        </p:sp>
        <p:sp>
          <p:nvSpPr>
            <p:cNvPr id="6" name="TextBox 6"/>
            <p:cNvSpPr txBox="1"/>
            <p:nvPr/>
          </p:nvSpPr>
          <p:spPr>
            <a:xfrm>
              <a:off x="0" y="0"/>
              <a:ext cx="812800" cy="406400"/>
            </a:xfrm>
            <a:prstGeom prst="rect">
              <a:avLst/>
            </a:prstGeom>
          </p:spPr>
          <p:txBody>
            <a:bodyPr lIns="50800" tIns="50800" rIns="50800" bIns="50800" rtlCol="0" anchor="ctr"/>
            <a:lstStyle/>
            <a:p>
              <a:pPr algn="ctr">
                <a:lnSpc>
                  <a:spcPts val="139"/>
                </a:lnSpc>
              </a:pPr>
              <a:endParaRPr/>
            </a:p>
          </p:txBody>
        </p:sp>
      </p:grpSp>
      <p:sp>
        <p:nvSpPr>
          <p:cNvPr id="16" name="TextBox 16"/>
          <p:cNvSpPr txBox="1"/>
          <p:nvPr/>
        </p:nvSpPr>
        <p:spPr>
          <a:xfrm>
            <a:off x="4108374" y="1481618"/>
            <a:ext cx="8115300" cy="655372"/>
          </a:xfrm>
          <a:prstGeom prst="rect">
            <a:avLst/>
          </a:prstGeom>
        </p:spPr>
        <p:txBody>
          <a:bodyPr lIns="0" tIns="0" rIns="0" bIns="0" rtlCol="0" anchor="t">
            <a:spAutoFit/>
          </a:bodyPr>
          <a:lstStyle/>
          <a:p>
            <a:pPr>
              <a:lnSpc>
                <a:spcPts val="5600"/>
              </a:lnSpc>
            </a:pPr>
            <a:r>
              <a:rPr lang="en-US" sz="4000" dirty="0">
                <a:solidFill>
                  <a:schemeClr val="bg1"/>
                </a:solidFill>
                <a:latin typeface="Open Sans Bold Bold" panose="020B0604020202020204" charset="0"/>
                <a:ea typeface="Open Sans Bold Bold" panose="020B0604020202020204" charset="0"/>
                <a:cs typeface="Open Sans Bold Bold" panose="020B0604020202020204" charset="0"/>
              </a:rPr>
              <a:t>Thành </a:t>
            </a:r>
            <a:r>
              <a:rPr lang="en-US" sz="4000" dirty="0" err="1">
                <a:solidFill>
                  <a:schemeClr val="bg1"/>
                </a:solidFill>
                <a:latin typeface="Open Sans Bold Bold" panose="020B0604020202020204" charset="0"/>
                <a:ea typeface="Open Sans Bold Bold" panose="020B0604020202020204" charset="0"/>
                <a:cs typeface="Open Sans Bold Bold" panose="020B0604020202020204" charset="0"/>
              </a:rPr>
              <a:t>viên</a:t>
            </a:r>
            <a:r>
              <a:rPr lang="en-US" sz="4000" dirty="0">
                <a:solidFill>
                  <a:schemeClr val="bg1"/>
                </a:solidFill>
                <a:latin typeface="Open Sans Bold Bold" panose="020B0604020202020204" charset="0"/>
                <a:ea typeface="Open Sans Bold Bold" panose="020B0604020202020204" charset="0"/>
                <a:cs typeface="Open Sans Bold Bold" panose="020B0604020202020204" charset="0"/>
              </a:rPr>
              <a:t> </a:t>
            </a:r>
            <a:r>
              <a:rPr lang="en-US" sz="4000" dirty="0" err="1">
                <a:solidFill>
                  <a:schemeClr val="bg1"/>
                </a:solidFill>
                <a:latin typeface="Open Sans Bold Bold" panose="020B0604020202020204" charset="0"/>
                <a:ea typeface="Open Sans Bold Bold" panose="020B0604020202020204" charset="0"/>
                <a:cs typeface="Open Sans Bold Bold" panose="020B0604020202020204" charset="0"/>
              </a:rPr>
              <a:t>nhóm</a:t>
            </a:r>
            <a:r>
              <a:rPr lang="en-US" sz="4000" dirty="0">
                <a:solidFill>
                  <a:schemeClr val="bg1"/>
                </a:solidFill>
                <a:latin typeface="Open Sans Bold Bold" panose="020B0604020202020204" charset="0"/>
                <a:ea typeface="Open Sans Bold Bold" panose="020B0604020202020204" charset="0"/>
                <a:cs typeface="Open Sans Bold Bold" panose="020B0604020202020204" charset="0"/>
              </a:rPr>
              <a:t> 10</a:t>
            </a:r>
          </a:p>
        </p:txBody>
      </p:sp>
      <p:sp>
        <p:nvSpPr>
          <p:cNvPr id="19" name="TextBox 19"/>
          <p:cNvSpPr txBox="1"/>
          <p:nvPr/>
        </p:nvSpPr>
        <p:spPr>
          <a:xfrm>
            <a:off x="1752600" y="2941870"/>
            <a:ext cx="10824142" cy="4401205"/>
          </a:xfrm>
          <a:prstGeom prst="rect">
            <a:avLst/>
          </a:prstGeom>
        </p:spPr>
        <p:txBody>
          <a:bodyPr wrap="square" lIns="0" tIns="0" rIns="0" bIns="0" rtlCol="0" anchor="t">
            <a:spAutoFit/>
          </a:bodyPr>
          <a:lstStyle/>
          <a:p>
            <a:pPr algn="just">
              <a:lnSpc>
                <a:spcPct val="200000"/>
              </a:lnSpc>
            </a:pPr>
            <a:r>
              <a:rPr lang="en-US" sz="5000" b="1" dirty="0" err="1">
                <a:latin typeface="VN Viet Sach"/>
              </a:rPr>
              <a:t>Diệc</a:t>
            </a:r>
            <a:r>
              <a:rPr lang="en-US" sz="5000" b="1" dirty="0">
                <a:latin typeface="VN Viet Sach"/>
              </a:rPr>
              <a:t> Thành					20521909</a:t>
            </a:r>
          </a:p>
          <a:p>
            <a:pPr algn="just">
              <a:lnSpc>
                <a:spcPct val="200000"/>
              </a:lnSpc>
            </a:pPr>
            <a:r>
              <a:rPr lang="en-US" sz="5000" b="1" dirty="0">
                <a:latin typeface="VN Viet Sach"/>
              </a:rPr>
              <a:t>Mai </a:t>
            </a:r>
            <a:r>
              <a:rPr lang="en-US" sz="5000" b="1" dirty="0" err="1">
                <a:latin typeface="VN Viet Sach"/>
              </a:rPr>
              <a:t>Phước</a:t>
            </a:r>
            <a:r>
              <a:rPr lang="en-US" sz="5000" b="1" dirty="0">
                <a:latin typeface="VN Viet Sach"/>
              </a:rPr>
              <a:t> Sang				20520735</a:t>
            </a:r>
          </a:p>
          <a:p>
            <a:pPr algn="just">
              <a:lnSpc>
                <a:spcPct val="200000"/>
              </a:lnSpc>
            </a:pPr>
            <a:r>
              <a:rPr lang="en-US" sz="5000" b="1" dirty="0">
                <a:latin typeface="VN Viet Sach"/>
              </a:rPr>
              <a:t>Trần Triệu Thiên				20521954</a:t>
            </a:r>
          </a:p>
        </p:txBody>
      </p:sp>
      <p:pic>
        <p:nvPicPr>
          <p:cNvPr id="2056" name="Picture 8" descr="Cập nhật hơn 100 hinh ảnh hoạt hình dễ thương hay nhất - thtantai2.edu.vn">
            <a:extLst>
              <a:ext uri="{FF2B5EF4-FFF2-40B4-BE49-F238E27FC236}">
                <a16:creationId xmlns:a16="http://schemas.microsoft.com/office/drawing/2014/main" id="{216E6094-87B6-799D-5F9E-E78F3B1E8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3400" y="100539"/>
            <a:ext cx="6499972" cy="10085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2CC"/>
        </a:solidFill>
        <a:effectLst/>
      </p:bgPr>
    </p:bg>
    <p:spTree>
      <p:nvGrpSpPr>
        <p:cNvPr id="1" name=""/>
        <p:cNvGrpSpPr/>
        <p:nvPr/>
      </p:nvGrpSpPr>
      <p:grpSpPr>
        <a:xfrm>
          <a:off x="0" y="0"/>
          <a:ext cx="0" cy="0"/>
          <a:chOff x="0" y="0"/>
          <a:chExt cx="0" cy="0"/>
        </a:xfrm>
      </p:grpSpPr>
      <p:sp>
        <p:nvSpPr>
          <p:cNvPr id="2" name="TextBox 2"/>
          <p:cNvSpPr txBox="1"/>
          <p:nvPr/>
        </p:nvSpPr>
        <p:spPr>
          <a:xfrm>
            <a:off x="10744200" y="964151"/>
            <a:ext cx="6186323" cy="8358698"/>
          </a:xfrm>
          <a:prstGeom prst="rect">
            <a:avLst/>
          </a:prstGeom>
        </p:spPr>
        <p:txBody>
          <a:bodyPr lIns="0" tIns="0" rIns="0" bIns="0" rtlCol="0" anchor="t">
            <a:spAutoFit/>
          </a:bodyPr>
          <a:lstStyle/>
          <a:p>
            <a:pPr marL="813926" lvl="1" indent="-514350">
              <a:lnSpc>
                <a:spcPct val="250000"/>
              </a:lnSpc>
              <a:buFont typeface="+mj-lt"/>
              <a:buAutoNum type="arabicParenR"/>
            </a:pP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Khái</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niệm</a:t>
            </a:r>
            <a:endParaRPr lang="en-US" sz="4500" dirty="0">
              <a:solidFill>
                <a:srgbClr val="FFFFFF"/>
              </a:solidFill>
              <a:latin typeface="Times New Roman" panose="02020603050405020304" pitchFamily="18" charset="0"/>
              <a:cs typeface="Times New Roman" panose="02020603050405020304" pitchFamily="18" charset="0"/>
            </a:endParaRPr>
          </a:p>
          <a:p>
            <a:pPr marL="813926" lvl="1" indent="-514350">
              <a:lnSpc>
                <a:spcPct val="250000"/>
              </a:lnSpc>
              <a:buFont typeface="+mj-lt"/>
              <a:buAutoNum type="arabicParenR"/>
            </a:pP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Các</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thành</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phần</a:t>
            </a:r>
            <a:endParaRPr lang="en-US" sz="4500" dirty="0">
              <a:solidFill>
                <a:srgbClr val="FFFFFF"/>
              </a:solidFill>
              <a:latin typeface="Times New Roman" panose="02020603050405020304" pitchFamily="18" charset="0"/>
              <a:cs typeface="Times New Roman" panose="02020603050405020304" pitchFamily="18" charset="0"/>
            </a:endParaRPr>
          </a:p>
          <a:p>
            <a:pPr marL="813926" lvl="1" indent="-514350">
              <a:lnSpc>
                <a:spcPct val="250000"/>
              </a:lnSpc>
              <a:buFont typeface="+mj-lt"/>
              <a:buAutoNum type="arabicParenR"/>
            </a:pP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Cơ</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chế</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và</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Mô</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hình</a:t>
            </a:r>
            <a:endParaRPr lang="en-US" sz="4500" dirty="0">
              <a:solidFill>
                <a:srgbClr val="FFFFFF"/>
              </a:solidFill>
              <a:latin typeface="Times New Roman" panose="02020603050405020304" pitchFamily="18" charset="0"/>
              <a:cs typeface="Times New Roman" panose="02020603050405020304" pitchFamily="18" charset="0"/>
            </a:endParaRPr>
          </a:p>
          <a:p>
            <a:pPr marL="813926" lvl="1" indent="-514350">
              <a:lnSpc>
                <a:spcPct val="250000"/>
              </a:lnSpc>
              <a:buFont typeface="+mj-lt"/>
              <a:buAutoNum type="arabicParenR"/>
            </a:pP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Thực</a:t>
            </a:r>
            <a:r>
              <a:rPr lang="en-US" sz="4500" dirty="0">
                <a:solidFill>
                  <a:srgbClr val="FFFFFF"/>
                </a:solidFill>
                <a:latin typeface="Times New Roman" panose="02020603050405020304" pitchFamily="18" charset="0"/>
                <a:cs typeface="Times New Roman" panose="02020603050405020304" pitchFamily="18" charset="0"/>
              </a:rPr>
              <a:t> </a:t>
            </a:r>
            <a:r>
              <a:rPr lang="en-US" sz="4500" dirty="0" err="1">
                <a:solidFill>
                  <a:srgbClr val="FFFFFF"/>
                </a:solidFill>
                <a:latin typeface="Times New Roman" panose="02020603050405020304" pitchFamily="18" charset="0"/>
                <a:cs typeface="Times New Roman" panose="02020603050405020304" pitchFamily="18" charset="0"/>
              </a:rPr>
              <a:t>thi</a:t>
            </a:r>
            <a:endParaRPr lang="en-US" sz="4500" dirty="0">
              <a:solidFill>
                <a:srgbClr val="FFFFFF"/>
              </a:solidFill>
              <a:latin typeface="Times New Roman" panose="02020603050405020304" pitchFamily="18" charset="0"/>
              <a:cs typeface="Times New Roman" panose="02020603050405020304" pitchFamily="18" charset="0"/>
            </a:endParaRPr>
          </a:p>
          <a:p>
            <a:pPr marL="813926" lvl="1" indent="-514350">
              <a:lnSpc>
                <a:spcPct val="250000"/>
              </a:lnSpc>
              <a:buFont typeface="+mj-lt"/>
              <a:buAutoNum type="arabicParenR"/>
            </a:pPr>
            <a:r>
              <a:rPr lang="en-US" sz="4500" dirty="0">
                <a:solidFill>
                  <a:srgbClr val="FFFFFF"/>
                </a:solidFill>
                <a:latin typeface="Times New Roman" panose="02020603050405020304" pitchFamily="18" charset="0"/>
                <a:cs typeface="Times New Roman" panose="02020603050405020304" pitchFamily="18" charset="0"/>
              </a:rPr>
              <a:t>  Demo</a:t>
            </a:r>
          </a:p>
        </p:txBody>
      </p:sp>
      <p:sp>
        <p:nvSpPr>
          <p:cNvPr id="3" name="TextBox 3"/>
          <p:cNvSpPr txBox="1"/>
          <p:nvPr/>
        </p:nvSpPr>
        <p:spPr>
          <a:xfrm>
            <a:off x="2461785" y="4621713"/>
            <a:ext cx="8472727" cy="1133757"/>
          </a:xfrm>
          <a:prstGeom prst="rect">
            <a:avLst/>
          </a:prstGeom>
        </p:spPr>
        <p:txBody>
          <a:bodyPr lIns="0" tIns="0" rIns="0" bIns="0" rtlCol="0" anchor="t">
            <a:spAutoFit/>
          </a:bodyPr>
          <a:lstStyle/>
          <a:p>
            <a:pPr>
              <a:lnSpc>
                <a:spcPts val="8861"/>
              </a:lnSpc>
            </a:pPr>
            <a:r>
              <a:rPr lang="en-US" sz="7573" dirty="0">
                <a:solidFill>
                  <a:srgbClr val="FFFFFF"/>
                </a:solidFill>
                <a:latin typeface="Times New Roman" panose="02020603050405020304" pitchFamily="18" charset="0"/>
                <a:cs typeface="Times New Roman" panose="02020603050405020304" pitchFamily="18" charset="0"/>
              </a:rPr>
              <a:t>NỘI DUNG</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129618"/>
            <a:ext cx="9345037" cy="9625038"/>
          </a:xfrm>
          <a:prstGeom prst="rect">
            <a:avLst/>
          </a:prstGeom>
        </p:spPr>
      </p:pic>
      <p:grpSp>
        <p:nvGrpSpPr>
          <p:cNvPr id="5" name="Group 5"/>
          <p:cNvGrpSpPr/>
          <p:nvPr/>
        </p:nvGrpSpPr>
        <p:grpSpPr>
          <a:xfrm>
            <a:off x="15256036" y="282502"/>
            <a:ext cx="3515798" cy="519545"/>
            <a:chOff x="2016709" y="-994930"/>
            <a:chExt cx="4687730" cy="692727"/>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6709" y="-994930"/>
              <a:ext cx="672575" cy="692727"/>
            </a:xfrm>
            <a:prstGeom prst="rect">
              <a:avLst/>
            </a:prstGeom>
          </p:spPr>
        </p:pic>
        <p:sp>
          <p:nvSpPr>
            <p:cNvPr id="7" name="TextBox 7"/>
            <p:cNvSpPr txBox="1"/>
            <p:nvPr/>
          </p:nvSpPr>
          <p:spPr>
            <a:xfrm>
              <a:off x="2909728" y="-812799"/>
              <a:ext cx="3794711" cy="427468"/>
            </a:xfrm>
            <a:prstGeom prst="rect">
              <a:avLst/>
            </a:prstGeom>
          </p:spPr>
          <p:txBody>
            <a:bodyPr lIns="0" tIns="0" rIns="0" bIns="0" rtlCol="0" anchor="t">
              <a:spAutoFit/>
            </a:bodyPr>
            <a:lstStyle/>
            <a:p>
              <a:pPr>
                <a:lnSpc>
                  <a:spcPts val="2547"/>
                </a:lnSpc>
              </a:pPr>
              <a:r>
                <a:rPr lang="en-US" sz="3000" spc="226" dirty="0" err="1">
                  <a:solidFill>
                    <a:srgbClr val="FFFFFF"/>
                  </a:solidFill>
                  <a:latin typeface="Montserrat Classic"/>
                </a:rPr>
                <a:t>Nhóm</a:t>
              </a:r>
              <a:r>
                <a:rPr lang="en-US" sz="3000" spc="226" dirty="0">
                  <a:solidFill>
                    <a:srgbClr val="FFFFFF"/>
                  </a:solidFill>
                  <a:latin typeface="Montserrat Classic"/>
                </a:rPr>
                <a:t> 10</a:t>
              </a: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5331223"/>
            <a:ext cx="9345037" cy="9625038"/>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curtains"/>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981200" y="1333500"/>
            <a:ext cx="14782800" cy="8056116"/>
          </a:xfrm>
          <a:prstGeom prst="rect">
            <a:avLst/>
          </a:prstGeom>
        </p:spPr>
        <p:txBody>
          <a:bodyPr wrap="square" lIns="0" tIns="0" rIns="0" bIns="0" rtlCol="0" anchor="t">
            <a:spAutoFit/>
          </a:bodyPr>
          <a:lstStyle/>
          <a:p>
            <a:pPr>
              <a:lnSpc>
                <a:spcPts val="7967"/>
              </a:lnSpc>
            </a:pPr>
            <a:r>
              <a:rPr lang="en-US" sz="3500" dirty="0" err="1">
                <a:solidFill>
                  <a:srgbClr val="000000"/>
                </a:solidFill>
                <a:latin typeface="Times New Roman" panose="02020603050405020304" pitchFamily="18" charset="0"/>
                <a:cs typeface="Times New Roman" panose="02020603050405020304" pitchFamily="18" charset="0"/>
              </a:rPr>
              <a:t>FaaS</a:t>
            </a:r>
            <a:r>
              <a:rPr lang="en-US" sz="3500" dirty="0">
                <a:solidFill>
                  <a:srgbClr val="000000"/>
                </a:solidFill>
                <a:latin typeface="Times New Roman" panose="02020603050405020304" pitchFamily="18" charset="0"/>
                <a:cs typeface="Times New Roman" panose="02020603050405020304" pitchFamily="18" charset="0"/>
              </a:rPr>
              <a:t> (Function as a Service)</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là một cách </a:t>
            </a:r>
            <a:r>
              <a:rPr lang="vi-VN" sz="3500" b="1" i="1" kern="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serverless</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để chạy các </a:t>
            </a:r>
            <a:r>
              <a:rPr lang="vi-VN" sz="3500" b="1" i="1" kern="0" dirty="0" err="1">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trong môi trường đám mây.</a:t>
            </a:r>
            <a:r>
              <a:rPr lang="en-US" sz="3500" dirty="0">
                <a:solidFill>
                  <a:srgbClr val="000000"/>
                </a:solidFill>
                <a:latin typeface="Times New Roman" panose="02020603050405020304" pitchFamily="18" charset="0"/>
                <a:cs typeface="Times New Roman" panose="02020603050405020304" pitchFamily="18" charset="0"/>
              </a:rPr>
              <a:t> </a:t>
            </a:r>
          </a:p>
          <a:p>
            <a:pPr marL="285750" indent="-285750">
              <a:lnSpc>
                <a:spcPts val="7967"/>
              </a:lnSpc>
              <a:buFontTx/>
              <a:buChar char="-"/>
            </a:pPr>
            <a:r>
              <a:rPr lang="vi-VN" sz="3500" kern="0" dirty="0" err="1">
                <a:solidFill>
                  <a:srgbClr val="000000"/>
                </a:solidFill>
                <a:latin typeface="Times New Roman" panose="02020603050405020304" pitchFamily="18" charset="0"/>
                <a:cs typeface="Times New Roman" panose="02020603050405020304" pitchFamily="18" charset="0"/>
              </a:rPr>
              <a:t>D</a:t>
            </a:r>
            <a:r>
              <a:rPr lang="vi-VN"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eveloper</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có thể tập trung </a:t>
            </a:r>
            <a:r>
              <a:rPr lang="vi-VN" sz="3500" b="1" i="1" kern="0" dirty="0" err="1">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mà không cần quan tâm đến phía Server như </a:t>
            </a:r>
            <a:r>
              <a:rPr lang="vi-VN"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deploy</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duy trì cơ sở hạ tầng, hệ điều hành hay bảo mật.</a:t>
            </a:r>
            <a:endParaRPr lang="vi-VN" sz="35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ts val="7967"/>
              </a:lnSpc>
              <a:buFontTx/>
              <a:buChar char="-"/>
            </a:pPr>
            <a:r>
              <a:rPr lang="vi-VN" sz="35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a:t>
            </a:r>
            <a:r>
              <a:rPr lang="vi-VN" sz="3500" b="1" kern="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erverless</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sẽ tự động quản lý các tài nguyên phía máy chủ, chỉ chạy </a:t>
            </a:r>
            <a:r>
              <a:rPr lang="vi-VN" sz="3500" b="1" i="1" kern="0" dirty="0" err="1">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vi-VN" sz="3500" kern="0" dirty="0">
                <a:effectLst/>
                <a:latin typeface="Times New Roman" panose="02020603050405020304" pitchFamily="18" charset="0"/>
                <a:ea typeface="Times New Roman" panose="02020603050405020304" pitchFamily="18" charset="0"/>
                <a:cs typeface="Times New Roman" panose="02020603050405020304" pitchFamily="18" charset="0"/>
              </a:rPr>
              <a:t> khi được gọi và dừng khi hoàn thành.</a:t>
            </a:r>
          </a:p>
          <a:p>
            <a:pPr>
              <a:lnSpc>
                <a:spcPts val="7967"/>
              </a:lnSpc>
            </a:pPr>
            <a:r>
              <a:rPr lang="vi-VN" sz="3500" kern="0" dirty="0">
                <a:latin typeface="Times New Roman" panose="02020603050405020304" pitchFamily="18" charset="0"/>
                <a:ea typeface="Times New Roman" panose="02020603050405020304" pitchFamily="18" charset="0"/>
                <a:cs typeface="Times New Roman" panose="02020603050405020304" pitchFamily="18" charset="0"/>
              </a:rPr>
              <a:t>- </a:t>
            </a:r>
            <a:r>
              <a:rPr lang="vi-VN" sz="3500" dirty="0" err="1">
                <a:effectLst/>
                <a:latin typeface="Times New Roman" panose="02020603050405020304" pitchFamily="18" charset="0"/>
                <a:ea typeface="Times New Roman" panose="02020603050405020304" pitchFamily="18" charset="0"/>
                <a:cs typeface="Times New Roman" panose="02020603050405020304" pitchFamily="18" charset="0"/>
              </a:rPr>
              <a:t>FaaS</a:t>
            </a:r>
            <a:r>
              <a:rPr lang="vi-VN" sz="3500" dirty="0">
                <a:effectLst/>
                <a:latin typeface="Times New Roman" panose="02020603050405020304" pitchFamily="18" charset="0"/>
                <a:ea typeface="Times New Roman" panose="02020603050405020304" pitchFamily="18" charset="0"/>
                <a:cs typeface="Times New Roman" panose="02020603050405020304" pitchFamily="18" charset="0"/>
              </a:rPr>
              <a:t> được sử dụng chủ yếu trong bối cảnh tính toán sự kiện, trong đó các hàm được kích hoạt bởi một sự kiện cụ thể như </a:t>
            </a:r>
            <a:r>
              <a:rPr lang="vi-VN" sz="3500" i="1" dirty="0" err="1">
                <a:effectLst/>
                <a:latin typeface="Times New Roman" panose="02020603050405020304" pitchFamily="18" charset="0"/>
                <a:ea typeface="Times New Roman" panose="02020603050405020304" pitchFamily="18" charset="0"/>
                <a:cs typeface="Times New Roman" panose="02020603050405020304" pitchFamily="18" charset="0"/>
              </a:rPr>
              <a:t>message</a:t>
            </a:r>
            <a:r>
              <a:rPr lang="vi-VN" sz="35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500" i="1" dirty="0" err="1">
                <a:effectLst/>
                <a:latin typeface="Times New Roman" panose="02020603050405020304" pitchFamily="18" charset="0"/>
                <a:ea typeface="Times New Roman" panose="02020603050405020304" pitchFamily="18" charset="0"/>
                <a:cs typeface="Times New Roman" panose="02020603050405020304" pitchFamily="18" charset="0"/>
              </a:rPr>
              <a:t>queue</a:t>
            </a:r>
            <a:r>
              <a:rPr lang="vi-VN" sz="3500" dirty="0">
                <a:effectLst/>
                <a:latin typeface="Times New Roman" panose="02020603050405020304" pitchFamily="18" charset="0"/>
                <a:ea typeface="Times New Roman" panose="02020603050405020304" pitchFamily="18" charset="0"/>
                <a:cs typeface="Times New Roman" panose="02020603050405020304" pitchFamily="18" charset="0"/>
              </a:rPr>
              <a:t>, các </a:t>
            </a:r>
            <a:r>
              <a:rPr lang="vi-VN" sz="3500" i="1" dirty="0">
                <a:effectLst/>
                <a:latin typeface="Times New Roman" panose="02020603050405020304" pitchFamily="18" charset="0"/>
                <a:ea typeface="Times New Roman" panose="02020603050405020304" pitchFamily="18" charset="0"/>
                <a:cs typeface="Times New Roman" panose="02020603050405020304" pitchFamily="18" charset="0"/>
              </a:rPr>
              <a:t>HTTP </a:t>
            </a:r>
            <a:r>
              <a:rPr lang="vi-VN" sz="3500" i="1" dirty="0" err="1">
                <a:effectLst/>
                <a:latin typeface="Times New Roman" panose="02020603050405020304" pitchFamily="18" charset="0"/>
                <a:ea typeface="Times New Roman" panose="02020603050405020304" pitchFamily="18" charset="0"/>
                <a:cs typeface="Times New Roman" panose="02020603050405020304" pitchFamily="18" charset="0"/>
              </a:rPr>
              <a:t>request</a:t>
            </a:r>
            <a:r>
              <a:rPr lang="vi-VN" sz="3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500" dirty="0" err="1">
                <a:effectLst/>
                <a:latin typeface="Times New Roman" panose="02020603050405020304" pitchFamily="18" charset="0"/>
                <a:ea typeface="Times New Roman" panose="02020603050405020304" pitchFamily="18" charset="0"/>
                <a:cs typeface="Times New Roman" panose="02020603050405020304" pitchFamily="18" charset="0"/>
              </a:rPr>
              <a:t>vv</a:t>
            </a:r>
            <a:r>
              <a:rPr lang="vi-VN" sz="350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089977" y="7962900"/>
            <a:ext cx="5261959" cy="5419621"/>
          </a:xfrm>
          <a:prstGeom prst="rect">
            <a:avLst/>
          </a:prstGeom>
        </p:spPr>
      </p:pic>
      <p:pic>
        <p:nvPicPr>
          <p:cNvPr id="14" name="Picture 8">
            <a:extLst>
              <a:ext uri="{FF2B5EF4-FFF2-40B4-BE49-F238E27FC236}">
                <a16:creationId xmlns:a16="http://schemas.microsoft.com/office/drawing/2014/main" id="{2C4F59A9-538E-7022-D1A4-C31FA3DDCB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240" y="7620"/>
            <a:ext cx="1664623" cy="1714500"/>
          </a:xfrm>
          <a:prstGeom prst="rect">
            <a:avLst/>
          </a:prstGeom>
        </p:spPr>
      </p:pic>
      <p:sp>
        <p:nvSpPr>
          <p:cNvPr id="15" name="Hộp Văn bản 14">
            <a:extLst>
              <a:ext uri="{FF2B5EF4-FFF2-40B4-BE49-F238E27FC236}">
                <a16:creationId xmlns:a16="http://schemas.microsoft.com/office/drawing/2014/main" id="{DA62B0F9-BFA9-D6AA-CAD8-A41DD993722F}"/>
              </a:ext>
            </a:extLst>
          </p:cNvPr>
          <p:cNvSpPr txBox="1"/>
          <p:nvPr/>
        </p:nvSpPr>
        <p:spPr>
          <a:xfrm>
            <a:off x="1981200" y="472455"/>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1) </a:t>
            </a:r>
            <a:r>
              <a:rPr lang="en-US" sz="4500" b="1" dirty="0" err="1">
                <a:latin typeface="Times New Roman" panose="02020603050405020304" pitchFamily="18" charset="0"/>
                <a:cs typeface="Times New Roman" panose="02020603050405020304" pitchFamily="18" charset="0"/>
              </a:rPr>
              <a:t>Khái</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niệm</a:t>
            </a:r>
            <a:endParaRPr lang="vi-VN" sz="45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989372" y="8267700"/>
            <a:ext cx="5261959" cy="5419621"/>
          </a:xfrm>
          <a:prstGeom prst="rect">
            <a:avLst/>
          </a:prstGeom>
        </p:spPr>
      </p:pic>
      <p:pic>
        <p:nvPicPr>
          <p:cNvPr id="14" name="Picture 8">
            <a:extLst>
              <a:ext uri="{FF2B5EF4-FFF2-40B4-BE49-F238E27FC236}">
                <a16:creationId xmlns:a16="http://schemas.microsoft.com/office/drawing/2014/main" id="{2C4F59A9-538E-7022-D1A4-C31FA3DDCB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240" y="7620"/>
            <a:ext cx="1664623" cy="1714500"/>
          </a:xfrm>
          <a:prstGeom prst="rect">
            <a:avLst/>
          </a:prstGeom>
        </p:spPr>
      </p:pic>
      <p:sp>
        <p:nvSpPr>
          <p:cNvPr id="15" name="Hộp Văn bản 14">
            <a:extLst>
              <a:ext uri="{FF2B5EF4-FFF2-40B4-BE49-F238E27FC236}">
                <a16:creationId xmlns:a16="http://schemas.microsoft.com/office/drawing/2014/main" id="{DA62B0F9-BFA9-D6AA-CAD8-A41DD993722F}"/>
              </a:ext>
            </a:extLst>
          </p:cNvPr>
          <p:cNvSpPr txBox="1"/>
          <p:nvPr/>
        </p:nvSpPr>
        <p:spPr>
          <a:xfrm>
            <a:off x="1981200" y="472455"/>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1) </a:t>
            </a:r>
            <a:r>
              <a:rPr lang="en-US" sz="4500" b="1" dirty="0" err="1">
                <a:latin typeface="Times New Roman" panose="02020603050405020304" pitchFamily="18" charset="0"/>
                <a:cs typeface="Times New Roman" panose="02020603050405020304" pitchFamily="18" charset="0"/>
              </a:rPr>
              <a:t>Khái</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niệm</a:t>
            </a:r>
            <a:endParaRPr lang="vi-VN" sz="4500" b="1" dirty="0">
              <a:latin typeface="Times New Roman" panose="02020603050405020304" pitchFamily="18" charset="0"/>
              <a:cs typeface="Times New Roman" panose="02020603050405020304" pitchFamily="18" charset="0"/>
            </a:endParaRPr>
          </a:p>
        </p:txBody>
      </p:sp>
      <p:graphicFrame>
        <p:nvGraphicFramePr>
          <p:cNvPr id="2" name="Bảng 2">
            <a:extLst>
              <a:ext uri="{FF2B5EF4-FFF2-40B4-BE49-F238E27FC236}">
                <a16:creationId xmlns:a16="http://schemas.microsoft.com/office/drawing/2014/main" id="{A20F7E60-D93E-1A0F-12F8-A56F7D69453D}"/>
              </a:ext>
            </a:extLst>
          </p:cNvPr>
          <p:cNvGraphicFramePr>
            <a:graphicFrameLocks noGrp="1"/>
          </p:cNvGraphicFramePr>
          <p:nvPr>
            <p:extLst>
              <p:ext uri="{D42A27DB-BD31-4B8C-83A1-F6EECF244321}">
                <p14:modId xmlns:p14="http://schemas.microsoft.com/office/powerpoint/2010/main" val="289074019"/>
              </p:ext>
            </p:extLst>
          </p:nvPr>
        </p:nvGraphicFramePr>
        <p:xfrm>
          <a:off x="1642992" y="1722120"/>
          <a:ext cx="15349608" cy="7155180"/>
        </p:xfrm>
        <a:graphic>
          <a:graphicData uri="http://schemas.openxmlformats.org/drawingml/2006/table">
            <a:tbl>
              <a:tblPr firstRow="1" bandRow="1">
                <a:tableStyleId>{5C22544A-7EE6-4342-B048-85BDC9FD1C3A}</a:tableStyleId>
              </a:tblPr>
              <a:tblGrid>
                <a:gridCol w="8066672">
                  <a:extLst>
                    <a:ext uri="{9D8B030D-6E8A-4147-A177-3AD203B41FA5}">
                      <a16:colId xmlns:a16="http://schemas.microsoft.com/office/drawing/2014/main" val="4286023226"/>
                    </a:ext>
                  </a:extLst>
                </a:gridCol>
                <a:gridCol w="7282936">
                  <a:extLst>
                    <a:ext uri="{9D8B030D-6E8A-4147-A177-3AD203B41FA5}">
                      <a16:colId xmlns:a16="http://schemas.microsoft.com/office/drawing/2014/main" val="2211938776"/>
                    </a:ext>
                  </a:extLst>
                </a:gridCol>
              </a:tblGrid>
              <a:tr h="1088008">
                <a:tc>
                  <a:txBody>
                    <a:bodyPr/>
                    <a:lstStyle/>
                    <a:p>
                      <a:pPr algn="ctr"/>
                      <a:r>
                        <a:rPr lang="en-US" sz="4000" dirty="0" err="1"/>
                        <a:t>Ưu</a:t>
                      </a:r>
                      <a:r>
                        <a:rPr lang="en-US" sz="4000" dirty="0"/>
                        <a:t> </a:t>
                      </a:r>
                      <a:r>
                        <a:rPr lang="en-US" sz="4000" dirty="0" err="1"/>
                        <a:t>điểm</a:t>
                      </a:r>
                      <a:endParaRPr lang="vi-VN" sz="4000" dirty="0"/>
                    </a:p>
                  </a:txBody>
                  <a:tcPr/>
                </a:tc>
                <a:tc>
                  <a:txBody>
                    <a:bodyPr/>
                    <a:lstStyle/>
                    <a:p>
                      <a:pPr algn="ctr"/>
                      <a:r>
                        <a:rPr lang="en-US" sz="4000" dirty="0" err="1"/>
                        <a:t>Nhược</a:t>
                      </a:r>
                      <a:r>
                        <a:rPr lang="en-US" sz="4000" dirty="0"/>
                        <a:t> </a:t>
                      </a:r>
                      <a:r>
                        <a:rPr lang="en-US" sz="4000" dirty="0" err="1"/>
                        <a:t>điểm</a:t>
                      </a:r>
                      <a:endParaRPr lang="vi-VN" sz="4000" dirty="0"/>
                    </a:p>
                  </a:txBody>
                  <a:tcPr/>
                </a:tc>
                <a:extLst>
                  <a:ext uri="{0D108BD9-81ED-4DB2-BD59-A6C34878D82A}">
                    <a16:rowId xmlns:a16="http://schemas.microsoft.com/office/drawing/2014/main" val="2241374834"/>
                  </a:ext>
                </a:extLst>
              </a:tr>
              <a:tr h="2034103">
                <a:tc>
                  <a:txBody>
                    <a:bodyPr/>
                    <a:lstStyle/>
                    <a:p>
                      <a:pPr algn="ctr"/>
                      <a:endParaRPr lang="en-US" sz="40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Tốc</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độ</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 Improved developer velocity</a:t>
                      </a:r>
                      <a:endParaRPr lang="vi-VN" sz="4000" dirty="0">
                        <a:latin typeface="Times New Roman" panose="02020603050405020304" pitchFamily="18" charset="0"/>
                        <a:cs typeface="Times New Roman" panose="02020603050405020304" pitchFamily="18" charset="0"/>
                      </a:endParaRPr>
                    </a:p>
                  </a:txBody>
                  <a:tcPr/>
                </a:tc>
                <a:tc>
                  <a:txBody>
                    <a:bodyPr/>
                    <a:lstStyle/>
                    <a:p>
                      <a:pPr algn="ctr"/>
                      <a:endParaRPr lang="vi-VN" sz="40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vi-VN" sz="4000" kern="1200" dirty="0">
                          <a:solidFill>
                            <a:schemeClr val="dk1"/>
                          </a:solidFill>
                          <a:effectLst/>
                          <a:latin typeface="Times New Roman" panose="02020603050405020304" pitchFamily="18" charset="0"/>
                          <a:ea typeface="+mn-ea"/>
                          <a:cs typeface="Times New Roman" panose="02020603050405020304" pitchFamily="18" charset="0"/>
                        </a:rPr>
                        <a:t>Giới hạn chức năng</a:t>
                      </a:r>
                      <a:endParaRPr lang="vi-VN" sz="4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820661"/>
                  </a:ext>
                </a:extLst>
              </a:tr>
              <a:tr h="2034103">
                <a:tc>
                  <a:txBody>
                    <a:bodyPr/>
                    <a:lstStyle/>
                    <a:p>
                      <a:pPr algn="ctr"/>
                      <a:endParaRPr lang="en-US" sz="40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Khả</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năng</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mở</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rộng</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 </a:t>
                      </a: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Scability</a:t>
                      </a:r>
                      <a:endParaRPr lang="vi-VN" sz="4000" dirty="0">
                        <a:latin typeface="Times New Roman" panose="02020603050405020304" pitchFamily="18" charset="0"/>
                        <a:cs typeface="Times New Roman" panose="02020603050405020304" pitchFamily="18" charset="0"/>
                      </a:endParaRPr>
                    </a:p>
                  </a:txBody>
                  <a:tcPr/>
                </a:tc>
                <a:tc>
                  <a:txBody>
                    <a:bodyPr/>
                    <a:lstStyle/>
                    <a:p>
                      <a:pPr algn="ctr"/>
                      <a:endParaRPr lang="vi-VN" sz="40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vi-VN" sz="4000" kern="1200" dirty="0">
                          <a:solidFill>
                            <a:schemeClr val="dk1"/>
                          </a:solidFill>
                          <a:effectLst/>
                          <a:latin typeface="Times New Roman" panose="02020603050405020304" pitchFamily="18" charset="0"/>
                          <a:ea typeface="+mn-ea"/>
                          <a:cs typeface="Times New Roman" panose="02020603050405020304" pitchFamily="18" charset="0"/>
                        </a:rPr>
                        <a:t>Khó khăn trong quản lý chức năng</a:t>
                      </a:r>
                      <a:endParaRPr lang="vi-VN" sz="4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501621"/>
                  </a:ext>
                </a:extLst>
              </a:tr>
              <a:tr h="1998966">
                <a:tc>
                  <a:txBody>
                    <a:bodyPr/>
                    <a:lstStyle/>
                    <a:p>
                      <a:pPr algn="ctr"/>
                      <a:endParaRPr lang="en-US" sz="40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4000" kern="1200" dirty="0" err="1">
                          <a:solidFill>
                            <a:schemeClr val="dk1"/>
                          </a:solidFill>
                          <a:effectLst/>
                          <a:latin typeface="Times New Roman" panose="02020603050405020304" pitchFamily="18" charset="0"/>
                          <a:ea typeface="+mn-ea"/>
                          <a:cs typeface="Times New Roman" panose="02020603050405020304" pitchFamily="18" charset="0"/>
                        </a:rPr>
                        <a:t>cả</a:t>
                      </a:r>
                      <a:r>
                        <a:rPr lang="en-US" sz="4000" kern="1200" dirty="0">
                          <a:solidFill>
                            <a:schemeClr val="dk1"/>
                          </a:solidFill>
                          <a:effectLst/>
                          <a:latin typeface="Times New Roman" panose="02020603050405020304" pitchFamily="18" charset="0"/>
                          <a:ea typeface="+mn-ea"/>
                          <a:cs typeface="Times New Roman" panose="02020603050405020304" pitchFamily="18" charset="0"/>
                        </a:rPr>
                        <a:t> – Cost efficiency</a:t>
                      </a:r>
                    </a:p>
                    <a:p>
                      <a:pPr algn="ctr"/>
                      <a:endParaRPr lang="vi-VN" sz="4000" dirty="0">
                        <a:latin typeface="Times New Roman" panose="02020603050405020304" pitchFamily="18" charset="0"/>
                        <a:cs typeface="Times New Roman" panose="02020603050405020304" pitchFamily="18" charset="0"/>
                      </a:endParaRPr>
                    </a:p>
                  </a:txBody>
                  <a:tcPr/>
                </a:tc>
                <a:tc>
                  <a:txBody>
                    <a:bodyPr/>
                    <a:lstStyle/>
                    <a:p>
                      <a:pPr algn="ctr"/>
                      <a:endParaRPr lang="vi-VN" sz="40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vi-VN" sz="4000" kern="1200" dirty="0">
                          <a:solidFill>
                            <a:schemeClr val="dk1"/>
                          </a:solidFill>
                          <a:effectLst/>
                          <a:latin typeface="Times New Roman" panose="02020603050405020304" pitchFamily="18" charset="0"/>
                          <a:ea typeface="+mn-ea"/>
                          <a:cs typeface="Times New Roman" panose="02020603050405020304" pitchFamily="18" charset="0"/>
                        </a:rPr>
                        <a:t>Hiệu năng thấp</a:t>
                      </a:r>
                      <a:endParaRPr lang="vi-VN" sz="4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314650"/>
                  </a:ext>
                </a:extLst>
              </a:tr>
            </a:tbl>
          </a:graphicData>
        </a:graphic>
      </p:graphicFrame>
    </p:spTree>
    <p:extLst>
      <p:ext uri="{BB962C8B-B14F-4D97-AF65-F5344CB8AC3E}">
        <p14:creationId xmlns:p14="http://schemas.microsoft.com/office/powerpoint/2010/main" val="777459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981200" y="1776059"/>
            <a:ext cx="15087600" cy="7482241"/>
          </a:xfrm>
          <a:prstGeom prst="rect">
            <a:avLst/>
          </a:prstGeom>
        </p:spPr>
        <p:txBody>
          <a:bodyPr wrap="square" lIns="0" tIns="0" rIns="0" bIns="0" rtlCol="0" anchor="t">
            <a:spAutoFit/>
          </a:bodyPr>
          <a:lstStyle/>
          <a:p>
            <a:pPr marR="0" lvl="0" algn="just">
              <a:lnSpc>
                <a:spcPct val="150000"/>
              </a:lnSpc>
              <a:spcBef>
                <a:spcPts val="0"/>
              </a:spcBef>
              <a:spcAft>
                <a:spcPts val="800"/>
              </a:spcAft>
            </a:pP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OpenWhisk</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nền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tảng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dirty="0">
                <a:effectLst/>
                <a:latin typeface="Times New Roman" panose="02020603050405020304" pitchFamily="18" charset="0"/>
                <a:ea typeface="Arial" panose="020B0604020202020204" pitchFamily="34" charset="0"/>
                <a:cs typeface="Times New Roman" panose="02020603050405020304" pitchFamily="18" charset="0"/>
              </a:rPr>
              <a:t>Serverless</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phân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tán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mã</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nguồn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mở</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thi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phản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hồi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i="1" dirty="0">
                <a:effectLst/>
                <a:latin typeface="Times New Roman" panose="02020603050405020304" pitchFamily="18" charset="0"/>
                <a:ea typeface="Arial" panose="020B0604020202020204" pitchFamily="34" charset="0"/>
                <a:cs typeface="Times New Roman" panose="02020603050405020304" pitchFamily="18" charset="0"/>
              </a:rPr>
              <a:t>Event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ở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mọi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quy</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mô</a:t>
            </a:r>
            <a:endParaRPr lang="en-US" sz="3500" dirty="0">
              <a:effectLst/>
              <a:latin typeface="Times New Roman" panose="02020603050405020304" pitchFamily="18" charset="0"/>
              <a:ea typeface="Arial" panose="020B0604020202020204" pitchFamily="34" charset="0"/>
              <a:cs typeface="Times New Roman" panose="02020603050405020304" pitchFamily="18" charset="0"/>
            </a:endParaRPr>
          </a:p>
          <a:p>
            <a:pPr marR="0" lvl="0" algn="just">
              <a:lnSpc>
                <a:spcPct val="150000"/>
              </a:lnSpc>
              <a:spcBef>
                <a:spcPts val="0"/>
              </a:spcBef>
              <a:spcAft>
                <a:spcPts val="800"/>
              </a:spcAft>
            </a:pP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latin typeface="Times New Roman" panose="02020603050405020304" pitchFamily="18" charset="0"/>
                <a:ea typeface="Times New Roman" panose="02020603050405020304" pitchFamily="18" charset="0"/>
                <a:cs typeface="Times New Roman" panose="02020603050405020304" pitchFamily="18" charset="0"/>
              </a:rPr>
              <a:t>Q</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uản</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hạ</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tầng</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chủ</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mở</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i="1" kern="0" dirty="0">
                <a:effectLst/>
                <a:latin typeface="Times New Roman" panose="02020603050405020304" pitchFamily="18" charset="0"/>
                <a:ea typeface="Times New Roman" panose="02020603050405020304" pitchFamily="18" charset="0"/>
                <a:cs typeface="Times New Roman" panose="02020603050405020304" pitchFamily="18" charset="0"/>
              </a:rPr>
              <a:t>Docker container</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800"/>
              </a:spcAft>
            </a:pP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latin typeface="Times New Roman" panose="02020603050405020304" pitchFamily="18" charset="0"/>
                <a:ea typeface="Arial" panose="020B0604020202020204" pitchFamily="34" charset="0"/>
                <a:cs typeface="Times New Roman" panose="02020603050405020304" pitchFamily="18" charset="0"/>
              </a:rPr>
              <a:t>H</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ỗ</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mô</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lập</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3500" dirty="0">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nhà</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triển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viết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logic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i="1" dirty="0">
                <a:effectLst/>
                <a:latin typeface="Times New Roman" panose="02020603050405020304" pitchFamily="18" charset="0"/>
                <a:ea typeface="Arial" panose="020B0604020202020204" pitchFamily="34" charset="0"/>
                <a:cs typeface="Times New Roman" panose="02020603050405020304" pitchFamily="18" charset="0"/>
              </a:rPr>
              <a:t>Actions</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bất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kỳ</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ngôn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ngữ</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lập</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nào</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hỗ</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lên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lịch</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phản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hồi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i="1" dirty="0">
                <a:effectLst/>
                <a:latin typeface="Times New Roman" panose="02020603050405020304" pitchFamily="18" charset="0"/>
                <a:ea typeface="Arial" panose="020B0604020202020204" pitchFamily="34" charset="0"/>
                <a:cs typeface="Times New Roman" panose="02020603050405020304" pitchFamily="18" charset="0"/>
              </a:rPr>
              <a:t>Event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qua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i="1" dirty="0">
                <a:effectLst/>
                <a:latin typeface="Times New Roman" panose="02020603050405020304" pitchFamily="18" charset="0"/>
                <a:ea typeface="Arial" panose="020B0604020202020204" pitchFamily="34" charset="0"/>
                <a:cs typeface="Times New Roman" panose="02020603050405020304" pitchFamily="18" charset="0"/>
              </a:rPr>
              <a:t>Trigger</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nguồn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bên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ngoài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i="1" dirty="0">
                <a:effectLst/>
                <a:latin typeface="Times New Roman" panose="02020603050405020304" pitchFamily="18" charset="0"/>
                <a:ea typeface="Arial" panose="020B0604020202020204" pitchFamily="34" charset="0"/>
                <a:cs typeface="Times New Roman" panose="02020603050405020304" pitchFamily="18" charset="0"/>
              </a:rPr>
              <a:t>Feeds</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HTTP.</a:t>
            </a:r>
            <a:endParaRPr lang="vi-VN" sz="3500" dirty="0">
              <a:effectLst/>
              <a:latin typeface="Times New Roman" panose="02020603050405020304" pitchFamily="18" charset="0"/>
              <a:ea typeface="Arial" panose="020B0604020202020204" pitchFamily="34" charset="0"/>
              <a:cs typeface="Times New Roman" panose="02020603050405020304" pitchFamily="18" charset="0"/>
            </a:endParaRPr>
          </a:p>
          <a:p>
            <a:pPr marR="0" lvl="0" algn="just">
              <a:lnSpc>
                <a:spcPct val="150000"/>
              </a:lnSpc>
              <a:spcBef>
                <a:spcPts val="0"/>
              </a:spcBef>
              <a:spcAft>
                <a:spcPts val="800"/>
              </a:spcAft>
            </a:pPr>
            <a:r>
              <a:rPr lang="en-US" sz="3500" dirty="0">
                <a:latin typeface="Times New Roman" panose="02020603050405020304" pitchFamily="18" charset="0"/>
                <a:ea typeface="Arial" panose="020B0604020202020204" pitchFamily="34"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Giao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lệnh</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i="1" kern="0" dirty="0">
                <a:effectLst/>
                <a:latin typeface="Times New Roman" panose="02020603050405020304" pitchFamily="18" charset="0"/>
                <a:ea typeface="Times New Roman" panose="02020603050405020304" pitchFamily="18" charset="0"/>
                <a:cs typeface="Times New Roman" panose="02020603050405020304" pitchFamily="18" charset="0"/>
              </a:rPr>
              <a:t>CLI – Command Line Interface</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b="1" i="1" kern="0" dirty="0">
                <a:effectLst/>
                <a:latin typeface="Times New Roman" panose="02020603050405020304" pitchFamily="18" charset="0"/>
                <a:ea typeface="Times New Roman" panose="02020603050405020304" pitchFamily="18" charset="0"/>
                <a:cs typeface="Times New Roman" panose="02020603050405020304" pitchFamily="18" charset="0"/>
              </a:rPr>
              <a:t>REST API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đóng</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kern="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35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35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02000" y="8125602"/>
            <a:ext cx="5261959" cy="5419621"/>
          </a:xfrm>
          <a:prstGeom prst="rect">
            <a:avLst/>
          </a:prstGeom>
        </p:spPr>
      </p:pic>
      <p:pic>
        <p:nvPicPr>
          <p:cNvPr id="14" name="Picture 8">
            <a:extLst>
              <a:ext uri="{FF2B5EF4-FFF2-40B4-BE49-F238E27FC236}">
                <a16:creationId xmlns:a16="http://schemas.microsoft.com/office/drawing/2014/main" id="{2C4F59A9-538E-7022-D1A4-C31FA3DDC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 y="7620"/>
            <a:ext cx="1664623" cy="1714500"/>
          </a:xfrm>
          <a:prstGeom prst="rect">
            <a:avLst/>
          </a:prstGeom>
        </p:spPr>
      </p:pic>
      <p:sp>
        <p:nvSpPr>
          <p:cNvPr id="15" name="Hộp Văn bản 14">
            <a:extLst>
              <a:ext uri="{FF2B5EF4-FFF2-40B4-BE49-F238E27FC236}">
                <a16:creationId xmlns:a16="http://schemas.microsoft.com/office/drawing/2014/main" id="{DA62B0F9-BFA9-D6AA-CAD8-A41DD993722F}"/>
              </a:ext>
            </a:extLst>
          </p:cNvPr>
          <p:cNvSpPr txBox="1"/>
          <p:nvPr/>
        </p:nvSpPr>
        <p:spPr>
          <a:xfrm>
            <a:off x="1981200" y="472455"/>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1) </a:t>
            </a:r>
            <a:r>
              <a:rPr lang="en-US" sz="4500" b="1" dirty="0" err="1">
                <a:latin typeface="Times New Roman" panose="02020603050405020304" pitchFamily="18" charset="0"/>
                <a:cs typeface="Times New Roman" panose="02020603050405020304" pitchFamily="18" charset="0"/>
              </a:rPr>
              <a:t>Khái</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niệm</a:t>
            </a:r>
            <a:endParaRPr lang="vi-V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268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Hộp Văn bản 14">
            <a:extLst>
              <a:ext uri="{FF2B5EF4-FFF2-40B4-BE49-F238E27FC236}">
                <a16:creationId xmlns:a16="http://schemas.microsoft.com/office/drawing/2014/main" id="{DA62B0F9-BFA9-D6AA-CAD8-A41DD993722F}"/>
              </a:ext>
            </a:extLst>
          </p:cNvPr>
          <p:cNvSpPr txBox="1"/>
          <p:nvPr/>
        </p:nvSpPr>
        <p:spPr>
          <a:xfrm>
            <a:off x="1981200" y="472455"/>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2) </a:t>
            </a:r>
            <a:r>
              <a:rPr lang="en-US" sz="4500" b="1" dirty="0" err="1">
                <a:latin typeface="Times New Roman" panose="02020603050405020304" pitchFamily="18" charset="0"/>
                <a:cs typeface="Times New Roman" panose="02020603050405020304" pitchFamily="18" charset="0"/>
              </a:rPr>
              <a:t>Các</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thành</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phần</a:t>
            </a:r>
            <a:endParaRPr lang="vi-VN" sz="4500" b="1" dirty="0">
              <a:latin typeface="Times New Roman" panose="02020603050405020304" pitchFamily="18" charset="0"/>
              <a:cs typeface="Times New Roman" panose="02020603050405020304" pitchFamily="18" charset="0"/>
            </a:endParaRPr>
          </a:p>
        </p:txBody>
      </p:sp>
      <p:pic>
        <p:nvPicPr>
          <p:cNvPr id="2" name="Hình ảnh 1">
            <a:extLst>
              <a:ext uri="{FF2B5EF4-FFF2-40B4-BE49-F238E27FC236}">
                <a16:creationId xmlns:a16="http://schemas.microsoft.com/office/drawing/2014/main" id="{17086104-EFAA-40AA-FF98-3CA2F351F58C}"/>
              </a:ext>
            </a:extLst>
          </p:cNvPr>
          <p:cNvPicPr>
            <a:picLocks noChangeAspect="1"/>
          </p:cNvPicPr>
          <p:nvPr/>
        </p:nvPicPr>
        <p:blipFill>
          <a:blip r:embed="rId3"/>
          <a:stretch>
            <a:fillRect/>
          </a:stretch>
        </p:blipFill>
        <p:spPr>
          <a:xfrm>
            <a:off x="0" y="1485901"/>
            <a:ext cx="18288000" cy="8806254"/>
          </a:xfrm>
          <a:prstGeom prst="rect">
            <a:avLst/>
          </a:prstGeom>
        </p:spPr>
      </p:pic>
    </p:spTree>
    <p:extLst>
      <p:ext uri="{BB962C8B-B14F-4D97-AF65-F5344CB8AC3E}">
        <p14:creationId xmlns:p14="http://schemas.microsoft.com/office/powerpoint/2010/main" val="4021947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DE9DA1E7-5A62-84DB-DF74-3B8EBA0A27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581400" y="-1104900"/>
            <a:ext cx="5261959" cy="5419621"/>
          </a:xfrm>
          <a:prstGeom prst="rect">
            <a:avLst/>
          </a:prstGeom>
        </p:spPr>
      </p:pic>
      <p:sp>
        <p:nvSpPr>
          <p:cNvPr id="28" name="Hộp Văn bản 27">
            <a:extLst>
              <a:ext uri="{FF2B5EF4-FFF2-40B4-BE49-F238E27FC236}">
                <a16:creationId xmlns:a16="http://schemas.microsoft.com/office/drawing/2014/main" id="{F21EBCEC-A0A6-F390-F974-E58FA214FC51}"/>
              </a:ext>
            </a:extLst>
          </p:cNvPr>
          <p:cNvSpPr txBox="1"/>
          <p:nvPr/>
        </p:nvSpPr>
        <p:spPr>
          <a:xfrm>
            <a:off x="1981200" y="472455"/>
            <a:ext cx="5638800" cy="784830"/>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3) </a:t>
            </a:r>
            <a:r>
              <a:rPr lang="en-US" sz="4500" b="1" dirty="0" err="1">
                <a:latin typeface="Times New Roman" panose="02020603050405020304" pitchFamily="18" charset="0"/>
                <a:cs typeface="Times New Roman" panose="02020603050405020304" pitchFamily="18" charset="0"/>
              </a:rPr>
              <a:t>Cơ</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chế</a:t>
            </a:r>
            <a:endParaRPr lang="vi-VN" sz="4500" b="1" dirty="0">
              <a:latin typeface="Times New Roman" panose="02020603050405020304" pitchFamily="18" charset="0"/>
              <a:cs typeface="Times New Roman" panose="02020603050405020304" pitchFamily="18" charset="0"/>
            </a:endParaRPr>
          </a:p>
        </p:txBody>
      </p:sp>
      <p:pic>
        <p:nvPicPr>
          <p:cNvPr id="29" name="Hình ảnh 28">
            <a:extLst>
              <a:ext uri="{FF2B5EF4-FFF2-40B4-BE49-F238E27FC236}">
                <a16:creationId xmlns:a16="http://schemas.microsoft.com/office/drawing/2014/main" id="{5B727D68-93BF-E890-F67B-702EFD5B326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257285"/>
            <a:ext cx="12516925" cy="3409163"/>
          </a:xfrm>
          <a:prstGeom prst="rect">
            <a:avLst/>
          </a:prstGeom>
          <a:noFill/>
        </p:spPr>
      </p:pic>
      <p:sp>
        <p:nvSpPr>
          <p:cNvPr id="30" name="Hộp Văn bản 29">
            <a:extLst>
              <a:ext uri="{FF2B5EF4-FFF2-40B4-BE49-F238E27FC236}">
                <a16:creationId xmlns:a16="http://schemas.microsoft.com/office/drawing/2014/main" id="{D209A6E4-93B2-4AFE-1EB9-91447557A6B9}"/>
              </a:ext>
            </a:extLst>
          </p:cNvPr>
          <p:cNvSpPr txBox="1"/>
          <p:nvPr/>
        </p:nvSpPr>
        <p:spPr>
          <a:xfrm>
            <a:off x="1333500" y="3753475"/>
            <a:ext cx="15621000" cy="5314340"/>
          </a:xfrm>
          <a:prstGeom prst="rect">
            <a:avLst/>
          </a:prstGeom>
          <a:noFill/>
        </p:spPr>
        <p:txBody>
          <a:bodyPr wrap="square" rtlCol="0">
            <a:spAutoFit/>
          </a:bodyPr>
          <a:lstStyle/>
          <a:p>
            <a:pPr algn="just">
              <a:lnSpc>
                <a:spcPct val="200000"/>
              </a:lnSpc>
            </a:pP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Cơ</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chế</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hoạt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p>
          <a:p>
            <a:pPr marL="457200" indent="-457200" algn="just">
              <a:lnSpc>
                <a:spcPct val="200000"/>
              </a:lnSpc>
              <a:buFontTx/>
              <a:buChar char="-"/>
            </a:pP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Dựa</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kiến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trúc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hướng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sự</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kiện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dirty="0">
                <a:effectLst/>
                <a:latin typeface="Times New Roman" panose="02020603050405020304" pitchFamily="18" charset="0"/>
                <a:ea typeface="Arial" panose="020B0604020202020204" pitchFamily="34" charset="0"/>
                <a:cs typeface="Times New Roman" panose="02020603050405020304" pitchFamily="18" charset="0"/>
              </a:rPr>
              <a:t>Action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thi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event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diễn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p>
          <a:p>
            <a:pPr marL="457200" indent="-457200" algn="just">
              <a:lnSpc>
                <a:spcPct val="200000"/>
              </a:lnSpc>
              <a:buFontTx/>
              <a:buChar char="-"/>
            </a:pPr>
            <a:r>
              <a:rPr lang="en-US" sz="3500" b="1" dirty="0">
                <a:effectLst/>
                <a:latin typeface="Times New Roman" panose="02020603050405020304" pitchFamily="18" charset="0"/>
                <a:ea typeface="Arial" panose="020B0604020202020204" pitchFamily="34" charset="0"/>
                <a:cs typeface="Times New Roman" panose="02020603050405020304" pitchFamily="18" charset="0"/>
              </a:rPr>
              <a:t>Trigger</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kích</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hoạt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tham</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đến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dirty="0">
                <a:effectLst/>
                <a:latin typeface="Times New Roman" panose="02020603050405020304" pitchFamily="18" charset="0"/>
                <a:ea typeface="Arial" panose="020B0604020202020204" pitchFamily="34" charset="0"/>
                <a:cs typeface="Times New Roman" panose="02020603050405020304" pitchFamily="18" charset="0"/>
              </a:rPr>
              <a:t>Event Source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cấu</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mặc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tùy</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a:t>
            </a:r>
          </a:p>
          <a:p>
            <a:pPr marL="457200" indent="-457200" algn="just">
              <a:lnSpc>
                <a:spcPct val="200000"/>
              </a:lnSpc>
              <a:buFontTx/>
              <a:buChar char="-"/>
            </a:pP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dirty="0">
                <a:effectLst/>
                <a:latin typeface="Times New Roman" panose="02020603050405020304" pitchFamily="18" charset="0"/>
                <a:ea typeface="Arial" panose="020B0604020202020204" pitchFamily="34" charset="0"/>
                <a:cs typeface="Times New Roman" panose="02020603050405020304" pitchFamily="18" charset="0"/>
              </a:rPr>
              <a:t>Rule</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cùng</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3500" b="1" dirty="0">
                <a:effectLst/>
                <a:latin typeface="Times New Roman" panose="02020603050405020304" pitchFamily="18" charset="0"/>
                <a:ea typeface="Arial" panose="020B0604020202020204" pitchFamily="34" charset="0"/>
                <a:cs typeface="Times New Roman" panose="02020603050405020304" pitchFamily="18" charset="0"/>
              </a:rPr>
              <a:t>Trigger</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liên</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kết</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35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3500" b="1" dirty="0">
                <a:effectLst/>
                <a:latin typeface="Times New Roman" panose="02020603050405020304" pitchFamily="18" charset="0"/>
                <a:ea typeface="Arial" panose="020B0604020202020204" pitchFamily="34" charset="0"/>
                <a:cs typeface="Times New Roman" panose="02020603050405020304" pitchFamily="18" charset="0"/>
              </a:rPr>
              <a:t>Action</a:t>
            </a:r>
            <a:endParaRPr lang="vi-VN" sz="3500" dirty="0">
              <a:effectLst/>
              <a:latin typeface="Times New Roman" panose="02020603050405020304" pitchFamily="18" charset="0"/>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F256B8FD-A997-787D-8C59-C6394D9AAD69}"/>
              </a:ext>
            </a:extLst>
          </p:cNvPr>
          <p:cNvPicPr>
            <a:picLocks noChangeAspect="1"/>
          </p:cNvPicPr>
          <p:nvPr/>
        </p:nvPicPr>
        <p:blipFill>
          <a:blip r:embed="rId3"/>
          <a:stretch>
            <a:fillRect/>
          </a:stretch>
        </p:blipFill>
        <p:spPr>
          <a:xfrm>
            <a:off x="2857500" y="331244"/>
            <a:ext cx="12573000" cy="9624511"/>
          </a:xfrm>
          <a:prstGeom prst="rect">
            <a:avLst/>
          </a:prstGeom>
        </p:spPr>
      </p:pic>
    </p:spTree>
    <p:extLst>
      <p:ext uri="{BB962C8B-B14F-4D97-AF65-F5344CB8AC3E}">
        <p14:creationId xmlns:p14="http://schemas.microsoft.com/office/powerpoint/2010/main" val="258354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2227</Words>
  <Application>Microsoft Office PowerPoint</Application>
  <PresentationFormat>Custom</PresentationFormat>
  <Paragraphs>133</Paragraphs>
  <Slides>16</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VN Viet Sach</vt:lpstr>
      <vt:lpstr>system-ui</vt:lpstr>
      <vt:lpstr>Courier New</vt:lpstr>
      <vt:lpstr>Calibri</vt:lpstr>
      <vt:lpstr>Montserrat Classic</vt:lpstr>
      <vt:lpstr>Arial</vt:lpstr>
      <vt:lpstr>Roboto</vt:lpstr>
      <vt:lpstr>Open Sauce SemiBold</vt:lpstr>
      <vt:lpstr>Open Sauce</vt:lpstr>
      <vt:lpstr>Times New Roman</vt:lpstr>
      <vt:lpstr>Open Sans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Mai Phước Sang</cp:lastModifiedBy>
  <cp:revision>15</cp:revision>
  <dcterms:created xsi:type="dcterms:W3CDTF">2006-08-16T00:00:00Z</dcterms:created>
  <dcterms:modified xsi:type="dcterms:W3CDTF">2023-06-06T12:42:48Z</dcterms:modified>
  <dc:identifier>DAFjFGBnIEc</dc:identifier>
</cp:coreProperties>
</file>