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14" autoAdjust="0"/>
  </p:normalViewPr>
  <p:slideViewPr>
    <p:cSldViewPr snapToGrid="0">
      <p:cViewPr varScale="1">
        <p:scale>
          <a:sx n="94" d="100"/>
          <a:sy n="94" d="100"/>
        </p:scale>
        <p:origin x="11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results_Q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results_Q2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oc_FPT\SQL_Project\Question%20Submission\resul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oc_FPT\SQL_Project\results_Q4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[results_Q1 (version 1).xlsb]Sheet1!PivotTable2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Rental Film in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10-48D1-9B12-22D99D599176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film_title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6"/>
                <c:pt idx="0">
                  <c:v>64</c:v>
                </c:pt>
                <c:pt idx="1">
                  <c:v>58</c:v>
                </c:pt>
                <c:pt idx="2">
                  <c:v>54</c:v>
                </c:pt>
                <c:pt idx="3">
                  <c:v>56</c:v>
                </c:pt>
                <c:pt idx="4">
                  <c:v>67</c:v>
                </c:pt>
                <c:pt idx="5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10-48D1-9B12-22D99D5991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78499599"/>
        <c:axId val="478495023"/>
      </c:barChart>
      <c:catAx>
        <c:axId val="478499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495023"/>
        <c:crosses val="autoZero"/>
        <c:auto val="1"/>
        <c:lblAlgn val="ctr"/>
        <c:lblOffset val="100"/>
        <c:noMultiLvlLbl val="0"/>
      </c:catAx>
      <c:valAx>
        <c:axId val="478495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849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[results_Q2 (version 1).xlsb]Sheet1!PivotTable1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Duration Quartile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70</c:v>
                </c:pt>
                <c:pt idx="1">
                  <c:v>52</c:v>
                </c:pt>
                <c:pt idx="2">
                  <c:v>85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0-4403-9A0A-5E89FD4FEA4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44</c:v>
                </c:pt>
                <c:pt idx="1">
                  <c:v>83</c:v>
                </c:pt>
                <c:pt idx="2">
                  <c:v>80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0-4403-9A0A-5E89FD4FEA4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44</c:v>
                </c:pt>
                <c:pt idx="1">
                  <c:v>66</c:v>
                </c:pt>
                <c:pt idx="2">
                  <c:v>69</c:v>
                </c:pt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90-4403-9A0A-5E89FD4FEA4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56</c:v>
                </c:pt>
                <c:pt idx="1">
                  <c:v>66</c:v>
                </c:pt>
                <c:pt idx="2">
                  <c:v>74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90-4403-9A0A-5E89FD4FEA45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4"/>
                <c:pt idx="0">
                  <c:v>49</c:v>
                </c:pt>
                <c:pt idx="1">
                  <c:v>77</c:v>
                </c:pt>
                <c:pt idx="2">
                  <c:v>115</c:v>
                </c:pt>
                <c:pt idx="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90-4403-9A0A-5E89FD4FEA45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Sheet1!$G$5:$G$9</c:f>
              <c:numCache>
                <c:formatCode>General</c:formatCode>
                <c:ptCount val="4"/>
                <c:pt idx="0">
                  <c:v>29</c:v>
                </c:pt>
                <c:pt idx="1">
                  <c:v>58</c:v>
                </c:pt>
                <c:pt idx="2">
                  <c:v>90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90-4403-9A0A-5E89FD4FEA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52948336"/>
        <c:axId val="451220672"/>
      </c:barChart>
      <c:catAx>
        <c:axId val="35294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Standard Quartile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20672"/>
        <c:crosses val="autoZero"/>
        <c:auto val="1"/>
        <c:lblAlgn val="ctr"/>
        <c:lblOffset val="100"/>
        <c:noMultiLvlLbl val="0"/>
      </c:catAx>
      <c:valAx>
        <c:axId val="451220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294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Category</a:t>
            </a:r>
            <a:r>
              <a:rPr lang="en-US" baseline="0" dirty="0"/>
              <a:t> Rating and </a:t>
            </a:r>
            <a:r>
              <a:rPr lang="en-US" baseline="0" dirty="0" smtClean="0"/>
              <a:t>Rental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rental_count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Sheet1!$A$4:$A$20</c:f>
              <c:strCache>
                <c:ptCount val="16"/>
                <c:pt idx="0">
                  <c:v>Music</c:v>
                </c:pt>
                <c:pt idx="1">
                  <c:v>Travel</c:v>
                </c:pt>
                <c:pt idx="2">
                  <c:v>Horror</c:v>
                </c:pt>
                <c:pt idx="3">
                  <c:v>Classics</c:v>
                </c:pt>
                <c:pt idx="4">
                  <c:v>New</c:v>
                </c:pt>
                <c:pt idx="5">
                  <c:v>Comedy</c:v>
                </c:pt>
                <c:pt idx="6">
                  <c:v>Children</c:v>
                </c:pt>
                <c:pt idx="7">
                  <c:v>Games</c:v>
                </c:pt>
                <c:pt idx="8">
                  <c:v>Foreign</c:v>
                </c:pt>
                <c:pt idx="9">
                  <c:v>Documentary</c:v>
                </c:pt>
                <c:pt idx="10">
                  <c:v>Drama</c:v>
                </c:pt>
                <c:pt idx="11">
                  <c:v>Family</c:v>
                </c:pt>
                <c:pt idx="12">
                  <c:v>Sci-Fi</c:v>
                </c:pt>
                <c:pt idx="13">
                  <c:v>Action</c:v>
                </c:pt>
                <c:pt idx="14">
                  <c:v>Animation</c:v>
                </c:pt>
                <c:pt idx="15">
                  <c:v>Sports</c:v>
                </c:pt>
              </c:strCache>
            </c:strRef>
          </c:cat>
          <c:val>
            <c:numRef>
              <c:f>Sheet1!$B$4:$B$20</c:f>
              <c:numCache>
                <c:formatCode>General</c:formatCode>
                <c:ptCount val="16"/>
                <c:pt idx="0">
                  <c:v>830</c:v>
                </c:pt>
                <c:pt idx="1">
                  <c:v>837</c:v>
                </c:pt>
                <c:pt idx="2">
                  <c:v>846</c:v>
                </c:pt>
                <c:pt idx="3">
                  <c:v>939</c:v>
                </c:pt>
                <c:pt idx="4">
                  <c:v>940</c:v>
                </c:pt>
                <c:pt idx="5">
                  <c:v>941</c:v>
                </c:pt>
                <c:pt idx="6">
                  <c:v>945</c:v>
                </c:pt>
                <c:pt idx="7">
                  <c:v>969</c:v>
                </c:pt>
                <c:pt idx="8">
                  <c:v>1033</c:v>
                </c:pt>
                <c:pt idx="9">
                  <c:v>1050</c:v>
                </c:pt>
                <c:pt idx="10">
                  <c:v>1060</c:v>
                </c:pt>
                <c:pt idx="11">
                  <c:v>1096</c:v>
                </c:pt>
                <c:pt idx="12">
                  <c:v>1101</c:v>
                </c:pt>
                <c:pt idx="13">
                  <c:v>1112</c:v>
                </c:pt>
                <c:pt idx="14">
                  <c:v>1166</c:v>
                </c:pt>
                <c:pt idx="15">
                  <c:v>1179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9-417C-BE62-DBF4F8439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9044384"/>
        <c:axId val="99046048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Sum of average_rating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Sheet1!$A$4:$A$20</c:f>
              <c:strCache>
                <c:ptCount val="16"/>
                <c:pt idx="0">
                  <c:v>Music</c:v>
                </c:pt>
                <c:pt idx="1">
                  <c:v>Travel</c:v>
                </c:pt>
                <c:pt idx="2">
                  <c:v>Horror</c:v>
                </c:pt>
                <c:pt idx="3">
                  <c:v>Classics</c:v>
                </c:pt>
                <c:pt idx="4">
                  <c:v>New</c:v>
                </c:pt>
                <c:pt idx="5">
                  <c:v>Comedy</c:v>
                </c:pt>
                <c:pt idx="6">
                  <c:v>Children</c:v>
                </c:pt>
                <c:pt idx="7">
                  <c:v>Games</c:v>
                </c:pt>
                <c:pt idx="8">
                  <c:v>Foreign</c:v>
                </c:pt>
                <c:pt idx="9">
                  <c:v>Documentary</c:v>
                </c:pt>
                <c:pt idx="10">
                  <c:v>Drama</c:v>
                </c:pt>
                <c:pt idx="11">
                  <c:v>Family</c:v>
                </c:pt>
                <c:pt idx="12">
                  <c:v>Sci-Fi</c:v>
                </c:pt>
                <c:pt idx="13">
                  <c:v>Action</c:v>
                </c:pt>
                <c:pt idx="14">
                  <c:v>Animation</c:v>
                </c:pt>
                <c:pt idx="15">
                  <c:v>Sports</c:v>
                </c:pt>
              </c:strCache>
            </c:strRef>
          </c:cat>
          <c:val>
            <c:numRef>
              <c:f>Sheet1!$C$4:$C$20</c:f>
              <c:numCache>
                <c:formatCode>General</c:formatCode>
                <c:ptCount val="16"/>
                <c:pt idx="0">
                  <c:v>3.06</c:v>
                </c:pt>
                <c:pt idx="1">
                  <c:v>3.32</c:v>
                </c:pt>
                <c:pt idx="2">
                  <c:v>3.1</c:v>
                </c:pt>
                <c:pt idx="3">
                  <c:v>2.64</c:v>
                </c:pt>
                <c:pt idx="4">
                  <c:v>3.09</c:v>
                </c:pt>
                <c:pt idx="5">
                  <c:v>3.28</c:v>
                </c:pt>
                <c:pt idx="6">
                  <c:v>2.69</c:v>
                </c:pt>
                <c:pt idx="7">
                  <c:v>3.13</c:v>
                </c:pt>
                <c:pt idx="8">
                  <c:v>2.95</c:v>
                </c:pt>
                <c:pt idx="9">
                  <c:v>2.62</c:v>
                </c:pt>
                <c:pt idx="10">
                  <c:v>3.18</c:v>
                </c:pt>
                <c:pt idx="11">
                  <c:v>2.7</c:v>
                </c:pt>
                <c:pt idx="12">
                  <c:v>2.99</c:v>
                </c:pt>
                <c:pt idx="13">
                  <c:v>2.67</c:v>
                </c:pt>
                <c:pt idx="14">
                  <c:v>2.76</c:v>
                </c:pt>
                <c:pt idx="15">
                  <c:v>3.07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9-417C-BE62-DBF4F8439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602080"/>
        <c:axId val="126594592"/>
      </c:lineChart>
      <c:catAx>
        <c:axId val="9904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6048"/>
        <c:crosses val="autoZero"/>
        <c:auto val="1"/>
        <c:lblAlgn val="ctr"/>
        <c:lblOffset val="100"/>
        <c:noMultiLvlLbl val="0"/>
      </c:catAx>
      <c:valAx>
        <c:axId val="9904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4384"/>
        <c:crosses val="autoZero"/>
        <c:crossBetween val="between"/>
      </c:valAx>
      <c:valAx>
        <c:axId val="1265945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02080"/>
        <c:crosses val="max"/>
        <c:crossBetween val="between"/>
      </c:valAx>
      <c:catAx>
        <c:axId val="126602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594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[results_Q4.csv]Sheet3!PivotTable16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Rental Orders Of Store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5167104111986006E-2"/>
          <c:y val="0.17777777777777778"/>
          <c:w val="0.77136045494313199"/>
          <c:h val="0.63090259550889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Sheet3!$A$5:$A$10</c:f>
              <c:strCache>
                <c:ptCount val="5"/>
                <c:pt idx="0">
                  <c:v>2/2006</c:v>
                </c:pt>
                <c:pt idx="1">
                  <c:v>5/2005</c:v>
                </c:pt>
                <c:pt idx="2">
                  <c:v>6/2005</c:v>
                </c:pt>
                <c:pt idx="3">
                  <c:v>7/2005</c:v>
                </c:pt>
                <c:pt idx="4">
                  <c:v>8/2005</c:v>
                </c:pt>
              </c:strCache>
            </c:strRef>
          </c:cat>
          <c:val>
            <c:numRef>
              <c:f>Sheet3!$B$5:$B$10</c:f>
              <c:numCache>
                <c:formatCode>General</c:formatCode>
                <c:ptCount val="5"/>
                <c:pt idx="0">
                  <c:v>85</c:v>
                </c:pt>
                <c:pt idx="1">
                  <c:v>558</c:v>
                </c:pt>
                <c:pt idx="2">
                  <c:v>1163</c:v>
                </c:pt>
                <c:pt idx="3">
                  <c:v>3342</c:v>
                </c:pt>
                <c:pt idx="4">
                  <c:v>2892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C-4A99-9866-75EB5162252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Sheet3!$A$5:$A$10</c:f>
              <c:strCache>
                <c:ptCount val="5"/>
                <c:pt idx="0">
                  <c:v>2/2006</c:v>
                </c:pt>
                <c:pt idx="1">
                  <c:v>5/2005</c:v>
                </c:pt>
                <c:pt idx="2">
                  <c:v>6/2005</c:v>
                </c:pt>
                <c:pt idx="3">
                  <c:v>7/2005</c:v>
                </c:pt>
                <c:pt idx="4">
                  <c:v>8/2005</c:v>
                </c:pt>
              </c:strCache>
            </c:strRef>
          </c:cat>
          <c:val>
            <c:numRef>
              <c:f>Sheet3!$C$5:$C$10</c:f>
              <c:numCache>
                <c:formatCode>General</c:formatCode>
                <c:ptCount val="5"/>
                <c:pt idx="0">
                  <c:v>97</c:v>
                </c:pt>
                <c:pt idx="1">
                  <c:v>598</c:v>
                </c:pt>
                <c:pt idx="2">
                  <c:v>1148</c:v>
                </c:pt>
                <c:pt idx="3">
                  <c:v>3367</c:v>
                </c:pt>
                <c:pt idx="4">
                  <c:v>2794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C-4A99-9866-75EB516225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8534592"/>
        <c:axId val="1878552480"/>
      </c:barChart>
      <c:catAx>
        <c:axId val="187853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Date ( Month and Year)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8552480"/>
        <c:crosses val="autoZero"/>
        <c:auto val="1"/>
        <c:lblAlgn val="ctr"/>
        <c:lblOffset val="100"/>
        <c:noMultiLvlLbl val="0"/>
      </c:catAx>
      <c:valAx>
        <c:axId val="187855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853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0.84443</cdr:x>
      <cdr:y>0.40463</cdr:y>
    </cdr:from>
    <cdr:to>
      <cdr:x>0.99767</cdr:x>
      <cdr:y>0.5</cdr:y>
    </cdr:to>
    <cdr:sp macro="" textlink="">
      <cdr:nvSpPr>
        <cdr:cNvPr id="2" name="Google Shape;57;p13"/>
        <cdr:cNvSpPr txBox="1"/>
      </cdr:nvSpPr>
      <cdr:spPr>
        <a:xfrm xmlns:a="http://schemas.openxmlformats.org/drawingml/2006/main">
          <a:off x="3860715" y="1109990"/>
          <a:ext cx="700635" cy="2616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t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marR="0" lvl="0" indent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" sz="11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rPr>
            <a:t>Store </a:t>
          </a:r>
          <a:r>
            <a:rPr lang="en" sz="11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rPr>
            <a:t>ID</a:t>
          </a:r>
          <a:endParaRPr sz="1100" b="0" i="0" u="none" strike="noStrike" cap="none" dirty="0">
            <a:solidFill>
              <a:schemeClr val="dk2"/>
            </a:solidFill>
            <a:latin typeface="Arial"/>
            <a:ea typeface="Arial"/>
            <a:cs typeface="Arial"/>
            <a:sym typeface="Arial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*,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NTILE(4) OVER(ORDER BY </a:t>
            </a:r>
            <a:r>
              <a:rPr lang="en-US" dirty="0" err="1" smtClean="0"/>
              <a:t>temp.rental_duration</a:t>
            </a:r>
            <a:r>
              <a:rPr lang="en-US" dirty="0" smtClean="0"/>
              <a:t>) AS </a:t>
            </a:r>
            <a:r>
              <a:rPr lang="en-US" dirty="0" err="1" smtClean="0"/>
              <a:t>standard_quartile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from (	select </a:t>
            </a:r>
            <a:r>
              <a:rPr lang="en-US" dirty="0" err="1" smtClean="0"/>
              <a:t>f.title</a:t>
            </a:r>
            <a:r>
              <a:rPr lang="en-US" dirty="0" smtClean="0"/>
              <a:t>, c.name, </a:t>
            </a:r>
            <a:r>
              <a:rPr lang="en-US" dirty="0" err="1" smtClean="0"/>
              <a:t>f.rental_duration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	from 	category </a:t>
            </a:r>
            <a:r>
              <a:rPr lang="en-US" dirty="0" err="1" smtClean="0"/>
              <a:t>c,film_category</a:t>
            </a:r>
            <a:r>
              <a:rPr lang="en-US" dirty="0" smtClean="0"/>
              <a:t> fc, film 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      where </a:t>
            </a:r>
            <a:r>
              <a:rPr lang="en-US" dirty="0" err="1" smtClean="0"/>
              <a:t>c.category_id</a:t>
            </a:r>
            <a:r>
              <a:rPr lang="en-US" dirty="0" smtClean="0"/>
              <a:t> = </a:t>
            </a:r>
            <a:r>
              <a:rPr lang="en-US" dirty="0" err="1" smtClean="0"/>
              <a:t>fc.category_id</a:t>
            </a:r>
            <a:r>
              <a:rPr lang="en-US" dirty="0" smtClean="0"/>
              <a:t> and 	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		</a:t>
            </a:r>
            <a:r>
              <a:rPr lang="en-US" dirty="0" err="1" smtClean="0"/>
              <a:t>f.film_id</a:t>
            </a:r>
            <a:r>
              <a:rPr lang="en-US" dirty="0" smtClean="0"/>
              <a:t> = </a:t>
            </a:r>
            <a:r>
              <a:rPr lang="en-US" dirty="0" err="1" smtClean="0"/>
              <a:t>fc.film_id</a:t>
            </a:r>
            <a:r>
              <a:rPr lang="en-US" dirty="0" smtClean="0"/>
              <a:t>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		c.name IN ('Animation', 'Children', 'Classics', 'Comedy', 'Family', 'Music')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      order by </a:t>
            </a:r>
            <a:r>
              <a:rPr lang="en-US" dirty="0" err="1" smtClean="0"/>
              <a:t>f.title</a:t>
            </a:r>
            <a:r>
              <a:rPr lang="en-US" dirty="0" smtClean="0"/>
              <a:t>, c.name) temp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c.name, round(</a:t>
            </a:r>
            <a:r>
              <a:rPr lang="en-US" dirty="0" err="1" smtClean="0"/>
              <a:t>avg</a:t>
            </a:r>
            <a:r>
              <a:rPr lang="en-US" dirty="0" smtClean="0"/>
              <a:t> (</a:t>
            </a:r>
            <a:r>
              <a:rPr lang="en-US" dirty="0" err="1" smtClean="0"/>
              <a:t>f.rental_rate</a:t>
            </a:r>
            <a:r>
              <a:rPr lang="en-US" dirty="0" smtClean="0"/>
              <a:t>),2) as </a:t>
            </a:r>
            <a:r>
              <a:rPr lang="en-US" dirty="0" err="1" smtClean="0"/>
              <a:t>Average_Rating</a:t>
            </a:r>
            <a:r>
              <a:rPr lang="en-US" dirty="0" smtClean="0"/>
              <a:t>, count(</a:t>
            </a:r>
            <a:r>
              <a:rPr lang="en-US" dirty="0" err="1" smtClean="0"/>
              <a:t>r.rental_id</a:t>
            </a:r>
            <a:r>
              <a:rPr lang="en-US" dirty="0" smtClean="0"/>
              <a:t>) as </a:t>
            </a:r>
            <a:r>
              <a:rPr lang="en-US" dirty="0" err="1" smtClean="0"/>
              <a:t>rental_count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from rental r, category c, film f, </a:t>
            </a:r>
            <a:r>
              <a:rPr lang="en-US" dirty="0" err="1" smtClean="0"/>
              <a:t>film_category</a:t>
            </a:r>
            <a:r>
              <a:rPr lang="en-US" dirty="0" smtClean="0"/>
              <a:t> fc, inventory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where 	</a:t>
            </a:r>
            <a:r>
              <a:rPr lang="en-US" dirty="0" err="1" smtClean="0"/>
              <a:t>c.category_id</a:t>
            </a:r>
            <a:r>
              <a:rPr lang="en-US" dirty="0" smtClean="0"/>
              <a:t> = </a:t>
            </a:r>
            <a:r>
              <a:rPr lang="en-US" dirty="0" err="1" smtClean="0"/>
              <a:t>fc.category_id</a:t>
            </a:r>
            <a:r>
              <a:rPr lang="en-US" dirty="0" smtClean="0"/>
              <a:t>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</a:t>
            </a:r>
            <a:r>
              <a:rPr lang="en-US" dirty="0" err="1" smtClean="0"/>
              <a:t>f.film_id</a:t>
            </a:r>
            <a:r>
              <a:rPr lang="en-US" dirty="0" smtClean="0"/>
              <a:t> = </a:t>
            </a:r>
            <a:r>
              <a:rPr lang="en-US" dirty="0" err="1" smtClean="0"/>
              <a:t>fc.film_id</a:t>
            </a:r>
            <a:r>
              <a:rPr lang="en-US" dirty="0" smtClean="0"/>
              <a:t>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i.inventory_id</a:t>
            </a:r>
            <a:r>
              <a:rPr lang="en-US" dirty="0" smtClean="0"/>
              <a:t> = </a:t>
            </a:r>
            <a:r>
              <a:rPr lang="en-US" dirty="0" err="1" smtClean="0"/>
              <a:t>r.inventory_id</a:t>
            </a:r>
            <a:r>
              <a:rPr lang="en-US" dirty="0" smtClean="0"/>
              <a:t>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f.film_id</a:t>
            </a:r>
            <a:r>
              <a:rPr lang="en-US" dirty="0" smtClean="0"/>
              <a:t> = </a:t>
            </a:r>
            <a:r>
              <a:rPr lang="en-US" dirty="0" err="1" smtClean="0"/>
              <a:t>i.film_id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by c.name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Average_Rating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ith the chart we will see that movies that families are watching the most is in Animation Category with the sum of rental count up to 1166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1: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rental for each category that families watching the most ?</a:t>
            </a:r>
            <a:endParaRPr lang="en-US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826951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rental duration category  the most in 3</a:t>
            </a:r>
            <a:r>
              <a:rPr lang="en" baseline="30000" dirty="0" smtClean="0">
                <a:latin typeface="Open Sans"/>
                <a:ea typeface="Open Sans"/>
                <a:cs typeface="Open Sans"/>
                <a:sym typeface="Open Sans"/>
              </a:rPr>
              <a:t>rd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and 4</a:t>
            </a:r>
            <a:r>
              <a:rPr lang="en" baseline="30000" dirty="0" smtClean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is Family category, orther wise Comedy and Children is the most rental duration in 1</a:t>
            </a:r>
            <a:r>
              <a:rPr lang="en" baseline="30000" dirty="0" smtClean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and 2</a:t>
            </a:r>
            <a:r>
              <a:rPr lang="en" baseline="30000" dirty="0" smtClean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2: What rental duration category is the most when devide quartile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173719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 want to compare category rated highest and its rental. The interest that the category is rated highest is Travel but the category rented the most is Sports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3: Which category have average rating highest?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960721"/>
              </p:ext>
            </p:extLst>
          </p:nvPr>
        </p:nvGraphicFramePr>
        <p:xfrm>
          <a:off x="354300" y="1418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two store have total rental orders almost equal. </a:t>
            </a:r>
            <a:r>
              <a:rPr lang="en" smtClean="0">
                <a:latin typeface="Open Sans"/>
                <a:ea typeface="Open Sans"/>
                <a:cs typeface="Open Sans"/>
                <a:sym typeface="Open Sans"/>
              </a:rPr>
              <a:t>But at the period 6-8/2005 store 1 have total rental orders higher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 4: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Store have more rental orders each month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071075"/>
              </p:ext>
            </p:extLst>
          </p:nvPr>
        </p:nvGraphicFramePr>
        <p:xfrm>
          <a:off x="34365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234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Question 1: How many rental for each category that families watching the most ?</vt:lpstr>
      <vt:lpstr>  Question 2: What rental duration category is the most when devide quartile ?</vt:lpstr>
      <vt:lpstr>Question 3: Which category have average rating highest? </vt:lpstr>
      <vt:lpstr> Question 4: Which Store have more rental orders each month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 Want To Understand More About The Movies That Families Are Watching</dc:title>
  <cp:lastModifiedBy>ASUS</cp:lastModifiedBy>
  <cp:revision>9</cp:revision>
  <dcterms:modified xsi:type="dcterms:W3CDTF">2022-06-06T14:39:01Z</dcterms:modified>
</cp:coreProperties>
</file>