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9"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272758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C54DAE-554E-45A1-A670-C55C9123D86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38887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271041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84243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486796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07652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350110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3388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93407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376357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4412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C54DAE-554E-45A1-A670-C55C9123D86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30475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C54DAE-554E-45A1-A670-C55C9123D86B}"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40694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380196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139768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C54DAE-554E-45A1-A670-C55C9123D86B}" type="datetimeFigureOut">
              <a:rPr lang="en-US" smtClean="0"/>
              <a:t>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36774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C54DAE-554E-45A1-A670-C55C9123D86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91CE-133F-4208-8A9F-F176704F3BBC}" type="slidenum">
              <a:rPr lang="en-US" smtClean="0"/>
              <a:t>‹#›</a:t>
            </a:fld>
            <a:endParaRPr lang="en-US"/>
          </a:p>
        </p:txBody>
      </p:sp>
    </p:spTree>
    <p:extLst>
      <p:ext uri="{BB962C8B-B14F-4D97-AF65-F5344CB8AC3E}">
        <p14:creationId xmlns:p14="http://schemas.microsoft.com/office/powerpoint/2010/main" val="394648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C54DAE-554E-45A1-A670-C55C9123D86B}" type="datetimeFigureOut">
              <a:rPr lang="en-US" smtClean="0"/>
              <a:t>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BE91CE-133F-4208-8A9F-F176704F3BBC}" type="slidenum">
              <a:rPr lang="en-US" smtClean="0"/>
              <a:t>‹#›</a:t>
            </a:fld>
            <a:endParaRPr lang="en-US"/>
          </a:p>
        </p:txBody>
      </p:sp>
    </p:spTree>
    <p:extLst>
      <p:ext uri="{BB962C8B-B14F-4D97-AF65-F5344CB8AC3E}">
        <p14:creationId xmlns:p14="http://schemas.microsoft.com/office/powerpoint/2010/main" val="28350773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421" y="1861501"/>
            <a:ext cx="11925288" cy="830997"/>
          </a:xfrm>
          <a:prstGeom prst="rect">
            <a:avLst/>
          </a:prstGeom>
          <a:noFill/>
        </p:spPr>
        <p:txBody>
          <a:bodyPr wrap="square" rtlCol="0">
            <a:spAutoFit/>
          </a:bodyPr>
          <a:lstStyle/>
          <a:p>
            <a:r>
              <a:rPr lang="en-US" sz="4800" smtClean="0">
                <a:latin typeface="Times New Roman" panose="02020603050405020304" pitchFamily="18" charset="0"/>
                <a:cs typeface="Times New Roman" panose="02020603050405020304" pitchFamily="18" charset="0"/>
              </a:rPr>
              <a:t>BÁO CÁO ĐỀ TÀI THỰC TẬP CƠ SỞ</a:t>
            </a:r>
          </a:p>
        </p:txBody>
      </p:sp>
      <p:sp>
        <p:nvSpPr>
          <p:cNvPr id="3" name="TextBox 2"/>
          <p:cNvSpPr txBox="1"/>
          <p:nvPr/>
        </p:nvSpPr>
        <p:spPr>
          <a:xfrm>
            <a:off x="1872220" y="3138544"/>
            <a:ext cx="7621830" cy="1323439"/>
          </a:xfrm>
          <a:prstGeom prst="rect">
            <a:avLst/>
          </a:prstGeom>
          <a:noFill/>
        </p:spPr>
        <p:txBody>
          <a:bodyPr wrap="none" rtlCol="0">
            <a:spAutoFit/>
          </a:bodyPr>
          <a:lstStyle/>
          <a:p>
            <a:r>
              <a:rPr lang="en-US" sz="4000" smtClean="0">
                <a:latin typeface="Times New Roman" panose="02020603050405020304" pitchFamily="18" charset="0"/>
                <a:cs typeface="Times New Roman" panose="02020603050405020304" pitchFamily="18" charset="0"/>
              </a:rPr>
              <a:t>ĐỀ TÀI : XÂY DỰNG TRÒ CHƠI </a:t>
            </a:r>
          </a:p>
          <a:p>
            <a:r>
              <a:rPr lang="en-US" sz="4000">
                <a:latin typeface="Times New Roman" panose="02020603050405020304" pitchFamily="18" charset="0"/>
                <a:cs typeface="Times New Roman" panose="02020603050405020304" pitchFamily="18" charset="0"/>
              </a:rPr>
              <a:t> </a:t>
            </a:r>
            <a:r>
              <a:rPr lang="en-US" sz="4000" smtClean="0">
                <a:latin typeface="Times New Roman" panose="02020603050405020304" pitchFamily="18" charset="0"/>
                <a:cs typeface="Times New Roman" panose="02020603050405020304" pitchFamily="18" charset="0"/>
              </a:rPr>
              <a:t>                ĐUỔI HÌNH BẮT CHỮ</a:t>
            </a:r>
            <a:endParaRPr lang="en-US" sz="4000">
              <a:latin typeface="Times New Roman" panose="02020603050405020304" pitchFamily="18" charset="0"/>
              <a:cs typeface="Times New Roman" panose="02020603050405020304" pitchFamily="18" charset="0"/>
            </a:endParaRPr>
          </a:p>
        </p:txBody>
      </p:sp>
      <p:sp>
        <p:nvSpPr>
          <p:cNvPr id="4" name="TextBox 3"/>
          <p:cNvSpPr txBox="1"/>
          <p:nvPr/>
        </p:nvSpPr>
        <p:spPr>
          <a:xfrm>
            <a:off x="2879283" y="5296247"/>
            <a:ext cx="7171322" cy="1323439"/>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GIẢNG VIÊN HƯỚNG DẪN  : THS. HỒ THỊ HUYỀN THƯƠNG</a:t>
            </a:r>
          </a:p>
          <a:p>
            <a:r>
              <a:rPr lang="en-US" sz="2000" smtClean="0">
                <a:latin typeface="Times New Roman" panose="02020603050405020304" pitchFamily="18" charset="0"/>
                <a:cs typeface="Times New Roman" panose="02020603050405020304" pitchFamily="18" charset="0"/>
              </a:rPr>
              <a:t>SINH VIÊN THỰC HIỆN : THÁI XUÂN HIẾU</a:t>
            </a:r>
          </a:p>
          <a:p>
            <a:r>
              <a:rPr lang="en-US" sz="2000" smtClean="0">
                <a:latin typeface="Times New Roman" panose="02020603050405020304" pitchFamily="18" charset="0"/>
                <a:cs typeface="Times New Roman" panose="02020603050405020304" pitchFamily="18" charset="0"/>
              </a:rPr>
              <a:t>LỚP : 57K1</a:t>
            </a:r>
          </a:p>
          <a:p>
            <a:r>
              <a:rPr lang="en-US" sz="2000" smtClean="0">
                <a:latin typeface="Times New Roman" panose="02020603050405020304" pitchFamily="18" charset="0"/>
                <a:cs typeface="Times New Roman" panose="02020603050405020304" pitchFamily="18" charset="0"/>
              </a:rPr>
              <a:t>MSSV : 165TDV200065</a:t>
            </a:r>
            <a:endParaRPr lang="en-US" sz="200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2007909" y="3798518"/>
            <a:ext cx="149448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0605" y="249121"/>
            <a:ext cx="1470891" cy="1470891"/>
          </a:xfrm>
          <a:prstGeom prst="rect">
            <a:avLst/>
          </a:prstGeom>
        </p:spPr>
      </p:pic>
      <p:sp>
        <p:nvSpPr>
          <p:cNvPr id="5" name="TextBox 4"/>
          <p:cNvSpPr txBox="1"/>
          <p:nvPr/>
        </p:nvSpPr>
        <p:spPr>
          <a:xfrm>
            <a:off x="2979536" y="92016"/>
            <a:ext cx="7110776" cy="1323439"/>
          </a:xfrm>
          <a:prstGeom prst="rect">
            <a:avLst/>
          </a:prstGeom>
          <a:noFill/>
        </p:spPr>
        <p:txBody>
          <a:bodyPr wrap="square" rtlCol="0">
            <a:spAutoFit/>
          </a:bodyPr>
          <a:lstStyle/>
          <a:p>
            <a:r>
              <a:rPr lang="en-US" sz="4000" smtClean="0">
                <a:latin typeface="Times New Roman" panose="02020603050405020304" pitchFamily="18" charset="0"/>
                <a:cs typeface="Times New Roman" panose="02020603050405020304" pitchFamily="18" charset="0"/>
              </a:rPr>
              <a:t>TRƯỜNG ĐẠI HỌC VINH</a:t>
            </a:r>
          </a:p>
          <a:p>
            <a:endParaRPr lang="en-US" sz="4000">
              <a:latin typeface="Times New Roman" panose="02020603050405020304" pitchFamily="18" charset="0"/>
              <a:cs typeface="Times New Roman" panose="02020603050405020304" pitchFamily="18" charset="0"/>
            </a:endParaRPr>
          </a:p>
        </p:txBody>
      </p:sp>
      <p:sp>
        <p:nvSpPr>
          <p:cNvPr id="7" name="TextBox 6"/>
          <p:cNvSpPr txBox="1"/>
          <p:nvPr/>
        </p:nvSpPr>
        <p:spPr>
          <a:xfrm>
            <a:off x="3502390" y="753735"/>
            <a:ext cx="5028867"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VIỆN KỸ THUẬT VÀ CÔNG NGHỆ</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52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252" y="551341"/>
            <a:ext cx="5615711" cy="1446550"/>
          </a:xfrm>
          <a:prstGeom prst="rect">
            <a:avLst/>
          </a:prstGeom>
          <a:noFill/>
        </p:spPr>
        <p:txBody>
          <a:bodyPr wrap="square" rtlCol="0">
            <a:spAutoFit/>
          </a:bodyPr>
          <a:lstStyle/>
          <a:p>
            <a:r>
              <a:rPr lang="en-US" sz="4400" smtClean="0">
                <a:latin typeface="Times New Roman" panose="02020603050405020304" pitchFamily="18" charset="0"/>
                <a:cs typeface="Times New Roman" panose="02020603050405020304" pitchFamily="18" charset="0"/>
              </a:rPr>
              <a:t>Ⅳ.  </a:t>
            </a:r>
            <a:r>
              <a:rPr lang="en-US" sz="4400" smtClean="0">
                <a:latin typeface="Times New Roman" panose="02020603050405020304" pitchFamily="18" charset="0"/>
                <a:cs typeface="Times New Roman" panose="02020603050405020304" pitchFamily="18" charset="0"/>
              </a:rPr>
              <a:t> Demo </a:t>
            </a:r>
            <a:r>
              <a:rPr lang="en-US" sz="4400" smtClean="0">
                <a:latin typeface="Times New Roman" panose="02020603050405020304" pitchFamily="18" charset="0"/>
                <a:cs typeface="Times New Roman" panose="02020603050405020304" pitchFamily="18" charset="0"/>
              </a:rPr>
              <a:t>ứng dụng</a:t>
            </a:r>
          </a:p>
          <a:p>
            <a:endParaRPr lang="en-US"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4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252" y="551341"/>
            <a:ext cx="5615711" cy="1446550"/>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Ⅴ</a:t>
            </a:r>
            <a:r>
              <a:rPr lang="en-US" sz="4400" smtClean="0">
                <a:latin typeface="Times New Roman" panose="02020603050405020304" pitchFamily="18" charset="0"/>
                <a:cs typeface="Times New Roman" panose="02020603050405020304" pitchFamily="18" charset="0"/>
              </a:rPr>
              <a:t>.  </a:t>
            </a:r>
            <a:r>
              <a:rPr lang="en-US" sz="4400" smtClean="0">
                <a:latin typeface="Times New Roman" panose="02020603050405020304" pitchFamily="18" charset="0"/>
                <a:cs typeface="Times New Roman" panose="02020603050405020304" pitchFamily="18" charset="0"/>
              </a:rPr>
              <a:t> Kết </a:t>
            </a:r>
            <a:r>
              <a:rPr lang="en-US" sz="4400" smtClean="0">
                <a:latin typeface="Times New Roman" panose="02020603050405020304" pitchFamily="18" charset="0"/>
                <a:cs typeface="Times New Roman" panose="02020603050405020304" pitchFamily="18" charset="0"/>
              </a:rPr>
              <a:t>luận</a:t>
            </a:r>
          </a:p>
          <a:p>
            <a:endParaRPr lang="en-US" sz="4400">
              <a:latin typeface="Times New Roman" panose="02020603050405020304" pitchFamily="18" charset="0"/>
              <a:cs typeface="Times New Roman" panose="02020603050405020304" pitchFamily="18" charset="0"/>
            </a:endParaRPr>
          </a:p>
        </p:txBody>
      </p:sp>
      <p:sp>
        <p:nvSpPr>
          <p:cNvPr id="3" name="TextBox 2"/>
          <p:cNvSpPr txBox="1"/>
          <p:nvPr/>
        </p:nvSpPr>
        <p:spPr>
          <a:xfrm>
            <a:off x="1182252" y="1560944"/>
            <a:ext cx="10353964" cy="646331"/>
          </a:xfrm>
          <a:prstGeom prst="rect">
            <a:avLst/>
          </a:prstGeom>
          <a:noFill/>
        </p:spPr>
        <p:txBody>
          <a:bodyPr wrap="square" rtlCol="0">
            <a:spAutoFit/>
          </a:bodyPr>
          <a:lstStyle/>
          <a:p>
            <a:r>
              <a:rPr lang="en-US" sz="3600" smtClean="0">
                <a:latin typeface="Times New Roman" panose="02020603050405020304" pitchFamily="18" charset="0"/>
                <a:cs typeface="Times New Roman" panose="02020603050405020304" pitchFamily="18" charset="0"/>
              </a:rPr>
              <a:t>1. Kết quả đạt được</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1182251" y="2512289"/>
            <a:ext cx="10464803" cy="4154984"/>
          </a:xfrm>
          <a:prstGeom prst="rect">
            <a:avLst/>
          </a:prstGeom>
          <a:noFill/>
        </p:spPr>
        <p:txBody>
          <a:bodyPr wrap="square" rtlCol="0">
            <a:spAutoFit/>
          </a:bodyPr>
          <a:lstStyle/>
          <a:p>
            <a:pPr marL="285750" indent="-285750">
              <a:buFontTx/>
              <a:buChar char="-"/>
            </a:pPr>
            <a:r>
              <a:rPr lang="en-US" sz="2400" smtClean="0">
                <a:latin typeface="Times New Roman" panose="02020603050405020304" pitchFamily="18" charset="0"/>
                <a:cs typeface="Times New Roman" panose="02020603050405020304" pitchFamily="18" charset="0"/>
              </a:rPr>
              <a:t>Xây </a:t>
            </a:r>
            <a:r>
              <a:rPr lang="en-US" sz="2400">
                <a:latin typeface="Times New Roman" panose="02020603050405020304" pitchFamily="18" charset="0"/>
                <a:cs typeface="Times New Roman" panose="02020603050405020304" pitchFamily="18" charset="0"/>
              </a:rPr>
              <a:t>dựng thành công trò chơi Đuổi Hình Bắt Chữ</a:t>
            </a:r>
            <a:r>
              <a:rPr lang="en-US" sz="2400" smtClean="0">
                <a:latin typeface="Times New Roman" panose="02020603050405020304" pitchFamily="18" charset="0"/>
                <a:cs typeface="Times New Roman" panose="02020603050405020304" pitchFamily="18" charset="0"/>
              </a:rPr>
              <a:t>.</a:t>
            </a:r>
          </a:p>
          <a:p>
            <a:pPr marL="285750" indent="-285750">
              <a:buFontTx/>
              <a:buChar char="-"/>
            </a:pPr>
            <a:endParaRPr lang="en-US" sz="2400">
              <a:latin typeface="Times New Roman" panose="02020603050405020304" pitchFamily="18" charset="0"/>
              <a:cs typeface="Times New Roman" panose="02020603050405020304" pitchFamily="18" charset="0"/>
            </a:endParaRPr>
          </a:p>
          <a:p>
            <a:pPr marL="285750" indent="-285750">
              <a:buFontTx/>
              <a:buChar char="-"/>
            </a:pPr>
            <a:r>
              <a:rPr lang="en-US" sz="2400">
                <a:latin typeface="Times New Roman" panose="02020603050405020304" pitchFamily="18" charset="0"/>
                <a:cs typeface="Times New Roman" panose="02020603050405020304" pitchFamily="18" charset="0"/>
              </a:rPr>
              <a:t>Tìm hiểu được ngôn ngữ lập trình C#, Windows Forms và sử dụng Microsoft SQL Server để quản trị cơ sở dữ liệu</a:t>
            </a:r>
            <a:r>
              <a:rPr lang="en-US" sz="2400" smtClean="0">
                <a:latin typeface="Times New Roman" panose="02020603050405020304" pitchFamily="18" charset="0"/>
                <a:cs typeface="Times New Roman" panose="02020603050405020304" pitchFamily="18" charset="0"/>
              </a:rPr>
              <a:t>.</a:t>
            </a:r>
          </a:p>
          <a:p>
            <a:pPr marL="285750" indent="-285750">
              <a:buFontTx/>
              <a:buChar char="-"/>
            </a:pPr>
            <a:endParaRPr lang="en-US" sz="2400">
              <a:latin typeface="Times New Roman" panose="02020603050405020304" pitchFamily="18" charset="0"/>
              <a:cs typeface="Times New Roman" panose="02020603050405020304" pitchFamily="18" charset="0"/>
            </a:endParaRPr>
          </a:p>
          <a:p>
            <a:pPr marL="285750" indent="-285750">
              <a:buFontTx/>
              <a:buChar char="-"/>
            </a:pPr>
            <a:r>
              <a:rPr lang="en-US" sz="2400">
                <a:latin typeface="Times New Roman" panose="02020603050405020304" pitchFamily="18" charset="0"/>
                <a:cs typeface="Times New Roman" panose="02020603050405020304" pitchFamily="18" charset="0"/>
              </a:rPr>
              <a:t>Xây dựng trò chơi thân thiện, tính giải trí cao</a:t>
            </a:r>
            <a:r>
              <a:rPr lang="en-US" sz="2400" smtClean="0">
                <a:latin typeface="Times New Roman" panose="02020603050405020304" pitchFamily="18" charset="0"/>
                <a:cs typeface="Times New Roman" panose="02020603050405020304" pitchFamily="18" charset="0"/>
              </a:rPr>
              <a:t>.</a:t>
            </a:r>
          </a:p>
          <a:p>
            <a:pPr marL="285750" indent="-285750">
              <a:buFontTx/>
              <a:buChar char="-"/>
            </a:pPr>
            <a:endParaRPr lang="en-US" sz="2400">
              <a:latin typeface="Times New Roman" panose="02020603050405020304" pitchFamily="18" charset="0"/>
              <a:cs typeface="Times New Roman" panose="02020603050405020304" pitchFamily="18" charset="0"/>
            </a:endParaRPr>
          </a:p>
          <a:p>
            <a:pPr marL="285750" indent="-285750">
              <a:buFontTx/>
              <a:buChar char="-"/>
            </a:pPr>
            <a:r>
              <a:rPr lang="en-US" sz="2400">
                <a:latin typeface="Times New Roman" panose="02020603050405020304" pitchFamily="18" charset="0"/>
                <a:cs typeface="Times New Roman" panose="02020603050405020304" pitchFamily="18" charset="0"/>
              </a:rPr>
              <a:t>Củng cố kiến thức liên quan đến lập trình ứng dụng trên máy tính.</a:t>
            </a:r>
          </a:p>
          <a:p>
            <a:pPr marL="285750" indent="-285750">
              <a:buFontTx/>
              <a:buChar char="-"/>
            </a:pPr>
            <a:endParaRPr lang="en-US" sz="2400" smtClean="0">
              <a:latin typeface="Times New Roman" panose="02020603050405020304" pitchFamily="18" charset="0"/>
              <a:cs typeface="Times New Roman" panose="02020603050405020304" pitchFamily="18" charset="0"/>
            </a:endParaRPr>
          </a:p>
          <a:p>
            <a:pPr marL="285750" indent="-285750">
              <a:buFontTx/>
              <a:buChar char="-"/>
            </a:pPr>
            <a:r>
              <a:rPr lang="en-US" sz="2400">
                <a:latin typeface="Times New Roman" panose="02020603050405020304" pitchFamily="18" charset="0"/>
                <a:cs typeface="Times New Roman" panose="02020603050405020304" pitchFamily="18" charset="0"/>
              </a:rPr>
              <a:t>Xây dựng thành công dự án dựa trên mô hình 3 lớp.</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3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252" y="1560944"/>
            <a:ext cx="10353964" cy="646331"/>
          </a:xfrm>
          <a:prstGeom prst="rect">
            <a:avLst/>
          </a:prstGeom>
          <a:noFill/>
        </p:spPr>
        <p:txBody>
          <a:bodyPr wrap="square" rtlCol="0">
            <a:spAutoFit/>
          </a:bodyPr>
          <a:lstStyle/>
          <a:p>
            <a:r>
              <a:rPr lang="en-US" sz="3600" smtClean="0">
                <a:latin typeface="Times New Roman" panose="02020603050405020304" pitchFamily="18" charset="0"/>
                <a:cs typeface="Times New Roman" panose="02020603050405020304" pitchFamily="18" charset="0"/>
              </a:rPr>
              <a:t>2. Những khó khăn</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1182252" y="3385126"/>
            <a:ext cx="10353964" cy="646331"/>
          </a:xfrm>
          <a:prstGeom prst="rect">
            <a:avLst/>
          </a:prstGeom>
          <a:noFill/>
        </p:spPr>
        <p:txBody>
          <a:bodyPr wrap="square" rtlCol="0">
            <a:spAutoFit/>
          </a:bodyPr>
          <a:lstStyle/>
          <a:p>
            <a:r>
              <a:rPr lang="en-US" sz="3600" smtClean="0">
                <a:latin typeface="Times New Roman" panose="02020603050405020304" pitchFamily="18" charset="0"/>
                <a:cs typeface="Times New Roman" panose="02020603050405020304" pitchFamily="18" charset="0"/>
              </a:rPr>
              <a:t>3. Hướng phát triển</a:t>
            </a:r>
            <a:endParaRPr lang="en-US" sz="3600">
              <a:latin typeface="Times New Roman" panose="02020603050405020304" pitchFamily="18" charset="0"/>
              <a:cs typeface="Times New Roman" panose="02020603050405020304" pitchFamily="18" charset="0"/>
            </a:endParaRPr>
          </a:p>
        </p:txBody>
      </p:sp>
      <p:sp>
        <p:nvSpPr>
          <p:cNvPr id="5" name="TextBox 4"/>
          <p:cNvSpPr txBox="1"/>
          <p:nvPr/>
        </p:nvSpPr>
        <p:spPr>
          <a:xfrm>
            <a:off x="1182252" y="2565368"/>
            <a:ext cx="8755923" cy="461665"/>
          </a:xfrm>
          <a:prstGeom prst="rect">
            <a:avLst/>
          </a:prstGeom>
          <a:noFill/>
        </p:spPr>
        <p:txBody>
          <a:bodyPr wrap="none" rtlCol="0">
            <a:spAutoFit/>
          </a:bodyPr>
          <a:lstStyle/>
          <a:p>
            <a:r>
              <a:rPr lang="en-US" sz="2400" smtClean="0">
                <a:latin typeface="Times New Roman" panose="02020603050405020304" pitchFamily="18" charset="0"/>
                <a:cs typeface="Times New Roman" panose="02020603050405020304" pitchFamily="18" charset="0"/>
              </a:rPr>
              <a:t>- Hệ </a:t>
            </a:r>
            <a:r>
              <a:rPr lang="en-US" sz="2400">
                <a:latin typeface="Times New Roman" panose="02020603050405020304" pitchFamily="18" charset="0"/>
                <a:cs typeface="Times New Roman" panose="02020603050405020304" pitchFamily="18" charset="0"/>
              </a:rPr>
              <a:t>thống chưa đáp ứng đầy đủ các tính năng như mình mong muốn.</a:t>
            </a:r>
          </a:p>
        </p:txBody>
      </p:sp>
      <p:sp>
        <p:nvSpPr>
          <p:cNvPr id="6" name="Rectangle 5"/>
          <p:cNvSpPr/>
          <p:nvPr/>
        </p:nvSpPr>
        <p:spPr>
          <a:xfrm>
            <a:off x="1182251" y="4204884"/>
            <a:ext cx="9513457" cy="1200329"/>
          </a:xfrm>
          <a:prstGeom prst="rect">
            <a:avLst/>
          </a:prstGeom>
        </p:spPr>
        <p:txBody>
          <a:bodyPr wrap="square">
            <a:spAutoFit/>
          </a:bodyPr>
          <a:lstStyle/>
          <a:p>
            <a:pPr marL="285750" indent="-285750">
              <a:buFontTx/>
              <a:buChar char="-"/>
            </a:pPr>
            <a:r>
              <a:rPr lang="en-US" sz="2400" smtClean="0">
                <a:latin typeface="Times New Roman" panose="02020603050405020304" pitchFamily="18" charset="0"/>
                <a:cs typeface="Times New Roman" panose="02020603050405020304" pitchFamily="18" charset="0"/>
              </a:rPr>
              <a:t>Sử </a:t>
            </a:r>
            <a:r>
              <a:rPr lang="en-US" sz="2400">
                <a:latin typeface="Times New Roman" panose="02020603050405020304" pitchFamily="18" charset="0"/>
                <a:cs typeface="Times New Roman" panose="02020603050405020304" pitchFamily="18" charset="0"/>
              </a:rPr>
              <a:t>dụng Facebook API để đăng nhập và chia sẻ lên Facebook</a:t>
            </a:r>
            <a:r>
              <a:rPr lang="en-US" sz="2400" smtClean="0">
                <a:latin typeface="Times New Roman" panose="02020603050405020304" pitchFamily="18" charset="0"/>
                <a:cs typeface="Times New Roman" panose="02020603050405020304" pitchFamily="18" charset="0"/>
              </a:rPr>
              <a:t>.</a:t>
            </a:r>
          </a:p>
          <a:p>
            <a:pPr marL="285750" indent="-285750">
              <a:buFontTx/>
              <a:buChar char="-"/>
            </a:pPr>
            <a:endParaRPr lang="en-US" sz="2400">
              <a:latin typeface="Times New Roman" panose="02020603050405020304" pitchFamily="18" charset="0"/>
              <a:cs typeface="Times New Roman" panose="02020603050405020304" pitchFamily="18" charset="0"/>
            </a:endParaRPr>
          </a:p>
          <a:p>
            <a:pPr marL="285750" indent="-285750">
              <a:buFontTx/>
              <a:buChar char="-"/>
            </a:pPr>
            <a:r>
              <a:rPr lang="en-US" sz="2400">
                <a:latin typeface="Times New Roman" panose="02020603050405020304" pitchFamily="18" charset="0"/>
                <a:cs typeface="Times New Roman" panose="02020603050405020304" pitchFamily="18" charset="0"/>
              </a:rPr>
              <a:t>Tiền thưởng trong trò chơi sẽ có thể quy đổi ra thành thẻ nạp điện thoại.</a:t>
            </a:r>
          </a:p>
        </p:txBody>
      </p:sp>
    </p:spTree>
    <p:extLst>
      <p:ext uri="{BB962C8B-B14F-4D97-AF65-F5344CB8AC3E}">
        <p14:creationId xmlns:p14="http://schemas.microsoft.com/office/powerpoint/2010/main" val="380176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7819" y="2382980"/>
            <a:ext cx="8940800" cy="1938992"/>
          </a:xfrm>
          <a:prstGeom prst="rect">
            <a:avLst/>
          </a:prstGeom>
          <a:noFill/>
        </p:spPr>
        <p:txBody>
          <a:bodyPr wrap="square" rtlCol="0">
            <a:spAutoFit/>
          </a:bodyPr>
          <a:lstStyle/>
          <a:p>
            <a:pPr algn="ctr"/>
            <a:r>
              <a:rPr lang="en-US" sz="6000" smtClean="0">
                <a:latin typeface="Times New Roman" panose="02020603050405020304" pitchFamily="18" charset="0"/>
                <a:cs typeface="Times New Roman" panose="02020603050405020304" pitchFamily="18" charset="0"/>
              </a:rPr>
              <a:t>Cảm ơn Thầy, cô </a:t>
            </a:r>
          </a:p>
          <a:p>
            <a:pPr algn="ctr"/>
            <a:r>
              <a:rPr lang="en-US" sz="6000" smtClean="0">
                <a:latin typeface="Times New Roman" panose="02020603050405020304" pitchFamily="18" charset="0"/>
                <a:cs typeface="Times New Roman" panose="02020603050405020304" pitchFamily="18" charset="0"/>
              </a:rPr>
              <a:t>và các bạn đã lắng nghe!</a:t>
            </a:r>
            <a:endParaRPr lang="en-US" sz="600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306946" y="1985818"/>
            <a:ext cx="9282546" cy="184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1306946" y="4946073"/>
            <a:ext cx="9282546" cy="184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584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255" y="895927"/>
            <a:ext cx="4886037" cy="923330"/>
          </a:xfrm>
          <a:prstGeom prst="rect">
            <a:avLst/>
          </a:prstGeom>
          <a:noFill/>
        </p:spPr>
        <p:txBody>
          <a:bodyPr wrap="square" rtlCol="0">
            <a:spAutoFit/>
          </a:bodyPr>
          <a:lstStyle/>
          <a:p>
            <a:r>
              <a:rPr lang="en-US" sz="5400" err="1" smtClean="0">
                <a:latin typeface="Times New Roman" panose="02020603050405020304" pitchFamily="18" charset="0"/>
                <a:cs typeface="Times New Roman" panose="02020603050405020304" pitchFamily="18" charset="0"/>
              </a:rPr>
              <a:t>Nội</a:t>
            </a:r>
            <a:r>
              <a:rPr lang="en-US" sz="5400" smtClean="0">
                <a:latin typeface="Times New Roman" panose="02020603050405020304" pitchFamily="18" charset="0"/>
                <a:cs typeface="Times New Roman" panose="02020603050405020304" pitchFamily="18" charset="0"/>
              </a:rPr>
              <a:t> dung </a:t>
            </a:r>
            <a:r>
              <a:rPr lang="en-US" sz="5400" err="1" smtClean="0">
                <a:latin typeface="Times New Roman" panose="02020603050405020304" pitchFamily="18" charset="0"/>
                <a:cs typeface="Times New Roman" panose="02020603050405020304" pitchFamily="18" charset="0"/>
              </a:rPr>
              <a:t>chính</a:t>
            </a:r>
            <a:endParaRPr lang="en-US" sz="5400">
              <a:latin typeface="Times New Roman" panose="02020603050405020304" pitchFamily="18" charset="0"/>
              <a:cs typeface="Times New Roman" panose="02020603050405020304" pitchFamily="18" charset="0"/>
            </a:endParaRPr>
          </a:p>
        </p:txBody>
      </p:sp>
      <p:sp>
        <p:nvSpPr>
          <p:cNvPr id="3" name="TextBox 2"/>
          <p:cNvSpPr txBox="1"/>
          <p:nvPr/>
        </p:nvSpPr>
        <p:spPr>
          <a:xfrm>
            <a:off x="1182255" y="2096348"/>
            <a:ext cx="6031346" cy="4154984"/>
          </a:xfrm>
          <a:prstGeom prst="rect">
            <a:avLst/>
          </a:prstGeom>
          <a:noFill/>
        </p:spPr>
        <p:txBody>
          <a:bodyPr wrap="square" rtlCol="0">
            <a:spAutoFit/>
          </a:bodyPr>
          <a:lstStyle/>
          <a:p>
            <a:pPr marL="857250" indent="-857250">
              <a:buFont typeface="+mj-lt"/>
              <a:buAutoNum type="romanUcPeriod"/>
            </a:pPr>
            <a:r>
              <a:rPr lang="en-US" sz="4400" err="1" smtClean="0">
                <a:latin typeface="Times New Roman" panose="02020603050405020304" pitchFamily="18" charset="0"/>
                <a:cs typeface="Times New Roman" panose="02020603050405020304" pitchFamily="18" charset="0"/>
              </a:rPr>
              <a:t>Giới</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thiệu</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đề</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tài</a:t>
            </a:r>
            <a:endParaRPr lang="en-US" sz="4400" smtClean="0">
              <a:latin typeface="Times New Roman" panose="02020603050405020304" pitchFamily="18" charset="0"/>
              <a:cs typeface="Times New Roman" panose="02020603050405020304" pitchFamily="18" charset="0"/>
            </a:endParaRPr>
          </a:p>
          <a:p>
            <a:pPr marL="857250" indent="-857250">
              <a:buFont typeface="+mj-lt"/>
              <a:buAutoNum type="romanUcPeriod"/>
            </a:pPr>
            <a:r>
              <a:rPr lang="en-US" sz="4400" err="1" smtClean="0">
                <a:latin typeface="Times New Roman" panose="02020603050405020304" pitchFamily="18" charset="0"/>
                <a:cs typeface="Times New Roman" panose="02020603050405020304" pitchFamily="18" charset="0"/>
              </a:rPr>
              <a:t>Công</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nghệ</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sử</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dụng</a:t>
            </a:r>
            <a:endParaRPr lang="en-US" sz="4400" smtClean="0">
              <a:latin typeface="Times New Roman" panose="02020603050405020304" pitchFamily="18" charset="0"/>
              <a:cs typeface="Times New Roman" panose="02020603050405020304" pitchFamily="18" charset="0"/>
            </a:endParaRPr>
          </a:p>
          <a:p>
            <a:pPr marL="857250" indent="-857250">
              <a:buFont typeface="+mj-lt"/>
              <a:buAutoNum type="romanUcPeriod"/>
            </a:pPr>
            <a:r>
              <a:rPr lang="en-US" sz="4400" err="1" smtClean="0">
                <a:latin typeface="Times New Roman" panose="02020603050405020304" pitchFamily="18" charset="0"/>
                <a:cs typeface="Times New Roman" panose="02020603050405020304" pitchFamily="18" charset="0"/>
              </a:rPr>
              <a:t>Phát</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triển</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ứng</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dụng</a:t>
            </a:r>
            <a:endParaRPr lang="en-US" sz="4400" smtClean="0">
              <a:latin typeface="Times New Roman" panose="02020603050405020304" pitchFamily="18" charset="0"/>
              <a:cs typeface="Times New Roman" panose="02020603050405020304" pitchFamily="18" charset="0"/>
            </a:endParaRPr>
          </a:p>
          <a:p>
            <a:pPr marL="857250" indent="-857250">
              <a:buFont typeface="+mj-lt"/>
              <a:buAutoNum type="romanUcPeriod"/>
            </a:pPr>
            <a:r>
              <a:rPr lang="en-US" sz="4400" smtClean="0">
                <a:latin typeface="Times New Roman" panose="02020603050405020304" pitchFamily="18" charset="0"/>
                <a:cs typeface="Times New Roman" panose="02020603050405020304" pitchFamily="18" charset="0"/>
              </a:rPr>
              <a:t>Demo </a:t>
            </a:r>
            <a:r>
              <a:rPr lang="en-US" sz="4400" err="1" smtClean="0">
                <a:latin typeface="Times New Roman" panose="02020603050405020304" pitchFamily="18" charset="0"/>
                <a:cs typeface="Times New Roman" panose="02020603050405020304" pitchFamily="18" charset="0"/>
              </a:rPr>
              <a:t>ứng</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dụng</a:t>
            </a:r>
            <a:endParaRPr lang="en-US" sz="4400" smtClean="0">
              <a:latin typeface="Times New Roman" panose="02020603050405020304" pitchFamily="18" charset="0"/>
              <a:cs typeface="Times New Roman" panose="02020603050405020304" pitchFamily="18" charset="0"/>
            </a:endParaRPr>
          </a:p>
          <a:p>
            <a:pPr marL="857250" indent="-857250">
              <a:buFont typeface="+mj-lt"/>
              <a:buAutoNum type="romanUcPeriod"/>
            </a:pPr>
            <a:r>
              <a:rPr lang="en-US" sz="4400" err="1" smtClean="0">
                <a:latin typeface="Times New Roman" panose="02020603050405020304" pitchFamily="18" charset="0"/>
                <a:cs typeface="Times New Roman" panose="02020603050405020304" pitchFamily="18" charset="0"/>
              </a:rPr>
              <a:t>Kết</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luận</a:t>
            </a:r>
            <a:endParaRPr lang="en-US" sz="4400" smtClean="0">
              <a:latin typeface="Times New Roman" panose="02020603050405020304" pitchFamily="18" charset="0"/>
              <a:cs typeface="Times New Roman" panose="02020603050405020304" pitchFamily="18" charset="0"/>
            </a:endParaRPr>
          </a:p>
          <a:p>
            <a:pPr marL="857250" indent="-857250">
              <a:buFont typeface="+mj-lt"/>
              <a:buAutoNum type="romanUcPeriod"/>
            </a:pPr>
            <a:endParaRPr lang="en-US"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91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437" y="507999"/>
            <a:ext cx="4679486" cy="769441"/>
          </a:xfrm>
          <a:prstGeom prst="rect">
            <a:avLst/>
          </a:prstGeom>
          <a:noFill/>
        </p:spPr>
        <p:txBody>
          <a:bodyPr wrap="none" rtlCol="0">
            <a:spAutoFit/>
          </a:bodyPr>
          <a:lstStyle/>
          <a:p>
            <a:pPr marL="400050" indent="-400050">
              <a:buFont typeface="+mj-lt"/>
              <a:buAutoNum type="romanUcPeriod"/>
            </a:pPr>
            <a:r>
              <a:rPr lang="en-US" sz="4400" smtClean="0">
                <a:latin typeface="Times New Roman" panose="02020603050405020304" pitchFamily="18" charset="0"/>
                <a:cs typeface="Times New Roman" panose="02020603050405020304" pitchFamily="18" charset="0"/>
              </a:rPr>
              <a:t>   Giới </a:t>
            </a:r>
            <a:r>
              <a:rPr lang="en-US" sz="4400" err="1" smtClean="0">
                <a:latin typeface="Times New Roman" panose="02020603050405020304" pitchFamily="18" charset="0"/>
                <a:cs typeface="Times New Roman" panose="02020603050405020304" pitchFamily="18" charset="0"/>
              </a:rPr>
              <a:t>thiệu</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đề</a:t>
            </a:r>
            <a:r>
              <a:rPr lang="en-US" sz="4400" smtClean="0">
                <a:latin typeface="Times New Roman" panose="02020603050405020304" pitchFamily="18" charset="0"/>
                <a:cs typeface="Times New Roman" panose="02020603050405020304" pitchFamily="18" charset="0"/>
              </a:rPr>
              <a:t> </a:t>
            </a:r>
            <a:r>
              <a:rPr lang="en-US" sz="4400" err="1" smtClean="0">
                <a:latin typeface="Times New Roman" panose="02020603050405020304" pitchFamily="18" charset="0"/>
                <a:cs typeface="Times New Roman" panose="02020603050405020304" pitchFamily="18" charset="0"/>
              </a:rPr>
              <a:t>tài</a:t>
            </a:r>
            <a:endParaRPr lang="en-US" sz="4400">
              <a:latin typeface="Times New Roman" panose="02020603050405020304" pitchFamily="18" charset="0"/>
              <a:cs typeface="Times New Roman" panose="02020603050405020304" pitchFamily="18" charset="0"/>
            </a:endParaRPr>
          </a:p>
        </p:txBody>
      </p:sp>
      <p:sp>
        <p:nvSpPr>
          <p:cNvPr id="3" name="TextBox 2"/>
          <p:cNvSpPr txBox="1"/>
          <p:nvPr/>
        </p:nvSpPr>
        <p:spPr>
          <a:xfrm>
            <a:off x="1228437" y="1699491"/>
            <a:ext cx="9199418" cy="1200329"/>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Trò chơi Đuổi Hình Bắt Chữ là một trò chơi thuộc chủ đề giải đố. Người chơi sử dụng các từ ngữ ghép lại với nhau thành một câu, từ có nghĩa để trả lời câu hỏi bằng hình ảnh.</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432" y="2584158"/>
            <a:ext cx="4571428" cy="4571428"/>
          </a:xfrm>
          <a:prstGeom prst="rect">
            <a:avLst/>
          </a:prstGeom>
        </p:spPr>
      </p:pic>
    </p:spTree>
    <p:extLst>
      <p:ext uri="{BB962C8B-B14F-4D97-AF65-F5344CB8AC3E}">
        <p14:creationId xmlns:p14="http://schemas.microsoft.com/office/powerpoint/2010/main" val="32207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2252" y="551341"/>
            <a:ext cx="5615711" cy="1446550"/>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Ⅱ</a:t>
            </a:r>
            <a:r>
              <a:rPr lang="en-US" sz="4400" smtClean="0">
                <a:latin typeface="Times New Roman" panose="02020603050405020304" pitchFamily="18" charset="0"/>
                <a:cs typeface="Times New Roman" panose="02020603050405020304" pitchFamily="18" charset="0"/>
              </a:rPr>
              <a:t>.  </a:t>
            </a:r>
            <a:r>
              <a:rPr lang="en-US" sz="4400" smtClean="0">
                <a:latin typeface="Times New Roman" panose="02020603050405020304" pitchFamily="18" charset="0"/>
                <a:cs typeface="Times New Roman" panose="02020603050405020304" pitchFamily="18" charset="0"/>
              </a:rPr>
              <a:t> Công </a:t>
            </a:r>
            <a:r>
              <a:rPr lang="en-US" sz="4400" smtClean="0">
                <a:latin typeface="Times New Roman" panose="02020603050405020304" pitchFamily="18" charset="0"/>
                <a:cs typeface="Times New Roman" panose="02020603050405020304" pitchFamily="18" charset="0"/>
              </a:rPr>
              <a:t>nghệ sử dụng</a:t>
            </a:r>
          </a:p>
          <a:p>
            <a:endParaRPr lang="en-US" sz="4400">
              <a:latin typeface="Times New Roman" panose="02020603050405020304" pitchFamily="18" charset="0"/>
              <a:cs typeface="Times New Roman" panose="02020603050405020304" pitchFamily="18" charset="0"/>
            </a:endParaRPr>
          </a:p>
        </p:txBody>
      </p:sp>
      <p:sp>
        <p:nvSpPr>
          <p:cNvPr id="4" name="TextBox 3"/>
          <p:cNvSpPr txBox="1"/>
          <p:nvPr/>
        </p:nvSpPr>
        <p:spPr>
          <a:xfrm>
            <a:off x="1182252" y="1533194"/>
            <a:ext cx="4928400" cy="646331"/>
          </a:xfrm>
          <a:prstGeom prst="rect">
            <a:avLst/>
          </a:prstGeom>
          <a:noFill/>
        </p:spPr>
        <p:txBody>
          <a:bodyPr wrap="none" rtlCol="0">
            <a:spAutoFit/>
          </a:bodyPr>
          <a:lstStyle/>
          <a:p>
            <a:r>
              <a:rPr lang="en-US" sz="3600" smtClean="0">
                <a:latin typeface="Times New Roman" panose="02020603050405020304" pitchFamily="18" charset="0"/>
                <a:cs typeface="Times New Roman" panose="02020603050405020304" pitchFamily="18" charset="0"/>
              </a:rPr>
              <a:t>1. Windows Forms là gì ?</a:t>
            </a:r>
            <a:endParaRPr lang="en-US" sz="3600">
              <a:latin typeface="Times New Roman" panose="02020603050405020304" pitchFamily="18" charset="0"/>
              <a:cs typeface="Times New Roman" panose="02020603050405020304" pitchFamily="18" charset="0"/>
            </a:endParaRPr>
          </a:p>
        </p:txBody>
      </p:sp>
      <p:sp>
        <p:nvSpPr>
          <p:cNvPr id="5" name="TextBox 4"/>
          <p:cNvSpPr txBox="1"/>
          <p:nvPr/>
        </p:nvSpPr>
        <p:spPr>
          <a:xfrm>
            <a:off x="1182252" y="2447635"/>
            <a:ext cx="8506693" cy="4154984"/>
          </a:xfrm>
          <a:prstGeom prst="rect">
            <a:avLst/>
          </a:prstGeom>
          <a:noFill/>
        </p:spPr>
        <p:txBody>
          <a:bodyPr wrap="square" rtlCol="0">
            <a:spAutoFit/>
          </a:bodyPr>
          <a:lstStyle/>
          <a:p>
            <a:pPr marL="285750" indent="-285750">
              <a:buFontTx/>
              <a:buChar char="-"/>
            </a:pPr>
            <a:r>
              <a:rPr lang="en-US" sz="2400" smtClean="0">
                <a:latin typeface="Times New Roman" panose="02020603050405020304" pitchFamily="18" charset="0"/>
                <a:cs typeface="Times New Roman" panose="02020603050405020304" pitchFamily="18" charset="0"/>
              </a:rPr>
              <a:t>Windows Forms (Winform) là một lớp thư viện đồ họa </a:t>
            </a:r>
          </a:p>
          <a:p>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được cung cấp bởi .NET Framework.</a:t>
            </a:r>
          </a:p>
          <a:p>
            <a:endParaRPr lang="en-US" sz="2400" smtClean="0">
              <a:latin typeface="Times New Roman" panose="02020603050405020304" pitchFamily="18" charset="0"/>
              <a:cs typeface="Times New Roman" panose="02020603050405020304" pitchFamily="18" charset="0"/>
            </a:endParaRPr>
          </a:p>
          <a:p>
            <a:pPr marL="342900" indent="-342900">
              <a:buFontTx/>
              <a:buChar char="-"/>
            </a:pPr>
            <a:r>
              <a:rPr lang="en-US" sz="2400" smtClean="0">
                <a:latin typeface="Times New Roman" panose="02020603050405020304" pitchFamily="18" charset="0"/>
                <a:cs typeface="Times New Roman" panose="02020603050405020304" pitchFamily="18" charset="0"/>
              </a:rPr>
              <a:t>Windows Form bao gồm : </a:t>
            </a:r>
          </a:p>
          <a:p>
            <a:r>
              <a:rPr lang="en-US" sz="2400" smtClean="0">
                <a:latin typeface="Times New Roman" panose="02020603050405020304" pitchFamily="18" charset="0"/>
                <a:cs typeface="Times New Roman" panose="02020603050405020304" pitchFamily="18" charset="0"/>
              </a:rPr>
              <a:t>     + Một Form là khung dùng để hiển thị thông tin đến </a:t>
            </a:r>
          </a:p>
          <a:p>
            <a:r>
              <a:rPr lang="en-US" sz="2400" smtClean="0">
                <a:latin typeface="Times New Roman" panose="02020603050405020304" pitchFamily="18" charset="0"/>
                <a:cs typeface="Times New Roman" panose="02020603050405020304" pitchFamily="18" charset="0"/>
              </a:rPr>
              <a:t>        người dùng. </a:t>
            </a:r>
          </a:p>
          <a:p>
            <a:r>
              <a:rPr lang="en-US" sz="2400" smtClean="0">
                <a:latin typeface="Times New Roman" panose="02020603050405020304" pitchFamily="18" charset="0"/>
                <a:cs typeface="Times New Roman" panose="02020603050405020304" pitchFamily="18" charset="0"/>
              </a:rPr>
              <a:t>     + Các Control được thiết kế trên Form.</a:t>
            </a:r>
          </a:p>
          <a:p>
            <a:endParaRPr lang="en-US" sz="2400" smtClean="0">
              <a:latin typeface="Times New Roman" panose="02020603050405020304" pitchFamily="18" charset="0"/>
              <a:cs typeface="Times New Roman" panose="02020603050405020304" pitchFamily="18" charset="0"/>
            </a:endParaRPr>
          </a:p>
          <a:p>
            <a:pPr marL="342900" indent="-342900">
              <a:buFontTx/>
              <a:buChar char="-"/>
            </a:pPr>
            <a:r>
              <a:rPr lang="en-US" sz="2400" smtClean="0">
                <a:latin typeface="Times New Roman" panose="02020603050405020304" pitchFamily="18" charset="0"/>
                <a:cs typeface="Times New Roman" panose="02020603050405020304" pitchFamily="18" charset="0"/>
              </a:rPr>
              <a:t>Sử dụng ngôn ngữ C# để lập trình, xử lý sự kiện, kết nối </a:t>
            </a:r>
          </a:p>
          <a:p>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với cơ sở dữ liệu đáp ứng yêu cầu từ người dùng.</a:t>
            </a:r>
          </a:p>
          <a:p>
            <a:pPr marL="285750" indent="-285750">
              <a:buFontTx/>
              <a:buChar char="-"/>
            </a:pPr>
            <a:endParaRPr 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1923" y="4312751"/>
            <a:ext cx="1801091" cy="18010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6612" y="2179525"/>
            <a:ext cx="2351715" cy="1351560"/>
          </a:xfrm>
          <a:prstGeom prst="rect">
            <a:avLst/>
          </a:prstGeom>
        </p:spPr>
      </p:pic>
    </p:spTree>
    <p:extLst>
      <p:ext uri="{BB962C8B-B14F-4D97-AF65-F5344CB8AC3E}">
        <p14:creationId xmlns:p14="http://schemas.microsoft.com/office/powerpoint/2010/main" val="197611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wipe(down)">
                                      <p:cBhvr>
                                        <p:cTn id="34" dur="500"/>
                                        <p:tgtEl>
                                          <p:spTgt spid="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down)">
                                      <p:cBhvr>
                                        <p:cTn id="39" dur="500"/>
                                        <p:tgtEl>
                                          <p:spTgt spid="5">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wipe(down)">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7673" y="341745"/>
            <a:ext cx="9254835"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Windows Forms </a:t>
            </a:r>
            <a:r>
              <a:rPr lang="en-US" sz="2400">
                <a:latin typeface="Times New Roman" panose="02020603050405020304" pitchFamily="18" charset="0"/>
                <a:cs typeface="Times New Roman" panose="02020603050405020304" pitchFamily="18" charset="0"/>
              </a:rPr>
              <a:t>cho phép chúng ta lập trình các ứng dụng Windows. </a:t>
            </a:r>
            <a:r>
              <a:rPr lang="en-US" sz="2400" smtClean="0">
                <a:latin typeface="Times New Roman" panose="02020603050405020304" pitchFamily="18" charset="0"/>
                <a:cs typeface="Times New Roman" panose="02020603050405020304" pitchFamily="18" charset="0"/>
              </a:rPr>
              <a:t>Nhờ </a:t>
            </a:r>
            <a:r>
              <a:rPr lang="en-US" sz="2400">
                <a:latin typeface="Times New Roman" panose="02020603050405020304" pitchFamily="18" charset="0"/>
                <a:cs typeface="Times New Roman" panose="02020603050405020304" pitchFamily="18" charset="0"/>
              </a:rPr>
              <a:t>tính tiện ích, dễ code, giao diện thiết kế kéo thả đơn giản.</a:t>
            </a:r>
          </a:p>
          <a:p>
            <a:endParaRPr lang="en-US" sz="2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900" y="1324081"/>
            <a:ext cx="7906135" cy="5289992"/>
          </a:xfrm>
          <a:prstGeom prst="rect">
            <a:avLst/>
          </a:prstGeom>
        </p:spPr>
      </p:pic>
    </p:spTree>
    <p:extLst>
      <p:ext uri="{BB962C8B-B14F-4D97-AF65-F5344CB8AC3E}">
        <p14:creationId xmlns:p14="http://schemas.microsoft.com/office/powerpoint/2010/main" val="119106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253" y="849875"/>
            <a:ext cx="6002477" cy="646331"/>
          </a:xfrm>
          <a:prstGeom prst="rect">
            <a:avLst/>
          </a:prstGeom>
          <a:noFill/>
        </p:spPr>
        <p:txBody>
          <a:bodyPr wrap="none" rtlCol="0">
            <a:spAutoFit/>
          </a:bodyPr>
          <a:lstStyle/>
          <a:p>
            <a:r>
              <a:rPr lang="en-US" sz="3600">
                <a:latin typeface="Times New Roman" panose="02020603050405020304" pitchFamily="18" charset="0"/>
                <a:cs typeface="Times New Roman" panose="02020603050405020304" pitchFamily="18" charset="0"/>
              </a:rPr>
              <a:t>2</a:t>
            </a:r>
            <a:r>
              <a:rPr lang="en-US" sz="3600" smtClean="0">
                <a:latin typeface="Times New Roman" panose="02020603050405020304" pitchFamily="18" charset="0"/>
                <a:cs typeface="Times New Roman" panose="02020603050405020304" pitchFamily="18" charset="0"/>
              </a:rPr>
              <a:t>. Microsoft SQL Server là gì ?</a:t>
            </a:r>
            <a:endParaRPr lang="en-US" sz="3600">
              <a:latin typeface="Times New Roman" panose="02020603050405020304" pitchFamily="18" charset="0"/>
              <a:cs typeface="Times New Roman" panose="02020603050405020304" pitchFamily="18" charset="0"/>
            </a:endParaRPr>
          </a:p>
        </p:txBody>
      </p:sp>
      <p:sp>
        <p:nvSpPr>
          <p:cNvPr id="3" name="TextBox 2"/>
          <p:cNvSpPr txBox="1"/>
          <p:nvPr/>
        </p:nvSpPr>
        <p:spPr>
          <a:xfrm>
            <a:off x="1182253" y="1888022"/>
            <a:ext cx="6844148" cy="2308324"/>
          </a:xfrm>
          <a:prstGeom prst="rect">
            <a:avLst/>
          </a:prstGeom>
          <a:noFill/>
        </p:spPr>
        <p:txBody>
          <a:bodyPr wrap="square" rtlCol="0">
            <a:spAutoFit/>
          </a:bodyPr>
          <a:lstStyle/>
          <a:p>
            <a:pPr marL="285750" indent="-285750">
              <a:buFontTx/>
              <a:buChar char="-"/>
            </a:pPr>
            <a:r>
              <a:rPr lang="en-US" sz="2400" smtClean="0">
                <a:latin typeface="Times New Roman" panose="02020603050405020304" pitchFamily="18" charset="0"/>
                <a:cs typeface="Times New Roman" panose="02020603050405020304" pitchFamily="18" charset="0"/>
              </a:rPr>
              <a:t>Là một hệ quản trị cơ sở dữ liệu quan hệ được phát triển bởi Microsoft.</a:t>
            </a:r>
          </a:p>
          <a:p>
            <a:endParaRPr lang="en-US" sz="2400" smtClean="0">
              <a:latin typeface="Times New Roman" panose="02020603050405020304" pitchFamily="18" charset="0"/>
              <a:cs typeface="Times New Roman" panose="02020603050405020304" pitchFamily="18" charset="0"/>
            </a:endParaRPr>
          </a:p>
          <a:p>
            <a:pPr marL="285750" indent="-285750">
              <a:buFontTx/>
              <a:buChar char="-"/>
            </a:pPr>
            <a:r>
              <a:rPr lang="en-US" sz="2400" smtClean="0">
                <a:latin typeface="Times New Roman" panose="02020603050405020304" pitchFamily="18" charset="0"/>
                <a:cs typeface="Times New Roman" panose="02020603050405020304" pitchFamily="18" charset="0"/>
              </a:rPr>
              <a:t>Là một phần mềm có chức năng chính là lưu trữ và truy xuất dữ liệu theo yêu cầu của các ứng dụng phần mềm khác.</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091" y="1533194"/>
            <a:ext cx="2735817" cy="38700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716" y="4458854"/>
            <a:ext cx="2771775" cy="2133600"/>
          </a:xfrm>
          <a:prstGeom prst="rect">
            <a:avLst/>
          </a:prstGeom>
        </p:spPr>
      </p:pic>
    </p:spTree>
    <p:extLst>
      <p:ext uri="{BB962C8B-B14F-4D97-AF65-F5344CB8AC3E}">
        <p14:creationId xmlns:p14="http://schemas.microsoft.com/office/powerpoint/2010/main" val="5183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1" y="544945"/>
            <a:ext cx="5891356" cy="1446550"/>
          </a:xfrm>
          <a:prstGeom prst="rect">
            <a:avLst/>
          </a:prstGeom>
          <a:noFill/>
        </p:spPr>
        <p:txBody>
          <a:bodyPr wrap="none" rtlCol="0">
            <a:spAutoFit/>
          </a:bodyPr>
          <a:lstStyle/>
          <a:p>
            <a:r>
              <a:rPr lang="en-US" sz="4400">
                <a:latin typeface="Times New Roman" panose="02020603050405020304" pitchFamily="18" charset="0"/>
                <a:cs typeface="Times New Roman" panose="02020603050405020304" pitchFamily="18" charset="0"/>
              </a:rPr>
              <a:t>Ⅲ</a:t>
            </a:r>
            <a:r>
              <a:rPr lang="en-US" sz="4400" smtClean="0">
                <a:latin typeface="Times New Roman" panose="02020603050405020304" pitchFamily="18" charset="0"/>
                <a:cs typeface="Times New Roman" panose="02020603050405020304" pitchFamily="18" charset="0"/>
              </a:rPr>
              <a:t>. </a:t>
            </a:r>
            <a:r>
              <a:rPr lang="en-US" sz="4400" smtClean="0">
                <a:latin typeface="Times New Roman" panose="02020603050405020304" pitchFamily="18" charset="0"/>
                <a:cs typeface="Times New Roman" panose="02020603050405020304" pitchFamily="18" charset="0"/>
              </a:rPr>
              <a:t>   Phát </a:t>
            </a:r>
            <a:r>
              <a:rPr lang="en-US" sz="4400" smtClean="0">
                <a:latin typeface="Times New Roman" panose="02020603050405020304" pitchFamily="18" charset="0"/>
                <a:cs typeface="Times New Roman" panose="02020603050405020304" pitchFamily="18" charset="0"/>
              </a:rPr>
              <a:t>triển ứng dụng</a:t>
            </a:r>
            <a:endParaRPr lang="en-US" sz="4400">
              <a:latin typeface="Times New Roman" panose="02020603050405020304" pitchFamily="18" charset="0"/>
              <a:cs typeface="Times New Roman" panose="02020603050405020304" pitchFamily="18" charset="0"/>
            </a:endParaRPr>
          </a:p>
          <a:p>
            <a:endParaRPr lang="en-US" sz="4400">
              <a:latin typeface="Times New Roman" panose="02020603050405020304" pitchFamily="18" charset="0"/>
              <a:cs typeface="Times New Roman" panose="02020603050405020304" pitchFamily="18" charset="0"/>
            </a:endParaRPr>
          </a:p>
        </p:txBody>
      </p:sp>
      <p:sp>
        <p:nvSpPr>
          <p:cNvPr id="3" name="TextBox 2"/>
          <p:cNvSpPr txBox="1"/>
          <p:nvPr/>
        </p:nvSpPr>
        <p:spPr>
          <a:xfrm>
            <a:off x="1219201" y="1462398"/>
            <a:ext cx="2377574" cy="646331"/>
          </a:xfrm>
          <a:prstGeom prst="rect">
            <a:avLst/>
          </a:prstGeom>
          <a:noFill/>
        </p:spPr>
        <p:txBody>
          <a:bodyPr wrap="none" rtlCol="0">
            <a:spAutoFit/>
          </a:bodyPr>
          <a:lstStyle/>
          <a:p>
            <a:r>
              <a:rPr lang="en-US" sz="3600" smtClean="0">
                <a:latin typeface="Times New Roman" panose="02020603050405020304" pitchFamily="18" charset="0"/>
                <a:cs typeface="Times New Roman" panose="02020603050405020304" pitchFamily="18" charset="0"/>
              </a:rPr>
              <a:t>1. Use Case</a:t>
            </a:r>
            <a:endParaRPr lang="en-US" sz="36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475" y="2225964"/>
            <a:ext cx="6972904" cy="4304146"/>
          </a:xfrm>
          <a:prstGeom prst="rect">
            <a:avLst/>
          </a:prstGeom>
        </p:spPr>
      </p:pic>
    </p:spTree>
    <p:extLst>
      <p:ext uri="{BB962C8B-B14F-4D97-AF65-F5344CB8AC3E}">
        <p14:creationId xmlns:p14="http://schemas.microsoft.com/office/powerpoint/2010/main" val="395474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7674" y="409453"/>
            <a:ext cx="3608680" cy="646331"/>
          </a:xfrm>
          <a:prstGeom prst="rect">
            <a:avLst/>
          </a:prstGeom>
          <a:noFill/>
        </p:spPr>
        <p:txBody>
          <a:bodyPr wrap="none" rtlCol="0">
            <a:spAutoFit/>
          </a:bodyPr>
          <a:lstStyle/>
          <a:p>
            <a:r>
              <a:rPr lang="en-US" sz="3600" smtClean="0">
                <a:latin typeface="Times New Roman" panose="02020603050405020304" pitchFamily="18" charset="0"/>
                <a:cs typeface="Times New Roman" panose="02020603050405020304" pitchFamily="18" charset="0"/>
              </a:rPr>
              <a:t>2. Lược đồ tuần tự</a:t>
            </a:r>
            <a:endParaRPr lang="en-US" sz="36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421" y="1217582"/>
            <a:ext cx="7414903" cy="5364945"/>
          </a:xfrm>
          <a:prstGeom prst="rect">
            <a:avLst/>
          </a:prstGeom>
        </p:spPr>
      </p:pic>
    </p:spTree>
    <p:extLst>
      <p:ext uri="{BB962C8B-B14F-4D97-AF65-F5344CB8AC3E}">
        <p14:creationId xmlns:p14="http://schemas.microsoft.com/office/powerpoint/2010/main" val="41699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390979"/>
            <a:ext cx="3140603" cy="646331"/>
          </a:xfrm>
          <a:prstGeom prst="rect">
            <a:avLst/>
          </a:prstGeom>
          <a:noFill/>
        </p:spPr>
        <p:txBody>
          <a:bodyPr wrap="none" rtlCol="0">
            <a:spAutoFit/>
          </a:bodyPr>
          <a:lstStyle/>
          <a:p>
            <a:r>
              <a:rPr lang="en-US" sz="3600" smtClean="0">
                <a:latin typeface="Times New Roman" panose="02020603050405020304" pitchFamily="18" charset="0"/>
                <a:cs typeface="Times New Roman" panose="02020603050405020304" pitchFamily="18" charset="0"/>
              </a:rPr>
              <a:t>3. Cơ sở dữ liệu</a:t>
            </a:r>
            <a:endParaRPr lang="en-US" sz="36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641" y="2945804"/>
            <a:ext cx="6447079" cy="3109229"/>
          </a:xfrm>
          <a:prstGeom prst="rect">
            <a:avLst/>
          </a:prstGeom>
        </p:spPr>
      </p:pic>
      <p:sp>
        <p:nvSpPr>
          <p:cNvPr id="4" name="TextBox 3"/>
          <p:cNvSpPr txBox="1"/>
          <p:nvPr/>
        </p:nvSpPr>
        <p:spPr>
          <a:xfrm>
            <a:off x="1209964" y="1092468"/>
            <a:ext cx="6221575" cy="1384995"/>
          </a:xfrm>
          <a:prstGeom prst="rect">
            <a:avLst/>
          </a:prstGeom>
          <a:noFill/>
        </p:spPr>
        <p:txBody>
          <a:bodyPr wrap="none" rtlCol="0">
            <a:spAutoFit/>
          </a:bodyPr>
          <a:lstStyle/>
          <a:p>
            <a:pPr marL="285750" indent="-285750">
              <a:buFontTx/>
              <a:buChar char="-"/>
            </a:pPr>
            <a:r>
              <a:rPr lang="en-US" sz="2800" smtClean="0">
                <a:latin typeface="Times New Roman" panose="02020603050405020304" pitchFamily="18" charset="0"/>
                <a:cs typeface="Times New Roman" panose="02020603050405020304" pitchFamily="18" charset="0"/>
              </a:rPr>
              <a:t>Bảng Player : Lưu thông tin người chơi.</a:t>
            </a:r>
          </a:p>
          <a:p>
            <a:endParaRPr lang="en-US" sz="2800" smtClean="0">
              <a:latin typeface="Times New Roman" panose="02020603050405020304" pitchFamily="18" charset="0"/>
              <a:cs typeface="Times New Roman" panose="02020603050405020304" pitchFamily="18" charset="0"/>
            </a:endParaRPr>
          </a:p>
          <a:p>
            <a:pPr marL="285750" indent="-285750">
              <a:buFontTx/>
              <a:buChar char="-"/>
            </a:pPr>
            <a:r>
              <a:rPr lang="en-US" sz="2800" smtClean="0">
                <a:latin typeface="Times New Roman" panose="02020603050405020304" pitchFamily="18" charset="0"/>
                <a:cs typeface="Times New Roman" panose="02020603050405020304" pitchFamily="18" charset="0"/>
              </a:rPr>
              <a:t>Bảng Question : Lưu thông tin câu hỏi.</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65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713</TotalTime>
  <Words>503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Xuân Hiếu Thái</dc:creator>
  <cp:lastModifiedBy>Xuân Hiếu Thái</cp:lastModifiedBy>
  <cp:revision>47</cp:revision>
  <dcterms:created xsi:type="dcterms:W3CDTF">2020-01-02T13:49:08Z</dcterms:created>
  <dcterms:modified xsi:type="dcterms:W3CDTF">2020-01-07T16:13:06Z</dcterms:modified>
</cp:coreProperties>
</file>