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PT Sans Narrow" panose="020B0604020202020204" charset="0"/>
      <p:regular r:id="rId31"/>
      <p:bold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2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86466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caec12e87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caec12e87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just" rtl="0">
              <a:lnSpc>
                <a:spcPct val="150000"/>
              </a:lnSpc>
              <a:spcBef>
                <a:spcPts val="1200"/>
              </a:spcBef>
              <a:spcAft>
                <a:spcPts val="0"/>
              </a:spcAft>
              <a:buNone/>
            </a:pPr>
            <a:endParaRPr sz="1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e6d2db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2e6d2db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caea486da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caea486da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e58096fa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e58096fa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caec12e87c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caec12e87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f06622c2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2f06622c2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2f06622c2a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2f06622c2a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f06622c2a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f06622c2a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f06622c2a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f06622c2a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f06622c2a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f06622c2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895379b3f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895379b3f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2f06622c2a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2f06622c2a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2f06622c2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2f06622c2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2f06622c2a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2f06622c2a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40385" lvl="0" indent="-262890" algn="just" rtl="0">
              <a:lnSpc>
                <a:spcPct val="150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Sử dụng tập dữ liệu có kích thước lớn hơn tập dữ liệu như: Flickr30k, Coco,...</a:t>
            </a:r>
            <a:endParaRPr sz="1300">
              <a:solidFill>
                <a:schemeClr val="dk1"/>
              </a:solidFill>
              <a:latin typeface="Times New Roman"/>
              <a:ea typeface="Times New Roman"/>
              <a:cs typeface="Times New Roman"/>
              <a:sym typeface="Times New Roman"/>
            </a:endParaRPr>
          </a:p>
          <a:p>
            <a:pPr marL="540385" lvl="0" indent="-262890" algn="just" rtl="0">
              <a:lnSpc>
                <a:spcPct val="150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Sử dụng mô hình có độ sâu phức tạp hơn nhằm mục đích tăng độ chính xác khi đưa ra giá trị dự đoán.</a:t>
            </a:r>
            <a:endParaRPr sz="1300">
              <a:solidFill>
                <a:schemeClr val="dk1"/>
              </a:solidFill>
              <a:latin typeface="Times New Roman"/>
              <a:ea typeface="Times New Roman"/>
              <a:cs typeface="Times New Roman"/>
              <a:sym typeface="Times New Roman"/>
            </a:endParaRPr>
          </a:p>
          <a:p>
            <a:pPr marL="540385" lvl="0" indent="-262890" algn="just" rtl="0">
              <a:lnSpc>
                <a:spcPct val="150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Sử dụng Ensemble Learning: Kết hợp nhiều mô hình Image Captioning khác nhau để tạo ra mô hình Ensemble có khả năng tạo ra các mô tả hình ảnh đa dạng và chất lượng cao hơn. Ensemble Learning có thể giúp cải thiện độ chính xác và tính đa dạng của các mô hình Image Captioning.</a:t>
            </a:r>
            <a:endParaRPr sz="1300">
              <a:solidFill>
                <a:schemeClr val="dk1"/>
              </a:solidFill>
              <a:latin typeface="Times New Roman"/>
              <a:ea typeface="Times New Roman"/>
              <a:cs typeface="Times New Roman"/>
              <a:sym typeface="Times New Roman"/>
            </a:endParaRPr>
          </a:p>
          <a:p>
            <a:pPr marL="540385" lvl="0" indent="-262890" algn="just" rtl="0">
              <a:lnSpc>
                <a:spcPct val="150000"/>
              </a:lnSpc>
              <a:spcBef>
                <a:spcPts val="60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Tạo ra các bộ dữ liệu mới và phong phú hơn: Mở rộng tập dữ liệu Flickr8k hoặc thu thập các tập dữ liệu mới có độ phân loại chi tiết hơn, đa dạng hơn về nội dung hình ảnh và mô tả ngôn ngữ. Điều này giúp tăng tính tổng quát hóa và khả năng áp dụng của mô hình Image Captioning..</a:t>
            </a:r>
            <a:endParaRPr sz="13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2f06622c2a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2f06622c2a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895379b3f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895379b3f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2e6d2db9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2e6d2db9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2e58096fa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2e58096fa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a5590a9ee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a5590a9ee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5590a9ee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5590a9ee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caec12e87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caec12e87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caec12e87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caec12e87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e6d2db9f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2e6d2db9f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895825" y="0"/>
            <a:ext cx="7341900" cy="1034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Report</a:t>
            </a:r>
            <a:endParaRPr/>
          </a:p>
        </p:txBody>
      </p:sp>
      <p:sp>
        <p:nvSpPr>
          <p:cNvPr id="67" name="Google Shape;67;p13"/>
          <p:cNvSpPr txBox="1">
            <a:spLocks noGrp="1"/>
          </p:cNvSpPr>
          <p:nvPr>
            <p:ph type="subTitle" idx="1"/>
          </p:nvPr>
        </p:nvSpPr>
        <p:spPr>
          <a:xfrm>
            <a:off x="1044775" y="1292975"/>
            <a:ext cx="7077600" cy="138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900" b="1"/>
              <a:t>Image Captioning Using Recurrent Neural Networks (RNNs) </a:t>
            </a:r>
            <a:endParaRPr sz="2900" b="1"/>
          </a:p>
        </p:txBody>
      </p:sp>
      <p:sp>
        <p:nvSpPr>
          <p:cNvPr id="68" name="Google Shape;68;p13"/>
          <p:cNvSpPr txBox="1">
            <a:spLocks noGrp="1"/>
          </p:cNvSpPr>
          <p:nvPr>
            <p:ph type="subTitle" idx="1"/>
          </p:nvPr>
        </p:nvSpPr>
        <p:spPr>
          <a:xfrm>
            <a:off x="2164375" y="2652450"/>
            <a:ext cx="5068800" cy="1034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vi" sz="1500" b="1"/>
              <a:t>Master: Quach Dinh Hoang</a:t>
            </a:r>
            <a:endParaRPr sz="1500" b="1"/>
          </a:p>
          <a:p>
            <a:pPr marL="0" lvl="0" indent="0" algn="ctr" rtl="0">
              <a:spcBef>
                <a:spcPts val="0"/>
              </a:spcBef>
              <a:spcAft>
                <a:spcPts val="0"/>
              </a:spcAft>
              <a:buNone/>
            </a:pPr>
            <a:endParaRPr sz="1500" b="1"/>
          </a:p>
          <a:p>
            <a:pPr marL="0" lvl="0" indent="0" algn="ctr" rtl="0">
              <a:spcBef>
                <a:spcPts val="0"/>
              </a:spcBef>
              <a:spcAft>
                <a:spcPts val="0"/>
              </a:spcAft>
              <a:buNone/>
            </a:pPr>
            <a:r>
              <a:rPr lang="vi" sz="1500" b="1"/>
              <a:t>Tran Nguyen Thai Bao 	19133010</a:t>
            </a:r>
            <a:endParaRPr sz="1500" b="1"/>
          </a:p>
          <a:p>
            <a:pPr marL="0" lvl="0" indent="0" algn="ctr" rtl="0">
              <a:spcBef>
                <a:spcPts val="0"/>
              </a:spcBef>
              <a:spcAft>
                <a:spcPts val="0"/>
              </a:spcAft>
              <a:buNone/>
            </a:pPr>
            <a:r>
              <a:rPr lang="vi" sz="1500" b="1"/>
              <a:t>Dinh Quoc Hung 	19133025</a:t>
            </a:r>
            <a:endParaRPr sz="1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Recurrent Neural Networks (RNNs)</a:t>
            </a:r>
            <a:endParaRPr sz="2500"/>
          </a:p>
          <a:p>
            <a:pPr marL="0" lvl="0" indent="0" algn="ctr" rtl="0">
              <a:spcBef>
                <a:spcPts val="0"/>
              </a:spcBef>
              <a:spcAft>
                <a:spcPts val="0"/>
              </a:spcAft>
              <a:buNone/>
            </a:pPr>
            <a:endParaRPr sz="2500"/>
          </a:p>
          <a:p>
            <a:pPr marL="0" lvl="0" indent="0" algn="ctr" rtl="0">
              <a:spcBef>
                <a:spcPts val="0"/>
              </a:spcBef>
              <a:spcAft>
                <a:spcPts val="0"/>
              </a:spcAft>
              <a:buNone/>
            </a:pPr>
            <a:endParaRPr sz="2500"/>
          </a:p>
        </p:txBody>
      </p:sp>
      <p:pic>
        <p:nvPicPr>
          <p:cNvPr id="125" name="Google Shape;125;p22"/>
          <p:cNvPicPr preferRelativeResize="0"/>
          <p:nvPr/>
        </p:nvPicPr>
        <p:blipFill>
          <a:blip r:embed="rId3">
            <a:alphaModFix/>
          </a:blip>
          <a:stretch>
            <a:fillRect/>
          </a:stretch>
        </p:blipFill>
        <p:spPr>
          <a:xfrm>
            <a:off x="2892313" y="1152425"/>
            <a:ext cx="2981325" cy="819150"/>
          </a:xfrm>
          <a:prstGeom prst="rect">
            <a:avLst/>
          </a:prstGeom>
          <a:noFill/>
          <a:ln>
            <a:noFill/>
          </a:ln>
        </p:spPr>
      </p:pic>
      <p:pic>
        <p:nvPicPr>
          <p:cNvPr id="126" name="Google Shape;126;p22"/>
          <p:cNvPicPr preferRelativeResize="0"/>
          <p:nvPr/>
        </p:nvPicPr>
        <p:blipFill>
          <a:blip r:embed="rId4">
            <a:alphaModFix/>
          </a:blip>
          <a:stretch>
            <a:fillRect/>
          </a:stretch>
        </p:blipFill>
        <p:spPr>
          <a:xfrm>
            <a:off x="2049013" y="1752600"/>
            <a:ext cx="4781550" cy="1638300"/>
          </a:xfrm>
          <a:prstGeom prst="rect">
            <a:avLst/>
          </a:prstGeom>
          <a:noFill/>
          <a:ln>
            <a:noFill/>
          </a:ln>
        </p:spPr>
      </p:pic>
      <p:pic>
        <p:nvPicPr>
          <p:cNvPr id="127" name="Google Shape;127;p22"/>
          <p:cNvPicPr preferRelativeResize="0"/>
          <p:nvPr/>
        </p:nvPicPr>
        <p:blipFill>
          <a:blip r:embed="rId5">
            <a:alphaModFix/>
          </a:blip>
          <a:stretch>
            <a:fillRect/>
          </a:stretch>
        </p:blipFill>
        <p:spPr>
          <a:xfrm>
            <a:off x="2414300" y="3677125"/>
            <a:ext cx="5400675" cy="132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Recurrent Neural Networks (RNNs)</a:t>
            </a:r>
            <a:endParaRPr sz="2500"/>
          </a:p>
          <a:p>
            <a:pPr marL="0" lvl="0" indent="0" algn="ctr" rtl="0">
              <a:spcBef>
                <a:spcPts val="0"/>
              </a:spcBef>
              <a:spcAft>
                <a:spcPts val="0"/>
              </a:spcAft>
              <a:buNone/>
            </a:pPr>
            <a:endParaRPr sz="2500"/>
          </a:p>
          <a:p>
            <a:pPr marL="0" lvl="0" indent="0" algn="ctr" rtl="0">
              <a:spcBef>
                <a:spcPts val="0"/>
              </a:spcBef>
              <a:spcAft>
                <a:spcPts val="0"/>
              </a:spcAft>
              <a:buNone/>
            </a:pPr>
            <a:endParaRPr sz="2500"/>
          </a:p>
        </p:txBody>
      </p:sp>
      <p:sp>
        <p:nvSpPr>
          <p:cNvPr id="133" name="Google Shape;133;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vi">
                <a:latin typeface="Times New Roman"/>
                <a:ea typeface="Times New Roman"/>
                <a:cs typeface="Times New Roman"/>
                <a:sym typeface="Times New Roman"/>
              </a:rPr>
              <a:t>LSTM</a:t>
            </a:r>
            <a:endParaRPr>
              <a:latin typeface="Times New Roman"/>
              <a:ea typeface="Times New Roman"/>
              <a:cs typeface="Times New Roman"/>
              <a:sym typeface="Times New Roman"/>
            </a:endParaRPr>
          </a:p>
        </p:txBody>
      </p:sp>
      <p:pic>
        <p:nvPicPr>
          <p:cNvPr id="134" name="Google Shape;134;p23"/>
          <p:cNvPicPr preferRelativeResize="0"/>
          <p:nvPr/>
        </p:nvPicPr>
        <p:blipFill>
          <a:blip r:embed="rId3">
            <a:alphaModFix/>
          </a:blip>
          <a:stretch>
            <a:fillRect/>
          </a:stretch>
        </p:blipFill>
        <p:spPr>
          <a:xfrm>
            <a:off x="2147888" y="1588025"/>
            <a:ext cx="4848225" cy="220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Evaluation Metrics</a:t>
            </a:r>
            <a:endParaRPr sz="2500"/>
          </a:p>
          <a:p>
            <a:pPr marL="0" lvl="0" indent="0" algn="ctr" rtl="0">
              <a:spcBef>
                <a:spcPts val="0"/>
              </a:spcBef>
              <a:spcAft>
                <a:spcPts val="0"/>
              </a:spcAft>
              <a:buNone/>
            </a:pPr>
            <a:endParaRPr sz="2500"/>
          </a:p>
          <a:p>
            <a:pPr marL="0" lvl="0" indent="0" algn="ctr" rtl="0">
              <a:spcBef>
                <a:spcPts val="0"/>
              </a:spcBef>
              <a:spcAft>
                <a:spcPts val="0"/>
              </a:spcAft>
              <a:buNone/>
            </a:pPr>
            <a:endParaRPr sz="2500"/>
          </a:p>
        </p:txBody>
      </p:sp>
      <p:sp>
        <p:nvSpPr>
          <p:cNvPr id="140" name="Google Shape;140;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BLEU</a:t>
            </a:r>
            <a:endParaRPr>
              <a:latin typeface="Times New Roman"/>
              <a:ea typeface="Times New Roman"/>
              <a:cs typeface="Times New Roman"/>
              <a:sym typeface="Times New Roman"/>
            </a:endParaRPr>
          </a:p>
        </p:txBody>
      </p:sp>
      <p:pic>
        <p:nvPicPr>
          <p:cNvPr id="141" name="Google Shape;141;p24"/>
          <p:cNvPicPr preferRelativeResize="0"/>
          <p:nvPr/>
        </p:nvPicPr>
        <p:blipFill>
          <a:blip r:embed="rId3">
            <a:alphaModFix/>
          </a:blip>
          <a:stretch>
            <a:fillRect/>
          </a:stretch>
        </p:blipFill>
        <p:spPr>
          <a:xfrm>
            <a:off x="2360588" y="1266325"/>
            <a:ext cx="4422825" cy="283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Empirical Study</a:t>
            </a:r>
            <a:endParaRPr sz="2500"/>
          </a:p>
        </p:txBody>
      </p:sp>
      <p:sp>
        <p:nvSpPr>
          <p:cNvPr id="147" name="Google Shape;147;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AutoNum type="arabicPeriod"/>
            </a:pPr>
            <a:r>
              <a:rPr lang="vi">
                <a:latin typeface="Times New Roman"/>
                <a:ea typeface="Times New Roman"/>
                <a:cs typeface="Times New Roman"/>
                <a:sym typeface="Times New Roman"/>
              </a:rPr>
              <a:t>Prepare Dataset: Flickr8k dataset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vi">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vi">
                <a:latin typeface="Times New Roman"/>
                <a:ea typeface="Times New Roman"/>
                <a:cs typeface="Times New Roman"/>
                <a:sym typeface="Times New Roman"/>
              </a:rPr>
              <a:t>Use Resnet50 models for feature extraction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vi">
                <a:latin typeface="Times New Roman"/>
                <a:ea typeface="Times New Roman"/>
                <a:cs typeface="Times New Roman"/>
                <a:sym typeface="Times New Roman"/>
              </a:rPr>
              <a:t>Use Long Short-Term Memory to create image captions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vi">
                <a:latin typeface="Times New Roman"/>
                <a:ea typeface="Times New Roman"/>
                <a:cs typeface="Times New Roman"/>
                <a:sym typeface="Times New Roman"/>
              </a:rPr>
              <a:t>Train model</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vi">
                <a:latin typeface="Times New Roman"/>
                <a:ea typeface="Times New Roman"/>
                <a:cs typeface="Times New Roman"/>
                <a:sym typeface="Times New Roman"/>
              </a:rPr>
              <a:t>Evaluation model: use evaluation metrics BLEU</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vi">
                <a:latin typeface="Times New Roman"/>
                <a:ea typeface="Times New Roman"/>
                <a:cs typeface="Times New Roman"/>
                <a:sym typeface="Times New Roman"/>
              </a:rPr>
              <a:t>Demo on flask app</a:t>
            </a: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Flickr8k Dataset</a:t>
            </a:r>
            <a:endParaRPr sz="2500"/>
          </a:p>
        </p:txBody>
      </p:sp>
      <p:sp>
        <p:nvSpPr>
          <p:cNvPr id="153" name="Google Shape;153;p26"/>
          <p:cNvSpPr txBox="1">
            <a:spLocks noGrp="1"/>
          </p:cNvSpPr>
          <p:nvPr>
            <p:ph type="body" idx="1"/>
          </p:nvPr>
        </p:nvSpPr>
        <p:spPr>
          <a:xfrm>
            <a:off x="257675" y="12123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The Flickr8k dataset was created by a team of researchers in the fields of natural language processing and computer vision. The study was published in 2011 and titled "Building a Large-Scale Dataset for Image Annotation, Captions and Retrieval"</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The purpose of the Flickr8k dataset is to provide a diverse and rich dataset for research and development of natural language and image processing models.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The dataset consists of 8091 images, with 5 descriptions corresponding to each image.</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Data Preprocessing</a:t>
            </a:r>
            <a:endParaRPr sz="2500"/>
          </a:p>
        </p:txBody>
      </p:sp>
      <p:sp>
        <p:nvSpPr>
          <p:cNvPr id="159" name="Google Shape;159;p27"/>
          <p:cNvSpPr txBox="1">
            <a:spLocks noGrp="1"/>
          </p:cNvSpPr>
          <p:nvPr>
            <p:ph type="body" idx="1"/>
          </p:nvPr>
        </p:nvSpPr>
        <p:spPr>
          <a:xfrm>
            <a:off x="77900" y="1256175"/>
            <a:ext cx="4260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Image preprocessing:</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Image Resizing</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Feature extraction</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Pooling to Reduce Size</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Feature Normalization</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Padding</a:t>
            </a:r>
            <a:br>
              <a:rPr lang="vi">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45720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
        <p:nvSpPr>
          <p:cNvPr id="160" name="Google Shape;160;p27"/>
          <p:cNvSpPr txBox="1">
            <a:spLocks noGrp="1"/>
          </p:cNvSpPr>
          <p:nvPr>
            <p:ph type="body" idx="1"/>
          </p:nvPr>
        </p:nvSpPr>
        <p:spPr>
          <a:xfrm>
            <a:off x="4572000" y="1152425"/>
            <a:ext cx="4260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Language preprocessing:</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Text normalization</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Vocabulary construction</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Prepare input data for the model</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Padding and input formatting</a:t>
            </a: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Use Resnet50 models for feature extraction</a:t>
            </a:r>
            <a:endParaRPr sz="2500"/>
          </a:p>
        </p:txBody>
      </p:sp>
      <p:sp>
        <p:nvSpPr>
          <p:cNvPr id="166" name="Google Shape;166;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vi" sz="1400">
                <a:solidFill>
                  <a:srgbClr val="000000"/>
                </a:solidFill>
                <a:latin typeface="Arial"/>
                <a:ea typeface="Arial"/>
                <a:cs typeface="Arial"/>
                <a:sym typeface="Arial"/>
              </a:rPr>
              <a:t>Load a pre-trained ResNet model</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Preprocessing image</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Passing images through the model</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Using feature extraction</a:t>
            </a:r>
            <a:endParaRPr sz="14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Use Long Short-Term Memory to create image captions</a:t>
            </a:r>
            <a:endParaRPr sz="2500"/>
          </a:p>
        </p:txBody>
      </p:sp>
      <p:sp>
        <p:nvSpPr>
          <p:cNvPr id="172" name="Google Shape;172;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Image preprocessing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Language preprocessing</a:t>
            </a: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2052425" y="445025"/>
            <a:ext cx="4632000" cy="603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Train Model</a:t>
            </a:r>
            <a:endParaRPr sz="2500"/>
          </a:p>
        </p:txBody>
      </p:sp>
      <p:sp>
        <p:nvSpPr>
          <p:cNvPr id="178" name="Google Shape;178;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Input: Feature image and encoded captions </a:t>
            </a:r>
            <a:endParaRPr>
              <a:latin typeface="Times New Roman"/>
              <a:ea typeface="Times New Roman"/>
              <a:cs typeface="Times New Roman"/>
              <a:sym typeface="Times New Roman"/>
            </a:endParaRPr>
          </a:p>
        </p:txBody>
      </p:sp>
      <p:pic>
        <p:nvPicPr>
          <p:cNvPr id="179" name="Google Shape;179;p30"/>
          <p:cNvPicPr preferRelativeResize="0"/>
          <p:nvPr/>
        </p:nvPicPr>
        <p:blipFill>
          <a:blip r:embed="rId3">
            <a:alphaModFix/>
          </a:blip>
          <a:stretch>
            <a:fillRect/>
          </a:stretch>
        </p:blipFill>
        <p:spPr>
          <a:xfrm>
            <a:off x="1613025" y="1666575"/>
            <a:ext cx="6085025" cy="319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445025"/>
            <a:ext cx="8403000" cy="603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Train Model</a:t>
            </a:r>
            <a:endParaRPr sz="2500"/>
          </a:p>
        </p:txBody>
      </p:sp>
      <p:sp>
        <p:nvSpPr>
          <p:cNvPr id="185" name="Google Shape;185;p31"/>
          <p:cNvSpPr txBox="1">
            <a:spLocks noGrp="1"/>
          </p:cNvSpPr>
          <p:nvPr>
            <p:ph type="body" idx="1"/>
          </p:nvPr>
        </p:nvSpPr>
        <p:spPr>
          <a:xfrm>
            <a:off x="244325" y="1288800"/>
            <a:ext cx="2992200" cy="2275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Select hyperparameter</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Learning rate: 0.0001</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Batch size: 3 5</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Step: 1200</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Epochs: 3 5</a:t>
            </a:r>
            <a:endParaRPr>
              <a:latin typeface="Times New Roman"/>
              <a:ea typeface="Times New Roman"/>
              <a:cs typeface="Times New Roman"/>
              <a:sym typeface="Times New Roman"/>
            </a:endParaRPr>
          </a:p>
        </p:txBody>
      </p:sp>
      <p:sp>
        <p:nvSpPr>
          <p:cNvPr id="186" name="Google Shape;186;p31"/>
          <p:cNvSpPr txBox="1">
            <a:spLocks noGrp="1"/>
          </p:cNvSpPr>
          <p:nvPr>
            <p:ph type="body" idx="1"/>
          </p:nvPr>
        </p:nvSpPr>
        <p:spPr>
          <a:xfrm>
            <a:off x="4943700" y="1288800"/>
            <a:ext cx="2992200" cy="2275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Best hyperparameter</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Learning rate: 0.0001</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Batch size: 5</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Step: 1200</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Epochs: 5</a:t>
            </a:r>
            <a:endParaRPr>
              <a:latin typeface="Times New Roman"/>
              <a:ea typeface="Times New Roman"/>
              <a:cs typeface="Times New Roman"/>
              <a:sym typeface="Times New Roman"/>
            </a:endParaRPr>
          </a:p>
        </p:txBody>
      </p:sp>
      <p:cxnSp>
        <p:nvCxnSpPr>
          <p:cNvPr id="187" name="Google Shape;187;p31"/>
          <p:cNvCxnSpPr>
            <a:stCxn id="185" idx="3"/>
            <a:endCxn id="186" idx="1"/>
          </p:cNvCxnSpPr>
          <p:nvPr/>
        </p:nvCxnSpPr>
        <p:spPr>
          <a:xfrm>
            <a:off x="3236525" y="2426700"/>
            <a:ext cx="17073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
              <a:t>Introduce about Image Captioning</a:t>
            </a:r>
            <a:endParaRPr/>
          </a:p>
        </p:txBody>
      </p:sp>
      <p:sp>
        <p:nvSpPr>
          <p:cNvPr id="74" name="Google Shape;74;p14"/>
          <p:cNvSpPr txBox="1">
            <a:spLocks noGrp="1"/>
          </p:cNvSpPr>
          <p:nvPr>
            <p:ph type="body" idx="1"/>
          </p:nvPr>
        </p:nvSpPr>
        <p:spPr>
          <a:xfrm>
            <a:off x="311700" y="1284875"/>
            <a:ext cx="8520600" cy="3302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a:latin typeface="Times New Roman"/>
              <a:ea typeface="Times New Roman"/>
              <a:cs typeface="Times New Roman"/>
              <a:sym typeface="Times New Roman"/>
            </a:endParaRPr>
          </a:p>
          <a:p>
            <a:pPr marL="457200" lvl="0" indent="-334327" algn="l" rtl="0">
              <a:lnSpc>
                <a:spcPct val="100000"/>
              </a:lnSpc>
              <a:spcBef>
                <a:spcPts val="0"/>
              </a:spcBef>
              <a:spcAft>
                <a:spcPts val="0"/>
              </a:spcAft>
              <a:buSzPct val="100000"/>
              <a:buFont typeface="Times New Roman"/>
              <a:buChar char="❖"/>
            </a:pPr>
            <a:r>
              <a:rPr lang="vi">
                <a:latin typeface="Times New Roman"/>
                <a:ea typeface="Times New Roman"/>
                <a:cs typeface="Times New Roman"/>
                <a:sym typeface="Times New Roman"/>
              </a:rPr>
              <a:t>Image Captioning is the task of automatically generating a description for an image. This task combines computer vision and natural language processing to create an automatic description for an image.</a:t>
            </a:r>
            <a:endParaRPr>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Char char="❖"/>
            </a:pPr>
            <a:r>
              <a:rPr lang="vi">
                <a:latin typeface="Times New Roman"/>
                <a:ea typeface="Times New Roman"/>
                <a:cs typeface="Times New Roman"/>
                <a:sym typeface="Times New Roman"/>
              </a:rPr>
              <a:t>One of the most interesting problems in computer vision, with the goal of creating models and algorithms for computers capable of automatically generating a description (caption) for an input image.</a:t>
            </a:r>
            <a:endParaRPr>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Char char="❖"/>
            </a:pPr>
            <a:r>
              <a:rPr lang="vi">
                <a:latin typeface="Times New Roman"/>
                <a:ea typeface="Times New Roman"/>
                <a:cs typeface="Times New Roman"/>
                <a:sym typeface="Times New Roman"/>
              </a:rPr>
              <a:t>Image captioning models achieve impressive results, and can be applied in many fields such as automatically creating captions for images, processing medical images and pharmaceuticals, and create diverse video games.</a:t>
            </a:r>
            <a:endParaRPr>
              <a:latin typeface="Times New Roman"/>
              <a:ea typeface="Times New Roman"/>
              <a:cs typeface="Times New Roman"/>
              <a:sym typeface="Times New Roman"/>
            </a:endParaRPr>
          </a:p>
          <a:p>
            <a:pPr marL="0" lvl="0" indent="0" algn="l" rtl="0">
              <a:spcBef>
                <a:spcPts val="1200"/>
              </a:spcBef>
              <a:spcAft>
                <a:spcPts val="0"/>
              </a:spcAft>
              <a:buNone/>
            </a:pPr>
            <a:endParaRPr sz="2000">
              <a:solidFill>
                <a:srgbClr val="695D46"/>
              </a:solidFill>
              <a:latin typeface="Times New Roman"/>
              <a:ea typeface="Times New Roman"/>
              <a:cs typeface="Times New Roman"/>
              <a:sym typeface="Times New Roman"/>
            </a:endParaRPr>
          </a:p>
          <a:p>
            <a:pPr marL="457200" lvl="0" indent="0" algn="l" rtl="0">
              <a:spcBef>
                <a:spcPts val="1200"/>
              </a:spcBef>
              <a:spcAft>
                <a:spcPts val="1200"/>
              </a:spcAft>
              <a:buNone/>
            </a:pPr>
            <a:endParaRPr sz="2000">
              <a:solidFill>
                <a:srgbClr val="695D46"/>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Evaluation model</a:t>
            </a:r>
            <a:endParaRPr sz="2500"/>
          </a:p>
        </p:txBody>
      </p:sp>
      <p:sp>
        <p:nvSpPr>
          <p:cNvPr id="193" name="Google Shape;193;p32"/>
          <p:cNvSpPr txBox="1">
            <a:spLocks noGrp="1"/>
          </p:cNvSpPr>
          <p:nvPr>
            <p:ph type="body" idx="1"/>
          </p:nvPr>
        </p:nvSpPr>
        <p:spPr>
          <a:xfrm>
            <a:off x="311700" y="3301025"/>
            <a:ext cx="8520600" cy="1268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pic>
        <p:nvPicPr>
          <p:cNvPr id="194" name="Google Shape;194;p32" title="Chart"/>
          <p:cNvPicPr preferRelativeResize="0"/>
          <p:nvPr/>
        </p:nvPicPr>
        <p:blipFill>
          <a:blip r:embed="rId3">
            <a:alphaModFix/>
          </a:blip>
          <a:stretch>
            <a:fillRect/>
          </a:stretch>
        </p:blipFill>
        <p:spPr>
          <a:xfrm>
            <a:off x="1389150" y="1105700"/>
            <a:ext cx="6008626" cy="37144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
              <a:t>Limitations</a:t>
            </a:r>
            <a:endParaRPr/>
          </a:p>
        </p:txBody>
      </p:sp>
      <p:sp>
        <p:nvSpPr>
          <p:cNvPr id="200" name="Google Shape;200;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Image processing</a:t>
            </a:r>
            <a:endParaRPr/>
          </a:p>
          <a:p>
            <a:pPr marL="457200" lvl="0" indent="-342900" algn="l" rtl="0">
              <a:spcBef>
                <a:spcPts val="0"/>
              </a:spcBef>
              <a:spcAft>
                <a:spcPts val="0"/>
              </a:spcAft>
              <a:buSzPts val="1800"/>
              <a:buChar char="-"/>
            </a:pPr>
            <a:r>
              <a:rPr lang="vi"/>
              <a:t>Small Dataset</a:t>
            </a:r>
            <a:endParaRPr/>
          </a:p>
          <a:p>
            <a:pPr marL="457200" lvl="0" indent="-342900" algn="l" rtl="0">
              <a:spcBef>
                <a:spcPts val="0"/>
              </a:spcBef>
              <a:spcAft>
                <a:spcPts val="0"/>
              </a:spcAft>
              <a:buSzPts val="1800"/>
              <a:buChar char="-"/>
            </a:pPr>
            <a:r>
              <a:rPr lang="vi"/>
              <a:t>Model's depth</a:t>
            </a:r>
            <a:endParaRPr/>
          </a:p>
          <a:p>
            <a:pPr marL="457200" lvl="0" indent="-342900" algn="l" rtl="0">
              <a:spcBef>
                <a:spcPts val="0"/>
              </a:spcBef>
              <a:spcAft>
                <a:spcPts val="0"/>
              </a:spcAft>
              <a:buSzPts val="1800"/>
              <a:buChar char="-"/>
            </a:pPr>
            <a:r>
              <a:rPr lang="vi"/>
              <a:t>Complexity and computational cost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
              <a:t>Development directions</a:t>
            </a:r>
            <a:endParaRPr/>
          </a:p>
        </p:txBody>
      </p:sp>
      <p:sp>
        <p:nvSpPr>
          <p:cNvPr id="206" name="Google Shape;206;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Use dataset with larger size</a:t>
            </a:r>
            <a:endParaRPr/>
          </a:p>
          <a:p>
            <a:pPr marL="457200" lvl="0" indent="-342900" algn="l" rtl="0">
              <a:spcBef>
                <a:spcPts val="0"/>
              </a:spcBef>
              <a:spcAft>
                <a:spcPts val="0"/>
              </a:spcAft>
              <a:buSzPts val="1800"/>
              <a:buChar char="-"/>
            </a:pPr>
            <a:r>
              <a:rPr lang="vi"/>
              <a:t>Use models with more complex depth</a:t>
            </a:r>
            <a:endParaRPr/>
          </a:p>
          <a:p>
            <a:pPr marL="457200" lvl="0" indent="-342900" algn="l" rtl="0">
              <a:spcBef>
                <a:spcPts val="0"/>
              </a:spcBef>
              <a:spcAft>
                <a:spcPts val="0"/>
              </a:spcAft>
              <a:buSzPts val="1800"/>
              <a:buChar char="-"/>
            </a:pPr>
            <a:r>
              <a:rPr lang="vi"/>
              <a:t>Expand the Flickr8k dataset or collect new datasets with more detailed taxonomy, a greater variety of visual content and linguistic descriptions</a:t>
            </a:r>
            <a:endParaRPr/>
          </a:p>
          <a:p>
            <a:pPr marL="457200" lvl="0" indent="-342900" algn="l" rtl="0">
              <a:spcBef>
                <a:spcPts val="0"/>
              </a:spcBef>
              <a:spcAft>
                <a:spcPts val="0"/>
              </a:spcAft>
              <a:buSzPts val="1800"/>
              <a:buChar char="-"/>
            </a:pPr>
            <a:r>
              <a:rPr lang="vi"/>
              <a:t>Using Ensemble Learning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254650" y="312200"/>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Demo On Flask App</a:t>
            </a:r>
            <a:endParaRPr sz="2500"/>
          </a:p>
        </p:txBody>
      </p:sp>
      <p:pic>
        <p:nvPicPr>
          <p:cNvPr id="212" name="Google Shape;212;p35"/>
          <p:cNvPicPr preferRelativeResize="0"/>
          <p:nvPr/>
        </p:nvPicPr>
        <p:blipFill>
          <a:blip r:embed="rId3">
            <a:alphaModFix/>
          </a:blip>
          <a:stretch>
            <a:fillRect/>
          </a:stretch>
        </p:blipFill>
        <p:spPr>
          <a:xfrm>
            <a:off x="2832575" y="1295300"/>
            <a:ext cx="3478842" cy="36862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ctrTitle"/>
          </p:nvPr>
        </p:nvSpPr>
        <p:spPr>
          <a:xfrm>
            <a:off x="660075" y="1907375"/>
            <a:ext cx="7341900" cy="1961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sz="5600"/>
              <a:t>THANK YOU FOR </a:t>
            </a:r>
            <a:endParaRPr sz="5600"/>
          </a:p>
          <a:p>
            <a:pPr marL="0" lvl="0" indent="0" algn="ctr" rtl="0">
              <a:spcBef>
                <a:spcPts val="0"/>
              </a:spcBef>
              <a:spcAft>
                <a:spcPts val="0"/>
              </a:spcAft>
              <a:buNone/>
            </a:pPr>
            <a:r>
              <a:rPr lang="vi" sz="5600"/>
              <a:t>LISTENING</a:t>
            </a:r>
            <a:endParaRPr sz="5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166500"/>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
              <a:t>Image Captioning</a:t>
            </a:r>
            <a:endParaRPr/>
          </a:p>
          <a:p>
            <a:pPr marL="0" lvl="0" indent="0" algn="l" rtl="0">
              <a:spcBef>
                <a:spcPts val="0"/>
              </a:spcBef>
              <a:spcAft>
                <a:spcPts val="0"/>
              </a:spcAft>
              <a:buNone/>
            </a:pPr>
            <a:endParaRPr/>
          </a:p>
        </p:txBody>
      </p:sp>
      <p:pic>
        <p:nvPicPr>
          <p:cNvPr id="80" name="Google Shape;80;p15"/>
          <p:cNvPicPr preferRelativeResize="0"/>
          <p:nvPr/>
        </p:nvPicPr>
        <p:blipFill>
          <a:blip r:embed="rId3">
            <a:alphaModFix/>
          </a:blip>
          <a:stretch>
            <a:fillRect/>
          </a:stretch>
        </p:blipFill>
        <p:spPr>
          <a:xfrm>
            <a:off x="2336274" y="791300"/>
            <a:ext cx="5292825" cy="4197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1402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
              <a:t>Brief history about Image Captioning</a:t>
            </a:r>
            <a:endParaRPr/>
          </a:p>
        </p:txBody>
      </p:sp>
      <p:sp>
        <p:nvSpPr>
          <p:cNvPr id="86" name="Google Shape;86;p16"/>
          <p:cNvSpPr txBox="1">
            <a:spLocks noGrp="1"/>
          </p:cNvSpPr>
          <p:nvPr>
            <p:ph type="body" idx="1"/>
          </p:nvPr>
        </p:nvSpPr>
        <p:spPr>
          <a:xfrm>
            <a:off x="0" y="693000"/>
            <a:ext cx="9010800" cy="3894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vi" sz="1600">
                <a:latin typeface="Times New Roman"/>
                <a:ea typeface="Times New Roman"/>
                <a:cs typeface="Times New Roman"/>
                <a:sym typeface="Times New Roman"/>
              </a:rPr>
              <a:t>2014: "Deep Visual-Semantic Alignments for Generating Image Descriptions" appeared. by Vinyals and colleagues at Google.  </a:t>
            </a:r>
            <a:endParaRPr sz="160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vi" sz="1600">
                <a:latin typeface="Times New Roman"/>
                <a:ea typeface="Times New Roman"/>
                <a:cs typeface="Times New Roman"/>
                <a:sym typeface="Times New Roman"/>
              </a:rPr>
              <a:t>2015: Karpathy and Li of Stanford University proposed the model "Deep Visual-Semantic Alignments for Generating Image Descriptions with Human Parity" with an accuracy approximately equal to human semantics.</a:t>
            </a:r>
            <a:endParaRPr sz="160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vi" sz="1600">
                <a:latin typeface="Times New Roman"/>
                <a:ea typeface="Times New Roman"/>
                <a:cs typeface="Times New Roman"/>
                <a:sym typeface="Times New Roman"/>
              </a:rPr>
              <a:t>2016: Google released the dataset "Google Conceptual Captions" to train image captioning models with higher complexity</a:t>
            </a:r>
            <a:endParaRPr sz="160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vi" sz="1600">
                <a:latin typeface="Times New Roman"/>
                <a:ea typeface="Times New Roman"/>
                <a:cs typeface="Times New Roman"/>
                <a:sym typeface="Times New Roman"/>
              </a:rPr>
              <a:t>Now:  The problem of creating image captions has grown significantly over the years and is currently one of the research areas of great interest in the artificial intelligence community.</a:t>
            </a:r>
            <a:endParaRPr sz="1600">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sz="1600">
              <a:latin typeface="Times New Roman"/>
              <a:ea typeface="Times New Roman"/>
              <a:cs typeface="Times New Roman"/>
              <a:sym typeface="Times New Roman"/>
            </a:endParaRPr>
          </a:p>
          <a:p>
            <a:pPr marL="457200" lvl="0" indent="0" algn="l" rtl="0">
              <a:lnSpc>
                <a:spcPct val="150000"/>
              </a:lnSpc>
              <a:spcBef>
                <a:spcPts val="1200"/>
              </a:spcBef>
              <a:spcAft>
                <a:spcPts val="1200"/>
              </a:spcAft>
              <a:buNone/>
            </a:pPr>
            <a:endParaRPr sz="1600">
              <a:solidFill>
                <a:srgbClr val="695D4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1402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
              <a:t>Motivation</a:t>
            </a:r>
            <a:endParaRPr/>
          </a:p>
        </p:txBody>
      </p:sp>
      <p:sp>
        <p:nvSpPr>
          <p:cNvPr id="92" name="Google Shape;92;p17"/>
          <p:cNvSpPr txBox="1"/>
          <p:nvPr/>
        </p:nvSpPr>
        <p:spPr>
          <a:xfrm>
            <a:off x="0" y="1000350"/>
            <a:ext cx="9308400" cy="157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a:solidFill>
                <a:schemeClr val="dk2"/>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2"/>
              </a:buClr>
              <a:buSzPts val="1800"/>
              <a:buFont typeface="Times New Roman"/>
              <a:buChar char="❖"/>
            </a:pPr>
            <a:r>
              <a:rPr lang="vi" sz="1800">
                <a:solidFill>
                  <a:schemeClr val="dk2"/>
                </a:solidFill>
                <a:latin typeface="Times New Roman"/>
                <a:ea typeface="Times New Roman"/>
                <a:cs typeface="Times New Roman"/>
                <a:sym typeface="Times New Roman"/>
              </a:rPr>
              <a:t>Potential applications in various fields, including assistive technologies for the visually impaired, image and video search engines, and social media analysis. </a:t>
            </a:r>
            <a:endParaRPr sz="1800">
              <a:solidFill>
                <a:schemeClr val="dk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2"/>
              </a:buClr>
              <a:buSzPts val="1800"/>
              <a:buFont typeface="Times New Roman"/>
              <a:buChar char="❖"/>
            </a:pPr>
            <a:r>
              <a:rPr lang="vi" sz="1800">
                <a:solidFill>
                  <a:schemeClr val="dk2"/>
                </a:solidFill>
                <a:latin typeface="Times New Roman"/>
                <a:ea typeface="Times New Roman"/>
                <a:cs typeface="Times New Roman"/>
                <a:sym typeface="Times New Roman"/>
              </a:rPr>
              <a:t>Research on knowledge related to image captioning</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777"/>
              <a:t>Fundamental Knowledge</a:t>
            </a:r>
            <a:endParaRPr/>
          </a:p>
        </p:txBody>
      </p:sp>
      <p:sp>
        <p:nvSpPr>
          <p:cNvPr id="98" name="Google Shape;98;p18" descr="The music dataset" title="The music dataset"/>
          <p:cNvSpPr txBox="1">
            <a:spLocks noGrp="1"/>
          </p:cNvSpPr>
          <p:nvPr>
            <p:ph type="body" idx="1"/>
          </p:nvPr>
        </p:nvSpPr>
        <p:spPr>
          <a:xfrm>
            <a:off x="311700" y="967050"/>
            <a:ext cx="8520600" cy="36339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vi">
                <a:latin typeface="Times New Roman"/>
                <a:ea typeface="Times New Roman"/>
                <a:cs typeface="Times New Roman"/>
                <a:sym typeface="Times New Roman"/>
              </a:rPr>
              <a:t>- Vision computer</a:t>
            </a:r>
            <a:endParaRPr>
              <a:latin typeface="Times New Roman"/>
              <a:ea typeface="Times New Roman"/>
              <a:cs typeface="Times New Roman"/>
              <a:sym typeface="Times New Roman"/>
            </a:endParaRPr>
          </a:p>
          <a:p>
            <a:pPr marL="457200" lvl="0" indent="0" algn="l" rtl="0">
              <a:spcBef>
                <a:spcPts val="1200"/>
              </a:spcBef>
              <a:spcAft>
                <a:spcPts val="0"/>
              </a:spcAft>
              <a:buNone/>
            </a:pPr>
            <a:r>
              <a:rPr lang="vi">
                <a:latin typeface="Times New Roman"/>
                <a:ea typeface="Times New Roman"/>
                <a:cs typeface="Times New Roman"/>
                <a:sym typeface="Times New Roman"/>
              </a:rPr>
              <a:t>- Convolutional Neural Networks (CNNs)</a:t>
            </a:r>
            <a:endParaRPr>
              <a:latin typeface="Times New Roman"/>
              <a:ea typeface="Times New Roman"/>
              <a:cs typeface="Times New Roman"/>
              <a:sym typeface="Times New Roman"/>
            </a:endParaRPr>
          </a:p>
          <a:p>
            <a:pPr marL="457200" lvl="0" indent="0" algn="l" rtl="0">
              <a:spcBef>
                <a:spcPts val="1200"/>
              </a:spcBef>
              <a:spcAft>
                <a:spcPts val="0"/>
              </a:spcAft>
              <a:buNone/>
            </a:pPr>
            <a:r>
              <a:rPr lang="vi">
                <a:latin typeface="Times New Roman"/>
                <a:ea typeface="Times New Roman"/>
                <a:cs typeface="Times New Roman"/>
                <a:sym typeface="Times New Roman"/>
              </a:rPr>
              <a:t>- Recurrent Neural Networks (RNNs)</a:t>
            </a:r>
            <a:endParaRPr>
              <a:latin typeface="Times New Roman"/>
              <a:ea typeface="Times New Roman"/>
              <a:cs typeface="Times New Roman"/>
              <a:sym typeface="Times New Roman"/>
            </a:endParaRPr>
          </a:p>
          <a:p>
            <a:pPr marL="457200" lvl="0" indent="0" algn="l" rtl="0">
              <a:spcBef>
                <a:spcPts val="1200"/>
              </a:spcBef>
              <a:spcAft>
                <a:spcPts val="0"/>
              </a:spcAft>
              <a:buNone/>
            </a:pPr>
            <a:r>
              <a:rPr lang="vi">
                <a:latin typeface="Times New Roman"/>
                <a:ea typeface="Times New Roman"/>
                <a:cs typeface="Times New Roman"/>
                <a:sym typeface="Times New Roman"/>
              </a:rPr>
              <a:t>- Evaluation Metric</a:t>
            </a:r>
            <a:endParaRPr>
              <a:latin typeface="Times New Roman"/>
              <a:ea typeface="Times New Roman"/>
              <a:cs typeface="Times New Roman"/>
              <a:sym typeface="Times New Roman"/>
            </a:endParaRPr>
          </a:p>
          <a:p>
            <a:pPr marL="457200" lvl="0" indent="0" algn="l" rtl="0">
              <a:spcBef>
                <a:spcPts val="1200"/>
              </a:spcBef>
              <a:spcAft>
                <a:spcPts val="0"/>
              </a:spcAft>
              <a:buNone/>
            </a:pPr>
            <a:r>
              <a:rPr lang="vi">
                <a:latin typeface="Times New Roman"/>
                <a:ea typeface="Times New Roman"/>
                <a:cs typeface="Times New Roman"/>
                <a:sym typeface="Times New Roman"/>
              </a:rPr>
              <a:t>- Dataset</a:t>
            </a:r>
            <a:endParaRPr>
              <a:latin typeface="Times New Roman"/>
              <a:ea typeface="Times New Roman"/>
              <a:cs typeface="Times New Roman"/>
              <a:sym typeface="Times New Roman"/>
            </a:endParaRPr>
          </a:p>
          <a:p>
            <a:pPr marL="45720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777"/>
              <a:t>Vision Computer</a:t>
            </a:r>
            <a:endParaRPr/>
          </a:p>
        </p:txBody>
      </p:sp>
      <p:sp>
        <p:nvSpPr>
          <p:cNvPr id="104" name="Google Shape;104;p19" descr="The music dataset" title="The music dataset"/>
          <p:cNvSpPr txBox="1">
            <a:spLocks noGrp="1"/>
          </p:cNvSpPr>
          <p:nvPr>
            <p:ph type="body" idx="1"/>
          </p:nvPr>
        </p:nvSpPr>
        <p:spPr>
          <a:xfrm>
            <a:off x="311700" y="967050"/>
            <a:ext cx="8520600" cy="36339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vi">
                <a:latin typeface="Times New Roman"/>
                <a:ea typeface="Times New Roman"/>
                <a:cs typeface="Times New Roman"/>
                <a:sym typeface="Times New Roman"/>
              </a:rPr>
              <a:t>Computer vision is a multidisciplinary field that allows systems and computers to derive useful information from video, digital images, and other visual input formats.</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vi">
                <a:latin typeface="Times New Roman"/>
                <a:ea typeface="Times New Roman"/>
                <a:cs typeface="Times New Roman"/>
                <a:sym typeface="Times New Roman"/>
              </a:rPr>
              <a:t>Computer Vision is a rapidly growing field with numerous applications and opportunities for research and development. </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vi">
                <a:latin typeface="Times New Roman"/>
                <a:ea typeface="Times New Roman"/>
                <a:cs typeface="Times New Roman"/>
                <a:sym typeface="Times New Roman"/>
              </a:rPr>
              <a:t>A field of study focused on enabling computers to interpret and understand visual information from the world</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vi">
                <a:latin typeface="Times New Roman"/>
                <a:ea typeface="Times New Roman"/>
                <a:cs typeface="Times New Roman"/>
                <a:sym typeface="Times New Roman"/>
              </a:rPr>
              <a:t>The advancements in deep learning and big data are fueling new breakthroughs and innovation in this field.</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Convolution Neural Network</a:t>
            </a:r>
            <a:endParaRPr sz="2500"/>
          </a:p>
        </p:txBody>
      </p:sp>
      <p:sp>
        <p:nvSpPr>
          <p:cNvPr id="110" name="Google Shape;110;p20"/>
          <p:cNvSpPr txBox="1">
            <a:spLocks noGrp="1"/>
          </p:cNvSpPr>
          <p:nvPr>
            <p:ph type="body" idx="1"/>
          </p:nvPr>
        </p:nvSpPr>
        <p:spPr>
          <a:xfrm>
            <a:off x="258800" y="837225"/>
            <a:ext cx="8520600" cy="37716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SzPts val="1800"/>
              <a:buFont typeface="Times New Roman"/>
              <a:buChar char="-"/>
            </a:pPr>
            <a:r>
              <a:rPr lang="vi">
                <a:latin typeface="Times New Roman"/>
                <a:ea typeface="Times New Roman"/>
                <a:cs typeface="Times New Roman"/>
                <a:sym typeface="Times New Roman"/>
              </a:rPr>
              <a:t>CNNs are a type of deep neural network used in computer vision tasks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Designed to automatically and adaptively learn spatial hierarchies of features from input images.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vi">
                <a:latin typeface="Times New Roman"/>
                <a:ea typeface="Times New Roman"/>
                <a:cs typeface="Times New Roman"/>
                <a:sym typeface="Times New Roman"/>
              </a:rPr>
              <a:t>CNNs consist of multiple layers: convolutional layers, pooling layers, and fully connected layers</a:t>
            </a:r>
            <a:endParaRPr>
              <a:latin typeface="Times New Roman"/>
              <a:ea typeface="Times New Roman"/>
              <a:cs typeface="Times New Roman"/>
              <a:sym typeface="Times New Roman"/>
            </a:endParaRPr>
          </a:p>
          <a:p>
            <a:pPr marL="45720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pic>
        <p:nvPicPr>
          <p:cNvPr id="111" name="Google Shape;111;p20"/>
          <p:cNvPicPr preferRelativeResize="0"/>
          <p:nvPr/>
        </p:nvPicPr>
        <p:blipFill>
          <a:blip r:embed="rId3">
            <a:alphaModFix/>
          </a:blip>
          <a:stretch>
            <a:fillRect/>
          </a:stretch>
        </p:blipFill>
        <p:spPr>
          <a:xfrm>
            <a:off x="1108825" y="2438302"/>
            <a:ext cx="7625651" cy="2170525"/>
          </a:xfrm>
          <a:prstGeom prst="rect">
            <a:avLst/>
          </a:prstGeom>
          <a:noFill/>
          <a:ln>
            <a:noFill/>
          </a:ln>
        </p:spPr>
      </p:pic>
      <p:sp>
        <p:nvSpPr>
          <p:cNvPr id="112" name="Google Shape;112;p20"/>
          <p:cNvSpPr txBox="1"/>
          <p:nvPr/>
        </p:nvSpPr>
        <p:spPr>
          <a:xfrm>
            <a:off x="2043400" y="4608825"/>
            <a:ext cx="551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Open Sans"/>
                <a:ea typeface="Open Sans"/>
                <a:cs typeface="Open Sans"/>
                <a:sym typeface="Open Sans"/>
              </a:rPr>
              <a:t>Nguồn: Đại học Stanford</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2500"/>
              <a:t>Convolutional Neural Networks (CNNs)</a:t>
            </a:r>
            <a:endParaRPr sz="2500"/>
          </a:p>
          <a:p>
            <a:pPr marL="0" lvl="0" indent="0" algn="l" rtl="0">
              <a:spcBef>
                <a:spcPts val="0"/>
              </a:spcBef>
              <a:spcAft>
                <a:spcPts val="0"/>
              </a:spcAft>
              <a:buNone/>
            </a:pPr>
            <a:endParaRPr/>
          </a:p>
        </p:txBody>
      </p:sp>
      <p:sp>
        <p:nvSpPr>
          <p:cNvPr id="118" name="Google Shape;118;p21"/>
          <p:cNvSpPr txBox="1">
            <a:spLocks noGrp="1"/>
          </p:cNvSpPr>
          <p:nvPr>
            <p:ph type="body" idx="1"/>
          </p:nvPr>
        </p:nvSpPr>
        <p:spPr>
          <a:xfrm>
            <a:off x="2434225" y="2922800"/>
            <a:ext cx="3363000" cy="426600"/>
          </a:xfrm>
          <a:prstGeom prst="rect">
            <a:avLst/>
          </a:prstGeom>
        </p:spPr>
        <p:txBody>
          <a:bodyPr spcFirstLastPara="1" wrap="square" lIns="91425" tIns="91425" rIns="91425" bIns="91425" anchor="t" anchorCtr="0">
            <a:normAutofit fontScale="40000" lnSpcReduction="20000"/>
          </a:bodyPr>
          <a:lstStyle/>
          <a:p>
            <a:pPr marL="457200" lvl="0" indent="0" algn="l" rtl="0">
              <a:spcBef>
                <a:spcPts val="0"/>
              </a:spcBef>
              <a:spcAft>
                <a:spcPts val="1200"/>
              </a:spcAft>
              <a:buNone/>
            </a:pPr>
            <a:r>
              <a:rPr lang="vi" sz="1600">
                <a:latin typeface="Times New Roman"/>
                <a:ea typeface="Times New Roman"/>
                <a:cs typeface="Times New Roman"/>
                <a:sym typeface="Times New Roman"/>
              </a:rPr>
              <a:t>Architecture model resnet 50</a:t>
            </a:r>
            <a:endParaRPr sz="1600">
              <a:latin typeface="Times New Roman"/>
              <a:ea typeface="Times New Roman"/>
              <a:cs typeface="Times New Roman"/>
              <a:sym typeface="Times New Roman"/>
            </a:endParaRPr>
          </a:p>
        </p:txBody>
      </p:sp>
      <p:pic>
        <p:nvPicPr>
          <p:cNvPr id="119" name="Google Shape;119;p21"/>
          <p:cNvPicPr preferRelativeResize="0"/>
          <p:nvPr/>
        </p:nvPicPr>
        <p:blipFill>
          <a:blip r:embed="rId3">
            <a:alphaModFix/>
          </a:blip>
          <a:stretch>
            <a:fillRect/>
          </a:stretch>
        </p:blipFill>
        <p:spPr>
          <a:xfrm>
            <a:off x="1241750" y="1152425"/>
            <a:ext cx="5905756" cy="177037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883</Words>
  <Application>Microsoft Office PowerPoint</Application>
  <PresentationFormat>On-screen Show (16:9)</PresentationFormat>
  <Paragraphs>99</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Open Sans</vt:lpstr>
      <vt:lpstr>Times New Roman</vt:lpstr>
      <vt:lpstr>PT Sans Narrow</vt:lpstr>
      <vt:lpstr>Roboto</vt:lpstr>
      <vt:lpstr>Tropic</vt:lpstr>
      <vt:lpstr>Report</vt:lpstr>
      <vt:lpstr>Introduce about Image Captioning</vt:lpstr>
      <vt:lpstr>Image Captioning </vt:lpstr>
      <vt:lpstr>Brief history about Image Captioning</vt:lpstr>
      <vt:lpstr>Motivation</vt:lpstr>
      <vt:lpstr>Fundamental Knowledge</vt:lpstr>
      <vt:lpstr>Vision Computer</vt:lpstr>
      <vt:lpstr>Convolution Neural Network</vt:lpstr>
      <vt:lpstr>Convolutional Neural Networks (CNNs) </vt:lpstr>
      <vt:lpstr>Recurrent Neural Networks (RNNs)  </vt:lpstr>
      <vt:lpstr>Recurrent Neural Networks (RNNs)  </vt:lpstr>
      <vt:lpstr>Evaluation Metrics  </vt:lpstr>
      <vt:lpstr>Empirical Study</vt:lpstr>
      <vt:lpstr>Flickr8k Dataset</vt:lpstr>
      <vt:lpstr>Data Preprocessing</vt:lpstr>
      <vt:lpstr>Use Resnet50 models for feature extraction</vt:lpstr>
      <vt:lpstr>Use Long Short-Term Memory to create image captions</vt:lpstr>
      <vt:lpstr>Train Model</vt:lpstr>
      <vt:lpstr>Train Model</vt:lpstr>
      <vt:lpstr>Evaluation model</vt:lpstr>
      <vt:lpstr>Limitations</vt:lpstr>
      <vt:lpstr>Development directions</vt:lpstr>
      <vt:lpstr>Demo On Flask App</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dc:title>
  <cp:lastModifiedBy>Windows User</cp:lastModifiedBy>
  <cp:revision>1</cp:revision>
  <dcterms:modified xsi:type="dcterms:W3CDTF">2023-07-09T08:52:32Z</dcterms:modified>
</cp:coreProperties>
</file>