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80" r:id="rId4"/>
    <p:sldId id="266" r:id="rId5"/>
    <p:sldId id="265" r:id="rId6"/>
    <p:sldId id="274" r:id="rId7"/>
    <p:sldId id="276" r:id="rId8"/>
    <p:sldId id="292" r:id="rId9"/>
    <p:sldId id="293" r:id="rId10"/>
    <p:sldId id="269" r:id="rId11"/>
    <p:sldId id="300" r:id="rId12"/>
    <p:sldId id="272" r:id="rId13"/>
    <p:sldId id="273" r:id="rId14"/>
    <p:sldId id="277" r:id="rId15"/>
    <p:sldId id="294" r:id="rId16"/>
    <p:sldId id="297" r:id="rId17"/>
    <p:sldId id="278" r:id="rId18"/>
    <p:sldId id="281" r:id="rId19"/>
    <p:sldId id="282" r:id="rId20"/>
    <p:sldId id="283" r:id="rId21"/>
    <p:sldId id="290" r:id="rId22"/>
    <p:sldId id="284" r:id="rId23"/>
    <p:sldId id="285" r:id="rId24"/>
    <p:sldId id="299" r:id="rId25"/>
    <p:sldId id="288" r:id="rId26"/>
    <p:sldId id="262" r:id="rId27"/>
    <p:sldId id="279" r:id="rId28"/>
    <p:sldId id="298" r:id="rId29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3F40A0-F4E9-4B76-BFFA-36C692423C4B}" v="13" dt="2024-08-16T06:17:10.666"/>
    <p1510:client id="{D4C0839F-FB45-430D-8730-D4E9272369B3}" v="139" dt="2024-08-15T11:10:21.05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91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E0106-66AD-4B26-8C33-F6BC976CEA34}" type="datetimeFigureOut">
              <a:rPr lang="vi-VN" smtClean="0"/>
              <a:t>16/08/2024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D786E-2AA9-4005-8F90-7968E4F6661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59380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D786E-2AA9-4005-8F90-7968E4F66616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01881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D786E-2AA9-4005-8F90-7968E4F66616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370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Calibri"/>
              <a:buChar char="-"/>
            </a:pPr>
            <a:r>
              <a:rPr lang="en-US" err="1">
                <a:latin typeface="Calibri"/>
                <a:cs typeface="Calibri"/>
              </a:rPr>
              <a:t>Tập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dữ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liệu</a:t>
            </a:r>
            <a:r>
              <a:rPr lang="en-US">
                <a:latin typeface="Calibri"/>
                <a:cs typeface="Calibri"/>
              </a:rPr>
              <a:t> PARAREL</a:t>
            </a:r>
          </a:p>
          <a:p>
            <a:pPr marL="285750" indent="-285750">
              <a:buFont typeface="Calibri"/>
              <a:buChar char="-"/>
            </a:pPr>
            <a:r>
              <a:rPr lang="en-US">
                <a:latin typeface="Aptos"/>
                <a:cs typeface="Calibri"/>
              </a:rPr>
              <a:t>Phục </a:t>
            </a:r>
            <a:r>
              <a:rPr lang="en-US" err="1">
                <a:latin typeface="Aptos"/>
                <a:cs typeface="Calibri"/>
              </a:rPr>
              <a:t>vụ</a:t>
            </a:r>
            <a:r>
              <a:rPr lang="en-US">
                <a:latin typeface="Aptos"/>
                <a:cs typeface="Calibri"/>
              </a:rPr>
              <a:t> </a:t>
            </a:r>
            <a:r>
              <a:rPr lang="en-US" err="1">
                <a:latin typeface="Aptos"/>
                <a:cs typeface="Calibri"/>
              </a:rPr>
              <a:t>bài</a:t>
            </a:r>
            <a:r>
              <a:rPr lang="en-US">
                <a:latin typeface="Aptos"/>
                <a:cs typeface="Calibri"/>
              </a:rPr>
              <a:t> </a:t>
            </a:r>
            <a:r>
              <a:rPr lang="en-US" err="1">
                <a:latin typeface="Aptos"/>
                <a:cs typeface="Calibri"/>
              </a:rPr>
              <a:t>toán</a:t>
            </a:r>
            <a:r>
              <a:rPr lang="en-US">
                <a:latin typeface="Aptos"/>
                <a:cs typeface="Calibri"/>
              </a:rPr>
              <a:t> </a:t>
            </a:r>
            <a:r>
              <a:rPr lang="en-US" err="1">
                <a:latin typeface="Aptos"/>
                <a:cs typeface="Calibri"/>
              </a:rPr>
              <a:t>điền</a:t>
            </a:r>
            <a:r>
              <a:rPr lang="en-US">
                <a:latin typeface="Aptos"/>
                <a:cs typeface="Calibri"/>
              </a:rPr>
              <a:t> </a:t>
            </a:r>
            <a:r>
              <a:rPr lang="en-US" err="1">
                <a:latin typeface="Aptos"/>
                <a:cs typeface="Calibri"/>
              </a:rPr>
              <a:t>vào</a:t>
            </a:r>
            <a:r>
              <a:rPr lang="en-US">
                <a:latin typeface="Aptos"/>
                <a:cs typeface="Calibri"/>
              </a:rPr>
              <a:t> ô </a:t>
            </a:r>
            <a:r>
              <a:rPr lang="en-US" err="1">
                <a:latin typeface="Aptos"/>
                <a:cs typeface="Calibri"/>
              </a:rPr>
              <a:t>trống</a:t>
            </a:r>
          </a:p>
          <a:p>
            <a:pPr marL="285750" indent="-285750">
              <a:buFont typeface="Calibri"/>
              <a:buChar char="-"/>
            </a:pPr>
            <a:r>
              <a:rPr lang="en-US" err="1">
                <a:latin typeface="Aptos"/>
                <a:cs typeface="Calibri"/>
              </a:rPr>
              <a:t>Gồm</a:t>
            </a:r>
            <a:r>
              <a:rPr lang="en-US">
                <a:latin typeface="Aptos"/>
                <a:cs typeface="Calibri"/>
              </a:rPr>
              <a:t> 34 </a:t>
            </a:r>
            <a:r>
              <a:rPr lang="en-US" err="1">
                <a:latin typeface="Aptos"/>
                <a:cs typeface="Calibri"/>
              </a:rPr>
              <a:t>quan</a:t>
            </a:r>
            <a:r>
              <a:rPr lang="en-US">
                <a:latin typeface="Aptos"/>
                <a:cs typeface="Calibri"/>
              </a:rPr>
              <a:t> </a:t>
            </a:r>
            <a:r>
              <a:rPr lang="en-US" err="1">
                <a:latin typeface="Aptos"/>
                <a:cs typeface="Calibri"/>
              </a:rPr>
              <a:t>hệ</a:t>
            </a:r>
            <a:r>
              <a:rPr lang="en-US">
                <a:latin typeface="Aptos"/>
                <a:cs typeface="Calibri"/>
              </a:rPr>
              <a:t> </a:t>
            </a:r>
            <a:r>
              <a:rPr lang="en-US" err="1">
                <a:latin typeface="Aptos"/>
                <a:cs typeface="Calibri"/>
              </a:rPr>
              <a:t>dữ</a:t>
            </a:r>
            <a:r>
              <a:rPr lang="en-US">
                <a:latin typeface="Aptos"/>
                <a:cs typeface="Calibri"/>
              </a:rPr>
              <a:t> </a:t>
            </a:r>
            <a:r>
              <a:rPr lang="en-US" err="1">
                <a:latin typeface="Aptos"/>
                <a:cs typeface="Calibri"/>
              </a:rPr>
              <a:t>liệu</a:t>
            </a:r>
            <a:r>
              <a:rPr lang="en-US">
                <a:latin typeface="Aptos"/>
                <a:cs typeface="Calibri"/>
              </a:rPr>
              <a:t> </a:t>
            </a:r>
            <a:r>
              <a:rPr lang="en-US" err="1">
                <a:latin typeface="Aptos"/>
                <a:cs typeface="Calibri"/>
              </a:rPr>
              <a:t>khác</a:t>
            </a:r>
            <a:r>
              <a:rPr lang="en-US">
                <a:latin typeface="Aptos"/>
                <a:cs typeface="Calibri"/>
              </a:rPr>
              <a:t> </a:t>
            </a:r>
            <a:r>
              <a:rPr lang="en-US" err="1">
                <a:latin typeface="Aptos"/>
                <a:cs typeface="Calibri"/>
              </a:rPr>
              <a:t>nhau</a:t>
            </a:r>
            <a:r>
              <a:rPr lang="en-US">
                <a:latin typeface="Aptos"/>
                <a:cs typeface="Calibri"/>
              </a:rPr>
              <a:t>, </a:t>
            </a:r>
            <a:r>
              <a:rPr lang="en-US" err="1">
                <a:latin typeface="Aptos"/>
                <a:cs typeface="Calibri"/>
              </a:rPr>
              <a:t>lấy</a:t>
            </a:r>
            <a:r>
              <a:rPr lang="en-US">
                <a:latin typeface="Aptos"/>
                <a:cs typeface="Calibri"/>
              </a:rPr>
              <a:t> </a:t>
            </a:r>
            <a:r>
              <a:rPr lang="en-US" err="1">
                <a:latin typeface="Aptos"/>
                <a:cs typeface="Calibri"/>
              </a:rPr>
              <a:t>từ</a:t>
            </a:r>
            <a:r>
              <a:rPr lang="en-US">
                <a:latin typeface="Aptos"/>
                <a:cs typeface="Calibri"/>
              </a:rPr>
              <a:t> </a:t>
            </a:r>
            <a:r>
              <a:rPr lang="en-US" err="1">
                <a:latin typeface="Aptos"/>
                <a:cs typeface="Calibri"/>
              </a:rPr>
              <a:t>tập</a:t>
            </a:r>
            <a:r>
              <a:rPr lang="en-US">
                <a:latin typeface="Aptos"/>
                <a:cs typeface="Calibri"/>
              </a:rPr>
              <a:t> T-REx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D786E-2AA9-4005-8F90-7968E4F66616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64476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Calibri"/>
              <a:buChar char="-"/>
            </a:pPr>
            <a:r>
              <a:rPr lang="en-US" err="1">
                <a:latin typeface="Calibri"/>
                <a:cs typeface="Calibri"/>
              </a:rPr>
              <a:t>Attr</a:t>
            </a:r>
            <a:r>
              <a:rPr lang="en-US">
                <a:latin typeface="Calibri"/>
                <a:cs typeface="Calibri"/>
              </a:rPr>
              <a:t>: </a:t>
            </a:r>
            <a:r>
              <a:rPr lang="en-US" err="1">
                <a:latin typeface="Calibri"/>
                <a:cs typeface="Calibri"/>
              </a:rPr>
              <a:t>điểm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phân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bổ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cho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b="1" err="1">
                <a:latin typeface="Calibri"/>
                <a:cs typeface="Calibri"/>
              </a:rPr>
              <a:t>một</a:t>
            </a:r>
            <a:r>
              <a:rPr lang="en-US" b="1">
                <a:latin typeface="Calibri"/>
                <a:cs typeface="Calibri"/>
              </a:rPr>
              <a:t> </a:t>
            </a:r>
            <a:r>
              <a:rPr lang="en-US" b="1" err="1">
                <a:latin typeface="Calibri"/>
                <a:cs typeface="Calibri"/>
              </a:rPr>
              <a:t>nơ-ron</a:t>
            </a:r>
            <a:endParaRPr lang="en-US" b="1">
              <a:latin typeface="Calibri"/>
              <a:cs typeface="Calibri"/>
            </a:endParaRPr>
          </a:p>
          <a:p>
            <a:pPr marL="285750" indent="-285750">
              <a:buFont typeface="Calibri"/>
              <a:buChar char="-"/>
            </a:pPr>
            <a:r>
              <a:rPr lang="en-US">
                <a:latin typeface="Calibri"/>
                <a:cs typeface="Calibri"/>
              </a:rPr>
              <a:t>W: </a:t>
            </a:r>
            <a:r>
              <a:rPr lang="en-US" err="1">
                <a:latin typeface="Calibri"/>
                <a:cs typeface="Calibri"/>
              </a:rPr>
              <a:t>giá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trị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kích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hoạt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của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nơ-ron</a:t>
            </a:r>
          </a:p>
          <a:p>
            <a:pPr marL="285750" indent="-285750">
              <a:buFont typeface="Calibri"/>
              <a:buChar char="-"/>
            </a:pPr>
            <a:r>
              <a:rPr lang="en-US">
                <a:latin typeface="Calibri"/>
                <a:cs typeface="Calibri"/>
              </a:rPr>
              <a:t>P: </a:t>
            </a:r>
            <a:r>
              <a:rPr lang="en-US" err="1">
                <a:latin typeface="Calibri"/>
                <a:cs typeface="Calibri"/>
              </a:rPr>
              <a:t>là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xs</a:t>
            </a:r>
            <a:r>
              <a:rPr lang="en-US">
                <a:latin typeface="Calibri"/>
                <a:cs typeface="Calibri"/>
              </a:rPr>
              <a:t> dự đoán nhãn </a:t>
            </a:r>
            <a:r>
              <a:rPr lang="en-US" err="1">
                <a:latin typeface="Calibri"/>
                <a:cs typeface="Calibri"/>
              </a:rPr>
              <a:t>đúng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của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mô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hình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với</a:t>
            </a:r>
            <a:r>
              <a:rPr lang="en-US">
                <a:latin typeface="Calibri"/>
                <a:cs typeface="Calibri"/>
              </a:rPr>
              <a:t> alpha </a:t>
            </a:r>
            <a:r>
              <a:rPr lang="en-US" err="1">
                <a:latin typeface="Calibri"/>
                <a:cs typeface="Calibri"/>
              </a:rPr>
              <a:t>là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tham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số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nội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suy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thay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đổi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từ</a:t>
            </a:r>
            <a:r>
              <a:rPr lang="en-US">
                <a:latin typeface="Calibri"/>
                <a:cs typeface="Calibri"/>
              </a:rPr>
              <a:t> 0 </a:t>
            </a:r>
            <a:r>
              <a:rPr lang="en-US" err="1">
                <a:latin typeface="Calibri"/>
                <a:cs typeface="Calibri"/>
              </a:rPr>
              <a:t>đến</a:t>
            </a:r>
            <a:r>
              <a:rPr lang="en-US">
                <a:latin typeface="Calibri"/>
                <a:cs typeface="Calibri"/>
              </a:rPr>
              <a:t> 1</a:t>
            </a:r>
          </a:p>
          <a:p>
            <a:pPr marL="285750" indent="-285750">
              <a:buFont typeface="Calibri"/>
              <a:buChar char="-"/>
            </a:pPr>
            <a:r>
              <a:rPr lang="en-US">
                <a:latin typeface="Calibri"/>
                <a:cs typeface="Calibri"/>
              </a:rPr>
              <a:t>--&gt; </a:t>
            </a:r>
            <a:r>
              <a:rPr lang="en-US" err="1">
                <a:latin typeface="Calibri"/>
                <a:cs typeface="Calibri"/>
              </a:rPr>
              <a:t>Sự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thay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đổi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giá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trị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kích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hoạt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sẽ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đóng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góp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vào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giá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trị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phân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bổ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D786E-2AA9-4005-8F90-7968E4F66616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215676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Do </a:t>
            </a:r>
            <a:r>
              <a:rPr lang="en-US" err="1">
                <a:latin typeface="Calibri"/>
                <a:cs typeface="Calibri"/>
              </a:rPr>
              <a:t>sự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khó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khăn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trong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thực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tế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cho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việc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tính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tích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phân</a:t>
            </a:r>
            <a:r>
              <a:rPr lang="en-US">
                <a:latin typeface="Calibri"/>
                <a:cs typeface="Calibri"/>
              </a:rPr>
              <a:t> --&gt; </a:t>
            </a:r>
            <a:r>
              <a:rPr lang="en-US" err="1">
                <a:latin typeface="Calibri"/>
                <a:cs typeface="Calibri"/>
              </a:rPr>
              <a:t>chuyển</a:t>
            </a:r>
            <a:r>
              <a:rPr lang="en-US">
                <a:latin typeface="Calibri"/>
                <a:cs typeface="Calibri"/>
              </a:rPr>
              <a:t> sang </a:t>
            </a:r>
            <a:r>
              <a:rPr lang="en-US" err="1">
                <a:latin typeface="Calibri"/>
                <a:cs typeface="Calibri"/>
              </a:rPr>
              <a:t>xấp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xỉ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Riemman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để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tính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toán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với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số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bước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xấp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xỉ</a:t>
            </a:r>
            <a:r>
              <a:rPr lang="en-US">
                <a:latin typeface="Calibri"/>
                <a:cs typeface="Calibri"/>
              </a:rPr>
              <a:t> m =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D786E-2AA9-4005-8F90-7968E4F66616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1734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Tập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đảm</a:t>
            </a:r>
            <a:r>
              <a:rPr lang="en-US"/>
              <a:t> </a:t>
            </a:r>
            <a:r>
              <a:rPr lang="en-US" err="1"/>
              <a:t>bảo</a:t>
            </a:r>
            <a:r>
              <a:rPr lang="en-US"/>
              <a:t> </a:t>
            </a:r>
            <a:r>
              <a:rPr lang="en-US" err="1"/>
              <a:t>sự</a:t>
            </a:r>
            <a:r>
              <a:rPr lang="en-US"/>
              <a:t> </a:t>
            </a:r>
            <a:r>
              <a:rPr lang="en-US" err="1"/>
              <a:t>đa</a:t>
            </a:r>
            <a:r>
              <a:rPr lang="en-US"/>
              <a:t> </a:t>
            </a:r>
            <a:r>
              <a:rPr lang="en-US" err="1"/>
              <a:t>dạng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lượng</a:t>
            </a:r>
            <a:r>
              <a:rPr lang="en-US"/>
              <a:t> </a:t>
            </a:r>
            <a:r>
              <a:rPr lang="en-US" err="1"/>
              <a:t>mẫu</a:t>
            </a:r>
            <a:r>
              <a:rPr lang="en-US"/>
              <a:t> </a:t>
            </a:r>
            <a:r>
              <a:rPr lang="en-US" err="1"/>
              <a:t>câu</a:t>
            </a:r>
            <a:r>
              <a:rPr lang="en-US"/>
              <a:t> &gt; 3 </a:t>
            </a:r>
            <a:r>
              <a:rPr lang="en-US" err="1"/>
              <a:t>nhằm</a:t>
            </a:r>
            <a:r>
              <a:rPr lang="en-US"/>
              <a:t> </a:t>
            </a:r>
            <a:r>
              <a:rPr lang="en-US" err="1"/>
              <a:t>đảm</a:t>
            </a:r>
            <a:r>
              <a:rPr lang="en-US"/>
              <a:t> </a:t>
            </a:r>
            <a:r>
              <a:rPr lang="en-US" err="1"/>
              <a:t>bảo</a:t>
            </a:r>
            <a:r>
              <a:rPr lang="en-US"/>
              <a:t> </a:t>
            </a:r>
            <a:r>
              <a:rPr lang="en-US" err="1"/>
              <a:t>hiệu</a:t>
            </a:r>
            <a:r>
              <a:rPr lang="en-US"/>
              <a:t> </a:t>
            </a:r>
            <a:r>
              <a:rPr lang="en-US" err="1"/>
              <a:t>suất</a:t>
            </a:r>
            <a:endParaRPr lang="en-US"/>
          </a:p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D786E-2AA9-4005-8F90-7968E4F66616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25998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hể hiện sự hiệu quả của phương pháp. Số lượng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nơ-ron tri thức giao nhau giữa hai mẫu câu bất kỳ thuộc cùng một quan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hệ được xác định bởi phương pháp tích hợp độ dốc ít hơn so với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pháp cơ sở (1.2279 so với 2.8466), số lượng nơ-ron tri thức giao nhau giữa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hai mẫu câu bất kỳ thuộc hai quan hệ bất kỳ thể hiện kết quả vượt trội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hơn (0.0932 so với 1.9235).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Số lượng nơ-ron giao nhau ít thể hiện rằng các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nơ-ron thuộc về mẫu câu cụ thể và trong quá trình loại bỏ tri thức, chỉ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những tri thức được chỉ định bị loại bỏ mà không ảnh hưởng đến lượng tri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thức khác.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D786E-2AA9-4005-8F90-7968E4F66616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32592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>
                <a:latin typeface="+mj-lt"/>
              </a:rPr>
              <a:t>Điểm phân bổ cơ sở xác định những nơ-ron tri thức ở tầng thấp (tầng 1 đến tầng 3) và ở những tầng cao là rất ít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>
                <a:latin typeface="+mj-lt"/>
              </a:rPr>
              <a:t>Phương pháp tích hợp độ dốc xác định những nơ-ron ở tầng cao (tầng 9 đến tầng 12) là tri thức.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>
                <a:latin typeface="+mj-lt"/>
              </a:rPr>
              <a:t>Những nơ-ron ở tầng cao có ảnh hưởng hơn đến quá trình dự đoán của mô hình vì ngôn ngữ tự nhiên phức tạp bởi gữ nghĩa, hàm ý được chứa đựng và không đơn thuần là cấu trúc rập khuôn.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D786E-2AA9-4005-8F90-7968E4F66616}" type="slidenum">
              <a:rPr lang="vi-VN" smtClean="0"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372898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/>
                  <a:t>Cho </a:t>
                </a:r>
                <a:r>
                  <a:rPr lang="en-US" baseline="0"/>
                  <a:t>suppress </a:t>
                </a:r>
                <a:r>
                  <a:rPr lang="en-US"/>
                  <a:t>và</a:t>
                </a:r>
                <a:r>
                  <a:rPr lang="en-US" baseline="0"/>
                  <a:t> enhance: </a:t>
                </a:r>
                <a:r>
                  <a:rPr lang="en-US"/>
                  <a:t>Oy</a:t>
                </a:r>
                <a:r>
                  <a:rPr lang="en-US" baseline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𝑚𝑒𝑎𝑛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vi-V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𝑚𝑒𝑎𝑛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vi-V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</m:oMath>
                </a14:m>
                <a:endParaRPr lang="en-US"/>
              </a:p>
              <a:p>
                <a:endParaRPr lang="vi-VN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/>
                  <a:t>Cho </a:t>
                </a:r>
                <a:r>
                  <a:rPr lang="en-US" baseline="0"/>
                  <a:t>suppress </a:t>
                </a:r>
                <a:r>
                  <a:rPr lang="en-US"/>
                  <a:t>và</a:t>
                </a:r>
                <a:r>
                  <a:rPr lang="en-US" baseline="0"/>
                  <a:t> enhance: </a:t>
                </a:r>
                <a:r>
                  <a:rPr lang="en-US"/>
                  <a:t>Oy</a:t>
                </a:r>
                <a:r>
                  <a:rPr lang="en-US" baseline="0"/>
                  <a:t> = </a:t>
                </a:r>
                <a:r>
                  <a:rPr lang="vi-VN" i="0">
                    <a:latin typeface="Cambria Math" panose="02040503050406030204" pitchFamily="18" charset="0"/>
                  </a:rPr>
                  <a:t>(</a:t>
                </a:r>
                <a:r>
                  <a:rPr lang="en-US" b="0" i="0">
                    <a:latin typeface="Cambria Math" panose="02040503050406030204" pitchFamily="18" charset="0"/>
                  </a:rPr>
                  <a:t>𝑚𝑒𝑎𝑛(𝑝−𝑝_0)</a:t>
                </a:r>
                <a:r>
                  <a:rPr lang="vi-VN" b="0" i="0">
                    <a:latin typeface="Cambria Math" panose="02040503050406030204" pitchFamily="18" charset="0"/>
                  </a:rPr>
                  <a:t>)/(〖</a:t>
                </a:r>
                <a:r>
                  <a:rPr lang="en-US" b="0" i="0">
                    <a:latin typeface="Cambria Math" panose="02040503050406030204" pitchFamily="18" charset="0"/>
                  </a:rPr>
                  <a:t>𝑚𝑒𝑎𝑛(𝑝</a:t>
                </a:r>
                <a:r>
                  <a:rPr lang="vi-VN" b="0" i="0">
                    <a:latin typeface="Cambria Math" panose="02040503050406030204" pitchFamily="18" charset="0"/>
                  </a:rPr>
                  <a:t>〗_</a:t>
                </a:r>
                <a:r>
                  <a:rPr lang="en-US" b="0" i="0">
                    <a:latin typeface="Cambria Math" panose="02040503050406030204" pitchFamily="18" charset="0"/>
                  </a:rPr>
                  <a:t>0)</a:t>
                </a:r>
                <a:r>
                  <a:rPr lang="vi-VN" b="0" i="0">
                    <a:latin typeface="Cambria Math" panose="02040503050406030204" pitchFamily="18" charset="0"/>
                  </a:rPr>
                  <a:t>)</a:t>
                </a:r>
                <a:r>
                  <a:rPr lang="vi-V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×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100</a:t>
                </a:r>
                <a:endParaRPr lang="en-US"/>
              </a:p>
              <a:p>
                <a:endParaRPr lang="vi-VN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D786E-2AA9-4005-8F90-7968E4F66616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91876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/>
                  <a:t>Cho </a:t>
                </a:r>
                <a:r>
                  <a:rPr lang="en-US" baseline="0"/>
                  <a:t>suppress </a:t>
                </a:r>
                <a:r>
                  <a:rPr lang="en-US"/>
                  <a:t>và</a:t>
                </a:r>
                <a:r>
                  <a:rPr lang="en-US" baseline="0"/>
                  <a:t> enhance: </a:t>
                </a:r>
                <a:r>
                  <a:rPr lang="en-US"/>
                  <a:t>Oy</a:t>
                </a:r>
                <a:r>
                  <a:rPr lang="en-US" baseline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𝑚𝑒𝑎𝑛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vi-V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𝑚𝑒𝑎𝑛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vi-V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</m:oMath>
                </a14:m>
                <a:endParaRPr lang="en-US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vi-VN">
                  <a:latin typeface="+mj-lt"/>
                </a:endParaRPr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/>
                  <a:t>Cho </a:t>
                </a:r>
                <a:r>
                  <a:rPr lang="en-US" baseline="0"/>
                  <a:t>suppress </a:t>
                </a:r>
                <a:r>
                  <a:rPr lang="en-US"/>
                  <a:t>và</a:t>
                </a:r>
                <a:r>
                  <a:rPr lang="en-US" baseline="0"/>
                  <a:t> enhance: </a:t>
                </a:r>
                <a:r>
                  <a:rPr lang="en-US"/>
                  <a:t>Oy</a:t>
                </a:r>
                <a:r>
                  <a:rPr lang="en-US" baseline="0"/>
                  <a:t> = </a:t>
                </a:r>
                <a:r>
                  <a:rPr lang="vi-VN" i="0">
                    <a:latin typeface="Cambria Math" panose="02040503050406030204" pitchFamily="18" charset="0"/>
                  </a:rPr>
                  <a:t>(</a:t>
                </a:r>
                <a:r>
                  <a:rPr lang="en-US" b="0" i="0">
                    <a:latin typeface="Cambria Math" panose="02040503050406030204" pitchFamily="18" charset="0"/>
                  </a:rPr>
                  <a:t>𝑚𝑒𝑎𝑛(𝑝−𝑝_0)</a:t>
                </a:r>
                <a:r>
                  <a:rPr lang="vi-VN" b="0" i="0">
                    <a:latin typeface="Cambria Math" panose="02040503050406030204" pitchFamily="18" charset="0"/>
                  </a:rPr>
                  <a:t>)/(〖</a:t>
                </a:r>
                <a:r>
                  <a:rPr lang="en-US" b="0" i="0">
                    <a:latin typeface="Cambria Math" panose="02040503050406030204" pitchFamily="18" charset="0"/>
                  </a:rPr>
                  <a:t>𝑚𝑒𝑎𝑛(𝑝</a:t>
                </a:r>
                <a:r>
                  <a:rPr lang="vi-VN" b="0" i="0">
                    <a:latin typeface="Cambria Math" panose="02040503050406030204" pitchFamily="18" charset="0"/>
                  </a:rPr>
                  <a:t>〗_</a:t>
                </a:r>
                <a:r>
                  <a:rPr lang="en-US" b="0" i="0">
                    <a:latin typeface="Cambria Math" panose="02040503050406030204" pitchFamily="18" charset="0"/>
                  </a:rPr>
                  <a:t>0)</a:t>
                </a:r>
                <a:r>
                  <a:rPr lang="vi-VN" b="0" i="0">
                    <a:latin typeface="Cambria Math" panose="02040503050406030204" pitchFamily="18" charset="0"/>
                  </a:rPr>
                  <a:t>)</a:t>
                </a:r>
                <a:r>
                  <a:rPr lang="vi-V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×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100</a:t>
                </a:r>
                <a:endParaRPr lang="en-US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vi-VN">
                  <a:latin typeface="+mj-lt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D786E-2AA9-4005-8F90-7968E4F66616}" type="slidenum">
              <a:rPr lang="vi-VN" smtClean="0"/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784085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>
                <a:latin typeface="+mj-lt"/>
              </a:rPr>
              <a:t>Kết quả khảo sát thể hiện được kỳ vọng của phương pháp với mục tiêu tạo ra sự tương đồng tỷ lệ thuận giữa tầm quan trọng của nơ-ron trong quá trình dự đoán của mô hình và giá trị điểm phân bổ.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>
                <a:latin typeface="+mj-lt"/>
              </a:rPr>
              <a:t>Đối với trường hợp tăng hệ số nhân thì sự thay đổi là không tuyến tính và phụ thuộc vào dữ liệu cụ thể.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>
                <a:latin typeface="+mj-lt"/>
              </a:rPr>
              <a:t>Đối với giá trị kích hoạt cơ sở, điểm số cao không đồng nghĩa rằng nơ-ron có ảnh hưởng đến kết quả dự đoán của mô hình.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D786E-2AA9-4005-8F90-7968E4F66616}" type="slidenum">
              <a:rPr lang="vi-VN" smtClean="0"/>
              <a:t>23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69165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vi-VN">
                <a:latin typeface="Arial"/>
                <a:cs typeface="Arial"/>
              </a:rPr>
              <a:t>Mô hình học máy </a:t>
            </a:r>
            <a:r>
              <a:rPr lang="vi-VN" err="1">
                <a:latin typeface="Arial"/>
                <a:cs typeface="Arial"/>
              </a:rPr>
              <a:t>đc</a:t>
            </a:r>
            <a:r>
              <a:rPr lang="vi-VN">
                <a:latin typeface="Arial"/>
                <a:cs typeface="Arial"/>
              </a:rPr>
              <a:t> sử dụng phổ biến -&gt; nhiều dữ liệu cá nhân --&gt; là đối tượng cho các cuộc tấn công học máy</a:t>
            </a:r>
          </a:p>
          <a:p>
            <a:pPr marL="171450" indent="-171450">
              <a:buFont typeface="Calibri"/>
              <a:buChar char="-"/>
            </a:pPr>
            <a:r>
              <a:rPr lang="vi-VN">
                <a:latin typeface="Arial"/>
                <a:cs typeface="Arial"/>
              </a:rPr>
              <a:t>Đề tài hướng đến mục tiêu là đảm bảo quyền riêng tư và bảo mật cho dữ liệu của người dùng</a:t>
            </a:r>
            <a:endParaRPr lang="vi-VN">
              <a:latin typeface="Arial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D786E-2AA9-4005-8F90-7968E4F66616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141113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alibri"/>
                <a:cs typeface="Calibri"/>
              </a:rPr>
              <a:t>Trình bày theo thứ tự: (1) → so sánh rel xóa và rel còn lại → kết quả baseline → (2)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>
                <a:latin typeface="Calibri"/>
                <a:cs typeface="Calibri"/>
              </a:rPr>
              <a:t>Hiệu suất của mô hình thay đổi phụ thuộc vào tri thức cụ thể được loại bỏ.</a:t>
            </a:r>
            <a:r>
              <a:rPr lang="en-US">
                <a:latin typeface="Calibri"/>
                <a:cs typeface="Calibri"/>
              </a:rPr>
              <a:t> Phần lớn tri thức giảm đi đáng kể sau quá trình loại bỏ biểu hiện thông qua tỉ lệ tăng của độ đo perplexity (PPL). (</a:t>
            </a:r>
            <a:r>
              <a:rPr lang="en-US" b="1">
                <a:latin typeface="Calibri"/>
                <a:cs typeface="Calibri"/>
              </a:rPr>
              <a:t>1</a:t>
            </a:r>
            <a:r>
              <a:rPr lang="en-US">
                <a:latin typeface="Calibri"/>
                <a:cs typeface="Calibri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>
                <a:latin typeface="Calibri"/>
                <a:cs typeface="Calibri"/>
              </a:rPr>
              <a:t>Số lượng nơ-ron tri thức được loại bỏ càng nhiều đồng nghĩa với sự giảm hiệu suất của mô hình</a:t>
            </a:r>
            <a:r>
              <a:rPr lang="en-US">
                <a:latin typeface="Calibri"/>
                <a:cs typeface="Calibri"/>
              </a:rPr>
              <a:t> (tỉ lệ tăng của độ đo perplexity) (</a:t>
            </a:r>
            <a:r>
              <a:rPr lang="en-US" b="1">
                <a:latin typeface="Calibri"/>
                <a:cs typeface="Calibri"/>
              </a:rPr>
              <a:t>2</a:t>
            </a:r>
            <a:r>
              <a:rPr lang="en-US">
                <a:latin typeface="Calibri"/>
                <a:cs typeface="Calibri"/>
              </a:rPr>
              <a:t>)</a:t>
            </a:r>
          </a:p>
          <a:p>
            <a:endParaRPr lang="en-US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D786E-2AA9-4005-8F90-7968E4F66616}" type="slidenum">
              <a:rPr lang="vi-VN" smtClean="0"/>
              <a:t>24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965534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Nếu có thêm thời gian: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Làm rõ các kết quả bất thường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Loại bỏ tri thức trên nhiều quan hệ dữ liệu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D786E-2AA9-4005-8F90-7968E4F66616}" type="slidenum">
              <a:rPr lang="vi-VN" smtClean="0"/>
              <a:t>26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61094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Calibri"/>
              <a:buChar char="-"/>
            </a:pPr>
            <a:r>
              <a:rPr lang="en-US" err="1">
                <a:latin typeface="Calibri"/>
                <a:cs typeface="Calibri"/>
              </a:rPr>
              <a:t>Đảm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bảo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tính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riêng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tư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cho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dữ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liệu</a:t>
            </a:r>
          </a:p>
          <a:p>
            <a:pPr marL="285750" indent="-285750">
              <a:buFont typeface="Calibri"/>
              <a:buChar char="-"/>
            </a:pPr>
            <a:r>
              <a:rPr lang="en-US" err="1">
                <a:latin typeface="Calibri"/>
                <a:cs typeface="Calibri"/>
              </a:rPr>
              <a:t>Không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cần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huấn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luyện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lại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mô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hình</a:t>
            </a:r>
          </a:p>
          <a:p>
            <a:pPr marL="285750" indent="-285750">
              <a:buFont typeface="Calibri"/>
              <a:buChar char="-"/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D786E-2AA9-4005-8F90-7968E4F66616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9670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PP </a:t>
            </a:r>
            <a:r>
              <a:rPr lang="en-US" err="1">
                <a:latin typeface="Calibri"/>
                <a:cs typeface="Calibri"/>
              </a:rPr>
              <a:t>tính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toán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điểm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phân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bổ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dựa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trên</a:t>
            </a:r>
            <a:r>
              <a:rPr lang="en-US">
                <a:latin typeface="Calibri"/>
                <a:cs typeface="Calibri"/>
              </a:rPr>
              <a:t> pp </a:t>
            </a:r>
            <a:r>
              <a:rPr lang="en-US" err="1">
                <a:latin typeface="Calibri"/>
                <a:cs typeface="Calibri"/>
              </a:rPr>
              <a:t>tích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hợp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độ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dốc</a:t>
            </a:r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PP </a:t>
            </a:r>
            <a:r>
              <a:rPr lang="en-US" err="1">
                <a:latin typeface="Calibri"/>
                <a:cs typeface="Calibri"/>
              </a:rPr>
              <a:t>thể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hiện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được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sự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hiệu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quả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nổi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bật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là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kết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quả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loại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bỏ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nơ-ron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về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quan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hệ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dữ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liệu</a:t>
            </a:r>
            <a:r>
              <a:rPr lang="en-US">
                <a:latin typeface="Calibri"/>
                <a:cs typeface="Calibri"/>
              </a:rPr>
              <a:t> P106 (</a:t>
            </a:r>
            <a:r>
              <a:rPr lang="en-US" err="1">
                <a:latin typeface="Calibri"/>
                <a:cs typeface="Calibri"/>
              </a:rPr>
              <a:t>quan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hệ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nghề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nghiệp</a:t>
            </a:r>
            <a:r>
              <a:rPr lang="en-US">
                <a:latin typeface="Calibri"/>
                <a:cs typeface="Calibri"/>
              </a:rPr>
              <a:t>) qua </a:t>
            </a:r>
            <a:r>
              <a:rPr lang="en-US" err="1">
                <a:latin typeface="Calibri"/>
                <a:cs typeface="Calibri"/>
              </a:rPr>
              <a:t>độ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đo</a:t>
            </a:r>
            <a:r>
              <a:rPr lang="en-US">
                <a:latin typeface="Calibri"/>
                <a:cs typeface="Calibri"/>
              </a:rPr>
              <a:t> perplexity (</a:t>
            </a:r>
            <a:r>
              <a:rPr lang="en-US" err="1">
                <a:latin typeface="Calibri"/>
                <a:cs typeface="Calibri"/>
              </a:rPr>
              <a:t>thể</a:t>
            </a:r>
            <a:r>
              <a:rPr lang="en-US">
                <a:latin typeface="Calibri"/>
                <a:cs typeface="Calibri"/>
              </a:rPr>
              <a:t> </a:t>
            </a:r>
          </a:p>
          <a:p>
            <a:r>
              <a:rPr lang="en-US" err="1">
                <a:latin typeface="Calibri"/>
                <a:cs typeface="Calibri"/>
              </a:rPr>
              <a:t>hiện</a:t>
            </a:r>
            <a:r>
              <a:rPr lang="en-US">
                <a:latin typeface="Calibri"/>
                <a:cs typeface="Calibri"/>
              </a:rPr>
              <a:t> qua </a:t>
            </a:r>
            <a:r>
              <a:rPr lang="en-US" err="1">
                <a:latin typeface="Calibri"/>
                <a:cs typeface="Calibri"/>
              </a:rPr>
              <a:t>độ</a:t>
            </a:r>
            <a:r>
              <a:rPr lang="en-US">
                <a:latin typeface="Calibri"/>
                <a:cs typeface="Calibri"/>
              </a:rPr>
              <a:t> tang </a:t>
            </a:r>
            <a:r>
              <a:rPr lang="en-US" err="1">
                <a:latin typeface="Calibri"/>
                <a:cs typeface="Calibri"/>
              </a:rPr>
              <a:t>của</a:t>
            </a:r>
            <a:r>
              <a:rPr lang="en-US">
                <a:latin typeface="Calibri"/>
                <a:cs typeface="Calibri"/>
              </a:rPr>
              <a:t> Perplexity)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D786E-2AA9-4005-8F90-7968E4F66616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84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Calibri"/>
              <a:buChar char="-"/>
            </a:pPr>
            <a:r>
              <a:rPr lang="en-US" err="1">
                <a:latin typeface="Calibri"/>
                <a:cs typeface="Calibri"/>
              </a:rPr>
              <a:t>Giải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thích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dự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đoán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của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mạng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học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sâu</a:t>
            </a:r>
          </a:p>
          <a:p>
            <a:pPr marL="285750" indent="-285750">
              <a:buFont typeface="Calibri"/>
              <a:buChar char="-"/>
            </a:pPr>
            <a:r>
              <a:rPr lang="en-US" err="1">
                <a:latin typeface="Calibri"/>
                <a:cs typeface="Calibri"/>
              </a:rPr>
              <a:t>Xác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định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độ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quan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trọng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của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đặc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trưng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đối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với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đầu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ra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của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mô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hình</a:t>
            </a:r>
          </a:p>
          <a:p>
            <a:pPr marL="285750" indent="-285750">
              <a:buFont typeface="Calibri"/>
              <a:buChar char="-"/>
            </a:pPr>
            <a:r>
              <a:rPr lang="en-US" err="1">
                <a:latin typeface="Calibri"/>
                <a:cs typeface="Calibri"/>
              </a:rPr>
              <a:t>Dựa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trên</a:t>
            </a:r>
            <a:r>
              <a:rPr lang="en-US">
                <a:latin typeface="Calibri"/>
                <a:cs typeface="Calibri"/>
              </a:rPr>
              <a:t> 2 </a:t>
            </a:r>
            <a:r>
              <a:rPr lang="en-US" err="1">
                <a:latin typeface="Calibri"/>
                <a:cs typeface="Calibri"/>
              </a:rPr>
              <a:t>tiên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đề</a:t>
            </a:r>
            <a:r>
              <a:rPr lang="en-US">
                <a:latin typeface="Calibri"/>
                <a:cs typeface="Calibri"/>
              </a:rPr>
              <a:t>: </a:t>
            </a:r>
            <a:r>
              <a:rPr lang="en-US" err="1">
                <a:latin typeface="Calibri"/>
                <a:cs typeface="Calibri"/>
              </a:rPr>
              <a:t>độ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nhạy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cảm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và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tính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bất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biến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khi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thực</a:t>
            </a:r>
            <a:r>
              <a:rPr lang="en-US">
                <a:latin typeface="Calibri"/>
                <a:cs typeface="Calibri"/>
              </a:rPr>
              <a:t> thi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D786E-2AA9-4005-8F90-7968E4F66616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30105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vi-VN">
                <a:latin typeface="Arial"/>
                <a:cs typeface="Arial"/>
              </a:rPr>
              <a:t>Độ quan trọng của từng kết nối so với dự đoán</a:t>
            </a:r>
          </a:p>
          <a:p>
            <a:endParaRPr lang="vi-VN">
              <a:latin typeface="Arial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D786E-2AA9-4005-8F90-7968E4F66616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07991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 err="1">
                <a:latin typeface="Calibri"/>
                <a:cs typeface="Calibri"/>
              </a:rPr>
              <a:t>Đầu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chú</a:t>
            </a:r>
            <a:r>
              <a:rPr lang="en-US">
                <a:latin typeface="Calibri"/>
                <a:cs typeface="Calibri"/>
              </a:rPr>
              <a:t> ý h</a:t>
            </a:r>
          </a:p>
          <a:p>
            <a:pPr marL="171450" indent="-171450">
              <a:buFont typeface="Calibri"/>
              <a:buChar char="-"/>
            </a:pPr>
            <a:r>
              <a:rPr lang="en-US" err="1">
                <a:latin typeface="Calibri"/>
                <a:cs typeface="Calibri"/>
              </a:rPr>
              <a:t>Hàm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kích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hoạt</a:t>
            </a:r>
            <a:r>
              <a:rPr lang="en-US">
                <a:latin typeface="Calibri"/>
                <a:cs typeface="Calibri"/>
              </a:rPr>
              <a:t> F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latin typeface="Calibri"/>
                <a:cs typeface="Calibri"/>
              </a:rPr>
              <a:t>Tham </a:t>
            </a:r>
            <a:r>
              <a:rPr lang="en-US" err="1">
                <a:latin typeface="Calibri"/>
                <a:cs typeface="Calibri"/>
              </a:rPr>
              <a:t>số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nội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suy</a:t>
            </a:r>
            <a:r>
              <a:rPr lang="en-US">
                <a:latin typeface="Calibri"/>
                <a:cs typeface="Calibri"/>
              </a:rPr>
              <a:t> alpha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D786E-2AA9-4005-8F90-7968E4F66616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1093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200">
                <a:latin typeface="+mj-lt"/>
              </a:rPr>
              <a:t>h: chỉ số của đầu tự chú.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200">
                <a:latin typeface="+mj-lt"/>
              </a:rPr>
              <a:t>X: biểu diễn ma trận dữ liệu đầu vào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200">
                <a:latin typeface="+mj-lt"/>
              </a:rPr>
              <a:t>d: số chiều của dữ liệu.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200">
                <a:latin typeface="+mj-lt"/>
              </a:rPr>
              <a:t>WhQ, WhK, WhV: ma trận trọng số của đầu tự chú ý.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200">
                <a:latin typeface="+mj-lt"/>
              </a:rPr>
              <a:t>Self-Atth: kết quả tính toán ở đầu tự chú ý tương ứng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200">
                <a:latin typeface="+mj-lt"/>
              </a:rPr>
              <a:t>H: kết quả tính toán từ tầng tự chú ý tương ứng trước đó.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200">
                <a:latin typeface="+mj-lt"/>
              </a:rPr>
              <a:t>dsize có giá trị cụ thể là 64 tương ứng với kết quả của phép chia giữa chiều dữ liệu (d = 768) và số lượng đầu tự chú ý (|h| = 12)</a:t>
            </a:r>
            <a:endParaRPr lang="en-US" sz="120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20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vi-VN" sz="1200">
                <a:latin typeface="+mj-lt"/>
              </a:rPr>
              <a:t>Biểu thức 2.8 và 2.9 thể hiện sự tương đồng</a:t>
            </a:r>
            <a:r>
              <a:rPr lang="en-US" sz="1200">
                <a:latin typeface="+mj-lt"/>
              </a:rPr>
              <a:t> (kết hợp nghiên cứu key-value), do đó có thể áp dụng phương pháp tích hợp độ dốc.</a:t>
            </a:r>
            <a:endParaRPr lang="vi-VN" sz="120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D786E-2AA9-4005-8F90-7968E4F66616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28653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Đây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mô</a:t>
            </a:r>
            <a:r>
              <a:rPr lang="en-US"/>
              <a:t> </a:t>
            </a:r>
            <a:r>
              <a:rPr lang="en-US" err="1"/>
              <a:t>hình</a:t>
            </a:r>
            <a:r>
              <a:rPr lang="en-US"/>
              <a:t> BERT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ngôn</a:t>
            </a:r>
            <a:r>
              <a:rPr lang="en-US"/>
              <a:t> </a:t>
            </a:r>
            <a:r>
              <a:rPr lang="en-US" err="1"/>
              <a:t>ngữ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D786E-2AA9-4005-8F90-7968E4F66616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09669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992B6-5519-42DD-964F-EA7ADFF857D4}" type="datetime1">
              <a:rPr lang="en-US" smtClean="0"/>
              <a:t>08/16/24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016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12479-D97F-499E-97F4-B3D903DC9B90}" type="datetime1">
              <a:rPr lang="en-US" smtClean="0"/>
              <a:t>08/16/24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016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8505D-2E8D-4237-A715-FDCA55056628}" type="datetime1">
              <a:rPr lang="en-US" smtClean="0"/>
              <a:t>08/16/24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016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53CBE-DB61-4AE7-AF88-EBDFB8F88759}" type="datetime1">
              <a:rPr lang="en-US" smtClean="0"/>
              <a:t>08/16/24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016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30544" y="635699"/>
            <a:ext cx="3465195" cy="3465195"/>
          </a:xfrm>
          <a:custGeom>
            <a:avLst/>
            <a:gdLst/>
            <a:ahLst/>
            <a:cxnLst/>
            <a:rect l="l" t="t" r="r" b="b"/>
            <a:pathLst>
              <a:path w="3465195" h="3465195">
                <a:moveTo>
                  <a:pt x="1732476" y="0"/>
                </a:moveTo>
                <a:lnTo>
                  <a:pt x="1683983" y="665"/>
                </a:lnTo>
                <a:lnTo>
                  <a:pt x="1635820" y="2650"/>
                </a:lnTo>
                <a:lnTo>
                  <a:pt x="1588004" y="5938"/>
                </a:lnTo>
                <a:lnTo>
                  <a:pt x="1540552" y="10510"/>
                </a:lnTo>
                <a:lnTo>
                  <a:pt x="1493482" y="16350"/>
                </a:lnTo>
                <a:lnTo>
                  <a:pt x="1446811" y="23439"/>
                </a:lnTo>
                <a:lnTo>
                  <a:pt x="1400556" y="31762"/>
                </a:lnTo>
                <a:lnTo>
                  <a:pt x="1354735" y="41300"/>
                </a:lnTo>
                <a:lnTo>
                  <a:pt x="1309366" y="52036"/>
                </a:lnTo>
                <a:lnTo>
                  <a:pt x="1264465" y="63953"/>
                </a:lnTo>
                <a:lnTo>
                  <a:pt x="1220050" y="77033"/>
                </a:lnTo>
                <a:lnTo>
                  <a:pt x="1176138" y="91258"/>
                </a:lnTo>
                <a:lnTo>
                  <a:pt x="1132747" y="106613"/>
                </a:lnTo>
                <a:lnTo>
                  <a:pt x="1089894" y="123078"/>
                </a:lnTo>
                <a:lnTo>
                  <a:pt x="1047597" y="140638"/>
                </a:lnTo>
                <a:lnTo>
                  <a:pt x="1005872" y="159273"/>
                </a:lnTo>
                <a:lnTo>
                  <a:pt x="964737" y="178968"/>
                </a:lnTo>
                <a:lnTo>
                  <a:pt x="924210" y="199705"/>
                </a:lnTo>
                <a:lnTo>
                  <a:pt x="884308" y="221466"/>
                </a:lnTo>
                <a:lnTo>
                  <a:pt x="845048" y="244233"/>
                </a:lnTo>
                <a:lnTo>
                  <a:pt x="806447" y="267991"/>
                </a:lnTo>
                <a:lnTo>
                  <a:pt x="768524" y="292721"/>
                </a:lnTo>
                <a:lnTo>
                  <a:pt x="731295" y="318405"/>
                </a:lnTo>
                <a:lnTo>
                  <a:pt x="694777" y="345027"/>
                </a:lnTo>
                <a:lnTo>
                  <a:pt x="658989" y="372569"/>
                </a:lnTo>
                <a:lnTo>
                  <a:pt x="623947" y="401014"/>
                </a:lnTo>
                <a:lnTo>
                  <a:pt x="589669" y="430345"/>
                </a:lnTo>
                <a:lnTo>
                  <a:pt x="556173" y="460543"/>
                </a:lnTo>
                <a:lnTo>
                  <a:pt x="523474" y="491592"/>
                </a:lnTo>
                <a:lnTo>
                  <a:pt x="491592" y="523474"/>
                </a:lnTo>
                <a:lnTo>
                  <a:pt x="460543" y="556173"/>
                </a:lnTo>
                <a:lnTo>
                  <a:pt x="430345" y="589670"/>
                </a:lnTo>
                <a:lnTo>
                  <a:pt x="401014" y="623948"/>
                </a:lnTo>
                <a:lnTo>
                  <a:pt x="372569" y="658989"/>
                </a:lnTo>
                <a:lnTo>
                  <a:pt x="345027" y="694778"/>
                </a:lnTo>
                <a:lnTo>
                  <a:pt x="318405" y="731295"/>
                </a:lnTo>
                <a:lnTo>
                  <a:pt x="292721" y="768524"/>
                </a:lnTo>
                <a:lnTo>
                  <a:pt x="267991" y="806447"/>
                </a:lnTo>
                <a:lnTo>
                  <a:pt x="244233" y="845048"/>
                </a:lnTo>
                <a:lnTo>
                  <a:pt x="221466" y="884308"/>
                </a:lnTo>
                <a:lnTo>
                  <a:pt x="199705" y="924210"/>
                </a:lnTo>
                <a:lnTo>
                  <a:pt x="178968" y="964737"/>
                </a:lnTo>
                <a:lnTo>
                  <a:pt x="159273" y="1005872"/>
                </a:lnTo>
                <a:lnTo>
                  <a:pt x="140638" y="1047597"/>
                </a:lnTo>
                <a:lnTo>
                  <a:pt x="123078" y="1089894"/>
                </a:lnTo>
                <a:lnTo>
                  <a:pt x="106613" y="1132747"/>
                </a:lnTo>
                <a:lnTo>
                  <a:pt x="91258" y="1176138"/>
                </a:lnTo>
                <a:lnTo>
                  <a:pt x="77032" y="1220050"/>
                </a:lnTo>
                <a:lnTo>
                  <a:pt x="63953" y="1264465"/>
                </a:lnTo>
                <a:lnTo>
                  <a:pt x="52036" y="1309366"/>
                </a:lnTo>
                <a:lnTo>
                  <a:pt x="41300" y="1354736"/>
                </a:lnTo>
                <a:lnTo>
                  <a:pt x="31762" y="1400556"/>
                </a:lnTo>
                <a:lnTo>
                  <a:pt x="23439" y="1446811"/>
                </a:lnTo>
                <a:lnTo>
                  <a:pt x="16350" y="1493482"/>
                </a:lnTo>
                <a:lnTo>
                  <a:pt x="10510" y="1540552"/>
                </a:lnTo>
                <a:lnTo>
                  <a:pt x="5938" y="1588004"/>
                </a:lnTo>
                <a:lnTo>
                  <a:pt x="2650" y="1635820"/>
                </a:lnTo>
                <a:lnTo>
                  <a:pt x="665" y="1683983"/>
                </a:lnTo>
                <a:lnTo>
                  <a:pt x="0" y="1732476"/>
                </a:lnTo>
                <a:lnTo>
                  <a:pt x="665" y="1780969"/>
                </a:lnTo>
                <a:lnTo>
                  <a:pt x="2650" y="1829132"/>
                </a:lnTo>
                <a:lnTo>
                  <a:pt x="5938" y="1876949"/>
                </a:lnTo>
                <a:lnTo>
                  <a:pt x="10510" y="1924401"/>
                </a:lnTo>
                <a:lnTo>
                  <a:pt x="16350" y="1971471"/>
                </a:lnTo>
                <a:lnTo>
                  <a:pt x="23439" y="2018142"/>
                </a:lnTo>
                <a:lnTo>
                  <a:pt x="31762" y="2064396"/>
                </a:lnTo>
                <a:lnTo>
                  <a:pt x="41300" y="2110217"/>
                </a:lnTo>
                <a:lnTo>
                  <a:pt x="52036" y="2155587"/>
                </a:lnTo>
                <a:lnTo>
                  <a:pt x="63953" y="2200487"/>
                </a:lnTo>
                <a:lnTo>
                  <a:pt x="77032" y="2244903"/>
                </a:lnTo>
                <a:lnTo>
                  <a:pt x="91258" y="2288814"/>
                </a:lnTo>
                <a:lnTo>
                  <a:pt x="106613" y="2332205"/>
                </a:lnTo>
                <a:lnTo>
                  <a:pt x="123078" y="2375058"/>
                </a:lnTo>
                <a:lnTo>
                  <a:pt x="140638" y="2417356"/>
                </a:lnTo>
                <a:lnTo>
                  <a:pt x="159273" y="2459081"/>
                </a:lnTo>
                <a:lnTo>
                  <a:pt x="178968" y="2500215"/>
                </a:lnTo>
                <a:lnTo>
                  <a:pt x="199705" y="2540742"/>
                </a:lnTo>
                <a:lnTo>
                  <a:pt x="221466" y="2580645"/>
                </a:lnTo>
                <a:lnTo>
                  <a:pt x="244233" y="2619905"/>
                </a:lnTo>
                <a:lnTo>
                  <a:pt x="267991" y="2658505"/>
                </a:lnTo>
                <a:lnTo>
                  <a:pt x="292721" y="2696428"/>
                </a:lnTo>
                <a:lnTo>
                  <a:pt x="318405" y="2733658"/>
                </a:lnTo>
                <a:lnTo>
                  <a:pt x="345027" y="2770175"/>
                </a:lnTo>
                <a:lnTo>
                  <a:pt x="372569" y="2805963"/>
                </a:lnTo>
                <a:lnTo>
                  <a:pt x="401014" y="2841005"/>
                </a:lnTo>
                <a:lnTo>
                  <a:pt x="430345" y="2875283"/>
                </a:lnTo>
                <a:lnTo>
                  <a:pt x="460543" y="2908780"/>
                </a:lnTo>
                <a:lnTo>
                  <a:pt x="491592" y="2941478"/>
                </a:lnTo>
                <a:lnTo>
                  <a:pt x="523474" y="2973360"/>
                </a:lnTo>
                <a:lnTo>
                  <a:pt x="556173" y="3004409"/>
                </a:lnTo>
                <a:lnTo>
                  <a:pt x="589669" y="3034608"/>
                </a:lnTo>
                <a:lnTo>
                  <a:pt x="623947" y="3063938"/>
                </a:lnTo>
                <a:lnTo>
                  <a:pt x="658989" y="3092383"/>
                </a:lnTo>
                <a:lnTo>
                  <a:pt x="694777" y="3119925"/>
                </a:lnTo>
                <a:lnTo>
                  <a:pt x="731295" y="3146547"/>
                </a:lnTo>
                <a:lnTo>
                  <a:pt x="768524" y="3172232"/>
                </a:lnTo>
                <a:lnTo>
                  <a:pt x="806447" y="3196961"/>
                </a:lnTo>
                <a:lnTo>
                  <a:pt x="845048" y="3220719"/>
                </a:lnTo>
                <a:lnTo>
                  <a:pt x="884308" y="3243487"/>
                </a:lnTo>
                <a:lnTo>
                  <a:pt x="924210" y="3265247"/>
                </a:lnTo>
                <a:lnTo>
                  <a:pt x="964737" y="3285984"/>
                </a:lnTo>
                <a:lnTo>
                  <a:pt x="1005872" y="3305679"/>
                </a:lnTo>
                <a:lnTo>
                  <a:pt x="1047597" y="3324315"/>
                </a:lnTo>
                <a:lnTo>
                  <a:pt x="1089894" y="3341874"/>
                </a:lnTo>
                <a:lnTo>
                  <a:pt x="1132747" y="3358339"/>
                </a:lnTo>
                <a:lnTo>
                  <a:pt x="1176138" y="3373694"/>
                </a:lnTo>
                <a:lnTo>
                  <a:pt x="1220050" y="3387920"/>
                </a:lnTo>
                <a:lnTo>
                  <a:pt x="1264465" y="3401000"/>
                </a:lnTo>
                <a:lnTo>
                  <a:pt x="1309366" y="3412916"/>
                </a:lnTo>
                <a:lnTo>
                  <a:pt x="1354735" y="3423652"/>
                </a:lnTo>
                <a:lnTo>
                  <a:pt x="1400556" y="3433190"/>
                </a:lnTo>
                <a:lnTo>
                  <a:pt x="1446811" y="3441513"/>
                </a:lnTo>
                <a:lnTo>
                  <a:pt x="1493482" y="3448602"/>
                </a:lnTo>
                <a:lnTo>
                  <a:pt x="1540552" y="3454442"/>
                </a:lnTo>
                <a:lnTo>
                  <a:pt x="1588004" y="3459014"/>
                </a:lnTo>
                <a:lnTo>
                  <a:pt x="1635820" y="3462302"/>
                </a:lnTo>
                <a:lnTo>
                  <a:pt x="1683983" y="3464287"/>
                </a:lnTo>
                <a:lnTo>
                  <a:pt x="1732476" y="3464953"/>
                </a:lnTo>
                <a:lnTo>
                  <a:pt x="1780969" y="3464287"/>
                </a:lnTo>
                <a:lnTo>
                  <a:pt x="1829132" y="3462302"/>
                </a:lnTo>
                <a:lnTo>
                  <a:pt x="1876948" y="3459014"/>
                </a:lnTo>
                <a:lnTo>
                  <a:pt x="1924400" y="3454442"/>
                </a:lnTo>
                <a:lnTo>
                  <a:pt x="1971470" y="3448602"/>
                </a:lnTo>
                <a:lnTo>
                  <a:pt x="2018141" y="3441513"/>
                </a:lnTo>
                <a:lnTo>
                  <a:pt x="2064396" y="3433190"/>
                </a:lnTo>
                <a:lnTo>
                  <a:pt x="2110217" y="3423652"/>
                </a:lnTo>
                <a:lnTo>
                  <a:pt x="2155586" y="3412916"/>
                </a:lnTo>
                <a:lnTo>
                  <a:pt x="2200487" y="3401000"/>
                </a:lnTo>
                <a:lnTo>
                  <a:pt x="2244902" y="3387920"/>
                </a:lnTo>
                <a:lnTo>
                  <a:pt x="2288814" y="3373694"/>
                </a:lnTo>
                <a:lnTo>
                  <a:pt x="2332205" y="3358339"/>
                </a:lnTo>
                <a:lnTo>
                  <a:pt x="2375058" y="3341874"/>
                </a:lnTo>
                <a:lnTo>
                  <a:pt x="2417356" y="3324315"/>
                </a:lnTo>
                <a:lnTo>
                  <a:pt x="2459080" y="3305679"/>
                </a:lnTo>
                <a:lnTo>
                  <a:pt x="2500215" y="3285984"/>
                </a:lnTo>
                <a:lnTo>
                  <a:pt x="2540742" y="3265247"/>
                </a:lnTo>
                <a:lnTo>
                  <a:pt x="2580645" y="3243487"/>
                </a:lnTo>
                <a:lnTo>
                  <a:pt x="2619905" y="3220719"/>
                </a:lnTo>
                <a:lnTo>
                  <a:pt x="2658505" y="3196961"/>
                </a:lnTo>
                <a:lnTo>
                  <a:pt x="2696428" y="3172232"/>
                </a:lnTo>
                <a:lnTo>
                  <a:pt x="2733657" y="3146547"/>
                </a:lnTo>
                <a:lnTo>
                  <a:pt x="2770175" y="3119925"/>
                </a:lnTo>
                <a:lnTo>
                  <a:pt x="2805963" y="3092383"/>
                </a:lnTo>
                <a:lnTo>
                  <a:pt x="2841005" y="3063938"/>
                </a:lnTo>
                <a:lnTo>
                  <a:pt x="2875283" y="3034608"/>
                </a:lnTo>
                <a:lnTo>
                  <a:pt x="2908780" y="3004409"/>
                </a:lnTo>
                <a:lnTo>
                  <a:pt x="2941478" y="2973360"/>
                </a:lnTo>
                <a:lnTo>
                  <a:pt x="2973360" y="2941478"/>
                </a:lnTo>
                <a:lnTo>
                  <a:pt x="3004409" y="2908780"/>
                </a:lnTo>
                <a:lnTo>
                  <a:pt x="3034608" y="2875283"/>
                </a:lnTo>
                <a:lnTo>
                  <a:pt x="3063938" y="2841005"/>
                </a:lnTo>
                <a:lnTo>
                  <a:pt x="3092383" y="2805963"/>
                </a:lnTo>
                <a:lnTo>
                  <a:pt x="3119925" y="2770175"/>
                </a:lnTo>
                <a:lnTo>
                  <a:pt x="3146547" y="2733658"/>
                </a:lnTo>
                <a:lnTo>
                  <a:pt x="3172232" y="2696428"/>
                </a:lnTo>
                <a:lnTo>
                  <a:pt x="3196962" y="2658505"/>
                </a:lnTo>
                <a:lnTo>
                  <a:pt x="3220719" y="2619905"/>
                </a:lnTo>
                <a:lnTo>
                  <a:pt x="3243487" y="2580645"/>
                </a:lnTo>
                <a:lnTo>
                  <a:pt x="3265248" y="2540742"/>
                </a:lnTo>
                <a:lnTo>
                  <a:pt x="3285984" y="2500215"/>
                </a:lnTo>
                <a:lnTo>
                  <a:pt x="3305679" y="2459081"/>
                </a:lnTo>
                <a:lnTo>
                  <a:pt x="3324315" y="2417356"/>
                </a:lnTo>
                <a:lnTo>
                  <a:pt x="3341874" y="2375058"/>
                </a:lnTo>
                <a:lnTo>
                  <a:pt x="3358340" y="2332205"/>
                </a:lnTo>
                <a:lnTo>
                  <a:pt x="3373694" y="2288814"/>
                </a:lnTo>
                <a:lnTo>
                  <a:pt x="3387920" y="2244903"/>
                </a:lnTo>
                <a:lnTo>
                  <a:pt x="3401000" y="2200487"/>
                </a:lnTo>
                <a:lnTo>
                  <a:pt x="3412916" y="2155587"/>
                </a:lnTo>
                <a:lnTo>
                  <a:pt x="3423652" y="2110217"/>
                </a:lnTo>
                <a:lnTo>
                  <a:pt x="3433190" y="2064396"/>
                </a:lnTo>
                <a:lnTo>
                  <a:pt x="3441513" y="2018142"/>
                </a:lnTo>
                <a:lnTo>
                  <a:pt x="3448603" y="1971471"/>
                </a:lnTo>
                <a:lnTo>
                  <a:pt x="3454443" y="1924401"/>
                </a:lnTo>
                <a:lnTo>
                  <a:pt x="3459015" y="1876949"/>
                </a:lnTo>
                <a:lnTo>
                  <a:pt x="3462302" y="1829132"/>
                </a:lnTo>
                <a:lnTo>
                  <a:pt x="3464287" y="1780969"/>
                </a:lnTo>
                <a:lnTo>
                  <a:pt x="3464953" y="1732476"/>
                </a:lnTo>
                <a:lnTo>
                  <a:pt x="3464287" y="1683983"/>
                </a:lnTo>
                <a:lnTo>
                  <a:pt x="3462302" y="1635820"/>
                </a:lnTo>
                <a:lnTo>
                  <a:pt x="3459015" y="1588004"/>
                </a:lnTo>
                <a:lnTo>
                  <a:pt x="3454443" y="1540552"/>
                </a:lnTo>
                <a:lnTo>
                  <a:pt x="3448603" y="1493482"/>
                </a:lnTo>
                <a:lnTo>
                  <a:pt x="3441513" y="1446811"/>
                </a:lnTo>
                <a:lnTo>
                  <a:pt x="3433190" y="1400556"/>
                </a:lnTo>
                <a:lnTo>
                  <a:pt x="3423652" y="1354736"/>
                </a:lnTo>
                <a:lnTo>
                  <a:pt x="3412916" y="1309366"/>
                </a:lnTo>
                <a:lnTo>
                  <a:pt x="3401000" y="1264465"/>
                </a:lnTo>
                <a:lnTo>
                  <a:pt x="3387920" y="1220050"/>
                </a:lnTo>
                <a:lnTo>
                  <a:pt x="3373694" y="1176138"/>
                </a:lnTo>
                <a:lnTo>
                  <a:pt x="3358340" y="1132747"/>
                </a:lnTo>
                <a:lnTo>
                  <a:pt x="3341874" y="1089894"/>
                </a:lnTo>
                <a:lnTo>
                  <a:pt x="3324315" y="1047597"/>
                </a:lnTo>
                <a:lnTo>
                  <a:pt x="3305679" y="1005872"/>
                </a:lnTo>
                <a:lnTo>
                  <a:pt x="3285984" y="964737"/>
                </a:lnTo>
                <a:lnTo>
                  <a:pt x="3265248" y="924210"/>
                </a:lnTo>
                <a:lnTo>
                  <a:pt x="3243487" y="884308"/>
                </a:lnTo>
                <a:lnTo>
                  <a:pt x="3220719" y="845048"/>
                </a:lnTo>
                <a:lnTo>
                  <a:pt x="3196962" y="806447"/>
                </a:lnTo>
                <a:lnTo>
                  <a:pt x="3172232" y="768524"/>
                </a:lnTo>
                <a:lnTo>
                  <a:pt x="3146547" y="731295"/>
                </a:lnTo>
                <a:lnTo>
                  <a:pt x="3119925" y="694778"/>
                </a:lnTo>
                <a:lnTo>
                  <a:pt x="3092383" y="658989"/>
                </a:lnTo>
                <a:lnTo>
                  <a:pt x="3063938" y="623948"/>
                </a:lnTo>
                <a:lnTo>
                  <a:pt x="3034608" y="589670"/>
                </a:lnTo>
                <a:lnTo>
                  <a:pt x="3004409" y="556173"/>
                </a:lnTo>
                <a:lnTo>
                  <a:pt x="2973360" y="523474"/>
                </a:lnTo>
                <a:lnTo>
                  <a:pt x="2941478" y="491592"/>
                </a:lnTo>
                <a:lnTo>
                  <a:pt x="2908780" y="460543"/>
                </a:lnTo>
                <a:lnTo>
                  <a:pt x="2875283" y="430345"/>
                </a:lnTo>
                <a:lnTo>
                  <a:pt x="2841005" y="401014"/>
                </a:lnTo>
                <a:lnTo>
                  <a:pt x="2805963" y="372569"/>
                </a:lnTo>
                <a:lnTo>
                  <a:pt x="2770175" y="345027"/>
                </a:lnTo>
                <a:lnTo>
                  <a:pt x="2733657" y="318405"/>
                </a:lnTo>
                <a:lnTo>
                  <a:pt x="2696428" y="292721"/>
                </a:lnTo>
                <a:lnTo>
                  <a:pt x="2658505" y="267991"/>
                </a:lnTo>
                <a:lnTo>
                  <a:pt x="2619905" y="244233"/>
                </a:lnTo>
                <a:lnTo>
                  <a:pt x="2580645" y="221466"/>
                </a:lnTo>
                <a:lnTo>
                  <a:pt x="2540742" y="199705"/>
                </a:lnTo>
                <a:lnTo>
                  <a:pt x="2500215" y="178968"/>
                </a:lnTo>
                <a:lnTo>
                  <a:pt x="2459080" y="159273"/>
                </a:lnTo>
                <a:lnTo>
                  <a:pt x="2417356" y="140638"/>
                </a:lnTo>
                <a:lnTo>
                  <a:pt x="2375058" y="123078"/>
                </a:lnTo>
                <a:lnTo>
                  <a:pt x="2332205" y="106613"/>
                </a:lnTo>
                <a:lnTo>
                  <a:pt x="2288814" y="91258"/>
                </a:lnTo>
                <a:lnTo>
                  <a:pt x="2244902" y="77033"/>
                </a:lnTo>
                <a:lnTo>
                  <a:pt x="2200487" y="63953"/>
                </a:lnTo>
                <a:lnTo>
                  <a:pt x="2155586" y="52036"/>
                </a:lnTo>
                <a:lnTo>
                  <a:pt x="2110217" y="41300"/>
                </a:lnTo>
                <a:lnTo>
                  <a:pt x="2064396" y="31762"/>
                </a:lnTo>
                <a:lnTo>
                  <a:pt x="2018141" y="23439"/>
                </a:lnTo>
                <a:lnTo>
                  <a:pt x="1971470" y="16350"/>
                </a:lnTo>
                <a:lnTo>
                  <a:pt x="1924400" y="10510"/>
                </a:lnTo>
                <a:lnTo>
                  <a:pt x="1876948" y="5938"/>
                </a:lnTo>
                <a:lnTo>
                  <a:pt x="1829132" y="2650"/>
                </a:lnTo>
                <a:lnTo>
                  <a:pt x="1780969" y="665"/>
                </a:lnTo>
                <a:lnTo>
                  <a:pt x="1732476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20AD4-9BB6-41CE-80A9-94C91A08D303}" type="datetime1">
              <a:rPr lang="en-US" smtClean="0"/>
              <a:t>08/16/24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016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0"/>
              <a:t>‹#›</a:t>
            </a:fld>
            <a:endParaRPr spc="-5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94488"/>
            <a:ext cx="9144000" cy="504748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8644" y="126491"/>
            <a:ext cx="7906710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2274" y="904747"/>
            <a:ext cx="7383145" cy="3338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8C077-95FB-4F5C-A570-B875D09D17B0}" type="datetime1">
              <a:rPr lang="en-US" smtClean="0"/>
              <a:t>08/16/24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86174" y="4647851"/>
            <a:ext cx="216534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016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0"/>
              <a:t>‹#›</a:t>
            </a:fld>
            <a:endParaRPr spc="-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thank-you-png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177" y="1525"/>
            <a:ext cx="9144000" cy="51419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16538" y="285750"/>
            <a:ext cx="5706570" cy="486671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06680" algn="ctr">
              <a:lnSpc>
                <a:spcPct val="100000"/>
              </a:lnSpc>
              <a:spcBef>
                <a:spcPts val="434"/>
              </a:spcBef>
            </a:pPr>
            <a:r>
              <a:rPr lang="en-US" sz="2800">
                <a:solidFill>
                  <a:schemeClr val="bg1"/>
                </a:solidFill>
              </a:rPr>
              <a:t>KHOÁ LUẬN TỐT NGHIỆP</a:t>
            </a:r>
            <a:endParaRPr sz="2800">
              <a:solidFill>
                <a:schemeClr val="bg1"/>
              </a:solidFill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8FCC673B-2375-7221-684C-866059A88E9F}"/>
              </a:ext>
            </a:extLst>
          </p:cNvPr>
          <p:cNvSpPr txBox="1">
            <a:spLocks/>
          </p:cNvSpPr>
          <p:nvPr/>
        </p:nvSpPr>
        <p:spPr>
          <a:xfrm>
            <a:off x="569323" y="1056646"/>
            <a:ext cx="8001000" cy="917558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Microsoft Sans Serif"/>
                <a:ea typeface="+mj-ea"/>
                <a:cs typeface="Microsoft Sans Serif"/>
              </a:defRPr>
            </a:lvl1pPr>
          </a:lstStyle>
          <a:p>
            <a:pPr marL="106680" algn="ctr">
              <a:spcBef>
                <a:spcPts val="434"/>
              </a:spcBef>
              <a:spcAft>
                <a:spcPts val="600"/>
              </a:spcAft>
            </a:pPr>
            <a:r>
              <a:rPr lang="en-US" sz="2800">
                <a:solidFill>
                  <a:schemeClr val="bg1"/>
                </a:solidFill>
              </a:rPr>
              <a:t>PHƯƠNG PHÁP XÁC ĐỊNH VÀ XOÁ NƠ-RON TRI THỨC TRONG MÔ HÌNH TRANSFORMER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F90CDB71-3436-0785-D2E2-96BC13E390FC}"/>
              </a:ext>
            </a:extLst>
          </p:cNvPr>
          <p:cNvSpPr txBox="1">
            <a:spLocks/>
          </p:cNvSpPr>
          <p:nvPr/>
        </p:nvSpPr>
        <p:spPr>
          <a:xfrm>
            <a:off x="228600" y="2449942"/>
            <a:ext cx="2438400" cy="56874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Microsoft Sans Serif"/>
                <a:ea typeface="+mj-ea"/>
                <a:cs typeface="Microsoft Sans Serif"/>
              </a:defRPr>
            </a:lvl1pPr>
          </a:lstStyle>
          <a:p>
            <a:pPr marL="106680" algn="ctr">
              <a:spcBef>
                <a:spcPts val="434"/>
              </a:spcBef>
            </a:pPr>
            <a:r>
              <a:rPr lang="en-US" sz="1600" err="1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Giảng</a:t>
            </a:r>
            <a:r>
              <a:rPr lang="en-US" sz="160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viên</a:t>
            </a:r>
            <a:r>
              <a:rPr lang="en-US" sz="160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hướng</a:t>
            </a:r>
            <a:r>
              <a:rPr lang="en-US" sz="160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dẫn</a:t>
            </a:r>
            <a:endParaRPr lang="en-US" sz="160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106680" algn="ctr">
              <a:spcBef>
                <a:spcPts val="434"/>
              </a:spcBef>
            </a:pPr>
            <a:r>
              <a:rPr lang="en-US" sz="140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PGS.TS. Lê </a:t>
            </a:r>
            <a:r>
              <a:rPr lang="en-US" sz="1400" err="1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Hoàng</a:t>
            </a:r>
            <a:r>
              <a:rPr lang="en-US" sz="140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400" err="1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Thái</a:t>
            </a:r>
            <a:endParaRPr lang="en-US" sz="140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977062EA-F403-41DE-ABDB-AFF66D2EDD65}"/>
              </a:ext>
            </a:extLst>
          </p:cNvPr>
          <p:cNvSpPr txBox="1">
            <a:spLocks/>
          </p:cNvSpPr>
          <p:nvPr/>
        </p:nvSpPr>
        <p:spPr>
          <a:xfrm>
            <a:off x="5943600" y="2388982"/>
            <a:ext cx="2438400" cy="30200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Microsoft Sans Serif"/>
                <a:ea typeface="+mj-ea"/>
                <a:cs typeface="Microsoft Sans Serif"/>
              </a:defRPr>
            </a:lvl1pPr>
          </a:lstStyle>
          <a:p>
            <a:pPr marL="106680" algn="ctr">
              <a:spcBef>
                <a:spcPts val="434"/>
              </a:spcBef>
            </a:pP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1291CE3-05EC-6B87-12B1-491E9F6C915D}"/>
              </a:ext>
            </a:extLst>
          </p:cNvPr>
          <p:cNvSpPr txBox="1">
            <a:spLocks/>
          </p:cNvSpPr>
          <p:nvPr/>
        </p:nvSpPr>
        <p:spPr>
          <a:xfrm>
            <a:off x="4724400" y="2542331"/>
            <a:ext cx="3733800" cy="732892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Microsoft Sans Serif"/>
                <a:ea typeface="+mj-ea"/>
                <a:cs typeface="Microsoft Sans Serif"/>
              </a:defRPr>
            </a:lvl1pPr>
          </a:lstStyle>
          <a:p>
            <a:pPr algn="ctr">
              <a:defRPr/>
            </a:pPr>
            <a:r>
              <a:rPr lang="en-US" sz="160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Sinh </a:t>
            </a:r>
            <a:r>
              <a:rPr lang="en-US" sz="1600" err="1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viên</a:t>
            </a:r>
            <a:r>
              <a:rPr lang="en-US" sz="160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thực</a:t>
            </a:r>
            <a:r>
              <a:rPr lang="en-US" sz="160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hiện</a:t>
            </a:r>
            <a:endParaRPr lang="en-US" sz="1600" b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VN" sz="1400" b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Nguyễn Trương Hoàng Thái</a:t>
            </a:r>
            <a:r>
              <a:rPr lang="en-US" sz="1400" b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– </a:t>
            </a:r>
            <a:r>
              <a:rPr lang="en-VN" sz="1400" b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20127625</a:t>
            </a:r>
            <a:endParaRPr lang="en-US" sz="1400" b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ctr">
              <a:defRPr/>
            </a:pPr>
            <a:r>
              <a:rPr lang="en-VN" sz="1400" b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Nguyễn Thiên Phúc</a:t>
            </a:r>
            <a:r>
              <a:rPr lang="en-US" sz="1400" b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- </a:t>
            </a:r>
            <a:r>
              <a:rPr lang="en-VN" sz="1400" b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20127681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D5B46F0-C65D-77C7-2193-0D1AE9C8E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461" y="285750"/>
            <a:ext cx="4415078" cy="430887"/>
          </a:xfrm>
        </p:spPr>
        <p:txBody>
          <a:bodyPr/>
          <a:lstStyle/>
          <a:p>
            <a:pPr algn="ctr"/>
            <a:r>
              <a:rPr lang="en-VN" sz="2800"/>
              <a:t>Các công trình liên quan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43A74B-9E25-9EB2-3FBF-05390944494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16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lang="vi-VN" spc="-50" smtClean="0"/>
              <a:t>10</a:t>
            </a:fld>
            <a:endParaRPr lang="vi-VN" spc="-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D1231-ABDF-05E2-58A2-A3D14528F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340" y="937795"/>
            <a:ext cx="2621387" cy="307777"/>
          </a:xfrm>
        </p:spPr>
        <p:txBody>
          <a:bodyPr/>
          <a:lstStyle/>
          <a:p>
            <a:pPr marL="0" lvl="3">
              <a:buClr>
                <a:schemeClr val="accent6"/>
              </a:buClr>
            </a:pPr>
            <a:r>
              <a:rPr lang="vi-VN" sz="2000" b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Kiến trúc </a:t>
            </a:r>
            <a:r>
              <a:rPr lang="vi-VN" sz="2000" b="1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Transformer</a:t>
            </a:r>
            <a:endParaRPr lang="vi-VN" sz="2000" b="1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E179D8D-130E-DB45-8A6F-22B96351490B}"/>
              </a:ext>
            </a:extLst>
          </p:cNvPr>
          <p:cNvSpPr txBox="1">
            <a:spLocks/>
          </p:cNvSpPr>
          <p:nvPr/>
        </p:nvSpPr>
        <p:spPr>
          <a:xfrm>
            <a:off x="313380" y="1352551"/>
            <a:ext cx="7916220" cy="60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400" b="0" i="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lvl="3" indent="-342900"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vi-VN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Mô hình </a:t>
            </a:r>
            <a:r>
              <a:rPr lang="en-US" sz="20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gồm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vi-VN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tầng tự chú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, </a:t>
            </a:r>
            <a:r>
              <a:rPr lang="vi-VN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mạng nơ-</a:t>
            </a:r>
            <a:r>
              <a:rPr lang="vi-VN" sz="20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ron</a:t>
            </a:r>
            <a:r>
              <a:rPr lang="vi-VN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truyền thẳng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với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số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lượng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tham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số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vi-VN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phù </a:t>
            </a:r>
            <a:r>
              <a:rPr lang="vi-VN" sz="20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hợ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0F3502D-1B15-784F-05F0-11A1DB08CC29}"/>
              </a:ext>
            </a:extLst>
          </p:cNvPr>
          <p:cNvGrpSpPr/>
          <p:nvPr/>
        </p:nvGrpSpPr>
        <p:grpSpPr>
          <a:xfrm>
            <a:off x="1950232" y="2269605"/>
            <a:ext cx="5243536" cy="1823490"/>
            <a:chOff x="1950232" y="2114550"/>
            <a:chExt cx="5243536" cy="182349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1E04AC8-588B-DFD5-6104-4C29BAFAC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50232" y="2114550"/>
              <a:ext cx="5243536" cy="1510078"/>
            </a:xfrm>
            <a:prstGeom prst="rect">
              <a:avLst/>
            </a:prstGeom>
          </p:spPr>
        </p:pic>
        <p:sp>
          <p:nvSpPr>
            <p:cNvPr id="13" name="Text Placeholder 2">
              <a:extLst>
                <a:ext uri="{FF2B5EF4-FFF2-40B4-BE49-F238E27FC236}">
                  <a16:creationId xmlns:a16="http://schemas.microsoft.com/office/drawing/2014/main" id="{FDA35F70-64F6-F1E2-6674-C2FD06666853}"/>
                </a:ext>
              </a:extLst>
            </p:cNvPr>
            <p:cNvSpPr txBox="1">
              <a:spLocks/>
            </p:cNvSpPr>
            <p:nvPr/>
          </p:nvSpPr>
          <p:spPr>
            <a:xfrm>
              <a:off x="2768272" y="3799541"/>
              <a:ext cx="3607456" cy="1384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0">
                <a:defRPr sz="2400" b="0" i="0">
                  <a:solidFill>
                    <a:schemeClr val="tx1"/>
                  </a:solidFill>
                  <a:latin typeface="Microsoft Sans Serif"/>
                  <a:ea typeface="+mn-ea"/>
                  <a:cs typeface="Microsoft Sans Serif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 marL="0" lvl="3" algn="ctr">
                <a:buClr>
                  <a:schemeClr val="accent6"/>
                </a:buClr>
              </a:pPr>
              <a:r>
                <a:rPr lang="en-US" sz="900" err="1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Biểu</a:t>
              </a:r>
              <a:r>
                <a:rPr lang="en-US" sz="90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 </a:t>
              </a:r>
              <a:r>
                <a:rPr lang="en-US" sz="900" err="1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thức</a:t>
              </a:r>
              <a:r>
                <a:rPr lang="en-US" sz="90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 </a:t>
              </a:r>
              <a:r>
                <a:rPr lang="en-US" sz="900" err="1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biểu</a:t>
              </a:r>
              <a:r>
                <a:rPr lang="en-US" sz="90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 </a:t>
              </a:r>
              <a:r>
                <a:rPr lang="en-US" sz="900" err="1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diễn</a:t>
              </a:r>
              <a:r>
                <a:rPr lang="en-US" sz="90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 </a:t>
              </a:r>
              <a:r>
                <a:rPr lang="vi-VN" sz="90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tầng tự chú ý và mạng</a:t>
              </a:r>
              <a:r>
                <a:rPr lang="en-US" sz="90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 </a:t>
              </a:r>
              <a:r>
                <a:rPr lang="vi-VN" sz="90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nơ-</a:t>
              </a:r>
              <a:r>
                <a:rPr lang="vi-VN" sz="900" err="1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ron</a:t>
              </a:r>
              <a:r>
                <a:rPr lang="vi-VN" sz="90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 truyền thẳng</a:t>
              </a:r>
              <a:r>
                <a:rPr lang="en-US" sz="90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886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D5B46F0-C65D-77C7-2193-0D1AE9C8E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461" y="285750"/>
            <a:ext cx="4415078" cy="430887"/>
          </a:xfrm>
        </p:spPr>
        <p:txBody>
          <a:bodyPr/>
          <a:lstStyle/>
          <a:p>
            <a:pPr algn="ctr"/>
            <a:r>
              <a:rPr lang="en-VN" sz="2800"/>
              <a:t>Các công trình liên quan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43A74B-9E25-9EB2-3FBF-05390944494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16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lang="vi-VN" spc="-50" smtClean="0"/>
              <a:t>11</a:t>
            </a:fld>
            <a:endParaRPr lang="vi-VN" spc="-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D1231-ABDF-05E2-58A2-A3D14528F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340" y="937795"/>
            <a:ext cx="2621387" cy="307777"/>
          </a:xfrm>
        </p:spPr>
        <p:txBody>
          <a:bodyPr/>
          <a:lstStyle/>
          <a:p>
            <a:pPr marL="0" lvl="3">
              <a:buClr>
                <a:schemeClr val="accent6"/>
              </a:buClr>
            </a:pPr>
            <a:r>
              <a:rPr lang="vi-VN" sz="2000" b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Kiến trúc </a:t>
            </a:r>
            <a:r>
              <a:rPr lang="vi-VN" sz="2000" b="1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Transformer</a:t>
            </a:r>
            <a:endParaRPr lang="vi-VN" sz="2000" b="1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E179D8D-130E-DB45-8A6F-22B96351490B}"/>
              </a:ext>
            </a:extLst>
          </p:cNvPr>
          <p:cNvSpPr txBox="1">
            <a:spLocks/>
          </p:cNvSpPr>
          <p:nvPr/>
        </p:nvSpPr>
        <p:spPr>
          <a:xfrm>
            <a:off x="329631" y="1504950"/>
            <a:ext cx="5554020" cy="142346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 sz="2400" b="0" i="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lvl="3" indent="-342900"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vi-VN" sz="2000">
                <a:latin typeface="Microsoft Sans Serif"/>
                <a:ea typeface="Microsoft Sans Serif"/>
                <a:cs typeface="Microsoft Sans Serif"/>
              </a:rPr>
              <a:t>Mô hình BERT </a:t>
            </a:r>
            <a:r>
              <a:rPr lang="en-US" sz="2000" err="1">
                <a:latin typeface="Microsoft Sans Serif"/>
                <a:ea typeface="Microsoft Sans Serif"/>
                <a:cs typeface="Microsoft Sans Serif"/>
              </a:rPr>
              <a:t>cơ</a:t>
            </a:r>
            <a:r>
              <a:rPr lang="en-US" sz="2000">
                <a:latin typeface="Microsoft Sans Serif"/>
                <a:ea typeface="Microsoft Sans Serif"/>
                <a:cs typeface="Microsoft Sans Serif"/>
              </a:rPr>
              <a:t> </a:t>
            </a:r>
            <a:r>
              <a:rPr lang="en-US" sz="2000" err="1">
                <a:latin typeface="Microsoft Sans Serif"/>
                <a:ea typeface="Microsoft Sans Serif"/>
                <a:cs typeface="Microsoft Sans Serif"/>
              </a:rPr>
              <a:t>sở</a:t>
            </a:r>
            <a:r>
              <a:rPr lang="en-US" sz="2000">
                <a:latin typeface="Microsoft Sans Serif"/>
                <a:ea typeface="Microsoft Sans Serif"/>
                <a:cs typeface="Microsoft Sans Serif"/>
              </a:rPr>
              <a:t> </a:t>
            </a:r>
            <a:r>
              <a:rPr lang="vi-VN" sz="2000">
                <a:latin typeface="Microsoft Sans Serif"/>
                <a:ea typeface="Microsoft Sans Serif"/>
                <a:cs typeface="Microsoft Sans Serif"/>
              </a:rPr>
              <a:t>(</a:t>
            </a:r>
            <a:r>
              <a:rPr lang="vi-VN" sz="2000" err="1">
                <a:latin typeface="Microsoft Sans Serif"/>
                <a:ea typeface="Microsoft Sans Serif"/>
                <a:cs typeface="Microsoft Sans Serif"/>
              </a:rPr>
              <a:t>bert-base-cased</a:t>
            </a:r>
            <a:r>
              <a:rPr lang="vi-VN" sz="2000">
                <a:latin typeface="Microsoft Sans Serif"/>
                <a:ea typeface="Microsoft Sans Serif"/>
                <a:cs typeface="Microsoft Sans Serif"/>
              </a:rPr>
              <a:t>)</a:t>
            </a:r>
            <a:endParaRPr lang="en-US" sz="2000">
              <a:latin typeface="Microsoft Sans Serif"/>
              <a:ea typeface="Microsoft Sans Serif"/>
              <a:cs typeface="Microsoft Sans Serif"/>
            </a:endParaRPr>
          </a:p>
          <a:p>
            <a:pPr marL="800100" lvl="4" indent="-342900"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2000">
                <a:latin typeface="Microsoft Sans Serif"/>
                <a:ea typeface="Microsoft Sans Serif"/>
                <a:cs typeface="Microsoft Sans Serif"/>
              </a:rPr>
              <a:t>110 </a:t>
            </a:r>
            <a:r>
              <a:rPr lang="en-US" sz="2000" err="1">
                <a:latin typeface="Microsoft Sans Serif"/>
                <a:ea typeface="Microsoft Sans Serif"/>
                <a:cs typeface="Microsoft Sans Serif"/>
              </a:rPr>
              <a:t>triệu</a:t>
            </a:r>
            <a:r>
              <a:rPr lang="en-US" sz="2000">
                <a:latin typeface="Microsoft Sans Serif"/>
                <a:ea typeface="Microsoft Sans Serif"/>
                <a:cs typeface="Microsoft Sans Serif"/>
              </a:rPr>
              <a:t> </a:t>
            </a:r>
            <a:r>
              <a:rPr lang="en-US" sz="2000" err="1">
                <a:latin typeface="Microsoft Sans Serif"/>
                <a:ea typeface="Microsoft Sans Serif"/>
                <a:cs typeface="Microsoft Sans Serif"/>
              </a:rPr>
              <a:t>tham</a:t>
            </a:r>
            <a:r>
              <a:rPr lang="en-US" sz="2000">
                <a:latin typeface="Microsoft Sans Serif"/>
                <a:ea typeface="Microsoft Sans Serif"/>
                <a:cs typeface="Microsoft Sans Serif"/>
              </a:rPr>
              <a:t> </a:t>
            </a:r>
            <a:r>
              <a:rPr lang="en-US" sz="2000" err="1">
                <a:latin typeface="Microsoft Sans Serif"/>
                <a:ea typeface="Microsoft Sans Serif"/>
                <a:cs typeface="Microsoft Sans Serif"/>
              </a:rPr>
              <a:t>số</a:t>
            </a:r>
            <a:r>
              <a:rPr lang="en-US" sz="2000">
                <a:latin typeface="Microsoft Sans Serif"/>
                <a:ea typeface="Microsoft Sans Serif"/>
                <a:cs typeface="Microsoft Sans Serif"/>
              </a:rPr>
              <a:t>.</a:t>
            </a:r>
          </a:p>
          <a:p>
            <a:pPr marL="800100" lvl="4" indent="-342900"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fr-FR" sz="2000" err="1">
                <a:latin typeface="Microsoft Sans Serif"/>
                <a:ea typeface="Microsoft Sans Serif"/>
                <a:cs typeface="Microsoft Sans Serif"/>
              </a:rPr>
              <a:t>Chiều</a:t>
            </a:r>
            <a:r>
              <a:rPr lang="fr-FR" sz="2000">
                <a:latin typeface="Microsoft Sans Serif"/>
                <a:ea typeface="Microsoft Sans Serif"/>
                <a:cs typeface="Microsoft Sans Serif"/>
              </a:rPr>
              <a:t> </a:t>
            </a:r>
            <a:r>
              <a:rPr lang="fr-FR" sz="2000" err="1">
                <a:latin typeface="Microsoft Sans Serif"/>
                <a:ea typeface="Microsoft Sans Serif"/>
                <a:cs typeface="Microsoft Sans Serif"/>
              </a:rPr>
              <a:t>dữ</a:t>
            </a:r>
            <a:r>
              <a:rPr lang="fr-FR" sz="2000">
                <a:latin typeface="Microsoft Sans Serif"/>
                <a:ea typeface="Microsoft Sans Serif"/>
                <a:cs typeface="Microsoft Sans Serif"/>
              </a:rPr>
              <a:t> </a:t>
            </a:r>
            <a:r>
              <a:rPr lang="fr-FR" sz="2000" err="1">
                <a:latin typeface="Microsoft Sans Serif"/>
                <a:ea typeface="Microsoft Sans Serif"/>
                <a:cs typeface="Microsoft Sans Serif"/>
              </a:rPr>
              <a:t>liệu</a:t>
            </a:r>
            <a:r>
              <a:rPr lang="fr-FR" sz="2000">
                <a:latin typeface="Microsoft Sans Serif"/>
                <a:ea typeface="Microsoft Sans Serif"/>
                <a:cs typeface="Microsoft Sans Serif"/>
              </a:rPr>
              <a:t> d = 768.</a:t>
            </a:r>
          </a:p>
          <a:p>
            <a:pPr marL="800100" lvl="4" indent="-342900"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vi-VN" sz="2000">
                <a:latin typeface="Microsoft Sans Serif"/>
                <a:ea typeface="Microsoft Sans Serif"/>
                <a:cs typeface="Microsoft Sans Serif"/>
              </a:rPr>
              <a:t>Số lượng từ ngữ thuộc từ điển</a:t>
            </a:r>
            <a:r>
              <a:rPr lang="en-US" sz="2000">
                <a:latin typeface="Microsoft Sans Serif"/>
                <a:ea typeface="Microsoft Sans Serif"/>
                <a:cs typeface="Microsoft Sans Serif"/>
              </a:rPr>
              <a:t> </a:t>
            </a:r>
            <a:r>
              <a:rPr lang="en-US" sz="2000" err="1">
                <a:latin typeface="Microsoft Sans Serif"/>
                <a:ea typeface="Microsoft Sans Serif"/>
                <a:cs typeface="Microsoft Sans Serif"/>
              </a:rPr>
              <a:t>là</a:t>
            </a:r>
            <a:r>
              <a:rPr lang="en-US" sz="2000">
                <a:latin typeface="Microsoft Sans Serif"/>
                <a:ea typeface="Microsoft Sans Serif"/>
                <a:cs typeface="Microsoft Sans Serif"/>
              </a:rPr>
              <a:t> 28996.</a:t>
            </a:r>
            <a:endParaRPr lang="vi-VN" sz="2000">
              <a:latin typeface="Microsoft Sans Serif"/>
              <a:ea typeface="Microsoft Sans Serif"/>
              <a:cs typeface="Microsoft Sans Serif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5B5837-5926-EE09-463D-B8015347D1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539" y="39830"/>
            <a:ext cx="1797194" cy="476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6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D5B46F0-C65D-77C7-2193-0D1AE9C8E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461" y="285750"/>
            <a:ext cx="4415078" cy="430887"/>
          </a:xfrm>
        </p:spPr>
        <p:txBody>
          <a:bodyPr/>
          <a:lstStyle/>
          <a:p>
            <a:pPr algn="ctr"/>
            <a:r>
              <a:rPr lang="en-VN" sz="2800"/>
              <a:t>Các công trình liên quan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43A74B-9E25-9EB2-3FBF-05390944494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16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lang="vi-VN" spc="-50" smtClean="0"/>
              <a:t>12</a:t>
            </a:fld>
            <a:endParaRPr lang="vi-VN" spc="-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D1231-ABDF-05E2-58A2-A3D14528F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340" y="937795"/>
            <a:ext cx="2621387" cy="307777"/>
          </a:xfrm>
        </p:spPr>
        <p:txBody>
          <a:bodyPr/>
          <a:lstStyle/>
          <a:p>
            <a:pPr marL="0" lvl="3">
              <a:buClr>
                <a:schemeClr val="accent6"/>
              </a:buClr>
            </a:pPr>
            <a:r>
              <a:rPr lang="vi-VN" sz="2000" b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Cơ chế khóa - giá trị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E179D8D-130E-DB45-8A6F-22B96351490B}"/>
              </a:ext>
            </a:extLst>
          </p:cNvPr>
          <p:cNvSpPr txBox="1">
            <a:spLocks/>
          </p:cNvSpPr>
          <p:nvPr/>
        </p:nvSpPr>
        <p:spPr>
          <a:xfrm>
            <a:off x="313380" y="1352551"/>
            <a:ext cx="799242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400" b="0" i="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lvl="3" indent="-342900"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</a:t>
            </a:r>
            <a:r>
              <a:rPr lang="vi-VN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ô hình </a:t>
            </a:r>
            <a:r>
              <a:rPr lang="vi-VN" sz="20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Transformer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liên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hệ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chặt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chẽ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với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cấu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trúc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khóa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- </a:t>
            </a:r>
            <a:r>
              <a:rPr lang="en-US" sz="20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giá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trị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endParaRPr lang="vi-VN" sz="200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7AE36E-AC6E-ADB8-E67A-F1E92A186A83}"/>
              </a:ext>
            </a:extLst>
          </p:cNvPr>
          <p:cNvGrpSpPr/>
          <p:nvPr/>
        </p:nvGrpSpPr>
        <p:grpSpPr>
          <a:xfrm>
            <a:off x="575789" y="1762841"/>
            <a:ext cx="7992420" cy="2548458"/>
            <a:chOff x="575789" y="1762841"/>
            <a:chExt cx="7992420" cy="2548458"/>
          </a:xfrm>
        </p:grpSpPr>
        <p:pic>
          <p:nvPicPr>
            <p:cNvPr id="10" name="Picture 9" descr="A diagram of a network&#10;&#10;Description automatically generated">
              <a:extLst>
                <a:ext uri="{FF2B5EF4-FFF2-40B4-BE49-F238E27FC236}">
                  <a16:creationId xmlns:a16="http://schemas.microsoft.com/office/drawing/2014/main" id="{190F2FD1-D356-9A30-3BBC-3864A2807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4135" y="1762841"/>
              <a:ext cx="5455729" cy="2442864"/>
            </a:xfrm>
            <a:prstGeom prst="rect">
              <a:avLst/>
            </a:prstGeom>
          </p:spPr>
        </p:pic>
        <p:sp>
          <p:nvSpPr>
            <p:cNvPr id="11" name="Text Placeholder 2">
              <a:extLst>
                <a:ext uri="{FF2B5EF4-FFF2-40B4-BE49-F238E27FC236}">
                  <a16:creationId xmlns:a16="http://schemas.microsoft.com/office/drawing/2014/main" id="{C0E993B0-C68E-6C10-4929-86C91C4A4939}"/>
                </a:ext>
              </a:extLst>
            </p:cNvPr>
            <p:cNvSpPr txBox="1">
              <a:spLocks/>
            </p:cNvSpPr>
            <p:nvPr/>
          </p:nvSpPr>
          <p:spPr>
            <a:xfrm>
              <a:off x="575789" y="4172800"/>
              <a:ext cx="7992420" cy="1384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0">
                <a:defRPr sz="2400" b="0" i="0">
                  <a:solidFill>
                    <a:schemeClr val="tx1"/>
                  </a:solidFill>
                  <a:latin typeface="Microsoft Sans Serif"/>
                  <a:ea typeface="+mn-ea"/>
                  <a:cs typeface="Microsoft Sans Serif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 marL="0" lvl="3" algn="ctr">
                <a:buClr>
                  <a:schemeClr val="accent6"/>
                </a:buClr>
              </a:pPr>
              <a:r>
                <a:rPr lang="vi-VN" sz="90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Hình ảnh minh họa cho cấu trúc khóa - giá trị của mạng nơ-</a:t>
              </a:r>
              <a:r>
                <a:rPr lang="vi-VN" sz="900" err="1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ron</a:t>
              </a:r>
              <a:r>
                <a:rPr lang="en-US" sz="90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 </a:t>
              </a:r>
              <a:r>
                <a:rPr lang="vi-VN" sz="90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truyền thẳng thuộc mô hình BERT cơ sở.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795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D5B46F0-C65D-77C7-2193-0D1AE9C8E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461" y="285750"/>
            <a:ext cx="4415078" cy="430887"/>
          </a:xfrm>
        </p:spPr>
        <p:txBody>
          <a:bodyPr/>
          <a:lstStyle/>
          <a:p>
            <a:pPr algn="ctr"/>
            <a:r>
              <a:rPr lang="en-VN" sz="2800"/>
              <a:t>Các công trình liên quan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43A74B-9E25-9EB2-3FBF-05390944494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16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lang="vi-VN" spc="-50" smtClean="0"/>
              <a:t>13</a:t>
            </a:fld>
            <a:endParaRPr lang="vi-VN" spc="-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D1231-ABDF-05E2-58A2-A3D14528F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340" y="937795"/>
            <a:ext cx="2621387" cy="307777"/>
          </a:xfrm>
        </p:spPr>
        <p:txBody>
          <a:bodyPr/>
          <a:lstStyle/>
          <a:p>
            <a:pPr marL="0" lvl="3">
              <a:buClr>
                <a:schemeClr val="accent6"/>
              </a:buClr>
            </a:pPr>
            <a:r>
              <a:rPr lang="vi-VN" sz="2000" b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Cơ chế khóa - giá trị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E179D8D-130E-DB45-8A6F-22B96351490B}"/>
              </a:ext>
            </a:extLst>
          </p:cNvPr>
          <p:cNvSpPr txBox="1">
            <a:spLocks/>
          </p:cNvSpPr>
          <p:nvPr/>
        </p:nvSpPr>
        <p:spPr>
          <a:xfrm>
            <a:off x="313380" y="1352550"/>
            <a:ext cx="3268020" cy="12952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400" b="0" i="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lvl="3" indent="-342900"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en-US" sz="20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Các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khóa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K </a:t>
            </a:r>
            <a:r>
              <a:rPr lang="en-US" sz="20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xác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định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mẫu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câu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cấu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tạo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nên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văn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bản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</a:p>
          <a:p>
            <a:pPr marL="342900" lvl="3" indent="-342900"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en-US" sz="20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Các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giá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trị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V </a:t>
            </a:r>
            <a:r>
              <a:rPr lang="en-US" sz="20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thực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hiện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phân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phối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endParaRPr lang="vi-VN" sz="200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C1A3830-7C08-A70A-66CF-1B1D3E483FB0}"/>
              </a:ext>
            </a:extLst>
          </p:cNvPr>
          <p:cNvGrpSpPr/>
          <p:nvPr/>
        </p:nvGrpSpPr>
        <p:grpSpPr>
          <a:xfrm>
            <a:off x="4419600" y="971550"/>
            <a:ext cx="4415078" cy="3289012"/>
            <a:chOff x="4419600" y="971550"/>
            <a:chExt cx="4415078" cy="328901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99289FC-2ACA-5FF5-A0D5-E7CD4B923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65073" y="971550"/>
              <a:ext cx="3920104" cy="2895600"/>
            </a:xfrm>
            <a:prstGeom prst="rect">
              <a:avLst/>
            </a:prstGeom>
          </p:spPr>
        </p:pic>
        <p:sp>
          <p:nvSpPr>
            <p:cNvPr id="13" name="Text Placeholder 2">
              <a:extLst>
                <a:ext uri="{FF2B5EF4-FFF2-40B4-BE49-F238E27FC236}">
                  <a16:creationId xmlns:a16="http://schemas.microsoft.com/office/drawing/2014/main" id="{8917A93C-AA55-CB6A-19E9-8D9AFDA54014}"/>
                </a:ext>
              </a:extLst>
            </p:cNvPr>
            <p:cNvSpPr txBox="1">
              <a:spLocks/>
            </p:cNvSpPr>
            <p:nvPr/>
          </p:nvSpPr>
          <p:spPr>
            <a:xfrm>
              <a:off x="4419600" y="3983563"/>
              <a:ext cx="4415078" cy="2769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0">
                <a:defRPr sz="2400" b="0" i="0">
                  <a:solidFill>
                    <a:schemeClr val="tx1"/>
                  </a:solidFill>
                  <a:latin typeface="Microsoft Sans Serif"/>
                  <a:ea typeface="+mn-ea"/>
                  <a:cs typeface="Microsoft Sans Serif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 marL="0" lvl="3" algn="ctr">
                <a:buClr>
                  <a:schemeClr val="accent6"/>
                </a:buClr>
              </a:pPr>
              <a:r>
                <a:rPr lang="vi-VN" sz="90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Hình ảnh được tham khảo từ bài báo </a:t>
              </a:r>
              <a:r>
                <a:rPr lang="vi-VN" sz="900" i="1" err="1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Transformer</a:t>
              </a:r>
              <a:r>
                <a:rPr lang="vi-VN" sz="900" i="1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 </a:t>
              </a:r>
              <a:r>
                <a:rPr lang="vi-VN" sz="900" i="1" err="1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Feed-Forward</a:t>
              </a:r>
              <a:r>
                <a:rPr lang="en-US" sz="900" i="1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 </a:t>
              </a:r>
              <a:r>
                <a:rPr lang="vi-VN" sz="900" i="1" err="1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Layers</a:t>
              </a:r>
              <a:r>
                <a:rPr lang="vi-VN" sz="900" i="1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 </a:t>
              </a:r>
              <a:r>
                <a:rPr lang="vi-VN" sz="900" i="1" err="1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Are</a:t>
              </a:r>
              <a:r>
                <a:rPr lang="vi-VN" sz="900" i="1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 </a:t>
              </a:r>
              <a:r>
                <a:rPr lang="vi-VN" sz="900" i="1" err="1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Key-Value</a:t>
              </a:r>
              <a:r>
                <a:rPr lang="vi-VN" sz="900" i="1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 </a:t>
              </a:r>
              <a:r>
                <a:rPr lang="vi-VN" sz="900" i="1" err="1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Memories</a:t>
              </a:r>
              <a:r>
                <a:rPr lang="en-US" sz="90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. </a:t>
              </a:r>
              <a:r>
                <a:rPr lang="en-US" sz="900" err="1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Hình</a:t>
              </a:r>
              <a:r>
                <a:rPr lang="en-US" sz="90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 </a:t>
              </a:r>
              <a:r>
                <a:rPr lang="en-US" sz="900" err="1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ảnh</a:t>
              </a:r>
              <a:r>
                <a:rPr lang="en-US" sz="90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 </a:t>
              </a:r>
              <a:r>
                <a:rPr lang="en-US" sz="900" err="1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trực</a:t>
              </a:r>
              <a:r>
                <a:rPr lang="en-US" sz="90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 </a:t>
              </a:r>
              <a:r>
                <a:rPr lang="en-US" sz="900" err="1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quan</a:t>
              </a:r>
              <a:r>
                <a:rPr lang="en-US" sz="90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 </a:t>
              </a:r>
              <a:r>
                <a:rPr lang="en-US" sz="900" err="1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kết</a:t>
              </a:r>
              <a:r>
                <a:rPr lang="en-US" sz="90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 </a:t>
              </a:r>
              <a:r>
                <a:rPr lang="en-US" sz="900" err="1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quả</a:t>
              </a:r>
              <a:r>
                <a:rPr lang="en-US" sz="90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 </a:t>
              </a:r>
              <a:r>
                <a:rPr lang="en-US" sz="900" err="1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chú</a:t>
              </a:r>
              <a:r>
                <a:rPr lang="en-US" sz="90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 </a:t>
              </a:r>
              <a:r>
                <a:rPr lang="en-US" sz="900" err="1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thích</a:t>
              </a:r>
              <a:r>
                <a:rPr lang="en-US" sz="90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 </a:t>
              </a:r>
              <a:r>
                <a:rPr lang="en-US" sz="900" err="1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các</a:t>
              </a:r>
              <a:r>
                <a:rPr lang="en-US" sz="90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 </a:t>
              </a:r>
              <a:r>
                <a:rPr lang="en-US" sz="900" err="1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tiền</a:t>
              </a:r>
              <a:r>
                <a:rPr lang="en-US" sz="90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 </a:t>
              </a:r>
              <a:r>
                <a:rPr lang="en-US" sz="900" err="1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tố</a:t>
              </a:r>
              <a:r>
                <a:rPr lang="en-US" sz="90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 ở </a:t>
              </a:r>
              <a:r>
                <a:rPr lang="en-US" sz="900" err="1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mỗi</a:t>
              </a:r>
              <a:r>
                <a:rPr lang="en-US" sz="90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 </a:t>
              </a:r>
              <a:r>
                <a:rPr lang="en-US" sz="900" err="1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tầng</a:t>
              </a:r>
              <a:r>
                <a:rPr lang="en-US" sz="90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 Transformer.</a:t>
              </a:r>
              <a:endParaRPr lang="vi-VN" sz="9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138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D5B46F0-C65D-77C7-2193-0D1AE9C8E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3240" y="209550"/>
            <a:ext cx="4437520" cy="430887"/>
          </a:xfrm>
        </p:spPr>
        <p:txBody>
          <a:bodyPr/>
          <a:lstStyle/>
          <a:p>
            <a:pPr algn="ctr"/>
            <a:r>
              <a:rPr lang="en-VN" sz="2800"/>
              <a:t>Phương pháp </a:t>
            </a:r>
            <a:r>
              <a:rPr lang="en-US" sz="2800" spc="9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tìm hiểu</a:t>
            </a:r>
            <a:endParaRPr lang="en-VN" sz="28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17FFD7-D635-F083-355A-1BEF1996BD8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16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lang="vi-VN" spc="-50" smtClean="0"/>
              <a:t>14</a:t>
            </a:fld>
            <a:endParaRPr lang="vi-VN" spc="-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A166E-248C-2F05-0E5B-46B365BA9718}"/>
              </a:ext>
            </a:extLst>
          </p:cNvPr>
          <p:cNvSpPr txBox="1">
            <a:spLocks/>
          </p:cNvSpPr>
          <p:nvPr/>
        </p:nvSpPr>
        <p:spPr>
          <a:xfrm>
            <a:off x="304303" y="1343812"/>
            <a:ext cx="7932553" cy="166712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 sz="2400" b="0" i="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lvl="3" indent="-342900"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vi-VN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Phương pháp sử dụng tập dữ liệu PARAREL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endParaRPr lang="vi-VN" sz="200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342900" lvl="3" indent="-342900"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vi-VN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Tập dữ liệu 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về </a:t>
            </a:r>
            <a:r>
              <a:rPr lang="vi-VN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bài toán điền vào ô trống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, </a:t>
            </a:r>
            <a:r>
              <a:rPr lang="vi-VN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gồm nhiều mẫu câu cho 34 quan hệ dữ liệu khác nhau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vi-VN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được tham khảo từ tập dữ liệu T-REx.</a:t>
            </a:r>
          </a:p>
          <a:p>
            <a:pPr marL="342900" lvl="3" indent="-342900"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vi-VN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Mỗi quan hệ có trung bình 8.63 mẫu câu. Các mẫu câu này tạo ra 253,448 câu 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dữ liệu </a:t>
            </a:r>
            <a:r>
              <a:rPr lang="vi-VN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tri thức với 27,738 thực tế quan hệ.</a:t>
            </a:r>
            <a:endParaRPr lang="vi-VN" sz="2000">
              <a:latin typeface="Microsoft Sans Serif"/>
              <a:ea typeface="Microsoft Sans Serif"/>
              <a:cs typeface="Microsoft Sans Serif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816BD56-4BC6-261F-3673-953998D47779}"/>
              </a:ext>
            </a:extLst>
          </p:cNvPr>
          <p:cNvSpPr txBox="1">
            <a:spLocks/>
          </p:cNvSpPr>
          <p:nvPr/>
        </p:nvSpPr>
        <p:spPr>
          <a:xfrm>
            <a:off x="357340" y="917013"/>
            <a:ext cx="86878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400" b="0" i="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lvl="3" algn="ctr">
              <a:buClr>
                <a:schemeClr val="accent6"/>
              </a:buClr>
            </a:pPr>
            <a:r>
              <a:rPr lang="en-US" sz="2000" b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Dữ liệu</a:t>
            </a:r>
            <a:endParaRPr lang="vi-VN" sz="2000" b="1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78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D5B46F0-C65D-77C7-2193-0D1AE9C8E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3240" y="209550"/>
            <a:ext cx="4437520" cy="430887"/>
          </a:xfrm>
        </p:spPr>
        <p:txBody>
          <a:bodyPr/>
          <a:lstStyle/>
          <a:p>
            <a:pPr algn="ctr"/>
            <a:r>
              <a:rPr lang="en-VN" sz="2800"/>
              <a:t>Phương pháp </a:t>
            </a:r>
            <a:r>
              <a:rPr lang="en-US" sz="2800" spc="9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tìm hiểu</a:t>
            </a:r>
            <a:endParaRPr lang="en-VN" sz="28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17FFD7-D635-F083-355A-1BEF1996BD8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16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lang="vi-VN" spc="-50" smtClean="0"/>
              <a:t>15</a:t>
            </a:fld>
            <a:endParaRPr lang="vi-VN" spc="-50"/>
          </a:p>
        </p:txBody>
      </p:sp>
      <p:pic>
        <p:nvPicPr>
          <p:cNvPr id="7" name="Picture 6" descr="A group of math equations&#10;&#10;Description automatically generated">
            <a:extLst>
              <a:ext uri="{FF2B5EF4-FFF2-40B4-BE49-F238E27FC236}">
                <a16:creationId xmlns:a16="http://schemas.microsoft.com/office/drawing/2014/main" id="{FB9A300E-75B3-9BBE-B1E8-4FD740E9B8F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6071" b="446"/>
          <a:stretch/>
        </p:blipFill>
        <p:spPr>
          <a:xfrm>
            <a:off x="2161826" y="1321207"/>
            <a:ext cx="4820732" cy="11087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AF6398B-F72A-B8A8-CF43-2CBB617DE4E0}"/>
              </a:ext>
            </a:extLst>
          </p:cNvPr>
          <p:cNvSpPr txBox="1"/>
          <p:nvPr/>
        </p:nvSpPr>
        <p:spPr>
          <a:xfrm>
            <a:off x="2040852" y="2429967"/>
            <a:ext cx="506229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vi-VN" sz="1000">
                <a:solidFill>
                  <a:srgbClr val="000000"/>
                </a:solidFill>
                <a:latin typeface="Microsoft Sans Serif"/>
                <a:ea typeface="Microsoft Sans Serif"/>
                <a:cs typeface="Microsoft Sans Serif"/>
              </a:rPr>
              <a:t>Công thức tính toán điểm phân bổ cho một nơ-</a:t>
            </a:r>
            <a:r>
              <a:rPr lang="vi-VN" sz="1000" err="1">
                <a:solidFill>
                  <a:srgbClr val="000000"/>
                </a:solidFill>
                <a:latin typeface="Microsoft Sans Serif"/>
                <a:ea typeface="Microsoft Sans Serif"/>
                <a:cs typeface="Microsoft Sans Serif"/>
              </a:rPr>
              <a:t>ron</a:t>
            </a:r>
            <a:r>
              <a:rPr lang="vi-VN" sz="1000">
                <a:solidFill>
                  <a:srgbClr val="000000"/>
                </a:solidFill>
                <a:latin typeface="Microsoft Sans Serif"/>
                <a:ea typeface="Microsoft Sans Serif"/>
                <a:cs typeface="Microsoft Sans Serif"/>
              </a:rPr>
              <a:t> tri thức trong mô hình ngôn ngữ lớn</a:t>
            </a:r>
            <a:r>
              <a:rPr lang="en-US" sz="1000">
                <a:solidFill>
                  <a:srgbClr val="000000"/>
                </a:solidFill>
                <a:latin typeface="Microsoft Sans Serif"/>
                <a:ea typeface="Microsoft Sans Serif"/>
                <a:cs typeface="Microsoft Sans Serif"/>
              </a:rPr>
              <a:t>.</a:t>
            </a:r>
            <a:endParaRPr lang="en-US" sz="1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669614EE-AB9D-0715-D276-E92F54FA5A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4731" y="2768575"/>
                <a:ext cx="8715089" cy="1288430"/>
              </a:xfrm>
              <a:prstGeom prst="rect">
                <a:avLst/>
              </a:prstGeom>
            </p:spPr>
            <p:txBody>
              <a:bodyPr wrap="square" lIns="0" tIns="0" rIns="0" bIns="0" anchor="t">
                <a:spAutoFit/>
              </a:bodyPr>
              <a:lstStyle>
                <a:lvl1pPr marL="0">
                  <a:defRPr sz="2400" b="0" i="0">
                    <a:solidFill>
                      <a:schemeClr val="tx1"/>
                    </a:solidFill>
                    <a:latin typeface="Microsoft Sans Serif"/>
                    <a:ea typeface="+mn-ea"/>
                    <a:cs typeface="Microsoft Sans Serif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lvl="3" indent="-342900">
                  <a:spcBef>
                    <a:spcPts val="500"/>
                  </a:spcBef>
                  <a:buClr>
                    <a:schemeClr val="accent6"/>
                  </a:buCl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vi-VN" sz="2000" i="1" smtClean="0">
                            <a:latin typeface="Cambria Math" panose="02040503050406030204" pitchFamily="18" charset="0"/>
                            <a:cs typeface="Microsoft Sans Serif" panose="020B0604020202020204" pitchFamily="34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Microsoft Sans Serif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Microsoft Sans Serif" panose="020B060402020202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Microsoft Sans Serif" panose="020B0604020202020204" pitchFamily="34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Microsoft Sans Serif" panose="020B0604020202020204" pitchFamily="34" charset="0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Microsoft Sans Serif" panose="020B0604020202020204" pitchFamily="34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000">
                    <a:latin typeface="Microsoft Sans Serif" panose="020B0604020202020204" pitchFamily="34" charset="0"/>
                    <a:cs typeface="Microsoft Sans Serif" panose="020B0604020202020204" pitchFamily="34" charset="0"/>
                  </a:rPr>
                  <a:t>: </a:t>
                </a:r>
                <a:r>
                  <a:rPr lang="vi-VN" sz="2000" i="1">
                    <a:latin typeface="Microsoft Sans Serif" panose="020B0604020202020204" pitchFamily="34" charset="0"/>
                    <a:cs typeface="Microsoft Sans Serif" panose="020B0604020202020204" pitchFamily="34" charset="0"/>
                  </a:rPr>
                  <a:t>﻿</a:t>
                </a:r>
                <a:r>
                  <a:rPr lang="vi-VN" sz="2000">
                    <a:latin typeface="Microsoft Sans Serif" panose="020B0604020202020204" pitchFamily="34" charset="0"/>
                    <a:cs typeface="Microsoft Sans Serif" panose="020B0604020202020204" pitchFamily="34" charset="0"/>
                  </a:rPr>
                  <a:t>giá trị kích hoạt của nơ-ron thứ i thuộc tầng ẩn l trong mô hình</a:t>
                </a:r>
                <a:r>
                  <a:rPr lang="en-US" sz="2000">
                    <a:latin typeface="Microsoft Sans Serif" panose="020B0604020202020204" pitchFamily="34" charset="0"/>
                    <a:cs typeface="Microsoft Sans Serif" panose="020B0604020202020204" pitchFamily="34" charset="0"/>
                  </a:rPr>
                  <a:t>.</a:t>
                </a:r>
                <a:endParaRPr lang="vi-VN" sz="2000">
                  <a:latin typeface="Microsoft Sans Serif" panose="020B0604020202020204" pitchFamily="34" charset="0"/>
                  <a:cs typeface="Microsoft Sans Serif" panose="020B0604020202020204" pitchFamily="34" charset="0"/>
                </a:endParaRPr>
              </a:p>
              <a:p>
                <a:pPr marL="342900" lvl="3" indent="-342900">
                  <a:spcBef>
                    <a:spcPts val="500"/>
                  </a:spcBef>
                  <a:buClr>
                    <a:schemeClr val="accent6"/>
                  </a:buCl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vi-VN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vi-VN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﻿</m:t>
                    </m:r>
                  </m:oMath>
                </a14:m>
                <a:r>
                  <a:rPr lang="vi-VN" sz="2000">
                    <a:latin typeface="Microsoft Sans Serif" panose="020B0604020202020204" pitchFamily="34" charset="0"/>
                    <a:cs typeface="Microsoft Sans Serif" panose="020B0604020202020204" pitchFamily="34" charset="0"/>
                  </a:rPr>
                  <a:t>xác suất dự đoán nhãn đầu ra </a:t>
                </a:r>
                <a:r>
                  <a:rPr lang="en-US" sz="2000">
                    <a:latin typeface="Microsoft Sans Serif" panose="020B0604020202020204" pitchFamily="34" charset="0"/>
                    <a:cs typeface="Microsoft Sans Serif" panose="020B0604020202020204" pitchFamily="34" charset="0"/>
                  </a:rPr>
                  <a:t>là </a:t>
                </a:r>
                <a:r>
                  <a:rPr lang="vi-VN" sz="2000">
                    <a:latin typeface="Microsoft Sans Serif" panose="020B0604020202020204" pitchFamily="34" charset="0"/>
                    <a:cs typeface="Microsoft Sans Serif" panose="020B0604020202020204" pitchFamily="34" charset="0"/>
                  </a:rPr>
                  <a:t>nhãn đúng của mô hình</a:t>
                </a:r>
                <a:r>
                  <a:rPr lang="en-US" sz="2000">
                    <a:latin typeface="Microsoft Sans Serif" panose="020B0604020202020204" pitchFamily="34" charset="0"/>
                    <a:cs typeface="Microsoft Sans Serif" panose="020B0604020202020204" pitchFamily="34" charset="0"/>
                  </a:rPr>
                  <a:t>.</a:t>
                </a:r>
              </a:p>
              <a:p>
                <a:pPr marL="342900" lvl="3" indent="-342900">
                  <a:spcBef>
                    <a:spcPts val="500"/>
                  </a:spcBef>
                  <a:buClr>
                    <a:schemeClr val="accent6"/>
                  </a:buClr>
                  <a:buFont typeface="Wingdings" panose="05000000000000000000" pitchFamily="2" charset="2"/>
                  <a:buChar char="v"/>
                </a:pPr>
                <a:r>
                  <a:rPr lang="vi-VN" sz="200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Hệ số </a:t>
                </a:r>
                <a14:m>
                  <m:oMath xmlns:m="http://schemas.openxmlformats.org/officeDocument/2006/math">
                    <m:r>
                      <a:rPr lang="vi-V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r>
                  <a:rPr lang="vi-VN" sz="200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: ﻿</a:t>
                </a:r>
                <a:r>
                  <a:rPr lang="en-US" sz="200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t</a:t>
                </a:r>
                <a:r>
                  <a:rPr lang="vi-VN" sz="200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ham số nội suy thay đổi từ 0 đến 1</a:t>
                </a:r>
                <a:r>
                  <a:rPr lang="en-US" sz="200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.</a:t>
                </a:r>
                <a:endParaRPr lang="vi-VN" sz="200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669614EE-AB9D-0715-D276-E92F54FA5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31" y="2768575"/>
                <a:ext cx="8715089" cy="1288430"/>
              </a:xfrm>
              <a:prstGeom prst="rect">
                <a:avLst/>
              </a:prstGeom>
              <a:blipFill>
                <a:blip r:embed="rId4"/>
                <a:stretch>
                  <a:fillRect l="-1678" t="-1887" b="-10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BC7A827-3B54-BD8F-087A-269001D6C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3163" y="902487"/>
            <a:ext cx="5689041" cy="383412"/>
          </a:xfrm>
        </p:spPr>
        <p:txBody>
          <a:bodyPr/>
          <a:lstStyle/>
          <a:p>
            <a:pPr marL="0" lvl="3">
              <a:buClr>
                <a:schemeClr val="accent6"/>
              </a:buClr>
            </a:pPr>
            <a:r>
              <a:rPr lang="vi-VN" sz="2000" b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Điểm phân bổ với phương pháp tích hợp độ dốc</a:t>
            </a:r>
          </a:p>
          <a:p>
            <a:pPr marL="0" lvl="3">
              <a:buClr>
                <a:schemeClr val="accent6"/>
              </a:buClr>
            </a:pPr>
            <a:endParaRPr lang="vi-VN" sz="2000" b="1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12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D5B46F0-C65D-77C7-2193-0D1AE9C8E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3240" y="209550"/>
            <a:ext cx="4437520" cy="430887"/>
          </a:xfrm>
        </p:spPr>
        <p:txBody>
          <a:bodyPr/>
          <a:lstStyle/>
          <a:p>
            <a:pPr algn="ctr"/>
            <a:r>
              <a:rPr lang="en-VN" sz="2800"/>
              <a:t>Phương pháp </a:t>
            </a:r>
            <a:r>
              <a:rPr lang="en-US" sz="2800" spc="9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tìm hiểu</a:t>
            </a:r>
            <a:endParaRPr lang="en-VN" sz="28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17FFD7-D635-F083-355A-1BEF1996BD8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16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lang="vi-VN" spc="-50" smtClean="0"/>
              <a:t>16</a:t>
            </a:fld>
            <a:endParaRPr lang="vi-VN" spc="-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A166E-248C-2F05-0E5B-46B365BA9718}"/>
              </a:ext>
            </a:extLst>
          </p:cNvPr>
          <p:cNvSpPr txBox="1">
            <a:spLocks/>
          </p:cNvSpPr>
          <p:nvPr/>
        </p:nvSpPr>
        <p:spPr>
          <a:xfrm>
            <a:off x="272902" y="977933"/>
            <a:ext cx="6014484" cy="61555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 sz="2400" b="0" i="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lvl="3" indent="-342900"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en-US" sz="2000">
                <a:latin typeface="Microsoft Sans Serif"/>
                <a:ea typeface="Microsoft Sans Serif"/>
                <a:cs typeface="Microsoft Sans Serif"/>
              </a:rPr>
              <a:t>X</a:t>
            </a:r>
            <a:r>
              <a:rPr lang="vi-VN" sz="2000">
                <a:latin typeface="Microsoft Sans Serif"/>
                <a:ea typeface="Microsoft Sans Serif"/>
                <a:cs typeface="Microsoft Sans Serif"/>
              </a:rPr>
              <a:t>ấp xỉ </a:t>
            </a:r>
            <a:r>
              <a:rPr lang="vi-VN" sz="2000" err="1">
                <a:latin typeface="Microsoft Sans Serif"/>
                <a:ea typeface="Microsoft Sans Serif"/>
                <a:cs typeface="Microsoft Sans Serif"/>
              </a:rPr>
              <a:t>Riemman</a:t>
            </a:r>
            <a:r>
              <a:rPr lang="vi-VN" sz="2000">
                <a:latin typeface="Microsoft Sans Serif"/>
                <a:ea typeface="Microsoft Sans Serif"/>
                <a:cs typeface="Microsoft Sans Serif"/>
              </a:rPr>
              <a:t> cho độ phân bổ với phương pháp tích hợp độ dốc</a:t>
            </a:r>
            <a:r>
              <a:rPr lang="en-US" sz="2000">
                <a:latin typeface="Microsoft Sans Serif"/>
                <a:ea typeface="Microsoft Sans Serif"/>
                <a:cs typeface="Microsoft Sans Serif"/>
              </a:rPr>
              <a:t>.</a:t>
            </a:r>
            <a:endParaRPr lang="vi-VN" sz="2000">
              <a:latin typeface="Microsoft Sans Serif"/>
              <a:ea typeface="Microsoft Sans Serif"/>
              <a:cs typeface="Microsoft Sans Serif"/>
            </a:endParaRPr>
          </a:p>
        </p:txBody>
      </p:sp>
      <p:pic>
        <p:nvPicPr>
          <p:cNvPr id="4" name="Picture 3" descr="A mathematical equations and formulas&#10;&#10;Description automatically generated">
            <a:extLst>
              <a:ext uri="{FF2B5EF4-FFF2-40B4-BE49-F238E27FC236}">
                <a16:creationId xmlns:a16="http://schemas.microsoft.com/office/drawing/2014/main" id="{D2E9954F-F683-7809-0549-12C0937DB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802" y="1593625"/>
            <a:ext cx="4070395" cy="1097280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C45CCAA-C907-EF21-C5A2-5EBA9DE987D6}"/>
              </a:ext>
            </a:extLst>
          </p:cNvPr>
          <p:cNvSpPr txBox="1">
            <a:spLocks/>
          </p:cNvSpPr>
          <p:nvPr/>
        </p:nvSpPr>
        <p:spPr>
          <a:xfrm>
            <a:off x="676306" y="2902278"/>
            <a:ext cx="8131628" cy="3077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 sz="2400" b="0" i="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lvl="3">
              <a:spcBef>
                <a:spcPts val="500"/>
              </a:spcBef>
            </a:pPr>
            <a:r>
              <a:rPr lang="vi-VN" sz="2000">
                <a:solidFill>
                  <a:srgbClr val="000000"/>
                </a:solidFill>
                <a:latin typeface="Microsoft Sans Serif"/>
                <a:ea typeface="Microsoft Sans Serif"/>
                <a:cs typeface="Microsoft Sans Serif"/>
              </a:rPr>
              <a:t>Với giá trị tham số m được chọn trong quá trình thực nghiệm là 20</a:t>
            </a:r>
            <a:r>
              <a:rPr lang="en-US" sz="2000">
                <a:solidFill>
                  <a:srgbClr val="000000"/>
                </a:solidFill>
                <a:latin typeface="Microsoft Sans Serif"/>
                <a:ea typeface="Microsoft Sans Serif"/>
                <a:cs typeface="Microsoft Sans Serif"/>
              </a:rPr>
              <a:t>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4424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D5B46F0-C65D-77C7-2193-0D1AE9C8E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3240" y="209550"/>
            <a:ext cx="4437520" cy="430887"/>
          </a:xfrm>
        </p:spPr>
        <p:txBody>
          <a:bodyPr/>
          <a:lstStyle/>
          <a:p>
            <a:pPr algn="ctr"/>
            <a:r>
              <a:rPr lang="en-VN" sz="2800"/>
              <a:t>Phương pháp </a:t>
            </a:r>
            <a:r>
              <a:rPr lang="en-US" sz="2800" spc="9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tìm</a:t>
            </a:r>
            <a:r>
              <a:rPr lang="en-US" sz="2800" spc="9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800" spc="9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hiểu</a:t>
            </a:r>
            <a:endParaRPr lang="en-VN" sz="28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17FFD7-D635-F083-355A-1BEF1996BD8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16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lang="vi-VN" spc="-50" smtClean="0"/>
              <a:t>17</a:t>
            </a:fld>
            <a:endParaRPr lang="vi-VN" spc="-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A166E-248C-2F05-0E5B-46B365BA9718}"/>
              </a:ext>
            </a:extLst>
          </p:cNvPr>
          <p:cNvSpPr txBox="1">
            <a:spLocks/>
          </p:cNvSpPr>
          <p:nvPr/>
        </p:nvSpPr>
        <p:spPr>
          <a:xfrm>
            <a:off x="152399" y="1352550"/>
            <a:ext cx="3572578" cy="25955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400" b="0" i="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lvl="3" indent="-342900"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en-US" sz="19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Tập</a:t>
            </a:r>
            <a:r>
              <a:rPr lang="en-US" sz="19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vi-VN" sz="19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dữ liệu</a:t>
            </a:r>
            <a:r>
              <a:rPr lang="en-US" sz="19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vi-VN" sz="19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đảm bảo </a:t>
            </a:r>
            <a:r>
              <a:rPr lang="en-US" sz="19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sự</a:t>
            </a:r>
            <a:r>
              <a:rPr lang="en-US" sz="19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br>
              <a:rPr lang="en-US" sz="19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vi-VN" sz="19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đa dạng</a:t>
            </a:r>
            <a:r>
              <a:rPr lang="en-US" sz="19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</a:p>
          <a:p>
            <a:pPr marL="342900" lvl="3" indent="-342900"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vi-VN" sz="19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Phương pháp gồm ba bước</a:t>
            </a:r>
            <a:r>
              <a:rPr lang="en-US" sz="19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</a:t>
            </a:r>
          </a:p>
          <a:p>
            <a:pPr marL="914400" lvl="4" indent="-457200">
              <a:spcBef>
                <a:spcPts val="500"/>
              </a:spcBef>
              <a:buClr>
                <a:schemeClr val="accent6"/>
              </a:buClr>
              <a:buFont typeface="+mj-lt"/>
              <a:buAutoNum type="arabicPeriod"/>
            </a:pPr>
            <a:r>
              <a:rPr lang="en-US" sz="19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</a:t>
            </a:r>
            <a:r>
              <a:rPr lang="vi-VN" sz="19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ính toán điểm phân bổ</a:t>
            </a:r>
            <a:r>
              <a:rPr lang="en-US" sz="19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9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với</a:t>
            </a:r>
            <a:r>
              <a:rPr lang="en-US" sz="19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9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mỗi</a:t>
            </a:r>
            <a:r>
              <a:rPr lang="en-US" sz="19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9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câu</a:t>
            </a:r>
            <a:r>
              <a:rPr lang="en-US" sz="19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9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truy</a:t>
            </a:r>
            <a:r>
              <a:rPr lang="en-US" sz="19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9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vấn</a:t>
            </a:r>
            <a:r>
              <a:rPr lang="en-US" sz="19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</a:p>
          <a:p>
            <a:pPr marL="914400" lvl="4" indent="-457200">
              <a:spcBef>
                <a:spcPts val="500"/>
              </a:spcBef>
              <a:buClr>
                <a:schemeClr val="accent6"/>
              </a:buClr>
              <a:buFont typeface="+mj-lt"/>
              <a:buAutoNum type="arabicPeriod"/>
            </a:pPr>
            <a:r>
              <a:rPr lang="en-US" sz="19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</a:t>
            </a:r>
            <a:r>
              <a:rPr lang="vi-VN" sz="19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hắt lọc</a:t>
            </a:r>
            <a:r>
              <a:rPr lang="en-US" sz="19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vi-VN" sz="19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với ngưỡng t sử dụng điểm phân bổ</a:t>
            </a:r>
            <a:r>
              <a:rPr lang="en-US" sz="19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</a:p>
          <a:p>
            <a:pPr marL="914400" lvl="4" indent="-457200">
              <a:spcBef>
                <a:spcPts val="500"/>
              </a:spcBef>
              <a:buClr>
                <a:schemeClr val="accent6"/>
              </a:buClr>
              <a:buFont typeface="+mj-lt"/>
              <a:buAutoNum type="arabicPeriod"/>
            </a:pPr>
            <a:r>
              <a:rPr lang="en-US" sz="19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</a:t>
            </a:r>
            <a:r>
              <a:rPr lang="vi-VN" sz="19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hắt lọc</a:t>
            </a:r>
            <a:r>
              <a:rPr lang="en-US" sz="19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vi-VN" sz="19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với ngưỡng </a:t>
            </a:r>
            <a:r>
              <a:rPr lang="en-US" sz="19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p.</a:t>
            </a:r>
            <a:endParaRPr lang="vi-VN" sz="190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B816DF-3D33-0F03-681F-11EB2D057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340" y="937795"/>
            <a:ext cx="3757460" cy="307777"/>
          </a:xfrm>
        </p:spPr>
        <p:txBody>
          <a:bodyPr/>
          <a:lstStyle/>
          <a:p>
            <a:pPr marL="0" lvl="3">
              <a:buClr>
                <a:schemeClr val="accent6"/>
              </a:buClr>
            </a:pPr>
            <a:r>
              <a:rPr lang="vi-VN" sz="2000" b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Chắt lọc nơ-</a:t>
            </a:r>
            <a:r>
              <a:rPr lang="vi-VN" sz="2000" b="1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ron</a:t>
            </a:r>
            <a:r>
              <a:rPr lang="vi-VN" sz="2000" b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tri thức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A2ABDE-DCFA-C52F-92A8-855D7219B866}"/>
              </a:ext>
            </a:extLst>
          </p:cNvPr>
          <p:cNvGrpSpPr/>
          <p:nvPr/>
        </p:nvGrpSpPr>
        <p:grpSpPr>
          <a:xfrm>
            <a:off x="3846375" y="1539283"/>
            <a:ext cx="5166007" cy="2478098"/>
            <a:chOff x="3846375" y="1539283"/>
            <a:chExt cx="5166007" cy="2478098"/>
          </a:xfrm>
        </p:grpSpPr>
        <p:pic>
          <p:nvPicPr>
            <p:cNvPr id="7" name="Picture 6" descr="A diagram of a diagram&#10;&#10;Description automatically generated">
              <a:extLst>
                <a:ext uri="{FF2B5EF4-FFF2-40B4-BE49-F238E27FC236}">
                  <a16:creationId xmlns:a16="http://schemas.microsoft.com/office/drawing/2014/main" id="{CFF79958-1D0E-6A19-3148-4F532360F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6375" y="1539283"/>
              <a:ext cx="5166007" cy="2064933"/>
            </a:xfrm>
            <a:prstGeom prst="rect">
              <a:avLst/>
            </a:prstGeom>
          </p:spPr>
        </p:pic>
        <p:sp>
          <p:nvSpPr>
            <p:cNvPr id="8" name="Text Placeholder 2">
              <a:extLst>
                <a:ext uri="{FF2B5EF4-FFF2-40B4-BE49-F238E27FC236}">
                  <a16:creationId xmlns:a16="http://schemas.microsoft.com/office/drawing/2014/main" id="{77F0CF0C-FF32-7F46-8ED1-6590AACBBCF2}"/>
                </a:ext>
              </a:extLst>
            </p:cNvPr>
            <p:cNvSpPr txBox="1">
              <a:spLocks/>
            </p:cNvSpPr>
            <p:nvPr/>
          </p:nvSpPr>
          <p:spPr>
            <a:xfrm>
              <a:off x="4784595" y="3878882"/>
              <a:ext cx="4012330" cy="1384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0">
                <a:defRPr sz="2400" b="0" i="0">
                  <a:solidFill>
                    <a:schemeClr val="tx1"/>
                  </a:solidFill>
                  <a:latin typeface="Microsoft Sans Serif"/>
                  <a:ea typeface="+mn-ea"/>
                  <a:cs typeface="Microsoft Sans Serif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 marL="0" lvl="3" algn="ctr">
                <a:buClr>
                  <a:schemeClr val="accent6"/>
                </a:buClr>
              </a:pPr>
              <a:r>
                <a:rPr lang="vi-VN" sz="90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Hình ảnh trực quan phương pháp chắt lọc nơ-</a:t>
              </a:r>
              <a:r>
                <a:rPr lang="vi-VN" sz="900" err="1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ron</a:t>
              </a:r>
              <a:r>
                <a:rPr lang="vi-VN" sz="90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 tri thức sử</a:t>
              </a:r>
              <a:r>
                <a:rPr lang="en-US" sz="90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 </a:t>
              </a:r>
              <a:r>
                <a:rPr lang="vi-VN" sz="90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dụng cấu trúc cây.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64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D5B46F0-C65D-77C7-2193-0D1AE9C8E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3240" y="209550"/>
            <a:ext cx="4437520" cy="430887"/>
          </a:xfrm>
        </p:spPr>
        <p:txBody>
          <a:bodyPr/>
          <a:lstStyle/>
          <a:p>
            <a:pPr algn="ctr"/>
            <a:r>
              <a:rPr lang="vi-VN" sz="2800"/>
              <a:t>Kết quả thực nghiệm</a:t>
            </a:r>
            <a:endParaRPr lang="en-VN" sz="28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17FFD7-D635-F083-355A-1BEF1996BD8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16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lang="vi-VN" spc="-50" smtClean="0"/>
              <a:t>18</a:t>
            </a:fld>
            <a:endParaRPr lang="vi-VN" spc="-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A166E-248C-2F05-0E5B-46B365BA9718}"/>
              </a:ext>
            </a:extLst>
          </p:cNvPr>
          <p:cNvSpPr txBox="1">
            <a:spLocks/>
          </p:cNvSpPr>
          <p:nvPr/>
        </p:nvSpPr>
        <p:spPr>
          <a:xfrm>
            <a:off x="152400" y="1352550"/>
            <a:ext cx="6638360" cy="10054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400" b="0" i="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lvl="3" indent="-342900"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en-US" sz="19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</a:t>
            </a:r>
            <a:r>
              <a:rPr lang="vi-VN" sz="19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ử dụng kết hợp tài nguyên</a:t>
            </a:r>
            <a:r>
              <a:rPr lang="en-US" sz="19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của </a:t>
            </a:r>
            <a:r>
              <a:rPr lang="vi-VN" sz="19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Kaggle và Google Colab.</a:t>
            </a:r>
            <a:endParaRPr lang="en-US" sz="190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914400" lvl="4" indent="-457200"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vi-VN" sz="19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Kaggle: GPU P100</a:t>
            </a:r>
            <a:r>
              <a:rPr lang="en-US" sz="19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</a:p>
          <a:p>
            <a:pPr marL="914400" lvl="4" indent="-457200"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vi-VN" sz="19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Google Colab</a:t>
            </a:r>
            <a:r>
              <a:rPr lang="en-US" sz="19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 </a:t>
            </a:r>
            <a:r>
              <a:rPr lang="pt-BR" sz="19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GPU L4, A100.</a:t>
            </a:r>
            <a:endParaRPr lang="vi-VN" sz="190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B816DF-3D33-0F03-681F-11EB2D057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340" y="937795"/>
            <a:ext cx="3757460" cy="307777"/>
          </a:xfrm>
        </p:spPr>
        <p:txBody>
          <a:bodyPr/>
          <a:lstStyle/>
          <a:p>
            <a:pPr marL="0" lvl="3">
              <a:buClr>
                <a:schemeClr val="accent6"/>
              </a:buClr>
            </a:pPr>
            <a:r>
              <a:rPr lang="en-US" sz="2000" b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</a:t>
            </a:r>
            <a:r>
              <a:rPr lang="vi-VN" sz="2000" b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ách thức tiến hành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509B19F-FEA1-627C-A1AF-A8253D2C90EE}"/>
              </a:ext>
            </a:extLst>
          </p:cNvPr>
          <p:cNvGrpSpPr/>
          <p:nvPr/>
        </p:nvGrpSpPr>
        <p:grpSpPr>
          <a:xfrm>
            <a:off x="0" y="2632709"/>
            <a:ext cx="9144000" cy="1572995"/>
            <a:chOff x="0" y="2632710"/>
            <a:chExt cx="9144000" cy="1417806"/>
          </a:xfrm>
        </p:grpSpPr>
        <p:sp>
          <p:nvSpPr>
            <p:cNvPr id="10" name="Text Placeholder 2">
              <a:extLst>
                <a:ext uri="{FF2B5EF4-FFF2-40B4-BE49-F238E27FC236}">
                  <a16:creationId xmlns:a16="http://schemas.microsoft.com/office/drawing/2014/main" id="{673EDD76-F8EF-0A93-5670-1295BAA76871}"/>
                </a:ext>
              </a:extLst>
            </p:cNvPr>
            <p:cNvSpPr txBox="1">
              <a:spLocks/>
            </p:cNvSpPr>
            <p:nvPr/>
          </p:nvSpPr>
          <p:spPr>
            <a:xfrm>
              <a:off x="1252820" y="3912017"/>
              <a:ext cx="6638360" cy="1384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0">
                <a:defRPr sz="2400" b="0" i="0">
                  <a:solidFill>
                    <a:schemeClr val="tx1"/>
                  </a:solidFill>
                  <a:latin typeface="Microsoft Sans Serif"/>
                  <a:ea typeface="+mn-ea"/>
                  <a:cs typeface="Microsoft Sans Serif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 marL="0" lvl="3" algn="ctr">
                <a:buClr>
                  <a:schemeClr val="accent6"/>
                </a:buClr>
              </a:pPr>
              <a:r>
                <a:rPr lang="en-US" sz="90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Hình ảnh trực quan cách thức tiến hành thực nghiệm.</a:t>
              </a:r>
              <a:endParaRPr lang="vi-VN" sz="9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pic>
          <p:nvPicPr>
            <p:cNvPr id="8" name="Picture 7" descr="A black and white rectangles with words&#10;&#10;Description automatically generated">
              <a:extLst>
                <a:ext uri="{FF2B5EF4-FFF2-40B4-BE49-F238E27FC236}">
                  <a16:creationId xmlns:a16="http://schemas.microsoft.com/office/drawing/2014/main" id="{C4B1C0FC-5201-6BC1-F645-CD0ADD480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32710"/>
              <a:ext cx="9144000" cy="12793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187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D5B46F0-C65D-77C7-2193-0D1AE9C8E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3240" y="209550"/>
            <a:ext cx="4437520" cy="430887"/>
          </a:xfrm>
        </p:spPr>
        <p:txBody>
          <a:bodyPr/>
          <a:lstStyle/>
          <a:p>
            <a:pPr algn="ctr"/>
            <a:r>
              <a:rPr lang="vi-VN" sz="2800"/>
              <a:t>Kết quả thực nghiệm</a:t>
            </a:r>
            <a:endParaRPr lang="en-VN" sz="28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17FFD7-D635-F083-355A-1BEF1996BD8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16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lang="vi-VN" spc="-50" smtClean="0"/>
              <a:t>19</a:t>
            </a:fld>
            <a:endParaRPr lang="vi-VN" spc="-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A166E-248C-2F05-0E5B-46B365BA9718}"/>
              </a:ext>
            </a:extLst>
          </p:cNvPr>
          <p:cNvSpPr txBox="1">
            <a:spLocks/>
          </p:cNvSpPr>
          <p:nvPr/>
        </p:nvSpPr>
        <p:spPr>
          <a:xfrm>
            <a:off x="357340" y="1542729"/>
            <a:ext cx="2845981" cy="67967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400" b="0" i="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lvl="3" indent="-342900"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Điểm tham chiếu là 0</a:t>
            </a:r>
          </a:p>
          <a:p>
            <a:pPr marL="342900" lvl="3" indent="-342900"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</a:t>
            </a:r>
            <a:r>
              <a:rPr lang="vi-VN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ước xấp xỉ m = 20</a:t>
            </a:r>
            <a:endParaRPr lang="en-US" sz="200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B816DF-3D33-0F03-681F-11EB2D057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340" y="937795"/>
            <a:ext cx="4079906" cy="307777"/>
          </a:xfrm>
        </p:spPr>
        <p:txBody>
          <a:bodyPr/>
          <a:lstStyle/>
          <a:p>
            <a:pPr marL="0" lvl="3">
              <a:buClr>
                <a:schemeClr val="accent6"/>
              </a:buClr>
            </a:pPr>
            <a:r>
              <a:rPr lang="en-US" sz="2000" b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</a:t>
            </a:r>
            <a:r>
              <a:rPr lang="vi-VN" sz="2000" b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hống kê số lượng nơ-ron tri thức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6EC1846-50CF-3285-A7EA-B926AE9C83F3}"/>
              </a:ext>
            </a:extLst>
          </p:cNvPr>
          <p:cNvSpPr txBox="1">
            <a:spLocks/>
          </p:cNvSpPr>
          <p:nvPr/>
        </p:nvSpPr>
        <p:spPr>
          <a:xfrm>
            <a:off x="4919430" y="1532577"/>
            <a:ext cx="3742660" cy="67967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400" b="0" i="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lvl="3" indent="-342900"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Giá trị ngưỡng t = 0.2</a:t>
            </a:r>
          </a:p>
          <a:p>
            <a:pPr marL="342900" lvl="3" indent="-342900"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Giá trị khởi tạo ngưỡng p = 0.7</a:t>
            </a:r>
            <a:endParaRPr lang="vi-VN" sz="200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1EB656D-A938-8167-A7D0-EE7C2F3F5412}"/>
              </a:ext>
            </a:extLst>
          </p:cNvPr>
          <p:cNvGrpSpPr/>
          <p:nvPr/>
        </p:nvGrpSpPr>
        <p:grpSpPr>
          <a:xfrm>
            <a:off x="0" y="2451409"/>
            <a:ext cx="9144000" cy="1191845"/>
            <a:chOff x="0" y="2733760"/>
            <a:chExt cx="9144000" cy="119184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98CDD30-4699-2EFD-00CD-CD693F667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733760"/>
              <a:ext cx="9144000" cy="945190"/>
            </a:xfrm>
            <a:prstGeom prst="rect">
              <a:avLst/>
            </a:prstGeom>
          </p:spPr>
        </p:pic>
        <p:sp>
          <p:nvSpPr>
            <p:cNvPr id="12" name="Text Placeholder 2">
              <a:extLst>
                <a:ext uri="{FF2B5EF4-FFF2-40B4-BE49-F238E27FC236}">
                  <a16:creationId xmlns:a16="http://schemas.microsoft.com/office/drawing/2014/main" id="{EC64F4EE-2E1C-D136-BE04-1C1C20416277}"/>
                </a:ext>
              </a:extLst>
            </p:cNvPr>
            <p:cNvSpPr txBox="1">
              <a:spLocks/>
            </p:cNvSpPr>
            <p:nvPr/>
          </p:nvSpPr>
          <p:spPr>
            <a:xfrm>
              <a:off x="2361488" y="3787106"/>
              <a:ext cx="5115883" cy="1384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0">
                <a:defRPr sz="2400" b="0" i="0">
                  <a:solidFill>
                    <a:schemeClr val="tx1"/>
                  </a:solidFill>
                  <a:latin typeface="Microsoft Sans Serif"/>
                  <a:ea typeface="+mn-ea"/>
                  <a:cs typeface="Microsoft Sans Serif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 marL="0" lvl="3" algn="ctr">
                <a:buClr>
                  <a:schemeClr val="accent6"/>
                </a:buClr>
              </a:pPr>
              <a:r>
                <a:rPr lang="vi-VN" sz="90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Bảng thống kê số lượng nơ-ron tri thức của phương pháp tích</a:t>
              </a:r>
              <a:r>
                <a:rPr lang="en-US" sz="90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 </a:t>
              </a:r>
              <a:r>
                <a:rPr lang="vi-VN" sz="90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hợp độ dốc và phương pháp cơ sở.</a:t>
              </a:r>
              <a:endParaRPr lang="en-US" sz="9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90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4800" y="361950"/>
            <a:ext cx="164973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8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Nội</a:t>
            </a:r>
            <a:r>
              <a:rPr lang="en-US" sz="28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dung</a:t>
            </a:r>
            <a:endParaRPr sz="2800" spc="-2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4912" y="890034"/>
            <a:ext cx="4371340" cy="307520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360045" indent="-347345">
              <a:lnSpc>
                <a:spcPct val="100000"/>
              </a:lnSpc>
              <a:spcBef>
                <a:spcPts val="1200"/>
              </a:spcBef>
              <a:buClr>
                <a:srgbClr val="F79646"/>
              </a:buClr>
              <a:buFont typeface="Segoe UI Symbol"/>
              <a:buChar char="❖"/>
              <a:tabLst>
                <a:tab pos="360045" algn="l"/>
              </a:tabLst>
            </a:pPr>
            <a:r>
              <a:rPr sz="24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Giới</a:t>
            </a:r>
            <a:r>
              <a:rPr sz="2400" spc="2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spc="-1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thiệu</a:t>
            </a:r>
            <a:r>
              <a:rPr lang="en-US" sz="2400" spc="-1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400" spc="-1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đề</a:t>
            </a:r>
            <a:r>
              <a:rPr lang="en-US" sz="2400" spc="-1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400" spc="-1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tài</a:t>
            </a:r>
            <a:endParaRPr sz="240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360045" indent="-347345">
              <a:lnSpc>
                <a:spcPct val="100000"/>
              </a:lnSpc>
              <a:spcBef>
                <a:spcPts val="1105"/>
              </a:spcBef>
              <a:buClr>
                <a:srgbClr val="F79646"/>
              </a:buClr>
              <a:buFont typeface="Segoe UI Symbol"/>
              <a:buChar char="❖"/>
              <a:tabLst>
                <a:tab pos="360045" algn="l"/>
              </a:tabLst>
            </a:pPr>
            <a:r>
              <a:rPr lang="en-US" sz="2400" spc="9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Các</a:t>
            </a:r>
            <a:r>
              <a:rPr lang="en-US" sz="2400" spc="9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400" spc="9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công</a:t>
            </a:r>
            <a:r>
              <a:rPr lang="en-US" sz="2400" spc="9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400" spc="9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trình</a:t>
            </a:r>
            <a:r>
              <a:rPr lang="en-US" sz="2400" spc="9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400" spc="9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liên</a:t>
            </a:r>
            <a:r>
              <a:rPr lang="en-US" sz="2400" spc="9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400" spc="9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quan</a:t>
            </a:r>
            <a:endParaRPr sz="240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360045" indent="-347345">
              <a:lnSpc>
                <a:spcPct val="100000"/>
              </a:lnSpc>
              <a:spcBef>
                <a:spcPts val="1130"/>
              </a:spcBef>
              <a:buClr>
                <a:srgbClr val="F79646"/>
              </a:buClr>
              <a:buFont typeface="Segoe UI Symbol"/>
              <a:buChar char="❖"/>
              <a:tabLst>
                <a:tab pos="360045" algn="l"/>
              </a:tabLst>
            </a:pPr>
            <a:r>
              <a:rPr lang="en-US" sz="2400" spc="9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Phương</a:t>
            </a:r>
            <a:r>
              <a:rPr lang="en-US" sz="2400" spc="9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400" spc="9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pháp</a:t>
            </a:r>
            <a:r>
              <a:rPr lang="en-US" sz="2400" spc="9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tìm hiểu</a:t>
            </a:r>
            <a:endParaRPr sz="240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360045" indent="-347345">
              <a:lnSpc>
                <a:spcPct val="100000"/>
              </a:lnSpc>
              <a:spcBef>
                <a:spcPts val="1125"/>
              </a:spcBef>
              <a:buClr>
                <a:srgbClr val="F79646"/>
              </a:buClr>
              <a:buFont typeface="Segoe UI Symbol"/>
              <a:buChar char="❖"/>
              <a:tabLst>
                <a:tab pos="360045" algn="l"/>
              </a:tabLst>
            </a:pPr>
            <a:r>
              <a:rPr lang="en-US" sz="24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Kết</a:t>
            </a:r>
            <a:r>
              <a:rPr lang="en-US" sz="24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4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quả</a:t>
            </a:r>
            <a:r>
              <a:rPr lang="en-US" sz="24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4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thực</a:t>
            </a:r>
            <a:r>
              <a:rPr lang="en-US" sz="24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4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nghiệm</a:t>
            </a:r>
            <a:endParaRPr lang="en-US" sz="240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360045" indent="-347345">
              <a:spcBef>
                <a:spcPts val="1125"/>
              </a:spcBef>
              <a:buClr>
                <a:srgbClr val="F79646"/>
              </a:buClr>
              <a:buFont typeface="Segoe UI Symbol"/>
              <a:buChar char="❖"/>
              <a:tabLst>
                <a:tab pos="360045" algn="l"/>
              </a:tabLst>
            </a:pPr>
            <a:r>
              <a:rPr lang="en-US" sz="24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Kết</a:t>
            </a:r>
            <a:r>
              <a:rPr lang="en-US" sz="24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4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luận</a:t>
            </a:r>
            <a:endParaRPr lang="en-US" sz="240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360045" indent="-347345">
              <a:spcBef>
                <a:spcPts val="1125"/>
              </a:spcBef>
              <a:buClr>
                <a:srgbClr val="F79646"/>
              </a:buClr>
              <a:buFont typeface="Segoe UI Symbol"/>
              <a:buChar char="❖"/>
              <a:tabLst>
                <a:tab pos="360045" algn="l"/>
              </a:tabLst>
            </a:pPr>
            <a:r>
              <a:rPr lang="en-US" sz="24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Tài</a:t>
            </a:r>
            <a:r>
              <a:rPr lang="en-US" sz="24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4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liệu</a:t>
            </a:r>
            <a:r>
              <a:rPr lang="en-US" sz="24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4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tham</a:t>
            </a:r>
            <a:r>
              <a:rPr lang="en-US" sz="24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4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khảo</a:t>
            </a:r>
            <a:endParaRPr lang="en-US" sz="240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EA68FA-E2EA-5A6A-0D71-9C1C42DE9C6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16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lang="vi-VN" spc="-50" smtClean="0"/>
              <a:t>2</a:t>
            </a:fld>
            <a:endParaRPr lang="vi-VN" spc="-5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D5B46F0-C65D-77C7-2193-0D1AE9C8E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3240" y="209550"/>
            <a:ext cx="4437520" cy="430887"/>
          </a:xfrm>
        </p:spPr>
        <p:txBody>
          <a:bodyPr/>
          <a:lstStyle/>
          <a:p>
            <a:pPr algn="ctr"/>
            <a:r>
              <a:rPr lang="vi-VN" sz="2800"/>
              <a:t>Kết quả thực nghiệm</a:t>
            </a:r>
            <a:endParaRPr lang="en-VN" sz="28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17FFD7-D635-F083-355A-1BEF1996BD8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16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lang="vi-VN" spc="-50" smtClean="0"/>
              <a:t>20</a:t>
            </a:fld>
            <a:endParaRPr lang="vi-VN" spc="-5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B816DF-3D33-0F03-681F-11EB2D057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339" y="937795"/>
            <a:ext cx="3887401" cy="307777"/>
          </a:xfrm>
        </p:spPr>
        <p:txBody>
          <a:bodyPr/>
          <a:lstStyle/>
          <a:p>
            <a:pPr marL="0" lvl="3">
              <a:buClr>
                <a:schemeClr val="accent6"/>
              </a:buClr>
            </a:pPr>
            <a:r>
              <a:rPr lang="en-US" sz="2000" b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</a:t>
            </a:r>
            <a:r>
              <a:rPr lang="vi-VN" sz="2000" b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hống kê số lượng nơ-ron tri thức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5EB82E-90A8-1355-8168-22A69F343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08" y="1542930"/>
            <a:ext cx="3671791" cy="23198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BA5DC8-B151-ED06-F0AF-DDF415571A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790242"/>
            <a:ext cx="4314174" cy="1563015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1AD9048-CBDC-1C47-4E48-CEB30D39D759}"/>
              </a:ext>
            </a:extLst>
          </p:cNvPr>
          <p:cNvSpPr txBox="1">
            <a:spLocks/>
          </p:cNvSpPr>
          <p:nvPr/>
        </p:nvSpPr>
        <p:spPr>
          <a:xfrm>
            <a:off x="2483903" y="3951789"/>
            <a:ext cx="4176193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400" b="0" i="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lvl="3" algn="ctr">
              <a:buClr>
                <a:schemeClr val="accent6"/>
              </a:buClr>
            </a:pPr>
            <a:r>
              <a:rPr lang="vi-VN" sz="11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Tỉ lệ phân bổ các nơ-ron dựa trên điểm phân bổ cơ sở </a:t>
            </a:r>
            <a:r>
              <a:rPr lang="en-US" sz="11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(hình trái) và </a:t>
            </a:r>
            <a:r>
              <a:rPr lang="vi-VN" sz="11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điểm phân bổ tính toán với</a:t>
            </a:r>
            <a:r>
              <a:rPr lang="en-US" sz="11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vi-VN" sz="11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phương pháp tích hợp độ dốc</a:t>
            </a:r>
            <a:r>
              <a:rPr lang="en-US" sz="11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(hình phải) </a:t>
            </a:r>
            <a:r>
              <a:rPr lang="vi-VN" sz="11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theo các</a:t>
            </a:r>
            <a:r>
              <a:rPr lang="en-US" sz="11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vi-VN" sz="11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tầng con trong mô hình.</a:t>
            </a:r>
            <a:endParaRPr lang="en-US" sz="110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08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D5B46F0-C65D-77C7-2193-0D1AE9C8E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3240" y="209550"/>
            <a:ext cx="4437520" cy="430887"/>
          </a:xfrm>
        </p:spPr>
        <p:txBody>
          <a:bodyPr/>
          <a:lstStyle/>
          <a:p>
            <a:pPr algn="ctr"/>
            <a:r>
              <a:rPr lang="vi-VN" sz="2800"/>
              <a:t>Kết quả thực nghiệm</a:t>
            </a:r>
            <a:endParaRPr lang="en-VN" sz="28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17FFD7-D635-F083-355A-1BEF1996BD8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16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lang="vi-VN" spc="-50" smtClean="0"/>
              <a:t>21</a:t>
            </a:fld>
            <a:endParaRPr lang="vi-VN" spc="-5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B816DF-3D33-0F03-681F-11EB2D057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339" y="842127"/>
            <a:ext cx="3935527" cy="307777"/>
          </a:xfrm>
        </p:spPr>
        <p:txBody>
          <a:bodyPr/>
          <a:lstStyle/>
          <a:p>
            <a:pPr marL="0" lvl="3">
              <a:buClr>
                <a:schemeClr val="accent6"/>
              </a:buClr>
            </a:pPr>
            <a:r>
              <a:rPr lang="en-US" sz="2000" b="1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Khảo</a:t>
            </a:r>
            <a:r>
              <a:rPr lang="en-US" sz="2000" b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b="1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sát</a:t>
            </a:r>
            <a:r>
              <a:rPr lang="en-US" sz="2000" b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b="1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thay</a:t>
            </a:r>
            <a:r>
              <a:rPr lang="en-US" sz="2000" b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b="1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đổi</a:t>
            </a:r>
            <a:r>
              <a:rPr lang="en-US" sz="2000" b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b="1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giá</a:t>
            </a:r>
            <a:r>
              <a:rPr lang="en-US" sz="2000" b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b="1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trị</a:t>
            </a:r>
            <a:r>
              <a:rPr lang="en-US" sz="2000" b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b="1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kích</a:t>
            </a:r>
            <a:r>
              <a:rPr lang="en-US" sz="2000" b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b="1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hoạt</a:t>
            </a:r>
            <a:endParaRPr lang="vi-VN" sz="2000" b="1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F948889-C5F4-20D7-DDC2-BD975861127E}"/>
              </a:ext>
            </a:extLst>
          </p:cNvPr>
          <p:cNvGrpSpPr/>
          <p:nvPr/>
        </p:nvGrpSpPr>
        <p:grpSpPr>
          <a:xfrm>
            <a:off x="997025" y="1351594"/>
            <a:ext cx="7149946" cy="2949779"/>
            <a:chOff x="997025" y="1351594"/>
            <a:chExt cx="7149946" cy="2949779"/>
          </a:xfrm>
        </p:grpSpPr>
        <p:sp>
          <p:nvSpPr>
            <p:cNvPr id="8" name="Text Placeholder 2">
              <a:extLst>
                <a:ext uri="{FF2B5EF4-FFF2-40B4-BE49-F238E27FC236}">
                  <a16:creationId xmlns:a16="http://schemas.microsoft.com/office/drawing/2014/main" id="{F2666B29-922C-A456-9111-820E270B6540}"/>
                </a:ext>
              </a:extLst>
            </p:cNvPr>
            <p:cNvSpPr txBox="1">
              <a:spLocks/>
            </p:cNvSpPr>
            <p:nvPr/>
          </p:nvSpPr>
          <p:spPr>
            <a:xfrm>
              <a:off x="1577161" y="3993596"/>
              <a:ext cx="5989675" cy="30777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0">
                <a:defRPr sz="2400" b="0" i="0">
                  <a:solidFill>
                    <a:schemeClr val="tx1"/>
                  </a:solidFill>
                  <a:latin typeface="Microsoft Sans Serif"/>
                  <a:ea typeface="+mn-ea"/>
                  <a:cs typeface="Microsoft Sans Serif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 marL="0" lvl="3" algn="ctr">
                <a:buClr>
                  <a:schemeClr val="accent6"/>
                </a:buClr>
              </a:pPr>
              <a:r>
                <a:rPr lang="vi-VN" sz="100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Hình ảnh trực quan quá trình thay đổi điểm </a:t>
              </a:r>
              <a:r>
                <a:rPr lang="en-US" sz="100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kích hoạt </a:t>
              </a:r>
              <a:r>
                <a:rPr lang="vi-VN" sz="100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với hai</a:t>
              </a:r>
              <a:r>
                <a:rPr lang="en-US" sz="100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 </a:t>
              </a:r>
              <a:r>
                <a:rPr lang="vi-VN" sz="100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phương thức chính là gán giá trị 0 (remove) và tăng cường bằng cách nhân</a:t>
              </a:r>
              <a:r>
                <a:rPr lang="en-US" sz="100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 </a:t>
              </a:r>
              <a:r>
                <a:rPr lang="vi-VN" sz="100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với hệ số dương (enhance).</a:t>
              </a:r>
            </a:p>
          </p:txBody>
        </p:sp>
        <p:pic>
          <p:nvPicPr>
            <p:cNvPr id="5" name="Picture 4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56CE98DA-82B2-A02E-D3CF-22910E27F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025" y="1351594"/>
              <a:ext cx="7149946" cy="25237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787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D5B46F0-C65D-77C7-2193-0D1AE9C8E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3240" y="209550"/>
            <a:ext cx="4437520" cy="430887"/>
          </a:xfrm>
        </p:spPr>
        <p:txBody>
          <a:bodyPr/>
          <a:lstStyle/>
          <a:p>
            <a:pPr algn="ctr"/>
            <a:r>
              <a:rPr lang="vi-VN" sz="2800"/>
              <a:t>Kết quả thực nghiệm</a:t>
            </a:r>
            <a:endParaRPr lang="en-VN" sz="28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17FFD7-D635-F083-355A-1BEF1996BD8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16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lang="vi-VN" spc="-50" smtClean="0"/>
              <a:t>22</a:t>
            </a:fld>
            <a:endParaRPr lang="vi-VN" spc="-5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B816DF-3D33-0F03-681F-11EB2D057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161" y="807055"/>
            <a:ext cx="4115094" cy="307777"/>
          </a:xfrm>
        </p:spPr>
        <p:txBody>
          <a:bodyPr/>
          <a:lstStyle/>
          <a:p>
            <a:pPr marL="0" lvl="3">
              <a:buClr>
                <a:schemeClr val="accent6"/>
              </a:buClr>
            </a:pPr>
            <a:r>
              <a:rPr lang="en-US" sz="2000" b="1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Khảo</a:t>
            </a:r>
            <a:r>
              <a:rPr lang="en-US" sz="2000" b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b="1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sát</a:t>
            </a:r>
            <a:r>
              <a:rPr lang="en-US" sz="2000" b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b="1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thay</a:t>
            </a:r>
            <a:r>
              <a:rPr lang="en-US" sz="2000" b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b="1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đổi</a:t>
            </a:r>
            <a:r>
              <a:rPr lang="en-US" sz="2000" b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b="1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giá</a:t>
            </a:r>
            <a:r>
              <a:rPr lang="en-US" sz="2000" b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b="1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trị</a:t>
            </a:r>
            <a:r>
              <a:rPr lang="en-US" sz="2000" b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b="1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kích</a:t>
            </a:r>
            <a:r>
              <a:rPr lang="en-US" sz="2000" b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b="1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hoạt</a:t>
            </a:r>
            <a:endParaRPr lang="vi-VN" sz="2000" b="1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1F146B-5AB7-90E3-D9E0-D52E13820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248" y="1175635"/>
            <a:ext cx="6172187" cy="15036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431E69-C983-4B2B-D90C-E2338A8BA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9248" y="2836829"/>
            <a:ext cx="6268290" cy="1499616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75C8ACF-90D5-EADA-B715-277749C2C576}"/>
              </a:ext>
            </a:extLst>
          </p:cNvPr>
          <p:cNvSpPr txBox="1">
            <a:spLocks/>
          </p:cNvSpPr>
          <p:nvPr/>
        </p:nvSpPr>
        <p:spPr>
          <a:xfrm>
            <a:off x="1161710" y="4493962"/>
            <a:ext cx="6863366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400" b="0" i="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lvl="3" algn="ctr">
              <a:buClr>
                <a:schemeClr val="accent6"/>
              </a:buClr>
            </a:pPr>
            <a:r>
              <a:rPr lang="vi-VN" sz="1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Tỉ lệ chênh lệch dự đoán của mô hình là </a:t>
            </a:r>
            <a:r>
              <a:rPr lang="en-US" sz="1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nh</a:t>
            </a:r>
            <a:r>
              <a:rPr lang="vi-VN" sz="1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ãn đúng sau và trước</a:t>
            </a:r>
            <a:r>
              <a:rPr lang="en-US" sz="1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vi-VN" sz="1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khi gán giá trị </a:t>
            </a:r>
            <a:r>
              <a:rPr lang="en-US" sz="1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kích hoạt </a:t>
            </a:r>
            <a:r>
              <a:rPr lang="vi-VN" sz="1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bằng 0 </a:t>
            </a:r>
            <a:r>
              <a:rPr lang="en-US" sz="1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(hình trên) và khi </a:t>
            </a:r>
            <a:r>
              <a:rPr lang="vi-VN" sz="1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nhân với hệ số 2</a:t>
            </a:r>
            <a:r>
              <a:rPr lang="en-US" sz="1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(hình dưới) </a:t>
            </a:r>
            <a:r>
              <a:rPr lang="vi-VN" sz="1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theo từng</a:t>
            </a:r>
            <a:r>
              <a:rPr lang="en-US" sz="1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vi-VN" sz="1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quan hệ dữ liệu.</a:t>
            </a:r>
          </a:p>
        </p:txBody>
      </p:sp>
    </p:spTree>
    <p:extLst>
      <p:ext uri="{BB962C8B-B14F-4D97-AF65-F5344CB8AC3E}">
        <p14:creationId xmlns:p14="http://schemas.microsoft.com/office/powerpoint/2010/main" val="125971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D5B46F0-C65D-77C7-2193-0D1AE9C8E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3240" y="33984"/>
            <a:ext cx="4437520" cy="430887"/>
          </a:xfrm>
        </p:spPr>
        <p:txBody>
          <a:bodyPr/>
          <a:lstStyle/>
          <a:p>
            <a:pPr algn="ctr"/>
            <a:r>
              <a:rPr lang="vi-VN" sz="2800"/>
              <a:t>Kết quả thực nghiệm</a:t>
            </a:r>
            <a:endParaRPr lang="en-VN" sz="28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17FFD7-D635-F083-355A-1BEF1996BD8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16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lang="vi-VN" spc="-50" smtClean="0"/>
              <a:t>23</a:t>
            </a:fld>
            <a:endParaRPr lang="vi-VN" spc="-5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D930289-7C67-E701-9BC1-046D7AC72314}"/>
              </a:ext>
            </a:extLst>
          </p:cNvPr>
          <p:cNvSpPr txBox="1">
            <a:spLocks/>
          </p:cNvSpPr>
          <p:nvPr/>
        </p:nvSpPr>
        <p:spPr>
          <a:xfrm>
            <a:off x="4471351" y="4493962"/>
            <a:ext cx="4097006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>
            <a:lvl1pPr marL="0">
              <a:defRPr sz="2400" b="0" i="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lvl="3" algn="ctr">
              <a:buClr>
                <a:schemeClr val="accent6"/>
              </a:buClr>
            </a:pPr>
            <a:r>
              <a:rPr lang="vi-VN" sz="1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</a:t>
            </a:r>
            <a:r>
              <a:rPr lang="en-US" sz="10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ỉ</a:t>
            </a:r>
            <a:r>
              <a:rPr lang="vi-VN" sz="1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lệ chênh lệch dự đoán của mô hình là </a:t>
            </a:r>
            <a:r>
              <a:rPr lang="en-US" sz="10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nh</a:t>
            </a:r>
            <a:r>
              <a:rPr lang="vi-VN" sz="1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ãn đúng sau và trước</a:t>
            </a:r>
            <a:r>
              <a:rPr lang="en-US" sz="1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0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khi</a:t>
            </a:r>
            <a:r>
              <a:rPr lang="en-US" sz="1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vi-VN" sz="1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nhân </a:t>
            </a:r>
            <a:r>
              <a:rPr lang="en-US" sz="10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giá</a:t>
            </a:r>
            <a:r>
              <a:rPr lang="en-US" sz="1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0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trị</a:t>
            </a:r>
            <a:r>
              <a:rPr lang="en-US" sz="1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0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kích</a:t>
            </a:r>
            <a:r>
              <a:rPr lang="en-US" sz="1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0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hoạt</a:t>
            </a:r>
            <a:r>
              <a:rPr lang="en-US" sz="1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vi-VN" sz="1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với</a:t>
            </a:r>
            <a:r>
              <a:rPr lang="en-US" sz="1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vi-VN" sz="1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hệ</a:t>
            </a:r>
            <a:r>
              <a:rPr lang="en-US" sz="1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vi-VN" sz="1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số </a:t>
            </a:r>
            <a:r>
              <a:rPr lang="en-US" sz="10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dương</a:t>
            </a:r>
            <a:r>
              <a:rPr lang="en-US" sz="1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vi-VN" sz="1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dựa trên phương pháp tích hợp độ dốc.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E151672-C00C-23D7-0442-7D5C29B3A93A}"/>
              </a:ext>
            </a:extLst>
          </p:cNvPr>
          <p:cNvSpPr txBox="1">
            <a:spLocks/>
          </p:cNvSpPr>
          <p:nvPr/>
        </p:nvSpPr>
        <p:spPr>
          <a:xfrm>
            <a:off x="265402" y="1029003"/>
            <a:ext cx="3757460" cy="18184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400" b="0" i="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lvl="3" indent="-342900"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en-US" sz="19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X</a:t>
            </a:r>
            <a:r>
              <a:rPr lang="vi-VN" sz="19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ảy ra ba trường hợp</a:t>
            </a:r>
            <a:r>
              <a:rPr lang="en-US" sz="19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 (1) </a:t>
            </a:r>
            <a:r>
              <a:rPr lang="vi-VN" sz="1900" b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tăng</a:t>
            </a:r>
            <a:r>
              <a:rPr lang="vi-VN" sz="19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9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</a:t>
            </a:r>
            <a:r>
              <a:rPr lang="vi-VN" sz="19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P136, P449)</a:t>
            </a:r>
            <a:r>
              <a:rPr lang="en-US" sz="19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; (2) </a:t>
            </a:r>
            <a:r>
              <a:rPr lang="vi-VN" sz="1900" b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giảm</a:t>
            </a:r>
            <a:r>
              <a:rPr lang="vi-VN" sz="19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9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</a:t>
            </a:r>
            <a:r>
              <a:rPr lang="vi-VN" sz="19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P36, P413)</a:t>
            </a:r>
            <a:r>
              <a:rPr lang="en-US" sz="19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; (3) </a:t>
            </a:r>
            <a:r>
              <a:rPr lang="vi-VN" sz="1900" b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tăng-giảm</a:t>
            </a:r>
            <a:r>
              <a:rPr lang="vi-VN" sz="19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9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</a:t>
            </a:r>
            <a:r>
              <a:rPr lang="vi-VN" sz="19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P101, P103).</a:t>
            </a:r>
            <a:endParaRPr lang="en-US" sz="190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342900" lvl="3" indent="-342900"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vi-VN" sz="19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Phần lớn các quan hệ dữ liệu rơi vào trường hợp tăng-giảm</a:t>
            </a:r>
            <a:r>
              <a:rPr lang="en-US" sz="19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endParaRPr lang="vi-VN" sz="190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2BB95BC-DFD2-78DB-8F0D-71AD1F487A07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0" y="537834"/>
            <a:ext cx="5165708" cy="386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2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D5B46F0-C65D-77C7-2193-0D1AE9C8E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8309" y="44137"/>
            <a:ext cx="3767379" cy="553871"/>
          </a:xfrm>
        </p:spPr>
        <p:txBody>
          <a:bodyPr/>
          <a:lstStyle/>
          <a:p>
            <a:pPr algn="ctr"/>
            <a:r>
              <a:rPr lang="vi-VN" sz="2800"/>
              <a:t>Kết quả thực nghiệm</a:t>
            </a:r>
            <a:endParaRPr lang="en-VN" sz="28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61D902-F0A6-62D4-A914-12C020143F6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16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lang="vi-VN" spc="-50" smtClean="0"/>
              <a:t>24</a:t>
            </a:fld>
            <a:endParaRPr lang="vi-VN" spc="-5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6B52304-3158-9F96-453F-91D602ABB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137" y="1285757"/>
            <a:ext cx="3609312" cy="2403222"/>
          </a:xfrm>
        </p:spPr>
        <p:txBody>
          <a:bodyPr/>
          <a:lstStyle/>
          <a:p>
            <a:pPr marL="342900" lvl="3" indent="-342900"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vi-VN" sz="19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Độ đo perplexity tăng mạnh ở quan hệ được loại bỏ (11.3% đến 222.5%), trong khi ở các quan hệ khác tăng nhẹ (0.3% đến 16.3%).</a:t>
            </a:r>
            <a:endParaRPr lang="en-US" sz="190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342900" lvl="3" indent="-342900"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vi-VN" sz="19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Kết quả dựa trên phương pháp cơ sở </a:t>
            </a:r>
            <a:r>
              <a:rPr lang="en-US" sz="19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là </a:t>
            </a:r>
            <a:r>
              <a:rPr lang="vi-VN" sz="19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bất thường vì độ giảm perplexity.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7DECFC4-0C10-22E7-F548-045D44974BEB}"/>
              </a:ext>
            </a:extLst>
          </p:cNvPr>
          <p:cNvSpPr txBox="1">
            <a:spLocks/>
          </p:cNvSpPr>
          <p:nvPr/>
        </p:nvSpPr>
        <p:spPr>
          <a:xfrm>
            <a:off x="3928878" y="4684649"/>
            <a:ext cx="5053619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>
              <a:defRPr sz="2400" b="0" i="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lvl="3" algn="ctr">
              <a:buClr>
                <a:schemeClr val="accent6"/>
              </a:buClr>
            </a:pPr>
            <a:r>
              <a:rPr lang="en-US" sz="10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Đ</a:t>
            </a:r>
            <a:r>
              <a:rPr lang="vi-VN" sz="1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ộ đo perplexity của một số quan</a:t>
            </a:r>
            <a:r>
              <a:rPr lang="en-US" sz="1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vi-VN" sz="1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hệ dữ liệu trước và sau quá trình loại bỏ tri thức.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D658F26-E30E-706C-D0C3-CAFA85E697C4}"/>
              </a:ext>
            </a:extLst>
          </p:cNvPr>
          <p:cNvSpPr txBox="1">
            <a:spLocks/>
          </p:cNvSpPr>
          <p:nvPr/>
        </p:nvSpPr>
        <p:spPr>
          <a:xfrm>
            <a:off x="357340" y="833680"/>
            <a:ext cx="375746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400" b="0" i="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lvl="3">
              <a:buClr>
                <a:schemeClr val="accent6"/>
              </a:buClr>
            </a:pPr>
            <a:r>
              <a:rPr lang="en-US" sz="2000" b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Loại bỏ tri thức khỏi mô hình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34D15C-012D-89B3-6863-5C70CC779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835" y="591446"/>
            <a:ext cx="5200662" cy="401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24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D5B46F0-C65D-77C7-2193-0D1AE9C8E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3240" y="209550"/>
            <a:ext cx="4437520" cy="430887"/>
          </a:xfrm>
        </p:spPr>
        <p:txBody>
          <a:bodyPr/>
          <a:lstStyle/>
          <a:p>
            <a:pPr algn="ctr"/>
            <a:r>
              <a:rPr lang="vi-VN" sz="2800"/>
              <a:t>Kết quả thực nghiệm</a:t>
            </a:r>
            <a:endParaRPr lang="en-VN" sz="28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17FFD7-D635-F083-355A-1BEF1996BD8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16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lang="vi-VN" spc="-50" smtClean="0"/>
              <a:t>25</a:t>
            </a:fld>
            <a:endParaRPr lang="vi-VN" spc="-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A166E-248C-2F05-0E5B-46B365BA9718}"/>
              </a:ext>
            </a:extLst>
          </p:cNvPr>
          <p:cNvSpPr txBox="1">
            <a:spLocks/>
          </p:cNvSpPr>
          <p:nvPr/>
        </p:nvSpPr>
        <p:spPr>
          <a:xfrm>
            <a:off x="357339" y="1422427"/>
            <a:ext cx="7335711" cy="2103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400" b="0" i="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lvl="3" indent="-342900">
              <a:spcBef>
                <a:spcPts val="500"/>
              </a:spcBef>
              <a:buClr>
                <a:schemeClr val="accent6"/>
              </a:buClr>
              <a:buFont typeface="+mj-lt"/>
              <a:buAutoNum type="arabicPeriod"/>
            </a:pPr>
            <a:r>
              <a:rPr lang="vi-VN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Tính toán điểm phân bổ của các nơ-ron với mỗi câu truy vấn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 GPU P100 ≈ 1.9515, GPU A100 ≈ 0.9176 (giây/câu truy vấn).</a:t>
            </a:r>
          </a:p>
          <a:p>
            <a:pPr marL="342900" lvl="3" indent="-342900">
              <a:spcBef>
                <a:spcPts val="500"/>
              </a:spcBef>
              <a:buClr>
                <a:schemeClr val="accent6"/>
              </a:buClr>
              <a:buFont typeface="+mj-lt"/>
              <a:buAutoNum type="arabicPeriod"/>
            </a:pPr>
            <a:r>
              <a:rPr lang="vi-VN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Chắt lọc nơ-ron tri thức: GPU A100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vi-VN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≈ 16 phút.</a:t>
            </a:r>
            <a:endParaRPr lang="en-US" sz="200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342900" lvl="3" indent="-342900">
              <a:spcBef>
                <a:spcPts val="500"/>
              </a:spcBef>
              <a:buClr>
                <a:schemeClr val="accent6"/>
              </a:buClr>
              <a:buFont typeface="+mj-lt"/>
              <a:buAutoNum type="arabicPeriod"/>
            </a:pP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</a:t>
            </a:r>
            <a:r>
              <a:rPr lang="vi-VN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hống kê số lượng nơ-ron tri thức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 GPU P100 ≈ 10 phút.</a:t>
            </a:r>
          </a:p>
          <a:p>
            <a:pPr marL="342900" lvl="3" indent="-342900">
              <a:spcBef>
                <a:spcPts val="500"/>
              </a:spcBef>
              <a:buClr>
                <a:schemeClr val="accent6"/>
              </a:buClr>
              <a:buFont typeface="+mj-lt"/>
              <a:buAutoNum type="arabicPeriod"/>
            </a:pPr>
            <a:r>
              <a:rPr lang="vi-VN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Khảo sát thay đổi giá trị phân bổ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 GPU P100 ≈ 3.253 giờ.</a:t>
            </a:r>
          </a:p>
          <a:p>
            <a:pPr marL="342900" lvl="3" indent="-342900">
              <a:spcBef>
                <a:spcPts val="500"/>
              </a:spcBef>
              <a:buClr>
                <a:schemeClr val="accent6"/>
              </a:buClr>
              <a:buFont typeface="+mj-lt"/>
              <a:buAutoNum type="arabicPeriod"/>
            </a:pPr>
            <a:r>
              <a:rPr lang="vi-VN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Loại bỏ tri thức khỏi mô hình: GPU P100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vi-VN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≈ 2.4 giờ.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B816DF-3D33-0F03-681F-11EB2D057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340" y="937795"/>
            <a:ext cx="3757460" cy="307777"/>
          </a:xfrm>
        </p:spPr>
        <p:txBody>
          <a:bodyPr/>
          <a:lstStyle/>
          <a:p>
            <a:pPr marL="0" lvl="3">
              <a:buClr>
                <a:schemeClr val="accent6"/>
              </a:buClr>
            </a:pPr>
            <a:r>
              <a:rPr lang="en-US" sz="2000" b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Thời gian thực thi</a:t>
            </a:r>
            <a:endParaRPr lang="vi-VN" sz="2000" b="1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68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D5B46F0-C65D-77C7-2193-0D1AE9C8E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1130" y="209550"/>
            <a:ext cx="1521739" cy="430887"/>
          </a:xfrm>
        </p:spPr>
        <p:txBody>
          <a:bodyPr/>
          <a:lstStyle/>
          <a:p>
            <a:pPr algn="ctr"/>
            <a:r>
              <a:rPr lang="en-VN" sz="2800"/>
              <a:t>Kết luận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F045B3-60D7-7C91-5905-3882AC1BF57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16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lang="vi-VN" spc="-50" smtClean="0"/>
              <a:t>26</a:t>
            </a:fld>
            <a:endParaRPr lang="vi-VN" spc="-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25652-E748-AF20-DCDA-0A2DA66BFD97}"/>
              </a:ext>
            </a:extLst>
          </p:cNvPr>
          <p:cNvSpPr txBox="1">
            <a:spLocks/>
          </p:cNvSpPr>
          <p:nvPr/>
        </p:nvSpPr>
        <p:spPr>
          <a:xfrm>
            <a:off x="300633" y="1015110"/>
            <a:ext cx="8304351" cy="1916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400" b="0" i="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lvl="3" indent="-342900">
              <a:lnSpc>
                <a:spcPct val="15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en-US" sz="20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Phương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pháp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đem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lại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kết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quả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về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quá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trình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loại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bỏ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tri </a:t>
            </a:r>
            <a:r>
              <a:rPr lang="en-US" sz="20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thức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endParaRPr lang="en-US" sz="2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342900" lvl="3" indent="-342900">
              <a:lnSpc>
                <a:spcPct val="15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en-US" sz="20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Phương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pháp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có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thể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được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áp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dụng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cho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các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mô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hình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Transformer.</a:t>
            </a:r>
            <a:endParaRPr lang="en-US" sz="2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342900" lvl="3" indent="-342900">
              <a:lnSpc>
                <a:spcPct val="15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en-US" sz="20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Vì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là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nghiên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cứu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sơ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bộ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nên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kết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quả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phụ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thuộc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vào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tập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dữ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liệu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cụ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thể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, </a:t>
            </a:r>
            <a:r>
              <a:rPr lang="en-US" sz="20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không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đảm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bảo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sự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hiệu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quả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với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các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tập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dữ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liệu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khác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endParaRPr lang="vi-VN" sz="2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32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D5B46F0-C65D-77C7-2193-0D1AE9C8E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765" y="209550"/>
            <a:ext cx="4418470" cy="609600"/>
          </a:xfrm>
        </p:spPr>
        <p:txBody>
          <a:bodyPr/>
          <a:lstStyle/>
          <a:p>
            <a:pPr algn="ctr"/>
            <a:r>
              <a:rPr lang="vi-VN" sz="2800"/>
              <a:t>Tài liệu tham khảo</a:t>
            </a:r>
            <a:endParaRPr lang="en-VN" sz="28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F045B3-60D7-7C91-5905-3882AC1BF57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16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lang="vi-VN" spc="-50" smtClean="0"/>
              <a:t>27</a:t>
            </a:fld>
            <a:endParaRPr lang="vi-VN" spc="-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813B9-D9E2-964D-58D4-B9D834E38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108" y="895350"/>
            <a:ext cx="8991600" cy="3581400"/>
          </a:xfrm>
        </p:spPr>
        <p:txBody>
          <a:bodyPr/>
          <a:lstStyle/>
          <a:p>
            <a:pPr marL="342900" lvl="3" indent="-342900">
              <a:spcBef>
                <a:spcPts val="200"/>
              </a:spcBef>
              <a:buClr>
                <a:schemeClr val="accent6"/>
              </a:buClr>
              <a:buFont typeface="+mj-lt"/>
              <a:buAutoNum type="arabicPeriod"/>
            </a:pPr>
            <a:r>
              <a:rPr lang="en-US" sz="12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Nguyen, Thanh Tam et al. “A Survey of Machine Unlearning”. In: arXiv preprint arXiv:2209.02299 (2022).</a:t>
            </a:r>
          </a:p>
          <a:p>
            <a:pPr marL="342900" lvl="3" indent="-342900">
              <a:spcBef>
                <a:spcPts val="200"/>
              </a:spcBef>
              <a:buClr>
                <a:schemeClr val="accent6"/>
              </a:buClr>
              <a:buFont typeface="+mj-lt"/>
              <a:buAutoNum type="arabicPeriod"/>
            </a:pPr>
            <a:r>
              <a:rPr lang="en-US" sz="12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Dai, Damai et al. “Knowledge Neurons in Pretrained Transformers”. In: Proceedings of the 60th Annual Meeting of the Association for Computational Linguistics (Volume 1: Long Papers), ACL 2022, Dublin, Ireland, May 22-27, 2022. 2022, pp. 8493–8502.</a:t>
            </a:r>
          </a:p>
          <a:p>
            <a:pPr marL="342900" lvl="3" indent="-342900">
              <a:spcBef>
                <a:spcPts val="200"/>
              </a:spcBef>
              <a:buClr>
                <a:schemeClr val="accent6"/>
              </a:buClr>
              <a:buFont typeface="+mj-lt"/>
              <a:buAutoNum type="arabicPeriod"/>
            </a:pPr>
            <a:r>
              <a:rPr lang="en-US" sz="12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Sundararajan, Mukund, Taly, Ankur, and Yan, Qiqi. “Axiomatic Attribution for Deep Networks”. In: Proceedings of the 34th International Conference on Machine Learning. Ed. by </a:t>
            </a:r>
            <a:r>
              <a:rPr lang="en-US" sz="12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Precup</a:t>
            </a:r>
            <a:r>
              <a:rPr lang="en-US" sz="12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, </a:t>
            </a:r>
            <a:r>
              <a:rPr lang="en-US" sz="12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Doina</a:t>
            </a:r>
            <a:r>
              <a:rPr lang="en-US" sz="12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and </a:t>
            </a:r>
            <a:r>
              <a:rPr lang="en-US" sz="12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Teh</a:t>
            </a:r>
            <a:r>
              <a:rPr lang="en-US" sz="12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, Yee </a:t>
            </a:r>
            <a:r>
              <a:rPr lang="en-US" sz="12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Whye</a:t>
            </a:r>
            <a:r>
              <a:rPr lang="en-US" sz="12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 Vol. 70. Proceedings of Machine Learning Research. PMLR, 2017, pp. 3319–3328. url: https://proceedings.mlr.press/v70/sundararajan17a.html.</a:t>
            </a:r>
          </a:p>
          <a:p>
            <a:pPr marL="342900" lvl="3" indent="-342900">
              <a:spcBef>
                <a:spcPts val="200"/>
              </a:spcBef>
              <a:buClr>
                <a:schemeClr val="accent6"/>
              </a:buClr>
              <a:buFont typeface="+mj-lt"/>
              <a:buAutoNum type="arabicPeriod"/>
            </a:pPr>
            <a:r>
              <a:rPr lang="en-US" sz="12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Geva</a:t>
            </a:r>
            <a:r>
              <a:rPr lang="en-US" sz="12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, Mor et al. “Transformer Feed-Forward Layers Are Key-Value Memories”. In: Empirical Methods in Natural Language Processing (EMNLP). 2021.</a:t>
            </a:r>
          </a:p>
          <a:p>
            <a:pPr marL="342900" lvl="3" indent="-342900">
              <a:spcBef>
                <a:spcPts val="200"/>
              </a:spcBef>
              <a:buClr>
                <a:schemeClr val="accent6"/>
              </a:buClr>
              <a:buFont typeface="+mj-lt"/>
              <a:buAutoNum type="arabicPeriod"/>
            </a:pPr>
            <a:r>
              <a:rPr lang="en-US" sz="12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Hao, Yaru et al. “Self-Attention Attribution: Interpreting Information Interactions Inside Transformer”. In: Proceedings of the AAAI Conference on Artificial Intelligence 35.14 (2021), pp. 12963–12971. </a:t>
            </a:r>
            <a:r>
              <a:rPr lang="en-US" sz="12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doi</a:t>
            </a:r>
            <a:r>
              <a:rPr lang="en-US" sz="12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 10.1609/aaai.v35i14.17533. url: https://ojs.aaai.org/index.php/AAAI/article/view/17533.</a:t>
            </a:r>
          </a:p>
          <a:p>
            <a:pPr marL="342900" lvl="3" indent="-342900">
              <a:spcBef>
                <a:spcPts val="200"/>
              </a:spcBef>
              <a:buClr>
                <a:schemeClr val="accent6"/>
              </a:buClr>
              <a:buFont typeface="+mj-lt"/>
              <a:buAutoNum type="arabicPeriod"/>
            </a:pPr>
            <a:r>
              <a:rPr lang="en-US" sz="12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Vaswani, Ashish et al. “Attention is All you Need”. In: Advances in Neural Information Processing Systems. Ed. by Guyon, I. et al. Vol. 30. Curran Associates, Inc., 2017. url: https://proceedings.neurips.cc/paper_files/paper/2017/file/3f5ee243547dee91fbd053c1c4a845aa-Paper.pdf</a:t>
            </a:r>
          </a:p>
          <a:p>
            <a:pPr marL="342900" lvl="3" indent="-342900">
              <a:spcBef>
                <a:spcPts val="200"/>
              </a:spcBef>
              <a:buClr>
                <a:schemeClr val="accent6"/>
              </a:buClr>
              <a:buFont typeface="+mj-lt"/>
              <a:buAutoNum type="arabicPeriod"/>
            </a:pPr>
            <a:r>
              <a:rPr lang="en-US" sz="12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Elsahar</a:t>
            </a:r>
            <a:r>
              <a:rPr lang="en-US" sz="12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, Hady et al. “T-</a:t>
            </a:r>
            <a:r>
              <a:rPr lang="en-US" sz="12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REx</a:t>
            </a:r>
            <a:r>
              <a:rPr lang="en-US" sz="12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 A Large Scale Alignment of Natural Language with Knowledge Base Triples”. In: Proceedings of the Eleventh International Conference on Language Resources and Evaluation (LREC 2018). Ed. by </a:t>
            </a:r>
            <a:r>
              <a:rPr lang="en-US" sz="12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Calzolari</a:t>
            </a:r>
            <a:r>
              <a:rPr lang="en-US" sz="12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, Nicoletta et al. Miyazaki, Japan: European Language Resources Association (ELRA), May 2018. url: https://aclanthology.org/L18-1544.</a:t>
            </a:r>
          </a:p>
        </p:txBody>
      </p:sp>
    </p:spTree>
    <p:extLst>
      <p:ext uri="{BB962C8B-B14F-4D97-AF65-F5344CB8AC3E}">
        <p14:creationId xmlns:p14="http://schemas.microsoft.com/office/powerpoint/2010/main" val="381223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D5B46F0-C65D-77C7-2193-0D1AE9C8E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08" y="993466"/>
            <a:ext cx="8009309" cy="861774"/>
          </a:xfr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vi-VN" sz="2800">
                <a:ea typeface="Microsoft Sans Serif"/>
              </a:rPr>
              <a:t>XIN CẢM ƠN SỰ THEO DÕI CỦA QUÝ THẦY CÔ</a:t>
            </a:r>
            <a:br>
              <a:rPr lang="vi-VN" sz="2800">
                <a:ea typeface="Microsoft Sans Serif"/>
              </a:rPr>
            </a:br>
            <a:r>
              <a:rPr lang="vi-VN" sz="2800">
                <a:ea typeface="Microsoft Sans Serif"/>
              </a:rPr>
              <a:t>CẢM ƠN SỰ THEO DÕI CỦA CÁC BẠN 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F045B3-60D7-7C91-5905-3882AC1BF57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16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lang="vi-VN" spc="-50" smtClean="0"/>
              <a:t>28</a:t>
            </a:fld>
            <a:endParaRPr lang="vi-VN" spc="-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A1C289-0FB5-15BD-B8F5-873503799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87887" y="2328399"/>
            <a:ext cx="3363168" cy="171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465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D5B46F0-C65D-77C7-2193-0D1AE9C8E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8722" y="209550"/>
            <a:ext cx="2886556" cy="430887"/>
          </a:xfrm>
        </p:spPr>
        <p:txBody>
          <a:bodyPr/>
          <a:lstStyle/>
          <a:p>
            <a:pPr algn="ctr"/>
            <a:r>
              <a:rPr lang="en-VN" sz="2800"/>
              <a:t>Giới thiệu đề tài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61D902-F0A6-62D4-A914-12C020143F6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16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lang="vi-VN" spc="-50" smtClean="0"/>
              <a:t>3</a:t>
            </a:fld>
            <a:endParaRPr lang="vi-VN" spc="-5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7776025-B989-B706-E7AE-9F9636FE6425}"/>
              </a:ext>
            </a:extLst>
          </p:cNvPr>
          <p:cNvGrpSpPr/>
          <p:nvPr/>
        </p:nvGrpSpPr>
        <p:grpSpPr>
          <a:xfrm>
            <a:off x="776800" y="1726366"/>
            <a:ext cx="8109374" cy="2708226"/>
            <a:chOff x="776800" y="1648795"/>
            <a:chExt cx="8109374" cy="2708226"/>
          </a:xfrm>
        </p:grpSpPr>
        <p:sp>
          <p:nvSpPr>
            <p:cNvPr id="8" name="Text Placeholder 2">
              <a:extLst>
                <a:ext uri="{FF2B5EF4-FFF2-40B4-BE49-F238E27FC236}">
                  <a16:creationId xmlns:a16="http://schemas.microsoft.com/office/drawing/2014/main" id="{D3E9F9D9-0C1F-787D-B958-9F16AABC1B42}"/>
                </a:ext>
              </a:extLst>
            </p:cNvPr>
            <p:cNvSpPr txBox="1">
              <a:spLocks/>
            </p:cNvSpPr>
            <p:nvPr/>
          </p:nvSpPr>
          <p:spPr>
            <a:xfrm>
              <a:off x="776800" y="4049244"/>
              <a:ext cx="8109374" cy="307777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>
              <a:lvl1pPr marL="0">
                <a:defRPr sz="2400" b="0" i="0">
                  <a:solidFill>
                    <a:schemeClr val="tx1"/>
                  </a:solidFill>
                  <a:latin typeface="Microsoft Sans Serif"/>
                  <a:ea typeface="+mn-ea"/>
                  <a:cs typeface="Microsoft Sans Serif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 marL="0" lvl="3" algn="ctr">
                <a:buClr>
                  <a:schemeClr val="accent6"/>
                </a:buClr>
              </a:pPr>
              <a:r>
                <a:rPr lang="en-US" sz="100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Hình </a:t>
              </a:r>
              <a:r>
                <a:rPr lang="en-US" sz="1000" err="1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ảnh</a:t>
              </a:r>
              <a:r>
                <a:rPr lang="en-US" sz="100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 </a:t>
              </a:r>
              <a:r>
                <a:rPr lang="en-US" sz="1000" err="1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được</a:t>
              </a:r>
              <a:r>
                <a:rPr lang="en-US" sz="100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 </a:t>
              </a:r>
              <a:r>
                <a:rPr lang="en-US" sz="1000" err="1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tham</a:t>
              </a:r>
              <a:r>
                <a:rPr lang="en-US" sz="100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 </a:t>
              </a:r>
              <a:r>
                <a:rPr lang="en-US" sz="1000" err="1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khảo</a:t>
              </a:r>
              <a:r>
                <a:rPr lang="en-US" sz="100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 </a:t>
              </a:r>
              <a:r>
                <a:rPr lang="en-US" sz="1000" err="1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từ</a:t>
              </a:r>
              <a:r>
                <a:rPr lang="en-US" sz="100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 </a:t>
              </a:r>
              <a:r>
                <a:rPr lang="en-US" sz="1000" err="1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bài</a:t>
              </a:r>
              <a:r>
                <a:rPr lang="en-US" sz="100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 </a:t>
              </a:r>
              <a:r>
                <a:rPr lang="en-US" sz="1000" err="1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báo</a:t>
              </a:r>
              <a:r>
                <a:rPr lang="en-US" sz="1000" i="1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 Real-Time Adversarial Attack Detection with Deep Image Prior Initialized as a High-Level Representation Based Blurring Network</a:t>
              </a:r>
              <a:r>
                <a:rPr lang="en-US" sz="100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. Hình </a:t>
              </a:r>
              <a:r>
                <a:rPr lang="en-US" sz="1000" err="1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ảnh</a:t>
              </a:r>
              <a:r>
                <a:rPr lang="en-US" sz="100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 </a:t>
              </a:r>
              <a:r>
                <a:rPr lang="en-US" sz="1000" err="1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minh</a:t>
              </a:r>
              <a:r>
                <a:rPr lang="en-US" sz="100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 </a:t>
              </a:r>
              <a:r>
                <a:rPr lang="en-US" sz="1000" err="1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họa</a:t>
              </a:r>
              <a:r>
                <a:rPr lang="en-US" sz="100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 </a:t>
              </a:r>
              <a:r>
                <a:rPr lang="en-US" sz="1000" err="1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cho</a:t>
              </a:r>
              <a:r>
                <a:rPr lang="en-US" sz="100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 </a:t>
              </a:r>
              <a:r>
                <a:rPr lang="en-US" sz="1000" err="1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việc</a:t>
              </a:r>
              <a:r>
                <a:rPr lang="en-US" sz="100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 </a:t>
              </a:r>
              <a:r>
                <a:rPr lang="en-US" sz="1000" err="1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tấn</a:t>
              </a:r>
              <a:r>
                <a:rPr lang="en-US" sz="100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 </a:t>
              </a:r>
              <a:r>
                <a:rPr lang="en-US" sz="1000" err="1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công</a:t>
              </a:r>
              <a:r>
                <a:rPr lang="en-US" sz="100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 </a:t>
              </a:r>
              <a:r>
                <a:rPr lang="en-US" sz="1000" err="1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đối</a:t>
              </a:r>
              <a:r>
                <a:rPr lang="en-US" sz="100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 </a:t>
              </a:r>
              <a:r>
                <a:rPr lang="en-US" sz="1000" err="1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kháng</a:t>
              </a:r>
              <a:r>
                <a:rPr lang="en-US" sz="100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 (adversarial attack).</a:t>
              </a:r>
              <a:endParaRPr lang="vi-VN" sz="1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pic>
          <p:nvPicPr>
            <p:cNvPr id="3" name="Picture 2" descr="Electronics | Free Full-Text | Real-Time Adversarial Attack Detection with  Deep Image Prior Initialized as a High-Level Representation Based Blurring  Network">
              <a:extLst>
                <a:ext uri="{FF2B5EF4-FFF2-40B4-BE49-F238E27FC236}">
                  <a16:creationId xmlns:a16="http://schemas.microsoft.com/office/drawing/2014/main" id="{791DC697-F38A-9E20-7319-7EF741248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02587" y="1648795"/>
              <a:ext cx="5131359" cy="2341350"/>
            </a:xfrm>
            <a:prstGeom prst="rect">
              <a:avLst/>
            </a:prstGeom>
          </p:spPr>
        </p:pic>
      </p:grp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22BB3DB-6211-0553-47D8-93ED51EA3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4672" y="803036"/>
            <a:ext cx="8733774" cy="923330"/>
          </a:xfrm>
        </p:spPr>
        <p:txBody>
          <a:bodyPr wrap="square" lIns="0" tIns="0" rIns="0" bIns="0" anchor="t">
            <a:spAutoFit/>
          </a:bodyPr>
          <a:lstStyle/>
          <a:p>
            <a:pPr marL="342900" lvl="3" indent="-342900">
              <a:buClr>
                <a:schemeClr val="accent6"/>
              </a:buClr>
              <a:buFont typeface="Wingdings,Sans-Serif" panose="05000000000000000000" pitchFamily="2" charset="2"/>
              <a:buChar char="v"/>
            </a:pPr>
            <a:r>
              <a:rPr lang="vi-VN" sz="2000">
                <a:latin typeface="Microsoft Sans Serif"/>
                <a:ea typeface="Microsoft Sans Serif"/>
                <a:cs typeface="Microsoft Sans Serif"/>
              </a:rPr>
              <a:t>Mô hình học máy nắm giữ lượng lớn dữ liệu cá nhân của người dùng</a:t>
            </a:r>
            <a:r>
              <a:rPr lang="en-US" sz="2000">
                <a:latin typeface="Microsoft Sans Serif"/>
                <a:ea typeface="Microsoft Sans Serif"/>
                <a:cs typeface="Microsoft Sans Serif"/>
              </a:rPr>
              <a:t>.</a:t>
            </a:r>
          </a:p>
          <a:p>
            <a:pPr marL="342900" lvl="3" indent="-342900"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en-US" sz="2000">
                <a:latin typeface="Microsoft Sans Serif"/>
                <a:ea typeface="+mn-lt"/>
                <a:cs typeface="+mn-lt"/>
              </a:rPr>
              <a:t>Các </a:t>
            </a:r>
            <a:r>
              <a:rPr lang="en-US" sz="2000" err="1">
                <a:latin typeface="Microsoft Sans Serif"/>
                <a:ea typeface="+mn-lt"/>
                <a:cs typeface="+mn-lt"/>
              </a:rPr>
              <a:t>cuộc</a:t>
            </a:r>
            <a:r>
              <a:rPr lang="en-US" sz="2000">
                <a:latin typeface="Microsoft Sans Serif"/>
                <a:ea typeface="+mn-lt"/>
                <a:cs typeface="+mn-lt"/>
              </a:rPr>
              <a:t> </a:t>
            </a:r>
            <a:r>
              <a:rPr lang="en-US" sz="2000" err="1">
                <a:latin typeface="Microsoft Sans Serif"/>
                <a:ea typeface="+mn-lt"/>
                <a:cs typeface="+mn-lt"/>
              </a:rPr>
              <a:t>tấn</a:t>
            </a:r>
            <a:r>
              <a:rPr lang="en-US" sz="2000">
                <a:latin typeface="Microsoft Sans Serif"/>
                <a:ea typeface="+mn-lt"/>
                <a:cs typeface="+mn-lt"/>
              </a:rPr>
              <a:t> </a:t>
            </a:r>
            <a:r>
              <a:rPr lang="en-US" sz="2000" err="1">
                <a:latin typeface="Microsoft Sans Serif"/>
                <a:ea typeface="+mn-lt"/>
                <a:cs typeface="+mn-lt"/>
              </a:rPr>
              <a:t>công</a:t>
            </a:r>
            <a:r>
              <a:rPr lang="en-US" sz="2000">
                <a:latin typeface="Microsoft Sans Serif"/>
                <a:ea typeface="+mn-lt"/>
                <a:cs typeface="+mn-lt"/>
              </a:rPr>
              <a:t> </a:t>
            </a:r>
            <a:r>
              <a:rPr lang="en-US" sz="2000" err="1">
                <a:latin typeface="Microsoft Sans Serif"/>
                <a:ea typeface="+mn-lt"/>
                <a:cs typeface="+mn-lt"/>
              </a:rPr>
              <a:t>đối</a:t>
            </a:r>
            <a:r>
              <a:rPr lang="en-US" sz="2000">
                <a:latin typeface="Microsoft Sans Serif"/>
                <a:ea typeface="+mn-lt"/>
                <a:cs typeface="+mn-lt"/>
              </a:rPr>
              <a:t> </a:t>
            </a:r>
            <a:r>
              <a:rPr lang="en-US" sz="2000" err="1">
                <a:latin typeface="Microsoft Sans Serif"/>
                <a:ea typeface="+mn-lt"/>
                <a:cs typeface="+mn-lt"/>
              </a:rPr>
              <a:t>kháng</a:t>
            </a:r>
            <a:r>
              <a:rPr lang="en-US" sz="2000">
                <a:latin typeface="Microsoft Sans Serif"/>
                <a:ea typeface="+mn-lt"/>
                <a:cs typeface="+mn-lt"/>
              </a:rPr>
              <a:t> hướng đến dữ </a:t>
            </a:r>
            <a:r>
              <a:rPr lang="en-US" sz="2000" err="1">
                <a:latin typeface="Microsoft Sans Serif"/>
                <a:ea typeface="+mn-lt"/>
                <a:cs typeface="+mn-lt"/>
              </a:rPr>
              <a:t>liệu</a:t>
            </a:r>
            <a:r>
              <a:rPr lang="en-US" sz="2000">
                <a:latin typeface="Microsoft Sans Serif"/>
                <a:ea typeface="+mn-lt"/>
                <a:cs typeface="+mn-lt"/>
              </a:rPr>
              <a:t> </a:t>
            </a:r>
            <a:r>
              <a:rPr lang="en-US" sz="2000" err="1">
                <a:latin typeface="Microsoft Sans Serif"/>
                <a:ea typeface="+mn-lt"/>
                <a:cs typeface="+mn-lt"/>
              </a:rPr>
              <a:t>huấn</a:t>
            </a:r>
            <a:r>
              <a:rPr lang="en-US" sz="2000">
                <a:latin typeface="Microsoft Sans Serif"/>
                <a:ea typeface="+mn-lt"/>
                <a:cs typeface="+mn-lt"/>
              </a:rPr>
              <a:t> </a:t>
            </a:r>
            <a:r>
              <a:rPr lang="en-US" sz="2000" err="1">
                <a:latin typeface="Microsoft Sans Serif"/>
                <a:ea typeface="+mn-lt"/>
                <a:cs typeface="+mn-lt"/>
              </a:rPr>
              <a:t>luyện</a:t>
            </a:r>
            <a:r>
              <a:rPr lang="en-US" sz="2000">
                <a:latin typeface="Microsoft Sans Serif"/>
                <a:ea typeface="+mn-lt"/>
                <a:cs typeface="+mn-lt"/>
              </a:rPr>
              <a:t> </a:t>
            </a:r>
            <a:r>
              <a:rPr lang="en-US" sz="2000" err="1">
                <a:latin typeface="Microsoft Sans Serif"/>
                <a:ea typeface="+mn-lt"/>
                <a:cs typeface="+mn-lt"/>
              </a:rPr>
              <a:t>của</a:t>
            </a:r>
            <a:r>
              <a:rPr lang="en-US" sz="2000">
                <a:latin typeface="Microsoft Sans Serif"/>
                <a:ea typeface="+mn-lt"/>
                <a:cs typeface="+mn-lt"/>
              </a:rPr>
              <a:t> </a:t>
            </a:r>
            <a:r>
              <a:rPr lang="en-US" sz="2000" err="1">
                <a:latin typeface="Microsoft Sans Serif"/>
                <a:ea typeface="+mn-lt"/>
                <a:cs typeface="+mn-lt"/>
              </a:rPr>
              <a:t>mô</a:t>
            </a:r>
            <a:r>
              <a:rPr lang="en-US" sz="2000">
                <a:latin typeface="Microsoft Sans Serif"/>
                <a:ea typeface="+mn-lt"/>
                <a:cs typeface="+mn-lt"/>
              </a:rPr>
              <a:t> </a:t>
            </a:r>
            <a:r>
              <a:rPr lang="en-US" sz="2000" err="1">
                <a:latin typeface="Microsoft Sans Serif"/>
                <a:ea typeface="+mn-lt"/>
                <a:cs typeface="+mn-lt"/>
              </a:rPr>
              <a:t>hình</a:t>
            </a:r>
            <a:r>
              <a:rPr lang="en-US" sz="2000">
                <a:latin typeface="Microsoft Sans Serif"/>
                <a:ea typeface="+mn-lt"/>
                <a:cs typeface="+mn-lt"/>
              </a:rPr>
              <a:t> </a:t>
            </a:r>
            <a:r>
              <a:rPr lang="en-US" sz="2000" err="1">
                <a:latin typeface="Microsoft Sans Serif"/>
                <a:ea typeface="+mn-lt"/>
                <a:cs typeface="+mn-lt"/>
              </a:rPr>
              <a:t>nhằm</a:t>
            </a:r>
            <a:r>
              <a:rPr lang="en-US" sz="2000">
                <a:latin typeface="Microsoft Sans Serif"/>
                <a:ea typeface="+mn-lt"/>
                <a:cs typeface="+mn-lt"/>
              </a:rPr>
              <a:t> </a:t>
            </a:r>
            <a:r>
              <a:rPr lang="en-US" sz="2000" err="1">
                <a:latin typeface="Microsoft Sans Serif"/>
                <a:ea typeface="+mn-lt"/>
                <a:cs typeface="+mn-lt"/>
              </a:rPr>
              <a:t>trích</a:t>
            </a:r>
            <a:r>
              <a:rPr lang="en-US" sz="2000">
                <a:latin typeface="Microsoft Sans Serif"/>
                <a:ea typeface="+mn-lt"/>
                <a:cs typeface="+mn-lt"/>
              </a:rPr>
              <a:t> </a:t>
            </a:r>
            <a:r>
              <a:rPr lang="en-US" sz="2000" err="1">
                <a:latin typeface="Microsoft Sans Serif"/>
                <a:ea typeface="+mn-lt"/>
                <a:cs typeface="+mn-lt"/>
              </a:rPr>
              <a:t>xuất</a:t>
            </a:r>
            <a:r>
              <a:rPr lang="en-US" sz="2000">
                <a:latin typeface="Microsoft Sans Serif"/>
                <a:ea typeface="+mn-lt"/>
                <a:cs typeface="+mn-lt"/>
              </a:rPr>
              <a:t> </a:t>
            </a:r>
            <a:r>
              <a:rPr lang="en-US" sz="2000" err="1">
                <a:latin typeface="Microsoft Sans Serif"/>
                <a:ea typeface="+mn-lt"/>
                <a:cs typeface="+mn-lt"/>
              </a:rPr>
              <a:t>thông</a:t>
            </a:r>
            <a:r>
              <a:rPr lang="en-US" sz="2000">
                <a:latin typeface="Microsoft Sans Serif"/>
                <a:ea typeface="+mn-lt"/>
                <a:cs typeface="+mn-lt"/>
              </a:rPr>
              <a:t> tin </a:t>
            </a:r>
            <a:r>
              <a:rPr lang="en-US" sz="2000" err="1">
                <a:latin typeface="Microsoft Sans Serif"/>
                <a:ea typeface="+mn-lt"/>
                <a:cs typeface="+mn-lt"/>
              </a:rPr>
              <a:t>đặc</a:t>
            </a:r>
            <a:r>
              <a:rPr lang="en-US" sz="2000">
                <a:latin typeface="Microsoft Sans Serif"/>
                <a:ea typeface="+mn-lt"/>
                <a:cs typeface="+mn-lt"/>
              </a:rPr>
              <a:t> </a:t>
            </a:r>
            <a:r>
              <a:rPr lang="en-US" sz="2000" err="1">
                <a:latin typeface="Microsoft Sans Serif"/>
                <a:ea typeface="+mn-lt"/>
                <a:cs typeface="+mn-lt"/>
              </a:rPr>
              <a:t>trưng</a:t>
            </a:r>
            <a:r>
              <a:rPr lang="en-US" sz="2000">
                <a:latin typeface="Microsoft Sans Serif"/>
                <a:ea typeface="+mn-lt"/>
                <a:cs typeface="+mn-lt"/>
              </a:rPr>
              <a:t> </a:t>
            </a:r>
            <a:r>
              <a:rPr lang="en-US" sz="2000" err="1">
                <a:latin typeface="Microsoft Sans Serif"/>
                <a:ea typeface="+mn-lt"/>
                <a:cs typeface="+mn-lt"/>
              </a:rPr>
              <a:t>của</a:t>
            </a:r>
            <a:r>
              <a:rPr lang="en-US" sz="2000">
                <a:latin typeface="Microsoft Sans Serif"/>
                <a:ea typeface="+mn-lt"/>
                <a:cs typeface="+mn-lt"/>
              </a:rPr>
              <a:t> </a:t>
            </a:r>
            <a:r>
              <a:rPr lang="en-US" sz="2000" err="1">
                <a:latin typeface="Microsoft Sans Serif"/>
                <a:ea typeface="+mn-lt"/>
                <a:cs typeface="+mn-lt"/>
              </a:rPr>
              <a:t>dữ</a:t>
            </a:r>
            <a:r>
              <a:rPr lang="en-US" sz="2000">
                <a:latin typeface="Microsoft Sans Serif"/>
                <a:ea typeface="+mn-lt"/>
                <a:cs typeface="+mn-lt"/>
              </a:rPr>
              <a:t> liệu.</a:t>
            </a:r>
            <a:endParaRPr lang="en-US">
              <a:latin typeface="Microsoft Sans Serif"/>
              <a:ea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46845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D5B46F0-C65D-77C7-2193-0D1AE9C8E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8722" y="209550"/>
            <a:ext cx="2886556" cy="430887"/>
          </a:xfrm>
        </p:spPr>
        <p:txBody>
          <a:bodyPr/>
          <a:lstStyle/>
          <a:p>
            <a:pPr algn="ctr"/>
            <a:r>
              <a:rPr lang="en-VN" sz="2800"/>
              <a:t>Giới thiệu đề tài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61D902-F0A6-62D4-A914-12C020143F6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16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lang="vi-VN" spc="-50" smtClean="0"/>
              <a:t>4</a:t>
            </a:fld>
            <a:endParaRPr lang="vi-VN" spc="-5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6B52304-3158-9F96-453F-91D602ABB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792151"/>
            <a:ext cx="8733774" cy="1200329"/>
          </a:xfrm>
        </p:spPr>
        <p:txBody>
          <a:bodyPr/>
          <a:lstStyle/>
          <a:p>
            <a:pPr marL="342900" lvl="3" indent="-342900"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vi-VN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Đề tài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của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chúng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tôi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nghiên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cứu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vi-VN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xác định và loại bỏ tri thức được chỉ định 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ở </a:t>
            </a:r>
            <a:r>
              <a:rPr lang="vi-VN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mô hình ngôn ngữ</a:t>
            </a:r>
            <a:r>
              <a:rPr lang="en-US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</a:p>
          <a:p>
            <a:pPr marL="800100" lvl="4" indent="-342900" algn="l"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19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Đ</a:t>
            </a:r>
            <a:r>
              <a:rPr lang="vi-VN" sz="19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ảm bảo quyền riêng tư dữ liệu</a:t>
            </a:r>
            <a:r>
              <a:rPr lang="en-US" sz="19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</a:p>
          <a:p>
            <a:pPr marL="800100" lvl="4" indent="-342900"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19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K</a:t>
            </a:r>
            <a:r>
              <a:rPr lang="vi-VN" sz="19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hông yêu cầu tái huấn luyện mô hình học máy.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4C9E141-A3F2-DF80-2E2F-1355F60164F5}"/>
              </a:ext>
            </a:extLst>
          </p:cNvPr>
          <p:cNvGrpSpPr/>
          <p:nvPr/>
        </p:nvGrpSpPr>
        <p:grpSpPr>
          <a:xfrm>
            <a:off x="362007" y="2164209"/>
            <a:ext cx="8733774" cy="2245029"/>
            <a:chOff x="355079" y="2061922"/>
            <a:chExt cx="8733774" cy="224502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5547CC2-0FBA-7253-730F-2F1328724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28800" y="2061922"/>
              <a:ext cx="5370486" cy="2033828"/>
            </a:xfrm>
            <a:prstGeom prst="rect">
              <a:avLst/>
            </a:prstGeom>
          </p:spPr>
        </p:pic>
        <p:sp>
          <p:nvSpPr>
            <p:cNvPr id="7" name="Text Placeholder 2">
              <a:extLst>
                <a:ext uri="{FF2B5EF4-FFF2-40B4-BE49-F238E27FC236}">
                  <a16:creationId xmlns:a16="http://schemas.microsoft.com/office/drawing/2014/main" id="{204DA5E0-3798-B96B-2E2B-EBF89E875E10}"/>
                </a:ext>
              </a:extLst>
            </p:cNvPr>
            <p:cNvSpPr txBox="1">
              <a:spLocks/>
            </p:cNvSpPr>
            <p:nvPr/>
          </p:nvSpPr>
          <p:spPr>
            <a:xfrm>
              <a:off x="355079" y="4153063"/>
              <a:ext cx="8733774" cy="15388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0">
                <a:defRPr sz="2400" b="0" i="0">
                  <a:solidFill>
                    <a:schemeClr val="tx1"/>
                  </a:solidFill>
                  <a:latin typeface="Microsoft Sans Serif"/>
                  <a:ea typeface="+mn-ea"/>
                  <a:cs typeface="Microsoft Sans Serif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 marL="0" lvl="3" algn="ctr">
                <a:buClr>
                  <a:schemeClr val="accent6"/>
                </a:buClr>
              </a:pPr>
              <a:r>
                <a:rPr lang="vi-VN" sz="100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Hình ảnh được tham khảo từ bài báo </a:t>
              </a:r>
              <a:r>
                <a:rPr lang="vi-VN" sz="1000" i="1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 </a:t>
              </a:r>
              <a:r>
                <a:rPr lang="vi-VN" sz="1000" i="1" err="1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Survey</a:t>
              </a:r>
              <a:r>
                <a:rPr lang="vi-VN" sz="1000" i="1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 </a:t>
              </a:r>
              <a:r>
                <a:rPr lang="vi-VN" sz="1000" i="1" err="1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of</a:t>
              </a:r>
              <a:r>
                <a:rPr lang="vi-VN" sz="1000" i="1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 </a:t>
              </a:r>
              <a:r>
                <a:rPr lang="vi-VN" sz="1000" i="1" err="1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Machine</a:t>
              </a:r>
              <a:r>
                <a:rPr lang="en-US" sz="1000" i="1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 </a:t>
              </a:r>
              <a:r>
                <a:rPr lang="vi-VN" sz="1000" i="1" err="1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Unlearning</a:t>
              </a:r>
              <a:r>
                <a:rPr lang="vi-VN" sz="100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. Hình ảnh trực quan khung sườn tổng quát của phương</a:t>
              </a:r>
              <a:r>
                <a:rPr lang="en-US" sz="100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 </a:t>
              </a:r>
              <a:r>
                <a:rPr lang="vi-VN" sz="100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pháp loại bỏ tri thức</a:t>
              </a:r>
              <a:r>
                <a:rPr lang="en-US" sz="100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.</a:t>
              </a:r>
              <a:endParaRPr lang="vi-VN" sz="1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284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D5B46F0-C65D-77C7-2193-0D1AE9C8E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8721" y="68020"/>
            <a:ext cx="2886556" cy="430887"/>
          </a:xfrm>
        </p:spPr>
        <p:txBody>
          <a:bodyPr/>
          <a:lstStyle/>
          <a:p>
            <a:pPr algn="ctr"/>
            <a:r>
              <a:rPr lang="en-VN" sz="2800"/>
              <a:t>Giới thiệu đề tài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61D902-F0A6-62D4-A914-12C020143F6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16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lang="vi-VN" spc="-50" smtClean="0"/>
              <a:t>5</a:t>
            </a:fld>
            <a:endParaRPr lang="vi-VN" spc="-5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6B52304-3158-9F96-453F-91D602ABB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629" y="962836"/>
            <a:ext cx="4234151" cy="2100404"/>
          </a:xfrm>
        </p:spPr>
        <p:txBody>
          <a:bodyPr/>
          <a:lstStyle/>
          <a:p>
            <a:pPr marL="342900" lvl="3" indent="-342900"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en-US" sz="19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</a:t>
            </a:r>
            <a:r>
              <a:rPr lang="vi-VN" sz="19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ính</a:t>
            </a:r>
            <a:r>
              <a:rPr lang="vi-VN" sz="19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toán điểm phân bổ áp dụng độ dốc dựa trên giá trị kích hoạt của các nơ-</a:t>
            </a:r>
            <a:r>
              <a:rPr lang="vi-VN" sz="19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ron</a:t>
            </a:r>
            <a:r>
              <a:rPr lang="en-US" sz="19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</a:p>
          <a:p>
            <a:pPr marL="342900" lvl="3" indent="-342900"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en-US" sz="19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Phương</a:t>
            </a:r>
            <a:r>
              <a:rPr lang="en-US" sz="19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9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pháp</a:t>
            </a:r>
            <a:r>
              <a:rPr lang="en-US" sz="19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9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thể</a:t>
            </a:r>
            <a:r>
              <a:rPr lang="en-US" sz="19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9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hiện</a:t>
            </a:r>
            <a:r>
              <a:rPr lang="en-US" sz="19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9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sự</a:t>
            </a:r>
            <a:r>
              <a:rPr lang="en-US" sz="19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9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hiệu</a:t>
            </a:r>
            <a:r>
              <a:rPr lang="en-US" sz="19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9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quả</a:t>
            </a:r>
            <a:r>
              <a:rPr lang="en-US" sz="19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, </a:t>
            </a:r>
            <a:r>
              <a:rPr lang="en-US" sz="19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nổi</a:t>
            </a:r>
            <a:r>
              <a:rPr lang="en-US" sz="19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9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bật</a:t>
            </a:r>
            <a:r>
              <a:rPr lang="en-US" sz="19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9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là</a:t>
            </a:r>
            <a:r>
              <a:rPr lang="en-US" sz="19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9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kết</a:t>
            </a:r>
            <a:r>
              <a:rPr lang="en-US" sz="19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9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quả</a:t>
            </a:r>
            <a:r>
              <a:rPr lang="en-US" sz="19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l</a:t>
            </a:r>
            <a:r>
              <a:rPr lang="vi-VN" sz="19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oại bỏ </a:t>
            </a:r>
            <a:r>
              <a:rPr lang="en-US" sz="19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tri thức về </a:t>
            </a:r>
            <a:r>
              <a:rPr lang="en-US" sz="19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dữ</a:t>
            </a:r>
            <a:r>
              <a:rPr lang="en-US" sz="19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9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liệu</a:t>
            </a:r>
            <a:r>
              <a:rPr lang="en-US" sz="19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9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nghề</a:t>
            </a:r>
            <a:r>
              <a:rPr lang="en-US" sz="19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nghiệp P106.</a:t>
            </a:r>
            <a:endParaRPr lang="vi-VN" sz="190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7DECFC4-0C10-22E7-F548-045D44974BEB}"/>
              </a:ext>
            </a:extLst>
          </p:cNvPr>
          <p:cNvSpPr txBox="1">
            <a:spLocks/>
          </p:cNvSpPr>
          <p:nvPr/>
        </p:nvSpPr>
        <p:spPr>
          <a:xfrm>
            <a:off x="3573593" y="4707403"/>
            <a:ext cx="6175518" cy="15367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>
              <a:defRPr sz="2400" b="0" i="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lvl="3" algn="ctr">
              <a:buClr>
                <a:schemeClr val="accent6"/>
              </a:buClr>
            </a:pPr>
            <a:r>
              <a:rPr lang="en-US" sz="100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Đ</a:t>
            </a:r>
            <a:r>
              <a:rPr lang="vi-VN" sz="1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ộ đo perplexity của một số quan</a:t>
            </a:r>
            <a:r>
              <a:rPr lang="en-US" sz="1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vi-VN" sz="1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hệ dữ liệu trước và sau quá trình loại bỏ tri thức.</a:t>
            </a:r>
          </a:p>
        </p:txBody>
      </p:sp>
      <p:pic>
        <p:nvPicPr>
          <p:cNvPr id="8" name="Picture 7" descr="A green and grey table with numbers&#10;&#10;Description automatically generated">
            <a:extLst>
              <a:ext uri="{FF2B5EF4-FFF2-40B4-BE49-F238E27FC236}">
                <a16:creationId xmlns:a16="http://schemas.microsoft.com/office/drawing/2014/main" id="{C1917753-25BC-F0A1-9E45-3FAF4154F57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532" y="590772"/>
            <a:ext cx="4449641" cy="405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3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D5B46F0-C65D-77C7-2193-0D1AE9C8E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461" y="285750"/>
            <a:ext cx="4415078" cy="430887"/>
          </a:xfrm>
        </p:spPr>
        <p:txBody>
          <a:bodyPr/>
          <a:lstStyle/>
          <a:p>
            <a:pPr algn="ctr"/>
            <a:r>
              <a:rPr lang="en-VN" sz="2800"/>
              <a:t>Các công trình liên quan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43A74B-9E25-9EB2-3FBF-05390944494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16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lang="vi-VN" spc="-50" smtClean="0"/>
              <a:t>6</a:t>
            </a:fld>
            <a:endParaRPr lang="vi-VN" spc="-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D1231-ABDF-05E2-58A2-A3D14528F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340" y="937795"/>
            <a:ext cx="3452660" cy="338555"/>
          </a:xfrm>
        </p:spPr>
        <p:txBody>
          <a:bodyPr/>
          <a:lstStyle/>
          <a:p>
            <a:pPr marL="0" lvl="3">
              <a:buClr>
                <a:schemeClr val="accent6"/>
              </a:buClr>
            </a:pPr>
            <a:r>
              <a:rPr lang="vi-VN" sz="2000" b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Phương pháp tích hợp độ dốc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8C1C2FB-C62D-9F0F-5A13-64A722EBDBC0}"/>
              </a:ext>
            </a:extLst>
          </p:cNvPr>
          <p:cNvSpPr txBox="1">
            <a:spLocks/>
          </p:cNvSpPr>
          <p:nvPr/>
        </p:nvSpPr>
        <p:spPr>
          <a:xfrm>
            <a:off x="343725" y="1307033"/>
            <a:ext cx="8158643" cy="265457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 sz="2400" b="0" i="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lvl="3" indent="-342900"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en-US" sz="2000" err="1">
                <a:latin typeface="Microsoft Sans Serif"/>
                <a:ea typeface="Microsoft Sans Serif"/>
                <a:cs typeface="Microsoft Sans Serif"/>
              </a:rPr>
              <a:t>Là</a:t>
            </a:r>
            <a:r>
              <a:rPr lang="en-US" sz="2000">
                <a:latin typeface="Microsoft Sans Serif"/>
                <a:ea typeface="Microsoft Sans Serif"/>
                <a:cs typeface="Microsoft Sans Serif"/>
              </a:rPr>
              <a:t> </a:t>
            </a:r>
            <a:r>
              <a:rPr lang="en-US" sz="2000" err="1">
                <a:latin typeface="Microsoft Sans Serif"/>
                <a:ea typeface="Microsoft Sans Serif"/>
                <a:cs typeface="Microsoft Sans Serif"/>
              </a:rPr>
              <a:t>một</a:t>
            </a:r>
            <a:r>
              <a:rPr lang="en-US" sz="2000">
                <a:latin typeface="Microsoft Sans Serif"/>
                <a:ea typeface="Microsoft Sans Serif"/>
                <a:cs typeface="Microsoft Sans Serif"/>
              </a:rPr>
              <a:t> </a:t>
            </a:r>
            <a:r>
              <a:rPr lang="en-US" sz="2000" err="1">
                <a:latin typeface="Microsoft Sans Serif"/>
                <a:ea typeface="Microsoft Sans Serif"/>
                <a:cs typeface="Microsoft Sans Serif"/>
              </a:rPr>
              <a:t>kỹ</a:t>
            </a:r>
            <a:r>
              <a:rPr lang="en-US" sz="2000">
                <a:latin typeface="Microsoft Sans Serif"/>
                <a:ea typeface="Microsoft Sans Serif"/>
                <a:cs typeface="Microsoft Sans Serif"/>
              </a:rPr>
              <a:t> </a:t>
            </a:r>
            <a:r>
              <a:rPr lang="en-US" sz="2000" err="1">
                <a:latin typeface="Microsoft Sans Serif"/>
                <a:ea typeface="Microsoft Sans Serif"/>
                <a:cs typeface="Microsoft Sans Serif"/>
              </a:rPr>
              <a:t>thuật</a:t>
            </a:r>
            <a:r>
              <a:rPr lang="en-US" sz="2000">
                <a:latin typeface="Microsoft Sans Serif"/>
                <a:ea typeface="Microsoft Sans Serif"/>
                <a:cs typeface="Microsoft Sans Serif"/>
              </a:rPr>
              <a:t> </a:t>
            </a:r>
            <a:r>
              <a:rPr lang="en-US" sz="2000" err="1">
                <a:latin typeface="Microsoft Sans Serif"/>
                <a:ea typeface="Microsoft Sans Serif"/>
                <a:cs typeface="Microsoft Sans Serif"/>
              </a:rPr>
              <a:t>giải</a:t>
            </a:r>
            <a:r>
              <a:rPr lang="en-US" sz="2000">
                <a:latin typeface="Microsoft Sans Serif"/>
                <a:ea typeface="Microsoft Sans Serif"/>
                <a:cs typeface="Microsoft Sans Serif"/>
              </a:rPr>
              <a:t> </a:t>
            </a:r>
            <a:r>
              <a:rPr lang="en-US" sz="2000" err="1">
                <a:latin typeface="Microsoft Sans Serif"/>
                <a:ea typeface="Microsoft Sans Serif"/>
                <a:cs typeface="Microsoft Sans Serif"/>
              </a:rPr>
              <a:t>thích</a:t>
            </a:r>
            <a:r>
              <a:rPr lang="en-US" sz="2000">
                <a:latin typeface="Microsoft Sans Serif"/>
                <a:ea typeface="Microsoft Sans Serif"/>
                <a:cs typeface="Microsoft Sans Serif"/>
              </a:rPr>
              <a:t> </a:t>
            </a:r>
            <a:r>
              <a:rPr lang="en-US" sz="2000" err="1">
                <a:latin typeface="Microsoft Sans Serif"/>
                <a:ea typeface="Microsoft Sans Serif"/>
                <a:cs typeface="Microsoft Sans Serif"/>
              </a:rPr>
              <a:t>dự</a:t>
            </a:r>
            <a:r>
              <a:rPr lang="en-US" sz="2000">
                <a:latin typeface="Microsoft Sans Serif"/>
                <a:ea typeface="Microsoft Sans Serif"/>
                <a:cs typeface="Microsoft Sans Serif"/>
              </a:rPr>
              <a:t> </a:t>
            </a:r>
            <a:r>
              <a:rPr lang="en-US" sz="2000" err="1">
                <a:latin typeface="Microsoft Sans Serif"/>
                <a:ea typeface="Microsoft Sans Serif"/>
                <a:cs typeface="Microsoft Sans Serif"/>
              </a:rPr>
              <a:t>đoán</a:t>
            </a:r>
            <a:r>
              <a:rPr lang="en-US" sz="2000">
                <a:latin typeface="Microsoft Sans Serif"/>
                <a:ea typeface="Microsoft Sans Serif"/>
                <a:cs typeface="Microsoft Sans Serif"/>
              </a:rPr>
              <a:t> </a:t>
            </a:r>
            <a:r>
              <a:rPr lang="en-US" sz="2000" err="1">
                <a:latin typeface="Microsoft Sans Serif"/>
                <a:ea typeface="Microsoft Sans Serif"/>
                <a:cs typeface="Microsoft Sans Serif"/>
              </a:rPr>
              <a:t>của</a:t>
            </a:r>
            <a:r>
              <a:rPr lang="en-US" sz="2000">
                <a:latin typeface="Microsoft Sans Serif"/>
                <a:ea typeface="Microsoft Sans Serif"/>
                <a:cs typeface="Microsoft Sans Serif"/>
              </a:rPr>
              <a:t> </a:t>
            </a:r>
            <a:r>
              <a:rPr lang="en-US" sz="2000" err="1">
                <a:latin typeface="Microsoft Sans Serif"/>
                <a:ea typeface="Microsoft Sans Serif"/>
                <a:cs typeface="Microsoft Sans Serif"/>
              </a:rPr>
              <a:t>mạng</a:t>
            </a:r>
            <a:r>
              <a:rPr lang="en-US" sz="2000">
                <a:latin typeface="Microsoft Sans Serif"/>
                <a:ea typeface="Microsoft Sans Serif"/>
                <a:cs typeface="Microsoft Sans Serif"/>
              </a:rPr>
              <a:t> </a:t>
            </a:r>
            <a:r>
              <a:rPr lang="en-US" sz="2000" err="1">
                <a:latin typeface="Microsoft Sans Serif"/>
                <a:ea typeface="Microsoft Sans Serif"/>
                <a:cs typeface="Microsoft Sans Serif"/>
              </a:rPr>
              <a:t>nơ-ron</a:t>
            </a:r>
            <a:r>
              <a:rPr lang="en-US" sz="2000">
                <a:latin typeface="Microsoft Sans Serif"/>
                <a:ea typeface="Microsoft Sans Serif"/>
                <a:cs typeface="Microsoft Sans Serif"/>
              </a:rPr>
              <a:t> sâu.</a:t>
            </a:r>
            <a:endParaRPr lang="en-US" sz="2000">
              <a:solidFill>
                <a:srgbClr val="000000"/>
              </a:solidFill>
              <a:latin typeface="Microsoft Sans Serif"/>
              <a:ea typeface="Microsoft Sans Serif"/>
              <a:cs typeface="Microsoft Sans Serif"/>
            </a:endParaRPr>
          </a:p>
          <a:p>
            <a:pPr marL="342900" lvl="3" indent="-342900"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en-US" sz="2000" err="1">
                <a:latin typeface="Microsoft Sans Serif"/>
                <a:ea typeface="+mn-lt"/>
                <a:cs typeface="+mn-lt"/>
              </a:rPr>
              <a:t>Phân</a:t>
            </a:r>
            <a:r>
              <a:rPr lang="en-US" sz="2000">
                <a:latin typeface="Microsoft Sans Serif"/>
                <a:ea typeface="+mn-lt"/>
                <a:cs typeface="+mn-lt"/>
              </a:rPr>
              <a:t> </a:t>
            </a:r>
            <a:r>
              <a:rPr lang="en-US" sz="2000" err="1">
                <a:latin typeface="Microsoft Sans Serif"/>
                <a:ea typeface="+mn-lt"/>
                <a:cs typeface="+mn-lt"/>
              </a:rPr>
              <a:t>tích</a:t>
            </a:r>
            <a:r>
              <a:rPr lang="en-US" sz="2000">
                <a:latin typeface="Microsoft Sans Serif"/>
                <a:ea typeface="+mn-lt"/>
                <a:cs typeface="+mn-lt"/>
              </a:rPr>
              <a:t> </a:t>
            </a:r>
            <a:r>
              <a:rPr lang="en-US" sz="2000" err="1">
                <a:latin typeface="Microsoft Sans Serif"/>
                <a:ea typeface="+mn-lt"/>
                <a:cs typeface="+mn-lt"/>
              </a:rPr>
              <a:t>dự</a:t>
            </a:r>
            <a:r>
              <a:rPr lang="en-US" sz="2000">
                <a:latin typeface="Microsoft Sans Serif"/>
                <a:ea typeface="+mn-lt"/>
                <a:cs typeface="+mn-lt"/>
              </a:rPr>
              <a:t> </a:t>
            </a:r>
            <a:r>
              <a:rPr lang="en-US" sz="2000" err="1">
                <a:latin typeface="Microsoft Sans Serif"/>
                <a:ea typeface="+mn-lt"/>
                <a:cs typeface="+mn-lt"/>
              </a:rPr>
              <a:t>đoán</a:t>
            </a:r>
            <a:r>
              <a:rPr lang="en-US" sz="2000">
                <a:latin typeface="Microsoft Sans Serif"/>
                <a:ea typeface="+mn-lt"/>
                <a:cs typeface="+mn-lt"/>
              </a:rPr>
              <a:t> </a:t>
            </a:r>
            <a:r>
              <a:rPr lang="en-US" sz="2000" err="1">
                <a:latin typeface="Microsoft Sans Serif"/>
                <a:ea typeface="+mn-lt"/>
                <a:cs typeface="+mn-lt"/>
              </a:rPr>
              <a:t>của</a:t>
            </a:r>
            <a:r>
              <a:rPr lang="en-US" sz="2000">
                <a:latin typeface="Microsoft Sans Serif"/>
                <a:ea typeface="+mn-lt"/>
                <a:cs typeface="+mn-lt"/>
              </a:rPr>
              <a:t> </a:t>
            </a:r>
            <a:r>
              <a:rPr lang="en-US" sz="2000" err="1">
                <a:latin typeface="Microsoft Sans Serif"/>
                <a:ea typeface="+mn-lt"/>
                <a:cs typeface="+mn-lt"/>
              </a:rPr>
              <a:t>mô</a:t>
            </a:r>
            <a:r>
              <a:rPr lang="en-US" sz="2000">
                <a:latin typeface="Microsoft Sans Serif"/>
                <a:ea typeface="+mn-lt"/>
                <a:cs typeface="+mn-lt"/>
              </a:rPr>
              <a:t> </a:t>
            </a:r>
            <a:r>
              <a:rPr lang="en-US" sz="2000" err="1">
                <a:latin typeface="Microsoft Sans Serif"/>
                <a:ea typeface="+mn-lt"/>
                <a:cs typeface="+mn-lt"/>
              </a:rPr>
              <a:t>hình</a:t>
            </a:r>
            <a:r>
              <a:rPr lang="en-US" sz="2000">
                <a:latin typeface="Microsoft Sans Serif"/>
                <a:ea typeface="+mn-lt"/>
                <a:cs typeface="+mn-lt"/>
              </a:rPr>
              <a:t> </a:t>
            </a:r>
            <a:r>
              <a:rPr lang="en-US" sz="2000" err="1">
                <a:latin typeface="Microsoft Sans Serif"/>
                <a:ea typeface="+mn-lt"/>
                <a:cs typeface="+mn-lt"/>
              </a:rPr>
              <a:t>học</a:t>
            </a:r>
            <a:r>
              <a:rPr lang="en-US" sz="2000">
                <a:latin typeface="Microsoft Sans Serif"/>
                <a:ea typeface="+mn-lt"/>
                <a:cs typeface="+mn-lt"/>
              </a:rPr>
              <a:t> </a:t>
            </a:r>
            <a:r>
              <a:rPr lang="en-US" sz="2000" err="1">
                <a:latin typeface="Microsoft Sans Serif"/>
                <a:ea typeface="+mn-lt"/>
                <a:cs typeface="+mn-lt"/>
              </a:rPr>
              <a:t>máy</a:t>
            </a:r>
            <a:r>
              <a:rPr lang="en-US" sz="2000">
                <a:latin typeface="Microsoft Sans Serif"/>
                <a:ea typeface="+mn-lt"/>
                <a:cs typeface="+mn-lt"/>
              </a:rPr>
              <a:t> </a:t>
            </a:r>
            <a:r>
              <a:rPr lang="en-US" sz="2000" err="1">
                <a:latin typeface="Microsoft Sans Serif"/>
                <a:ea typeface="+mn-lt"/>
                <a:cs typeface="+mn-lt"/>
              </a:rPr>
              <a:t>bằng</a:t>
            </a:r>
            <a:r>
              <a:rPr lang="en-US" sz="2000">
                <a:latin typeface="Microsoft Sans Serif"/>
                <a:ea typeface="+mn-lt"/>
                <a:cs typeface="+mn-lt"/>
              </a:rPr>
              <a:t> </a:t>
            </a:r>
            <a:r>
              <a:rPr lang="en-US" sz="2000" err="1">
                <a:latin typeface="Microsoft Sans Serif"/>
                <a:ea typeface="+mn-lt"/>
                <a:cs typeface="+mn-lt"/>
              </a:rPr>
              <a:t>cách</a:t>
            </a:r>
            <a:r>
              <a:rPr lang="en-US" sz="2000">
                <a:latin typeface="Microsoft Sans Serif"/>
                <a:ea typeface="+mn-lt"/>
                <a:cs typeface="+mn-lt"/>
              </a:rPr>
              <a:t> </a:t>
            </a:r>
            <a:r>
              <a:rPr lang="en-US" sz="2000" err="1">
                <a:latin typeface="Microsoft Sans Serif"/>
                <a:ea typeface="+mn-lt"/>
                <a:cs typeface="+mn-lt"/>
              </a:rPr>
              <a:t>xác</a:t>
            </a:r>
            <a:r>
              <a:rPr lang="en-US" sz="2000">
                <a:latin typeface="Microsoft Sans Serif"/>
                <a:ea typeface="+mn-lt"/>
                <a:cs typeface="+mn-lt"/>
              </a:rPr>
              <a:t> </a:t>
            </a:r>
            <a:r>
              <a:rPr lang="en-US" sz="2000" err="1">
                <a:latin typeface="Microsoft Sans Serif"/>
                <a:ea typeface="+mn-lt"/>
                <a:cs typeface="+mn-lt"/>
              </a:rPr>
              <a:t>định</a:t>
            </a:r>
            <a:r>
              <a:rPr lang="en-US" sz="2000">
                <a:latin typeface="Microsoft Sans Serif"/>
                <a:ea typeface="+mn-lt"/>
                <a:cs typeface="+mn-lt"/>
              </a:rPr>
              <a:t> </a:t>
            </a:r>
            <a:r>
              <a:rPr lang="en-US" sz="2000" err="1">
                <a:latin typeface="Microsoft Sans Serif"/>
                <a:ea typeface="+mn-lt"/>
                <a:cs typeface="+mn-lt"/>
              </a:rPr>
              <a:t>mức</a:t>
            </a:r>
            <a:r>
              <a:rPr lang="en-US" sz="2000">
                <a:latin typeface="Microsoft Sans Serif"/>
                <a:ea typeface="+mn-lt"/>
                <a:cs typeface="+mn-lt"/>
              </a:rPr>
              <a:t> </a:t>
            </a:r>
            <a:r>
              <a:rPr lang="en-US" sz="2000" err="1">
                <a:latin typeface="Microsoft Sans Serif"/>
                <a:ea typeface="+mn-lt"/>
                <a:cs typeface="+mn-lt"/>
              </a:rPr>
              <a:t>độ</a:t>
            </a:r>
            <a:r>
              <a:rPr lang="en-US" sz="2000">
                <a:latin typeface="Microsoft Sans Serif"/>
                <a:ea typeface="+mn-lt"/>
                <a:cs typeface="+mn-lt"/>
              </a:rPr>
              <a:t> </a:t>
            </a:r>
            <a:r>
              <a:rPr lang="en-US" sz="2000" err="1">
                <a:latin typeface="Microsoft Sans Serif"/>
                <a:ea typeface="+mn-lt"/>
                <a:cs typeface="+mn-lt"/>
              </a:rPr>
              <a:t>quan</a:t>
            </a:r>
            <a:r>
              <a:rPr lang="en-US" sz="2000">
                <a:latin typeface="Microsoft Sans Serif"/>
                <a:ea typeface="+mn-lt"/>
                <a:cs typeface="+mn-lt"/>
              </a:rPr>
              <a:t> </a:t>
            </a:r>
            <a:r>
              <a:rPr lang="en-US" sz="2000" err="1">
                <a:latin typeface="Microsoft Sans Serif"/>
                <a:ea typeface="+mn-lt"/>
                <a:cs typeface="+mn-lt"/>
              </a:rPr>
              <a:t>trọng</a:t>
            </a:r>
            <a:r>
              <a:rPr lang="en-US" sz="2000">
                <a:latin typeface="Microsoft Sans Serif"/>
                <a:ea typeface="+mn-lt"/>
                <a:cs typeface="+mn-lt"/>
              </a:rPr>
              <a:t> </a:t>
            </a:r>
            <a:r>
              <a:rPr lang="en-US" sz="2000" err="1">
                <a:latin typeface="Microsoft Sans Serif"/>
                <a:ea typeface="+mn-lt"/>
                <a:cs typeface="+mn-lt"/>
              </a:rPr>
              <a:t>của</a:t>
            </a:r>
            <a:r>
              <a:rPr lang="en-US" sz="2000">
                <a:latin typeface="Microsoft Sans Serif"/>
                <a:ea typeface="+mn-lt"/>
                <a:cs typeface="+mn-lt"/>
              </a:rPr>
              <a:t> </a:t>
            </a:r>
            <a:r>
              <a:rPr lang="en-US" sz="2000" err="1">
                <a:latin typeface="Microsoft Sans Serif"/>
                <a:ea typeface="+mn-lt"/>
                <a:cs typeface="+mn-lt"/>
              </a:rPr>
              <a:t>từng</a:t>
            </a:r>
            <a:r>
              <a:rPr lang="en-US" sz="2000">
                <a:latin typeface="Microsoft Sans Serif"/>
                <a:ea typeface="+mn-lt"/>
                <a:cs typeface="+mn-lt"/>
              </a:rPr>
              <a:t> </a:t>
            </a:r>
            <a:r>
              <a:rPr lang="en-US" sz="2000" err="1">
                <a:latin typeface="Microsoft Sans Serif"/>
                <a:ea typeface="+mn-lt"/>
                <a:cs typeface="+mn-lt"/>
              </a:rPr>
              <a:t>đặc</a:t>
            </a:r>
            <a:r>
              <a:rPr lang="en-US" sz="2000">
                <a:latin typeface="Microsoft Sans Serif"/>
                <a:ea typeface="+mn-lt"/>
                <a:cs typeface="+mn-lt"/>
              </a:rPr>
              <a:t> </a:t>
            </a:r>
            <a:r>
              <a:rPr lang="en-US" sz="2000" err="1">
                <a:latin typeface="Microsoft Sans Serif"/>
                <a:ea typeface="+mn-lt"/>
                <a:cs typeface="+mn-lt"/>
              </a:rPr>
              <a:t>trưng</a:t>
            </a:r>
            <a:r>
              <a:rPr lang="en-US" sz="2000">
                <a:latin typeface="Microsoft Sans Serif"/>
                <a:ea typeface="+mn-lt"/>
                <a:cs typeface="+mn-lt"/>
              </a:rPr>
              <a:t> </a:t>
            </a:r>
            <a:r>
              <a:rPr lang="en-US" sz="2000" err="1">
                <a:latin typeface="Microsoft Sans Serif"/>
                <a:ea typeface="+mn-lt"/>
                <a:cs typeface="+mn-lt"/>
              </a:rPr>
              <a:t>đầu</a:t>
            </a:r>
            <a:r>
              <a:rPr lang="en-US" sz="2000">
                <a:latin typeface="Microsoft Sans Serif"/>
                <a:ea typeface="+mn-lt"/>
                <a:cs typeface="+mn-lt"/>
              </a:rPr>
              <a:t> </a:t>
            </a:r>
            <a:r>
              <a:rPr lang="en-US" sz="2000" err="1">
                <a:latin typeface="Microsoft Sans Serif"/>
                <a:ea typeface="+mn-lt"/>
                <a:cs typeface="+mn-lt"/>
              </a:rPr>
              <a:t>vào</a:t>
            </a:r>
            <a:r>
              <a:rPr lang="en-US" sz="2000">
                <a:latin typeface="Microsoft Sans Serif"/>
                <a:ea typeface="+mn-lt"/>
                <a:cs typeface="+mn-lt"/>
              </a:rPr>
              <a:t> </a:t>
            </a:r>
            <a:r>
              <a:rPr lang="en-US" sz="2000" err="1">
                <a:latin typeface="Microsoft Sans Serif"/>
                <a:ea typeface="+mn-lt"/>
                <a:cs typeface="+mn-lt"/>
              </a:rPr>
              <a:t>đối</a:t>
            </a:r>
            <a:r>
              <a:rPr lang="en-US" sz="2000">
                <a:latin typeface="Microsoft Sans Serif"/>
                <a:ea typeface="+mn-lt"/>
                <a:cs typeface="+mn-lt"/>
              </a:rPr>
              <a:t> </a:t>
            </a:r>
            <a:r>
              <a:rPr lang="en-US" sz="2000" err="1">
                <a:latin typeface="Microsoft Sans Serif"/>
                <a:ea typeface="+mn-lt"/>
                <a:cs typeface="+mn-lt"/>
              </a:rPr>
              <a:t>với</a:t>
            </a:r>
            <a:r>
              <a:rPr lang="en-US" sz="2000">
                <a:latin typeface="Microsoft Sans Serif"/>
                <a:ea typeface="+mn-lt"/>
                <a:cs typeface="+mn-lt"/>
              </a:rPr>
              <a:t> </a:t>
            </a:r>
            <a:r>
              <a:rPr lang="en-US" sz="2000" err="1">
                <a:latin typeface="Microsoft Sans Serif"/>
                <a:ea typeface="+mn-lt"/>
                <a:cs typeface="+mn-lt"/>
              </a:rPr>
              <a:t>kết</a:t>
            </a:r>
            <a:r>
              <a:rPr lang="en-US" sz="2000">
                <a:latin typeface="Microsoft Sans Serif"/>
                <a:ea typeface="+mn-lt"/>
                <a:cs typeface="+mn-lt"/>
              </a:rPr>
              <a:t> </a:t>
            </a:r>
            <a:r>
              <a:rPr lang="en-US" sz="2000" err="1">
                <a:latin typeface="Microsoft Sans Serif"/>
                <a:ea typeface="+mn-lt"/>
                <a:cs typeface="+mn-lt"/>
              </a:rPr>
              <a:t>quả</a:t>
            </a:r>
            <a:r>
              <a:rPr lang="en-US" sz="2000">
                <a:latin typeface="Microsoft Sans Serif"/>
                <a:ea typeface="+mn-lt"/>
                <a:cs typeface="+mn-lt"/>
              </a:rPr>
              <a:t> </a:t>
            </a:r>
            <a:r>
              <a:rPr lang="en-US" sz="2000" err="1">
                <a:latin typeface="Microsoft Sans Serif"/>
                <a:ea typeface="+mn-lt"/>
                <a:cs typeface="+mn-lt"/>
              </a:rPr>
              <a:t>dự</a:t>
            </a:r>
            <a:r>
              <a:rPr lang="en-US" sz="2000">
                <a:latin typeface="Microsoft Sans Serif"/>
                <a:ea typeface="+mn-lt"/>
                <a:cs typeface="+mn-lt"/>
              </a:rPr>
              <a:t> </a:t>
            </a:r>
            <a:r>
              <a:rPr lang="en-US" sz="2000" err="1">
                <a:latin typeface="Microsoft Sans Serif"/>
                <a:ea typeface="+mn-lt"/>
                <a:cs typeface="+mn-lt"/>
              </a:rPr>
              <a:t>đoán</a:t>
            </a:r>
            <a:r>
              <a:rPr lang="en-US" sz="2000">
                <a:latin typeface="Microsoft Sans Serif"/>
                <a:ea typeface="+mn-lt"/>
                <a:cs typeface="+mn-lt"/>
              </a:rPr>
              <a:t> </a:t>
            </a:r>
            <a:r>
              <a:rPr lang="en-US" sz="2000" err="1">
                <a:latin typeface="Microsoft Sans Serif"/>
                <a:ea typeface="+mn-lt"/>
                <a:cs typeface="+mn-lt"/>
              </a:rPr>
              <a:t>của</a:t>
            </a:r>
            <a:r>
              <a:rPr lang="en-US" sz="2000">
                <a:latin typeface="Microsoft Sans Serif"/>
                <a:ea typeface="+mn-lt"/>
                <a:cs typeface="+mn-lt"/>
              </a:rPr>
              <a:t> </a:t>
            </a:r>
            <a:r>
              <a:rPr lang="en-US" sz="2000" err="1">
                <a:latin typeface="Microsoft Sans Serif"/>
                <a:ea typeface="+mn-lt"/>
                <a:cs typeface="+mn-lt"/>
              </a:rPr>
              <a:t>mô</a:t>
            </a:r>
            <a:r>
              <a:rPr lang="en-US" sz="2000">
                <a:latin typeface="Microsoft Sans Serif"/>
                <a:ea typeface="+mn-lt"/>
                <a:cs typeface="+mn-lt"/>
              </a:rPr>
              <a:t> hình.</a:t>
            </a:r>
            <a:endParaRPr lang="en-US" sz="2000">
              <a:latin typeface="Microsoft Sans Serif"/>
              <a:ea typeface="Microsoft Sans Serif"/>
              <a:cs typeface="Microsoft Sans Serif"/>
            </a:endParaRPr>
          </a:p>
          <a:p>
            <a:pPr marL="342900" lvl="3" indent="-342900"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en-US" sz="2000" err="1">
                <a:latin typeface="Microsoft Sans Serif"/>
                <a:ea typeface="Microsoft Sans Serif"/>
                <a:cs typeface="Calibri"/>
              </a:rPr>
              <a:t>Kết</a:t>
            </a:r>
            <a:r>
              <a:rPr lang="en-US" sz="2000">
                <a:latin typeface="Microsoft Sans Serif"/>
                <a:ea typeface="Microsoft Sans Serif"/>
                <a:cs typeface="Calibri"/>
              </a:rPr>
              <a:t> </a:t>
            </a:r>
            <a:r>
              <a:rPr lang="en-US" sz="2000" err="1">
                <a:latin typeface="Microsoft Sans Serif"/>
                <a:ea typeface="Microsoft Sans Serif"/>
                <a:cs typeface="Calibri"/>
              </a:rPr>
              <a:t>hợp</a:t>
            </a:r>
            <a:r>
              <a:rPr lang="en-US" sz="2000">
                <a:latin typeface="Microsoft Sans Serif"/>
                <a:ea typeface="Microsoft Sans Serif"/>
                <a:cs typeface="Calibri"/>
              </a:rPr>
              <a:t> </a:t>
            </a:r>
            <a:r>
              <a:rPr lang="en-US" sz="2000" err="1">
                <a:latin typeface="Microsoft Sans Serif"/>
                <a:ea typeface="Microsoft Sans Serif"/>
                <a:cs typeface="Calibri"/>
              </a:rPr>
              <a:t>ưu</a:t>
            </a:r>
            <a:r>
              <a:rPr lang="en-US" sz="2000">
                <a:latin typeface="Microsoft Sans Serif"/>
                <a:ea typeface="Microsoft Sans Serif"/>
                <a:cs typeface="Calibri"/>
              </a:rPr>
              <a:t> </a:t>
            </a:r>
            <a:r>
              <a:rPr lang="en-US" sz="2000" err="1">
                <a:latin typeface="Microsoft Sans Serif"/>
                <a:ea typeface="Microsoft Sans Serif"/>
                <a:cs typeface="Calibri"/>
              </a:rPr>
              <a:t>điểm</a:t>
            </a:r>
            <a:r>
              <a:rPr lang="en-US" sz="2000">
                <a:latin typeface="Microsoft Sans Serif"/>
                <a:ea typeface="Microsoft Sans Serif"/>
                <a:cs typeface="Calibri"/>
              </a:rPr>
              <a:t> </a:t>
            </a:r>
            <a:r>
              <a:rPr lang="en-US" sz="2000" err="1">
                <a:latin typeface="Microsoft Sans Serif"/>
                <a:ea typeface="Microsoft Sans Serif"/>
                <a:cs typeface="Calibri"/>
              </a:rPr>
              <a:t>của</a:t>
            </a:r>
            <a:r>
              <a:rPr lang="en-US" sz="2000">
                <a:latin typeface="Microsoft Sans Serif"/>
                <a:ea typeface="Microsoft Sans Serif"/>
                <a:cs typeface="Calibri"/>
              </a:rPr>
              <a:t> </a:t>
            </a:r>
            <a:r>
              <a:rPr lang="en-US" sz="2000" err="1">
                <a:latin typeface="Microsoft Sans Serif"/>
                <a:ea typeface="Microsoft Sans Serif"/>
                <a:cs typeface="Calibri"/>
              </a:rPr>
              <a:t>phương</a:t>
            </a:r>
            <a:r>
              <a:rPr lang="en-US" sz="2000">
                <a:latin typeface="Microsoft Sans Serif"/>
                <a:ea typeface="Microsoft Sans Serif"/>
                <a:cs typeface="Calibri"/>
              </a:rPr>
              <a:t> </a:t>
            </a:r>
            <a:r>
              <a:rPr lang="en-US" sz="2000" err="1">
                <a:latin typeface="Microsoft Sans Serif"/>
                <a:ea typeface="Microsoft Sans Serif"/>
                <a:cs typeface="Calibri"/>
              </a:rPr>
              <a:t>pháp</a:t>
            </a:r>
            <a:r>
              <a:rPr lang="en-US" sz="2000">
                <a:latin typeface="Microsoft Sans Serif"/>
                <a:ea typeface="Microsoft Sans Serif"/>
                <a:cs typeface="Calibri"/>
              </a:rPr>
              <a:t> Gradient </a:t>
            </a:r>
            <a:r>
              <a:rPr lang="en-US" sz="2000" err="1">
                <a:latin typeface="Microsoft Sans Serif"/>
                <a:ea typeface="Microsoft Sans Serif"/>
                <a:cs typeface="Calibri"/>
              </a:rPr>
              <a:t>và</a:t>
            </a:r>
            <a:r>
              <a:rPr lang="en-US" sz="2000">
                <a:latin typeface="Microsoft Sans Serif"/>
                <a:ea typeface="Microsoft Sans Serif"/>
                <a:cs typeface="Calibri"/>
              </a:rPr>
              <a:t> </a:t>
            </a:r>
            <a:r>
              <a:rPr lang="en-US" sz="2000" err="1">
                <a:latin typeface="Microsoft Sans Serif"/>
                <a:ea typeface="Microsoft Sans Serif"/>
                <a:cs typeface="Calibri"/>
              </a:rPr>
              <a:t>phương</a:t>
            </a:r>
            <a:r>
              <a:rPr lang="en-US" sz="2000">
                <a:latin typeface="Microsoft Sans Serif"/>
                <a:ea typeface="Microsoft Sans Serif"/>
                <a:cs typeface="Calibri"/>
              </a:rPr>
              <a:t> </a:t>
            </a:r>
            <a:r>
              <a:rPr lang="en-US" sz="2000" err="1">
                <a:latin typeface="Microsoft Sans Serif"/>
                <a:ea typeface="Microsoft Sans Serif"/>
                <a:cs typeface="Calibri"/>
              </a:rPr>
              <a:t>pháp</a:t>
            </a:r>
            <a:r>
              <a:rPr lang="en-US" sz="2000">
                <a:latin typeface="Microsoft Sans Serif"/>
                <a:ea typeface="Microsoft Sans Serif"/>
                <a:cs typeface="Calibri"/>
              </a:rPr>
              <a:t> LRP/DeepLIFT.</a:t>
            </a:r>
          </a:p>
          <a:p>
            <a:pPr marL="342900" lvl="3" indent="-342900"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en-US" sz="2000" err="1">
                <a:latin typeface="Microsoft Sans Serif"/>
                <a:ea typeface="Microsoft Sans Serif"/>
                <a:cs typeface="Microsoft Sans Serif"/>
              </a:rPr>
              <a:t>Được</a:t>
            </a:r>
            <a:r>
              <a:rPr lang="en-US" sz="2000">
                <a:latin typeface="Microsoft Sans Serif"/>
                <a:ea typeface="Microsoft Sans Serif"/>
                <a:cs typeface="Microsoft Sans Serif"/>
              </a:rPr>
              <a:t> </a:t>
            </a:r>
            <a:r>
              <a:rPr lang="en-US" sz="2000" err="1">
                <a:latin typeface="Microsoft Sans Serif"/>
                <a:ea typeface="Microsoft Sans Serif"/>
                <a:cs typeface="Microsoft Sans Serif"/>
              </a:rPr>
              <a:t>xây</a:t>
            </a:r>
            <a:r>
              <a:rPr lang="en-US" sz="2000">
                <a:latin typeface="Microsoft Sans Serif"/>
                <a:ea typeface="Microsoft Sans Serif"/>
                <a:cs typeface="Microsoft Sans Serif"/>
              </a:rPr>
              <a:t> </a:t>
            </a:r>
            <a:r>
              <a:rPr lang="en-US" sz="2000" err="1">
                <a:latin typeface="Microsoft Sans Serif"/>
                <a:ea typeface="Microsoft Sans Serif"/>
                <a:cs typeface="Microsoft Sans Serif"/>
              </a:rPr>
              <a:t>dựng</a:t>
            </a:r>
            <a:r>
              <a:rPr lang="en-US" sz="2000">
                <a:latin typeface="Microsoft Sans Serif"/>
                <a:ea typeface="Microsoft Sans Serif"/>
                <a:cs typeface="Microsoft Sans Serif"/>
              </a:rPr>
              <a:t> </a:t>
            </a:r>
            <a:r>
              <a:rPr lang="en-US" sz="2000" err="1">
                <a:latin typeface="Microsoft Sans Serif"/>
                <a:ea typeface="Microsoft Sans Serif"/>
                <a:cs typeface="Microsoft Sans Serif"/>
              </a:rPr>
              <a:t>dựa</a:t>
            </a:r>
            <a:r>
              <a:rPr lang="en-US" sz="2000">
                <a:latin typeface="Microsoft Sans Serif"/>
                <a:ea typeface="Microsoft Sans Serif"/>
                <a:cs typeface="Microsoft Sans Serif"/>
              </a:rPr>
              <a:t> </a:t>
            </a:r>
            <a:r>
              <a:rPr lang="en-US" sz="2000" err="1">
                <a:latin typeface="Microsoft Sans Serif"/>
                <a:ea typeface="Microsoft Sans Serif"/>
                <a:cs typeface="Microsoft Sans Serif"/>
              </a:rPr>
              <a:t>trên</a:t>
            </a:r>
            <a:r>
              <a:rPr lang="en-US" sz="2000">
                <a:latin typeface="Microsoft Sans Serif"/>
                <a:ea typeface="Microsoft Sans Serif"/>
                <a:cs typeface="Microsoft Sans Serif"/>
              </a:rPr>
              <a:t> hai </a:t>
            </a:r>
            <a:r>
              <a:rPr lang="en-US" sz="2000" err="1">
                <a:latin typeface="Microsoft Sans Serif"/>
                <a:ea typeface="Microsoft Sans Serif"/>
                <a:cs typeface="Microsoft Sans Serif"/>
              </a:rPr>
              <a:t>tiên</a:t>
            </a:r>
            <a:r>
              <a:rPr lang="en-US" sz="2000">
                <a:latin typeface="Microsoft Sans Serif"/>
                <a:ea typeface="Microsoft Sans Serif"/>
                <a:cs typeface="Microsoft Sans Serif"/>
              </a:rPr>
              <a:t> </a:t>
            </a:r>
            <a:r>
              <a:rPr lang="en-US" sz="2000" err="1">
                <a:latin typeface="Microsoft Sans Serif"/>
                <a:ea typeface="Microsoft Sans Serif"/>
                <a:cs typeface="Microsoft Sans Serif"/>
              </a:rPr>
              <a:t>đề</a:t>
            </a:r>
            <a:r>
              <a:rPr lang="en-US" sz="2000">
                <a:latin typeface="Microsoft Sans Serif"/>
                <a:ea typeface="Microsoft Sans Serif"/>
                <a:cs typeface="Microsoft Sans Serif"/>
              </a:rPr>
              <a:t>: </a:t>
            </a:r>
            <a:r>
              <a:rPr lang="en-US" sz="2000" err="1">
                <a:latin typeface="Microsoft Sans Serif"/>
                <a:ea typeface="Microsoft Sans Serif"/>
                <a:cs typeface="Microsoft Sans Serif"/>
              </a:rPr>
              <a:t>độ</a:t>
            </a:r>
            <a:r>
              <a:rPr lang="en-US" sz="2000">
                <a:latin typeface="Microsoft Sans Serif"/>
                <a:ea typeface="Microsoft Sans Serif"/>
                <a:cs typeface="Microsoft Sans Serif"/>
              </a:rPr>
              <a:t> </a:t>
            </a:r>
            <a:r>
              <a:rPr lang="en-US" sz="2000" err="1">
                <a:latin typeface="Microsoft Sans Serif"/>
                <a:ea typeface="Microsoft Sans Serif"/>
                <a:cs typeface="Microsoft Sans Serif"/>
              </a:rPr>
              <a:t>nhạy</a:t>
            </a:r>
            <a:r>
              <a:rPr lang="en-US" sz="2000">
                <a:latin typeface="Microsoft Sans Serif"/>
                <a:ea typeface="Microsoft Sans Serif"/>
                <a:cs typeface="Microsoft Sans Serif"/>
              </a:rPr>
              <a:t> </a:t>
            </a:r>
            <a:r>
              <a:rPr lang="en-US" sz="2000" err="1">
                <a:latin typeface="Microsoft Sans Serif"/>
                <a:ea typeface="Microsoft Sans Serif"/>
                <a:cs typeface="Microsoft Sans Serif"/>
              </a:rPr>
              <a:t>cảm</a:t>
            </a:r>
            <a:r>
              <a:rPr lang="en-US" sz="2000">
                <a:latin typeface="Microsoft Sans Serif"/>
                <a:ea typeface="Microsoft Sans Serif"/>
                <a:cs typeface="Microsoft Sans Serif"/>
              </a:rPr>
              <a:t> (Sensitivity) </a:t>
            </a:r>
            <a:r>
              <a:rPr lang="en-US" sz="2000" err="1">
                <a:latin typeface="Microsoft Sans Serif"/>
                <a:ea typeface="Microsoft Sans Serif"/>
                <a:cs typeface="Microsoft Sans Serif"/>
              </a:rPr>
              <a:t>và</a:t>
            </a:r>
            <a:r>
              <a:rPr lang="en-US" sz="2000">
                <a:latin typeface="Microsoft Sans Serif"/>
                <a:ea typeface="Microsoft Sans Serif"/>
                <a:cs typeface="Microsoft Sans Serif"/>
              </a:rPr>
              <a:t> </a:t>
            </a:r>
            <a:r>
              <a:rPr lang="en-US" sz="2000" err="1">
                <a:latin typeface="Microsoft Sans Serif"/>
                <a:ea typeface="Microsoft Sans Serif"/>
                <a:cs typeface="Microsoft Sans Serif"/>
              </a:rPr>
              <a:t>tính</a:t>
            </a:r>
            <a:r>
              <a:rPr lang="en-US" sz="2000">
                <a:latin typeface="Microsoft Sans Serif"/>
                <a:ea typeface="Microsoft Sans Serif"/>
                <a:cs typeface="Microsoft Sans Serif"/>
              </a:rPr>
              <a:t> </a:t>
            </a:r>
            <a:r>
              <a:rPr lang="en-US" sz="2000" err="1">
                <a:latin typeface="Microsoft Sans Serif"/>
                <a:ea typeface="Microsoft Sans Serif"/>
                <a:cs typeface="Microsoft Sans Serif"/>
              </a:rPr>
              <a:t>bất</a:t>
            </a:r>
            <a:r>
              <a:rPr lang="en-US" sz="2000">
                <a:latin typeface="Microsoft Sans Serif"/>
                <a:ea typeface="Microsoft Sans Serif"/>
                <a:cs typeface="Microsoft Sans Serif"/>
              </a:rPr>
              <a:t> </a:t>
            </a:r>
            <a:r>
              <a:rPr lang="en-US" sz="2000" err="1">
                <a:latin typeface="Microsoft Sans Serif"/>
                <a:ea typeface="Microsoft Sans Serif"/>
                <a:cs typeface="Microsoft Sans Serif"/>
              </a:rPr>
              <a:t>biến</a:t>
            </a:r>
            <a:r>
              <a:rPr lang="en-US" sz="2000">
                <a:latin typeface="Microsoft Sans Serif"/>
                <a:ea typeface="Microsoft Sans Serif"/>
                <a:cs typeface="Microsoft Sans Serif"/>
              </a:rPr>
              <a:t> </a:t>
            </a:r>
            <a:r>
              <a:rPr lang="en-US" sz="2000" err="1">
                <a:latin typeface="Microsoft Sans Serif"/>
                <a:ea typeface="Microsoft Sans Serif"/>
                <a:cs typeface="Microsoft Sans Serif"/>
              </a:rPr>
              <a:t>khi</a:t>
            </a:r>
            <a:r>
              <a:rPr lang="en-US" sz="2000">
                <a:latin typeface="Microsoft Sans Serif"/>
                <a:ea typeface="Microsoft Sans Serif"/>
                <a:cs typeface="Microsoft Sans Serif"/>
              </a:rPr>
              <a:t> </a:t>
            </a:r>
            <a:r>
              <a:rPr lang="en-US" sz="2000" err="1">
                <a:latin typeface="Microsoft Sans Serif"/>
                <a:ea typeface="Microsoft Sans Serif"/>
                <a:cs typeface="Microsoft Sans Serif"/>
              </a:rPr>
              <a:t>thực</a:t>
            </a:r>
            <a:r>
              <a:rPr lang="en-US" sz="2000">
                <a:latin typeface="Microsoft Sans Serif"/>
                <a:ea typeface="Microsoft Sans Serif"/>
                <a:cs typeface="Microsoft Sans Serif"/>
              </a:rPr>
              <a:t> </a:t>
            </a:r>
            <a:r>
              <a:rPr lang="en-US" sz="2000" err="1">
                <a:latin typeface="Microsoft Sans Serif"/>
                <a:ea typeface="Microsoft Sans Serif"/>
                <a:cs typeface="Microsoft Sans Serif"/>
              </a:rPr>
              <a:t>thi</a:t>
            </a:r>
            <a:r>
              <a:rPr lang="en-US" sz="2000">
                <a:latin typeface="Microsoft Sans Serif"/>
                <a:ea typeface="Microsoft Sans Serif"/>
                <a:cs typeface="Microsoft Sans Serif"/>
              </a:rPr>
              <a:t> (Implementation Invariance).</a:t>
            </a:r>
          </a:p>
        </p:txBody>
      </p:sp>
    </p:spTree>
    <p:extLst>
      <p:ext uri="{BB962C8B-B14F-4D97-AF65-F5344CB8AC3E}">
        <p14:creationId xmlns:p14="http://schemas.microsoft.com/office/powerpoint/2010/main" val="377449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D5B46F0-C65D-77C7-2193-0D1AE9C8E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461" y="285750"/>
            <a:ext cx="4415078" cy="430887"/>
          </a:xfrm>
        </p:spPr>
        <p:txBody>
          <a:bodyPr/>
          <a:lstStyle/>
          <a:p>
            <a:pPr algn="ctr"/>
            <a:r>
              <a:rPr lang="en-VN" sz="2800"/>
              <a:t>Các công trình liên quan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43A74B-9E25-9EB2-3FBF-05390944494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16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lang="vi-VN" spc="-50" smtClean="0"/>
              <a:t>7</a:t>
            </a:fld>
            <a:endParaRPr lang="vi-VN" spc="-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D1231-ABDF-05E2-58A2-A3D14528F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340" y="937795"/>
            <a:ext cx="6023582" cy="615553"/>
          </a:xfrm>
        </p:spPr>
        <p:txBody>
          <a:bodyPr/>
          <a:lstStyle/>
          <a:p>
            <a:pPr marL="0" lvl="3">
              <a:buClr>
                <a:schemeClr val="accent6"/>
              </a:buClr>
            </a:pPr>
            <a:r>
              <a:rPr lang="vi-VN" sz="2000" b="1">
                <a:latin typeface="Microsoft Sans Serif"/>
                <a:ea typeface="Microsoft Sans Serif"/>
                <a:cs typeface="Microsoft Sans Serif"/>
              </a:rPr>
              <a:t>Công thức mô tả phương pháp tích hợp độ dốc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7E179D8D-130E-DB45-8A6F-22B9635149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8897" y="2419013"/>
                <a:ext cx="8462886" cy="1930016"/>
              </a:xfrm>
              <a:prstGeom prst="rect">
                <a:avLst/>
              </a:prstGeom>
            </p:spPr>
            <p:txBody>
              <a:bodyPr wrap="square" lIns="0" tIns="0" rIns="0" bIns="0" anchor="t">
                <a:spAutoFit/>
              </a:bodyPr>
              <a:lstStyle>
                <a:lvl1pPr marL="0">
                  <a:defRPr sz="2400" b="0" i="0">
                    <a:solidFill>
                      <a:schemeClr val="tx1"/>
                    </a:solidFill>
                    <a:latin typeface="Microsoft Sans Serif"/>
                    <a:ea typeface="+mn-ea"/>
                    <a:cs typeface="Microsoft Sans Serif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lvl="3" indent="-342900">
                  <a:buClr>
                    <a:schemeClr val="accent6"/>
                  </a:buCl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900" dirty="0">
                            <a:latin typeface="Microsoft Sans Serif" panose="020B0604020202020204" pitchFamily="34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IntegratedGrads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vi-VN" sz="190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(x): ﻿độ phân bổ của đặc trưng thứ i đối với đầu vào x</a:t>
                </a:r>
                <a:r>
                  <a:rPr lang="en-US" sz="190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.</a:t>
                </a:r>
                <a:endParaRPr lang="vi-VN" sz="190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  <a:p>
                <a:pPr marL="342900" lvl="3" indent="-342900">
                  <a:buClr>
                    <a:schemeClr val="accent6"/>
                  </a:buCl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vi-VN" sz="19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 </m:t>
                    </m:r>
                    <m:sSub>
                      <m:sSubPr>
                        <m:ctrlPr>
                          <a:rPr lang="vi-VN" sz="19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e>
                      <m:sub>
                        <m:r>
                          <a:rPr lang="en-US" sz="19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90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: giá trị của đặc trưng thứ </a:t>
                </a:r>
                <a14:m>
                  <m:oMath xmlns:m="http://schemas.openxmlformats.org/officeDocument/2006/math">
                    <m:r>
                      <a:rPr lang="vi-VN" sz="19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en-US" sz="190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 trong đầu vào x, x’.</a:t>
                </a:r>
                <a:endParaRPr lang="vi-VN" sz="190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  <a:p>
                <a:pPr marL="342900" lvl="3" indent="-342900">
                  <a:buClr>
                    <a:schemeClr val="accent6"/>
                  </a:buClr>
                  <a:buFont typeface="Wingdings" panose="05000000000000000000" pitchFamily="2" charset="2"/>
                  <a:buChar char="v"/>
                </a:pPr>
                <a:r>
                  <a:rPr lang="vi-VN" sz="190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F: hàm kích hoạt</a:t>
                </a:r>
                <a:r>
                  <a:rPr lang="en-US" sz="190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.</a:t>
                </a:r>
                <a:endParaRPr lang="vi-VN" sz="190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  <a:p>
                <a:pPr marL="342900" lvl="3" indent="-342900">
                  <a:buClr>
                    <a:schemeClr val="accent6"/>
                  </a:buClr>
                  <a:buFont typeface="Wingdings" panose="05000000000000000000" pitchFamily="2" charset="2"/>
                  <a:buChar char="v"/>
                </a:pPr>
                <a:r>
                  <a:rPr lang="vi-VN" sz="190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Đạo hàm riêng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19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vi-VN" sz="19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num>
                      <m:den>
                        <m:r>
                          <a:rPr lang="vi-VN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vi-VN" sz="19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vi-VN" sz="190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: ﻿đo lường độ nhạy cảm của kết quả dự đoán đối với các thay đổi trong đặc trưng thứ i</a:t>
                </a:r>
                <a:r>
                  <a:rPr lang="en-US" sz="190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.</a:t>
                </a:r>
                <a:endParaRPr lang="vi-VN" sz="190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  <a:p>
                <a:pPr marL="342900" lvl="3" indent="-342900">
                  <a:buClr>
                    <a:schemeClr val="accent6"/>
                  </a:buClr>
                  <a:buFont typeface="Wingdings" panose="05000000000000000000" pitchFamily="2" charset="2"/>
                  <a:buChar char="v"/>
                </a:pPr>
                <a:r>
                  <a:rPr lang="vi-VN" sz="190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Hệ số </a:t>
                </a:r>
                <a14:m>
                  <m:oMath xmlns:m="http://schemas.openxmlformats.org/officeDocument/2006/math">
                    <m:r>
                      <a:rPr lang="vi-VN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r>
                  <a:rPr lang="vi-VN" sz="190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: ﻿</a:t>
                </a:r>
                <a:r>
                  <a:rPr lang="en-US" sz="190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t</a:t>
                </a:r>
                <a:r>
                  <a:rPr lang="vi-VN" sz="190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ham số nội suy thay đổi từ 0 đến 1</a:t>
                </a:r>
                <a:r>
                  <a:rPr lang="en-US" sz="190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.</a:t>
                </a:r>
                <a:endParaRPr lang="vi-VN" sz="190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7E179D8D-130E-DB45-8A6F-22B963514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97" y="2419013"/>
                <a:ext cx="8462886" cy="1930016"/>
              </a:xfrm>
              <a:prstGeom prst="rect">
                <a:avLst/>
              </a:prstGeom>
              <a:blipFill>
                <a:blip r:embed="rId2"/>
                <a:stretch>
                  <a:fillRect l="-1657" t="-4114" b="-6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152DDACC-B6C8-515F-225A-75961CD87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735" y="1285938"/>
            <a:ext cx="7075472" cy="117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79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D5B46F0-C65D-77C7-2193-0D1AE9C8E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461" y="285750"/>
            <a:ext cx="4415078" cy="430887"/>
          </a:xfrm>
        </p:spPr>
        <p:txBody>
          <a:bodyPr/>
          <a:lstStyle/>
          <a:p>
            <a:pPr algn="ctr"/>
            <a:r>
              <a:rPr lang="en-VN" sz="2800"/>
              <a:t>Các công trình liên quan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43A74B-9E25-9EB2-3FBF-05390944494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16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lang="vi-VN" spc="-50" smtClean="0"/>
              <a:t>8</a:t>
            </a:fld>
            <a:endParaRPr lang="vi-VN" spc="-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D1231-ABDF-05E2-58A2-A3D14528F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340" y="937795"/>
            <a:ext cx="3757460" cy="414755"/>
          </a:xfrm>
        </p:spPr>
        <p:txBody>
          <a:bodyPr/>
          <a:lstStyle/>
          <a:p>
            <a:pPr marL="0" lvl="3">
              <a:buClr>
                <a:schemeClr val="accent6"/>
              </a:buClr>
            </a:pPr>
            <a:r>
              <a:rPr lang="vi-VN" sz="2000" b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Điểm phân bổ ở cơ chế tự chú ý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E179D8D-130E-DB45-8A6F-22B96351490B}"/>
              </a:ext>
            </a:extLst>
          </p:cNvPr>
          <p:cNvSpPr txBox="1">
            <a:spLocks/>
          </p:cNvSpPr>
          <p:nvPr/>
        </p:nvSpPr>
        <p:spPr>
          <a:xfrm>
            <a:off x="357340" y="1452361"/>
            <a:ext cx="8462886" cy="191077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 sz="2400" b="0" i="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lvl="3" indent="-342900"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vi-VN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﻿Điểm phân bổ này cho biết mức độ quan trọng của kết nối ở quá trình chú ý đối với dự đoán của mô hình.</a:t>
            </a:r>
          </a:p>
          <a:p>
            <a:pPr marL="342900" lvl="3" indent="-342900"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vi-VN" sz="2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Điểm phân bổ được tính bằng tích phân độ dốc của hàm mục tiêu (xác suất dự đoán của mô hình) theo trọng số chú ý của kết nối đó trên một đường đi từ ma trận chú ý với giá trị 0 đến ma trận chú ý ban đầu với giá trị tương ứng là 1.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ACEB7B-BB3E-11E6-87C6-A773E08CAF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729" y="3363140"/>
            <a:ext cx="5241471" cy="112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70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D5B46F0-C65D-77C7-2193-0D1AE9C8E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461" y="285750"/>
            <a:ext cx="4415078" cy="430887"/>
          </a:xfrm>
        </p:spPr>
        <p:txBody>
          <a:bodyPr/>
          <a:lstStyle/>
          <a:p>
            <a:pPr algn="ctr"/>
            <a:r>
              <a:rPr lang="en-VN" sz="2800"/>
              <a:t>Các công trình liên quan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43A74B-9E25-9EB2-3FBF-05390944494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16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lang="vi-VN" spc="-50" smtClean="0"/>
              <a:t>9</a:t>
            </a:fld>
            <a:endParaRPr lang="vi-VN" spc="-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D1231-ABDF-05E2-58A2-A3D14528F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340" y="937795"/>
            <a:ext cx="3757460" cy="414755"/>
          </a:xfrm>
        </p:spPr>
        <p:txBody>
          <a:bodyPr/>
          <a:lstStyle/>
          <a:p>
            <a:pPr marL="0" lvl="3">
              <a:buClr>
                <a:schemeClr val="accent6"/>
              </a:buClr>
            </a:pPr>
            <a:r>
              <a:rPr lang="vi-VN" sz="2000" b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Điểm phân bổ ở cơ chế tự chú ý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ACEB7B-BB3E-11E6-87C6-A773E08CAF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" y="1239338"/>
            <a:ext cx="5669280" cy="1219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F50AAF2A-2886-0024-0D27-B25FFB09E9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8897" y="2419013"/>
                <a:ext cx="8462886" cy="1731243"/>
              </a:xfrm>
              <a:prstGeom prst="rect">
                <a:avLst/>
              </a:prstGeom>
            </p:spPr>
            <p:txBody>
              <a:bodyPr wrap="square" lIns="0" tIns="0" rIns="0" bIns="0" anchor="t">
                <a:spAutoFit/>
              </a:bodyPr>
              <a:lstStyle>
                <a:lvl1pPr marL="0">
                  <a:defRPr sz="2400" b="0" i="0">
                    <a:solidFill>
                      <a:schemeClr val="tx1"/>
                    </a:solidFill>
                    <a:latin typeface="Microsoft Sans Serif"/>
                    <a:ea typeface="+mn-ea"/>
                    <a:cs typeface="Microsoft Sans Serif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lvl="3" indent="-342900">
                  <a:spcBef>
                    <a:spcPts val="500"/>
                  </a:spcBef>
                  <a:buClr>
                    <a:schemeClr val="accent6"/>
                  </a:buCl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 b="0" i="0" smtClean="0">
                            <a:latin typeface="Microsoft Sans Serif" panose="020B0604020202020204" pitchFamily="34" charset="0"/>
                            <a:ea typeface="+mn-lt"/>
                            <a:cs typeface="Microsoft Sans Serif" panose="020B0604020202020204" pitchFamily="34" charset="0"/>
                          </a:rPr>
                          <m:t>Attr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h</m:t>
                        </m:r>
                      </m:sub>
                    </m:sSub>
                  </m:oMath>
                </a14:m>
                <a:r>
                  <a:rPr lang="vi-VN" sz="200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(A): ﻿﻿ma trận điểm phân bổ cho đầu chú ý thứ h</a:t>
                </a:r>
                <a:r>
                  <a:rPr lang="en-US" sz="200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.</a:t>
                </a:r>
                <a:endParaRPr lang="vi-VN" sz="200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  <a:p>
                <a:pPr marL="342900" lvl="3" indent="-342900">
                  <a:spcBef>
                    <a:spcPts val="500"/>
                  </a:spcBef>
                  <a:buClr>
                    <a:schemeClr val="accent6"/>
                  </a:buCl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vi-VN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2000">
                    <a:latin typeface="Microsoft Sans Serif" panose="020B0604020202020204" pitchFamily="34" charset="0"/>
                    <a:cs typeface="Microsoft Sans Serif" panose="020B0604020202020204" pitchFamily="34" charset="0"/>
                  </a:rPr>
                  <a:t>: ma trận trọng số của đầu chú ý thứ h.</a:t>
                </a:r>
              </a:p>
              <a:p>
                <a:pPr marL="342900" lvl="3" indent="-342900">
                  <a:spcBef>
                    <a:spcPts val="500"/>
                  </a:spcBef>
                  <a:buClr>
                    <a:schemeClr val="accent6"/>
                  </a:buCl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vi-V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Microsoft Sans Serif" panose="020B0604020202020204" pitchFamily="34" charset="0"/>
                      </a:rPr>
                      <m:t>⨀</m:t>
                    </m:r>
                  </m:oMath>
                </a14:m>
                <a:r>
                  <a:rPr lang="vi-VN" sz="200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 </a:t>
                </a:r>
                <a:r>
                  <a:rPr lang="en-US" sz="200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: </a:t>
                </a:r>
                <a:r>
                  <a:rPr lang="vi-VN" sz="200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phép nhân tương ứng từng phần tử (element-wise) giữa ma trận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vi-VN" sz="200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 và ma trận kết quả của tích phân</a:t>
                </a:r>
                <a:r>
                  <a:rPr lang="en-US" sz="200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.</a:t>
                </a:r>
                <a:endParaRPr lang="vi-VN" sz="200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  <a:p>
                <a:pPr marL="342900" lvl="3" indent="-342900">
                  <a:spcBef>
                    <a:spcPts val="500"/>
                  </a:spcBef>
                  <a:buClr>
                    <a:schemeClr val="accent6"/>
                  </a:buClr>
                  <a:buFont typeface="Wingdings" panose="05000000000000000000" pitchFamily="2" charset="2"/>
                  <a:buChar char="v"/>
                </a:pPr>
                <a:r>
                  <a:rPr lang="vi-VN" sz="200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Hệ số </a:t>
                </a:r>
                <a14:m>
                  <m:oMath xmlns:m="http://schemas.openxmlformats.org/officeDocument/2006/math">
                    <m:r>
                      <a:rPr lang="vi-V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r>
                  <a:rPr lang="vi-VN" sz="200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: ﻿</a:t>
                </a:r>
                <a:r>
                  <a:rPr lang="en-US" sz="200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t</a:t>
                </a:r>
                <a:r>
                  <a:rPr lang="vi-VN" sz="200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ham số nội suy thay đổi từ 0 đến 1</a:t>
                </a:r>
                <a:r>
                  <a:rPr lang="en-US" sz="200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.</a:t>
                </a:r>
                <a:endParaRPr lang="vi-VN" sz="200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F50AAF2A-2886-0024-0D27-B25FFB09E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97" y="2419013"/>
                <a:ext cx="8462886" cy="1731243"/>
              </a:xfrm>
              <a:prstGeom prst="rect">
                <a:avLst/>
              </a:prstGeom>
              <a:blipFill>
                <a:blip r:embed="rId4"/>
                <a:stretch>
                  <a:fillRect l="-1729" t="-4577" b="-7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118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3118</Words>
  <Application>Microsoft Office PowerPoint</Application>
  <PresentationFormat>On-screen Show (16:9)</PresentationFormat>
  <Paragraphs>240</Paragraphs>
  <Slides>28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Aptos</vt:lpstr>
      <vt:lpstr>Arial</vt:lpstr>
      <vt:lpstr>Calibri</vt:lpstr>
      <vt:lpstr>Cambria Math</vt:lpstr>
      <vt:lpstr>Courier New</vt:lpstr>
      <vt:lpstr>Microsoft Sans Serif</vt:lpstr>
      <vt:lpstr>Segoe UI Symbol</vt:lpstr>
      <vt:lpstr>Times New Roman</vt:lpstr>
      <vt:lpstr>Wingdings</vt:lpstr>
      <vt:lpstr>Wingdings,Sans-Serif</vt:lpstr>
      <vt:lpstr>Office Theme</vt:lpstr>
      <vt:lpstr>KHOÁ LUẬN TỐT NGHIỆP</vt:lpstr>
      <vt:lpstr>Nội dung</vt:lpstr>
      <vt:lpstr>Giới thiệu đề tài</vt:lpstr>
      <vt:lpstr>Giới thiệu đề tài</vt:lpstr>
      <vt:lpstr>Giới thiệu đề tài</vt:lpstr>
      <vt:lpstr>Các công trình liên quan</vt:lpstr>
      <vt:lpstr>Các công trình liên quan</vt:lpstr>
      <vt:lpstr>Các công trình liên quan</vt:lpstr>
      <vt:lpstr>Các công trình liên quan</vt:lpstr>
      <vt:lpstr>Các công trình liên quan</vt:lpstr>
      <vt:lpstr>Các công trình liên quan</vt:lpstr>
      <vt:lpstr>Các công trình liên quan</vt:lpstr>
      <vt:lpstr>Các công trình liên quan</vt:lpstr>
      <vt:lpstr>Phương pháp tìm hiểu</vt:lpstr>
      <vt:lpstr>Phương pháp tìm hiểu</vt:lpstr>
      <vt:lpstr>Phương pháp tìm hiểu</vt:lpstr>
      <vt:lpstr>Phương pháp tìm hiểu</vt:lpstr>
      <vt:lpstr>Kết quả thực nghiệm</vt:lpstr>
      <vt:lpstr>Kết quả thực nghiệm</vt:lpstr>
      <vt:lpstr>Kết quả thực nghiệm</vt:lpstr>
      <vt:lpstr>Kết quả thực nghiệm</vt:lpstr>
      <vt:lpstr>Kết quả thực nghiệm</vt:lpstr>
      <vt:lpstr>Kết quả thực nghiệm</vt:lpstr>
      <vt:lpstr>Kết quả thực nghiệm</vt:lpstr>
      <vt:lpstr>Kết quả thực nghiệm</vt:lpstr>
      <vt:lpstr>Kết luận</vt:lpstr>
      <vt:lpstr>Tài liệu tham khảo</vt:lpstr>
      <vt:lpstr>XIN CẢM ƠN SỰ THEO DÕI CỦA QUÝ THẦY CÔ CẢM ƠN SỰ THEO DÕI CỦA CÁC BẠN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Hướng dẫn VIẾT VÀ TRÌNH BÀY BÁO CÁO KHÓA LUẬN, ĐỒ ÁN, THỰC TẬP TỐT NGHIỆP</dc:title>
  <dc:creator>Nguyen Thai</dc:creator>
  <cp:lastModifiedBy>NGUYỄN TRƯƠNG HOÀNG THÁI</cp:lastModifiedBy>
  <cp:revision>1</cp:revision>
  <dcterms:created xsi:type="dcterms:W3CDTF">2024-07-24T03:26:04Z</dcterms:created>
  <dcterms:modified xsi:type="dcterms:W3CDTF">2024-08-16T10:48:33Z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2023-05-18T00:00:00Z</vt:filetime>
  </property>
  <property fmtid="{D5CDD505-2E9C-101B-9397-08002B2CF9AE}" pid="3" name="LastSaved">
    <vt:filetime>2024-07-24T00:00:00Z</vt:filetime>
  </property>
  <property fmtid="{D5CDD505-2E9C-101B-9397-08002B2CF9AE}" pid="4" name="Producer">
    <vt:lpwstr>macOS Version 13.3.1 (Build 22E261) Quartz PDFContext</vt:lpwstr>
  </property>
</Properties>
</file>