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Aileron Bold" charset="1" panose="00000800000000000000"/>
      <p:regular r:id="rId16"/>
    </p:embeddedFont>
    <p:embeddedFont>
      <p:font typeface="TT Hoves Bold" charset="1" panose="02000003020000060003"/>
      <p:regular r:id="rId17"/>
    </p:embeddedFont>
    <p:embeddedFont>
      <p:font typeface="Aileron Bold Italics" charset="1" panose="00000800000000000000"/>
      <p:regular r:id="rId18"/>
    </p:embeddedFont>
    <p:embeddedFont>
      <p:font typeface="Aileron" charset="1" panose="00000500000000000000"/>
      <p:regular r:id="rId19"/>
    </p:embeddedFont>
    <p:embeddedFont>
      <p:font typeface="Public Sans" charset="1" panose="0000000000000000000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0.pn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11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6.svg" Type="http://schemas.openxmlformats.org/officeDocument/2006/relationships/image"/><Relationship Id="rId11" Target="../media/image17.png" Type="http://schemas.openxmlformats.org/officeDocument/2006/relationships/image"/><Relationship Id="rId12" Target="../media/image18.svg" Type="http://schemas.openxmlformats.org/officeDocument/2006/relationships/image"/><Relationship Id="rId13" Target="../media/image19.png" Type="http://schemas.openxmlformats.org/officeDocument/2006/relationships/image"/><Relationship Id="rId14" Target="../media/image20.svg" Type="http://schemas.openxmlformats.org/officeDocument/2006/relationships/image"/><Relationship Id="rId2" Target="../media/image12.pn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Relationship Id="rId5" Target="../media/image6.png" Type="http://schemas.openxmlformats.org/officeDocument/2006/relationships/image"/><Relationship Id="rId6" Target="../media/image7.svg" Type="http://schemas.openxmlformats.org/officeDocument/2006/relationships/image"/><Relationship Id="rId7" Target="../media/image13.png" Type="http://schemas.openxmlformats.org/officeDocument/2006/relationships/image"/><Relationship Id="rId8" Target="../media/image14.svg" Type="http://schemas.openxmlformats.org/officeDocument/2006/relationships/image"/><Relationship Id="rId9" Target="../media/image15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1.png" Type="http://schemas.openxmlformats.org/officeDocument/2006/relationships/image"/><Relationship Id="rId5" Target="../media/image22.svg" Type="http://schemas.openxmlformats.org/officeDocument/2006/relationships/image"/><Relationship Id="rId6" Target="../media/image8.png" Type="http://schemas.openxmlformats.org/officeDocument/2006/relationships/image"/><Relationship Id="rId7" Target="../media/image9.svg" Type="http://schemas.openxmlformats.org/officeDocument/2006/relationships/image"/><Relationship Id="rId8" Target="../media/image6.png" Type="http://schemas.openxmlformats.org/officeDocument/2006/relationships/image"/><Relationship Id="rId9" Target="../media/image7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Relationship Id="rId6" Target="../media/image2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Relationship Id="rId6" Target="../media/image24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Relationship Id="rId6" Target="../media/image25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Relationship Id="rId6" Target="../media/image26.pn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0BE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97241" y="-4197741"/>
            <a:ext cx="18682483" cy="18682483"/>
          </a:xfrm>
          <a:custGeom>
            <a:avLst/>
            <a:gdLst/>
            <a:ahLst/>
            <a:cxnLst/>
            <a:rect r="r" b="b" t="t" l="l"/>
            <a:pathLst>
              <a:path h="18682483" w="18682483">
                <a:moveTo>
                  <a:pt x="0" y="0"/>
                </a:moveTo>
                <a:lnTo>
                  <a:pt x="18682482" y="0"/>
                </a:lnTo>
                <a:lnTo>
                  <a:pt x="18682482" y="18682482"/>
                </a:lnTo>
                <a:lnTo>
                  <a:pt x="0" y="186824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7932286" y="3282569"/>
            <a:ext cx="13645760" cy="13645760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ED1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74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-416953">
            <a:off x="10718705" y="2337567"/>
            <a:ext cx="6258082" cy="8681733"/>
          </a:xfrm>
          <a:custGeom>
            <a:avLst/>
            <a:gdLst/>
            <a:ahLst/>
            <a:cxnLst/>
            <a:rect r="r" b="b" t="t" l="l"/>
            <a:pathLst>
              <a:path h="8681733" w="6258082">
                <a:moveTo>
                  <a:pt x="0" y="0"/>
                </a:moveTo>
                <a:lnTo>
                  <a:pt x="6258083" y="0"/>
                </a:lnTo>
                <a:lnTo>
                  <a:pt x="6258083" y="8681733"/>
                </a:lnTo>
                <a:lnTo>
                  <a:pt x="0" y="868173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091693" y="1509787"/>
            <a:ext cx="3205957" cy="3205957"/>
          </a:xfrm>
          <a:custGeom>
            <a:avLst/>
            <a:gdLst/>
            <a:ahLst/>
            <a:cxnLst/>
            <a:rect r="r" b="b" t="t" l="l"/>
            <a:pathLst>
              <a:path h="3205957" w="3205957">
                <a:moveTo>
                  <a:pt x="0" y="0"/>
                </a:moveTo>
                <a:lnTo>
                  <a:pt x="3205957" y="0"/>
                </a:lnTo>
                <a:lnTo>
                  <a:pt x="3205957" y="3205958"/>
                </a:lnTo>
                <a:lnTo>
                  <a:pt x="0" y="320595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13768" y="529689"/>
            <a:ext cx="692146" cy="499011"/>
          </a:xfrm>
          <a:custGeom>
            <a:avLst/>
            <a:gdLst/>
            <a:ahLst/>
            <a:cxnLst/>
            <a:rect r="r" b="b" t="t" l="l"/>
            <a:pathLst>
              <a:path h="499011" w="692146">
                <a:moveTo>
                  <a:pt x="0" y="0"/>
                </a:moveTo>
                <a:lnTo>
                  <a:pt x="692147" y="0"/>
                </a:lnTo>
                <a:lnTo>
                  <a:pt x="692147" y="499011"/>
                </a:lnTo>
                <a:lnTo>
                  <a:pt x="0" y="49901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7259300" y="9258300"/>
            <a:ext cx="627691" cy="594913"/>
            <a:chOff x="0" y="0"/>
            <a:chExt cx="165318" cy="15668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65318" cy="156685"/>
            </a:xfrm>
            <a:custGeom>
              <a:avLst/>
              <a:gdLst/>
              <a:ahLst/>
              <a:cxnLst/>
              <a:rect r="r" b="b" t="t" l="l"/>
              <a:pathLst>
                <a:path h="156685" w="165318">
                  <a:moveTo>
                    <a:pt x="0" y="0"/>
                  </a:moveTo>
                  <a:lnTo>
                    <a:pt x="165318" y="0"/>
                  </a:lnTo>
                  <a:lnTo>
                    <a:pt x="165318" y="156685"/>
                  </a:lnTo>
                  <a:lnTo>
                    <a:pt x="0" y="156685"/>
                  </a:lnTo>
                  <a:close/>
                </a:path>
              </a:pathLst>
            </a:custGeom>
            <a:solidFill>
              <a:srgbClr val="6072FE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9525"/>
              <a:ext cx="165318" cy="1662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74"/>
                </a:lnSpc>
              </a:pPr>
              <a:r>
                <a:rPr lang="en-US" b="true" sz="1453" spc="-79">
                  <a:solidFill>
                    <a:srgbClr val="FFFFFF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01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6591623" y="3040324"/>
            <a:ext cx="1156113" cy="1156113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5E898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74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6189648" y="8531187"/>
            <a:ext cx="2644051" cy="2644051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5E898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74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6499949" y="1154288"/>
            <a:ext cx="1183488" cy="1183488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5E898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74"/>
                </a:lnSpc>
              </a:pP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432505" y="4225012"/>
            <a:ext cx="7804999" cy="1163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143"/>
              </a:lnSpc>
              <a:spcBef>
                <a:spcPct val="0"/>
              </a:spcBef>
            </a:pPr>
            <a:r>
              <a:rPr lang="en-US" b="true" sz="7882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AI FOR SE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759531" y="6195734"/>
            <a:ext cx="6654737" cy="482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87"/>
              </a:lnSpc>
            </a:pPr>
            <a:r>
              <a:rPr lang="en-US" sz="3615" i="true" b="true">
                <a:solidFill>
                  <a:srgbClr val="000000"/>
                </a:solidFill>
                <a:latin typeface="Aileron Bold Italics"/>
                <a:ea typeface="Aileron Bold Italics"/>
                <a:cs typeface="Aileron Bold Italics"/>
                <a:sym typeface="Aileron Bold Italics"/>
              </a:rPr>
              <a:t>AI-Assisted Spending Planner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759531" y="454608"/>
            <a:ext cx="1836563" cy="7158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34"/>
              </a:lnSpc>
            </a:pPr>
            <a:r>
              <a:rPr lang="en-US" sz="2940" spc="-241" b="true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Group AI_65</a:t>
            </a:r>
          </a:p>
        </p:txBody>
      </p:sp>
      <p:sp>
        <p:nvSpPr>
          <p:cNvPr name="Freeform 24" id="24"/>
          <p:cNvSpPr/>
          <p:nvPr/>
        </p:nvSpPr>
        <p:spPr>
          <a:xfrm flipH="false" flipV="false" rot="0">
            <a:off x="-197241" y="2854814"/>
            <a:ext cx="2222020" cy="763567"/>
          </a:xfrm>
          <a:custGeom>
            <a:avLst/>
            <a:gdLst/>
            <a:ahLst/>
            <a:cxnLst/>
            <a:rect r="r" b="b" t="t" l="l"/>
            <a:pathLst>
              <a:path h="763567" w="2222020">
                <a:moveTo>
                  <a:pt x="0" y="0"/>
                </a:moveTo>
                <a:lnTo>
                  <a:pt x="2222019" y="0"/>
                </a:lnTo>
                <a:lnTo>
                  <a:pt x="2222019" y="763566"/>
                </a:lnTo>
                <a:lnTo>
                  <a:pt x="0" y="76356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4869674" y="8876517"/>
            <a:ext cx="2222020" cy="763567"/>
          </a:xfrm>
          <a:custGeom>
            <a:avLst/>
            <a:gdLst/>
            <a:ahLst/>
            <a:cxnLst/>
            <a:rect r="r" b="b" t="t" l="l"/>
            <a:pathLst>
              <a:path h="763567" w="2222020">
                <a:moveTo>
                  <a:pt x="0" y="0"/>
                </a:moveTo>
                <a:lnTo>
                  <a:pt x="2222019" y="0"/>
                </a:lnTo>
                <a:lnTo>
                  <a:pt x="2222019" y="763566"/>
                </a:lnTo>
                <a:lnTo>
                  <a:pt x="0" y="76356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0BE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97241" y="-4197741"/>
            <a:ext cx="18682483" cy="18682483"/>
          </a:xfrm>
          <a:custGeom>
            <a:avLst/>
            <a:gdLst/>
            <a:ahLst/>
            <a:cxnLst/>
            <a:rect r="r" b="b" t="t" l="l"/>
            <a:pathLst>
              <a:path h="18682483" w="18682483">
                <a:moveTo>
                  <a:pt x="0" y="0"/>
                </a:moveTo>
                <a:lnTo>
                  <a:pt x="18682482" y="0"/>
                </a:lnTo>
                <a:lnTo>
                  <a:pt x="18682482" y="18682482"/>
                </a:lnTo>
                <a:lnTo>
                  <a:pt x="0" y="186824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7259300" y="9258300"/>
            <a:ext cx="627691" cy="594913"/>
            <a:chOff x="0" y="0"/>
            <a:chExt cx="165318" cy="15668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65318" cy="156685"/>
            </a:xfrm>
            <a:custGeom>
              <a:avLst/>
              <a:gdLst/>
              <a:ahLst/>
              <a:cxnLst/>
              <a:rect r="r" b="b" t="t" l="l"/>
              <a:pathLst>
                <a:path h="156685" w="165318">
                  <a:moveTo>
                    <a:pt x="0" y="0"/>
                  </a:moveTo>
                  <a:lnTo>
                    <a:pt x="165318" y="0"/>
                  </a:lnTo>
                  <a:lnTo>
                    <a:pt x="165318" y="156685"/>
                  </a:lnTo>
                  <a:lnTo>
                    <a:pt x="0" y="156685"/>
                  </a:lnTo>
                  <a:close/>
                </a:path>
              </a:pathLst>
            </a:custGeom>
            <a:solidFill>
              <a:srgbClr val="ACD4E3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9525"/>
              <a:ext cx="165318" cy="1662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74"/>
                </a:lnSpc>
              </a:pPr>
              <a:r>
                <a:rPr lang="en-US" b="true" sz="1453" spc="-79">
                  <a:solidFill>
                    <a:srgbClr val="4B315A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01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2614353" y="5802082"/>
            <a:ext cx="13666720" cy="13666720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ED1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74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3970602" y="2197443"/>
            <a:ext cx="10346796" cy="3109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630"/>
              </a:lnSpc>
            </a:pPr>
            <a:r>
              <a:rPr lang="en-US" b="true" sz="13523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THANK YOU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319860" y="1038769"/>
            <a:ext cx="847412" cy="2215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1874"/>
              </a:lnSpc>
              <a:spcBef>
                <a:spcPct val="0"/>
              </a:spcBef>
            </a:pPr>
            <a:r>
              <a:rPr lang="en-US" sz="1453" spc="-79" strike="noStrike" u="none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HOME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3424041" y="1038769"/>
            <a:ext cx="847412" cy="2215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1874"/>
              </a:lnSpc>
              <a:spcBef>
                <a:spcPct val="0"/>
              </a:spcBef>
            </a:pPr>
            <a:r>
              <a:rPr lang="en-US" sz="1453" spc="-79" strike="noStrike" u="none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SERVICE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4528628" y="1038769"/>
            <a:ext cx="1105735" cy="2215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1874"/>
              </a:lnSpc>
              <a:spcBef>
                <a:spcPct val="0"/>
              </a:spcBef>
            </a:pPr>
            <a:r>
              <a:rPr lang="en-US" sz="1453" spc="-79" strike="noStrike" u="none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ABOUT US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5923945" y="1038769"/>
            <a:ext cx="1335355" cy="2215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1874"/>
              </a:lnSpc>
              <a:spcBef>
                <a:spcPct val="0"/>
              </a:spcBef>
            </a:pPr>
            <a:r>
              <a:rPr lang="en-US" sz="1453" spc="-79" strike="noStrike" u="none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CONTACT US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-312276">
            <a:off x="4910001" y="3682001"/>
            <a:ext cx="8467997" cy="11747511"/>
          </a:xfrm>
          <a:custGeom>
            <a:avLst/>
            <a:gdLst/>
            <a:ahLst/>
            <a:cxnLst/>
            <a:rect r="r" b="b" t="t" l="l"/>
            <a:pathLst>
              <a:path h="11747511" w="8467997">
                <a:moveTo>
                  <a:pt x="0" y="0"/>
                </a:moveTo>
                <a:lnTo>
                  <a:pt x="8467998" y="0"/>
                </a:lnTo>
                <a:lnTo>
                  <a:pt x="8467998" y="11747511"/>
                </a:lnTo>
                <a:lnTo>
                  <a:pt x="0" y="1174751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true" flipV="false" rot="0">
            <a:off x="1374773" y="5051961"/>
            <a:ext cx="2108657" cy="724611"/>
          </a:xfrm>
          <a:custGeom>
            <a:avLst/>
            <a:gdLst/>
            <a:ahLst/>
            <a:cxnLst/>
            <a:rect r="r" b="b" t="t" l="l"/>
            <a:pathLst>
              <a:path h="724611" w="2108657">
                <a:moveTo>
                  <a:pt x="2108657" y="0"/>
                </a:moveTo>
                <a:lnTo>
                  <a:pt x="0" y="0"/>
                </a:lnTo>
                <a:lnTo>
                  <a:pt x="0" y="724611"/>
                </a:lnTo>
                <a:lnTo>
                  <a:pt x="2108657" y="724611"/>
                </a:lnTo>
                <a:lnTo>
                  <a:pt x="2108657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5226744" y="6320284"/>
            <a:ext cx="2108657" cy="724611"/>
          </a:xfrm>
          <a:custGeom>
            <a:avLst/>
            <a:gdLst/>
            <a:ahLst/>
            <a:cxnLst/>
            <a:rect r="r" b="b" t="t" l="l"/>
            <a:pathLst>
              <a:path h="724611" w="2108657">
                <a:moveTo>
                  <a:pt x="0" y="0"/>
                </a:moveTo>
                <a:lnTo>
                  <a:pt x="2108657" y="0"/>
                </a:lnTo>
                <a:lnTo>
                  <a:pt x="2108657" y="724611"/>
                </a:lnTo>
                <a:lnTo>
                  <a:pt x="0" y="72461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2916273" y="8831145"/>
            <a:ext cx="2108657" cy="724611"/>
          </a:xfrm>
          <a:custGeom>
            <a:avLst/>
            <a:gdLst/>
            <a:ahLst/>
            <a:cxnLst/>
            <a:rect r="r" b="b" t="t" l="l"/>
            <a:pathLst>
              <a:path h="724611" w="2108657">
                <a:moveTo>
                  <a:pt x="0" y="0"/>
                </a:moveTo>
                <a:lnTo>
                  <a:pt x="2108657" y="0"/>
                </a:lnTo>
                <a:lnTo>
                  <a:pt x="2108657" y="724611"/>
                </a:lnTo>
                <a:lnTo>
                  <a:pt x="0" y="72461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8" id="18"/>
          <p:cNvGrpSpPr/>
          <p:nvPr/>
        </p:nvGrpSpPr>
        <p:grpSpPr>
          <a:xfrm rot="0">
            <a:off x="15757003" y="2425817"/>
            <a:ext cx="1278661" cy="1278661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5E898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74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-579882" y="7552484"/>
            <a:ext cx="2300729" cy="2300729"/>
            <a:chOff x="0" y="0"/>
            <a:chExt cx="812800" cy="8128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5E898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74"/>
                </a:lnSpc>
              </a:pPr>
            </a:p>
          </p:txBody>
        </p:sp>
      </p:grpSp>
      <p:sp>
        <p:nvSpPr>
          <p:cNvPr name="Freeform 24" id="24"/>
          <p:cNvSpPr/>
          <p:nvPr/>
        </p:nvSpPr>
        <p:spPr>
          <a:xfrm flipH="false" flipV="false" rot="0">
            <a:off x="913768" y="529689"/>
            <a:ext cx="692146" cy="499011"/>
          </a:xfrm>
          <a:custGeom>
            <a:avLst/>
            <a:gdLst/>
            <a:ahLst/>
            <a:cxnLst/>
            <a:rect r="r" b="b" t="t" l="l"/>
            <a:pathLst>
              <a:path h="499011" w="692146">
                <a:moveTo>
                  <a:pt x="0" y="0"/>
                </a:moveTo>
                <a:lnTo>
                  <a:pt x="692147" y="0"/>
                </a:lnTo>
                <a:lnTo>
                  <a:pt x="692147" y="499011"/>
                </a:lnTo>
                <a:lnTo>
                  <a:pt x="0" y="49901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5" id="25"/>
          <p:cNvSpPr txBox="true"/>
          <p:nvPr/>
        </p:nvSpPr>
        <p:spPr>
          <a:xfrm rot="0">
            <a:off x="1759531" y="454608"/>
            <a:ext cx="1836563" cy="7158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34"/>
              </a:lnSpc>
            </a:pPr>
            <a:r>
              <a:rPr lang="en-US" sz="2940" spc="-241" b="true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Group AI_65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0BE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97241" y="-4197741"/>
            <a:ext cx="18682483" cy="18682483"/>
          </a:xfrm>
          <a:custGeom>
            <a:avLst/>
            <a:gdLst/>
            <a:ahLst/>
            <a:cxnLst/>
            <a:rect r="r" b="b" t="t" l="l"/>
            <a:pathLst>
              <a:path h="18682483" w="18682483">
                <a:moveTo>
                  <a:pt x="0" y="0"/>
                </a:moveTo>
                <a:lnTo>
                  <a:pt x="18682482" y="0"/>
                </a:lnTo>
                <a:lnTo>
                  <a:pt x="18682482" y="18682482"/>
                </a:lnTo>
                <a:lnTo>
                  <a:pt x="0" y="186824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7932286" y="3282569"/>
            <a:ext cx="13645760" cy="13645760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ED1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74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-416953">
            <a:off x="10718705" y="2337567"/>
            <a:ext cx="6258082" cy="8681733"/>
          </a:xfrm>
          <a:custGeom>
            <a:avLst/>
            <a:gdLst/>
            <a:ahLst/>
            <a:cxnLst/>
            <a:rect r="r" b="b" t="t" l="l"/>
            <a:pathLst>
              <a:path h="8681733" w="6258082">
                <a:moveTo>
                  <a:pt x="0" y="0"/>
                </a:moveTo>
                <a:lnTo>
                  <a:pt x="6258083" y="0"/>
                </a:lnTo>
                <a:lnTo>
                  <a:pt x="6258083" y="8681733"/>
                </a:lnTo>
                <a:lnTo>
                  <a:pt x="0" y="868173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010535" y="779195"/>
            <a:ext cx="3205957" cy="3205957"/>
          </a:xfrm>
          <a:custGeom>
            <a:avLst/>
            <a:gdLst/>
            <a:ahLst/>
            <a:cxnLst/>
            <a:rect r="r" b="b" t="t" l="l"/>
            <a:pathLst>
              <a:path h="3205957" w="3205957">
                <a:moveTo>
                  <a:pt x="0" y="0"/>
                </a:moveTo>
                <a:lnTo>
                  <a:pt x="3205957" y="0"/>
                </a:lnTo>
                <a:lnTo>
                  <a:pt x="3205957" y="3205957"/>
                </a:lnTo>
                <a:lnTo>
                  <a:pt x="0" y="320595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13768" y="529689"/>
            <a:ext cx="692146" cy="499011"/>
          </a:xfrm>
          <a:custGeom>
            <a:avLst/>
            <a:gdLst/>
            <a:ahLst/>
            <a:cxnLst/>
            <a:rect r="r" b="b" t="t" l="l"/>
            <a:pathLst>
              <a:path h="499011" w="692146">
                <a:moveTo>
                  <a:pt x="0" y="0"/>
                </a:moveTo>
                <a:lnTo>
                  <a:pt x="692147" y="0"/>
                </a:lnTo>
                <a:lnTo>
                  <a:pt x="692147" y="499011"/>
                </a:lnTo>
                <a:lnTo>
                  <a:pt x="0" y="49901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7259300" y="9258300"/>
            <a:ext cx="627691" cy="594913"/>
            <a:chOff x="0" y="0"/>
            <a:chExt cx="165318" cy="15668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65318" cy="156685"/>
            </a:xfrm>
            <a:custGeom>
              <a:avLst/>
              <a:gdLst/>
              <a:ahLst/>
              <a:cxnLst/>
              <a:rect r="r" b="b" t="t" l="l"/>
              <a:pathLst>
                <a:path h="156685" w="165318">
                  <a:moveTo>
                    <a:pt x="0" y="0"/>
                  </a:moveTo>
                  <a:lnTo>
                    <a:pt x="165318" y="0"/>
                  </a:lnTo>
                  <a:lnTo>
                    <a:pt x="165318" y="156685"/>
                  </a:lnTo>
                  <a:lnTo>
                    <a:pt x="0" y="156685"/>
                  </a:lnTo>
                  <a:close/>
                </a:path>
              </a:pathLst>
            </a:custGeom>
            <a:solidFill>
              <a:srgbClr val="6072FE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9525"/>
              <a:ext cx="165318" cy="1662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74"/>
                </a:lnSpc>
              </a:pPr>
              <a:r>
                <a:rPr lang="en-US" b="true" sz="1453" spc="-79">
                  <a:solidFill>
                    <a:srgbClr val="FFFFFF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02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6591623" y="3040324"/>
            <a:ext cx="1156113" cy="1156113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5E898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74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6189648" y="8531187"/>
            <a:ext cx="2644051" cy="2644051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5E898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74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5048021" y="578712"/>
            <a:ext cx="1183488" cy="1183488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5E898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74"/>
                </a:lnSpc>
              </a:pP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1759531" y="454608"/>
            <a:ext cx="1836563" cy="7158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34"/>
              </a:lnSpc>
            </a:pPr>
            <a:r>
              <a:rPr lang="en-US" sz="2940" spc="-241" b="true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Group AI_65</a:t>
            </a:r>
          </a:p>
        </p:txBody>
      </p:sp>
      <p:sp>
        <p:nvSpPr>
          <p:cNvPr name="Freeform 22" id="22"/>
          <p:cNvSpPr/>
          <p:nvPr/>
        </p:nvSpPr>
        <p:spPr>
          <a:xfrm flipH="false" flipV="false" rot="0">
            <a:off x="-197241" y="2854814"/>
            <a:ext cx="2222020" cy="763567"/>
          </a:xfrm>
          <a:custGeom>
            <a:avLst/>
            <a:gdLst/>
            <a:ahLst/>
            <a:cxnLst/>
            <a:rect r="r" b="b" t="t" l="l"/>
            <a:pathLst>
              <a:path h="763567" w="2222020">
                <a:moveTo>
                  <a:pt x="0" y="0"/>
                </a:moveTo>
                <a:lnTo>
                  <a:pt x="2222019" y="0"/>
                </a:lnTo>
                <a:lnTo>
                  <a:pt x="2222019" y="763566"/>
                </a:lnTo>
                <a:lnTo>
                  <a:pt x="0" y="76356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4869674" y="8876517"/>
            <a:ext cx="2222020" cy="763567"/>
          </a:xfrm>
          <a:custGeom>
            <a:avLst/>
            <a:gdLst/>
            <a:ahLst/>
            <a:cxnLst/>
            <a:rect r="r" b="b" t="t" l="l"/>
            <a:pathLst>
              <a:path h="763567" w="2222020">
                <a:moveTo>
                  <a:pt x="0" y="0"/>
                </a:moveTo>
                <a:lnTo>
                  <a:pt x="2222019" y="0"/>
                </a:lnTo>
                <a:lnTo>
                  <a:pt x="2222019" y="763566"/>
                </a:lnTo>
                <a:lnTo>
                  <a:pt x="0" y="76356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4" id="24"/>
          <p:cNvSpPr txBox="true"/>
          <p:nvPr/>
        </p:nvSpPr>
        <p:spPr>
          <a:xfrm rot="0">
            <a:off x="427121" y="4075580"/>
            <a:ext cx="6972422" cy="7644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49"/>
              </a:lnSpc>
            </a:pPr>
            <a:r>
              <a:rPr lang="en-US" sz="6453" b="true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TEAM MEMBERS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028700" y="5025020"/>
            <a:ext cx="5564117" cy="35902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34051" indent="-367026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H</a:t>
            </a:r>
            <a:r>
              <a:rPr lang="en-US" sz="3399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uỳnh Bá Thái Hùng</a:t>
            </a:r>
          </a:p>
          <a:p>
            <a:pPr algn="just" marL="734051" indent="-367026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Phan Thanh Bảo</a:t>
            </a:r>
          </a:p>
          <a:p>
            <a:pPr algn="just" marL="734051" indent="-367026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Trần Minh Quang</a:t>
            </a:r>
          </a:p>
          <a:p>
            <a:pPr algn="just" marL="734051" indent="-367026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Nguyễn Văn Việt Hưng</a:t>
            </a:r>
          </a:p>
          <a:p>
            <a:pPr algn="just" marL="734051" indent="-367026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Nguyễn Hữu Huy</a:t>
            </a:r>
          </a:p>
          <a:p>
            <a:pPr algn="just">
              <a:lnSpc>
                <a:spcPts val="4759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0BE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97241" y="-4197741"/>
            <a:ext cx="18682483" cy="18682483"/>
          </a:xfrm>
          <a:custGeom>
            <a:avLst/>
            <a:gdLst/>
            <a:ahLst/>
            <a:cxnLst/>
            <a:rect r="r" b="b" t="t" l="l"/>
            <a:pathLst>
              <a:path h="18682483" w="18682483">
                <a:moveTo>
                  <a:pt x="0" y="0"/>
                </a:moveTo>
                <a:lnTo>
                  <a:pt x="18682482" y="0"/>
                </a:lnTo>
                <a:lnTo>
                  <a:pt x="18682482" y="18682482"/>
                </a:lnTo>
                <a:lnTo>
                  <a:pt x="0" y="186824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9144000" y="5697184"/>
            <a:ext cx="13645760" cy="13645760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ED1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74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7259300" y="9258300"/>
            <a:ext cx="627691" cy="594913"/>
            <a:chOff x="0" y="0"/>
            <a:chExt cx="165318" cy="15668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65318" cy="156685"/>
            </a:xfrm>
            <a:custGeom>
              <a:avLst/>
              <a:gdLst/>
              <a:ahLst/>
              <a:cxnLst/>
              <a:rect r="r" b="b" t="t" l="l"/>
              <a:pathLst>
                <a:path h="156685" w="165318">
                  <a:moveTo>
                    <a:pt x="0" y="0"/>
                  </a:moveTo>
                  <a:lnTo>
                    <a:pt x="165318" y="0"/>
                  </a:lnTo>
                  <a:lnTo>
                    <a:pt x="165318" y="156685"/>
                  </a:lnTo>
                  <a:lnTo>
                    <a:pt x="0" y="156685"/>
                  </a:lnTo>
                  <a:close/>
                </a:path>
              </a:pathLst>
            </a:custGeom>
            <a:solidFill>
              <a:srgbClr val="6072FE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9525"/>
              <a:ext cx="165318" cy="1662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74"/>
                </a:lnSpc>
              </a:pPr>
              <a:r>
                <a:rPr lang="en-US" b="true" sz="1453" spc="-79">
                  <a:solidFill>
                    <a:srgbClr val="FFFFFF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02</a:t>
              </a: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48667" y="2056221"/>
            <a:ext cx="11273712" cy="7644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49"/>
              </a:lnSpc>
            </a:pPr>
            <a:r>
              <a:rPr lang="en-US" sz="6453" b="true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 P</a:t>
            </a:r>
            <a:r>
              <a:rPr lang="en-US" sz="6453" b="true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ROBLEM / BACKGROUND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0287971" y="1635749"/>
            <a:ext cx="7777074" cy="11578771"/>
          </a:xfrm>
          <a:custGeom>
            <a:avLst/>
            <a:gdLst/>
            <a:ahLst/>
            <a:cxnLst/>
            <a:rect r="r" b="b" t="t" l="l"/>
            <a:pathLst>
              <a:path h="11578771" w="7777074">
                <a:moveTo>
                  <a:pt x="0" y="0"/>
                </a:moveTo>
                <a:lnTo>
                  <a:pt x="7777075" y="0"/>
                </a:lnTo>
                <a:lnTo>
                  <a:pt x="7777075" y="11578770"/>
                </a:lnTo>
                <a:lnTo>
                  <a:pt x="0" y="1157877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4807914" y="872182"/>
            <a:ext cx="2222020" cy="763567"/>
          </a:xfrm>
          <a:custGeom>
            <a:avLst/>
            <a:gdLst/>
            <a:ahLst/>
            <a:cxnLst/>
            <a:rect r="r" b="b" t="t" l="l"/>
            <a:pathLst>
              <a:path h="763567" w="2222020">
                <a:moveTo>
                  <a:pt x="0" y="0"/>
                </a:moveTo>
                <a:lnTo>
                  <a:pt x="2222019" y="0"/>
                </a:lnTo>
                <a:lnTo>
                  <a:pt x="2222019" y="763567"/>
                </a:lnTo>
                <a:lnTo>
                  <a:pt x="0" y="76356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8241754" y="406889"/>
            <a:ext cx="2222020" cy="763567"/>
          </a:xfrm>
          <a:custGeom>
            <a:avLst/>
            <a:gdLst/>
            <a:ahLst/>
            <a:cxnLst/>
            <a:rect r="r" b="b" t="t" l="l"/>
            <a:pathLst>
              <a:path h="763567" w="2222020">
                <a:moveTo>
                  <a:pt x="0" y="0"/>
                </a:moveTo>
                <a:lnTo>
                  <a:pt x="2222019" y="0"/>
                </a:lnTo>
                <a:lnTo>
                  <a:pt x="2222019" y="763567"/>
                </a:lnTo>
                <a:lnTo>
                  <a:pt x="0" y="76356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7182333" y="195967"/>
            <a:ext cx="676215" cy="676215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5E898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74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2186380" y="9915814"/>
            <a:ext cx="2604250" cy="2604250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5E898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74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6560050" y="5697184"/>
            <a:ext cx="1727950" cy="1727950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5E898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74"/>
                </a:lnSpc>
              </a:pPr>
            </a:p>
          </p:txBody>
        </p:sp>
      </p:grpSp>
      <p:sp>
        <p:nvSpPr>
          <p:cNvPr name="Freeform 22" id="22"/>
          <p:cNvSpPr/>
          <p:nvPr/>
        </p:nvSpPr>
        <p:spPr>
          <a:xfrm flipH="false" flipV="false" rot="0">
            <a:off x="913768" y="529689"/>
            <a:ext cx="692146" cy="499011"/>
          </a:xfrm>
          <a:custGeom>
            <a:avLst/>
            <a:gdLst/>
            <a:ahLst/>
            <a:cxnLst/>
            <a:rect r="r" b="b" t="t" l="l"/>
            <a:pathLst>
              <a:path h="499011" w="692146">
                <a:moveTo>
                  <a:pt x="0" y="0"/>
                </a:moveTo>
                <a:lnTo>
                  <a:pt x="692147" y="0"/>
                </a:lnTo>
                <a:lnTo>
                  <a:pt x="692147" y="499011"/>
                </a:lnTo>
                <a:lnTo>
                  <a:pt x="0" y="49901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2808742" y="5056286"/>
            <a:ext cx="3623062" cy="973698"/>
          </a:xfrm>
          <a:custGeom>
            <a:avLst/>
            <a:gdLst/>
            <a:ahLst/>
            <a:cxnLst/>
            <a:rect r="r" b="b" t="t" l="l"/>
            <a:pathLst>
              <a:path h="973698" w="3623062">
                <a:moveTo>
                  <a:pt x="0" y="0"/>
                </a:moveTo>
                <a:lnTo>
                  <a:pt x="3623062" y="0"/>
                </a:lnTo>
                <a:lnTo>
                  <a:pt x="3623062" y="973698"/>
                </a:lnTo>
                <a:lnTo>
                  <a:pt x="0" y="973698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24" id="24"/>
          <p:cNvSpPr txBox="true"/>
          <p:nvPr/>
        </p:nvSpPr>
        <p:spPr>
          <a:xfrm rot="0">
            <a:off x="1759531" y="454608"/>
            <a:ext cx="1836563" cy="7158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34"/>
              </a:lnSpc>
            </a:pPr>
            <a:r>
              <a:rPr lang="en-US" sz="2940" spc="-241" b="true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Group AI_65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7029933" y="3244363"/>
            <a:ext cx="3235185" cy="20005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92"/>
              </a:lnSpc>
              <a:spcBef>
                <a:spcPct val="0"/>
              </a:spcBef>
            </a:pPr>
            <a:r>
              <a:rPr lang="en-US" sz="2474" spc="-136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60% OF YOUNG ADULTS IN VIETNAM DO NOT HAVE A CLEAR SPENDING PLAN (MOMO 2023).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7029933" y="6439620"/>
            <a:ext cx="3235185" cy="24005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92"/>
              </a:lnSpc>
              <a:spcBef>
                <a:spcPct val="0"/>
              </a:spcBef>
            </a:pPr>
            <a:r>
              <a:rPr lang="en-US" sz="2474" spc="-136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MANY</a:t>
            </a:r>
            <a:r>
              <a:rPr lang="en-US" sz="2474" spc="-136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 PEOPLE STILL “RUN OUT OF MONEY BEFORE THE END OF THE MONTH,” EVEN WITH A STABLE INCOME.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0" y="4158177"/>
            <a:ext cx="2227540" cy="36007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92"/>
              </a:lnSpc>
              <a:spcBef>
                <a:spcPct val="0"/>
              </a:spcBef>
            </a:pPr>
            <a:r>
              <a:rPr lang="en-US" sz="2474" spc="-136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LACK OF SPENDING TRACKING, UNCLEAR SAVING GOALS, AND NO PERSONALIZED PLANNING TOOL.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0BE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101065" y="4158040"/>
            <a:ext cx="13645760" cy="1364576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ED1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74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7259300" y="9258300"/>
            <a:ext cx="627691" cy="594913"/>
            <a:chOff x="0" y="0"/>
            <a:chExt cx="165318" cy="15668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65318" cy="156685"/>
            </a:xfrm>
            <a:custGeom>
              <a:avLst/>
              <a:gdLst/>
              <a:ahLst/>
              <a:cxnLst/>
              <a:rect r="r" b="b" t="t" l="l"/>
              <a:pathLst>
                <a:path h="156685" w="165318">
                  <a:moveTo>
                    <a:pt x="0" y="0"/>
                  </a:moveTo>
                  <a:lnTo>
                    <a:pt x="165318" y="0"/>
                  </a:lnTo>
                  <a:lnTo>
                    <a:pt x="165318" y="156685"/>
                  </a:lnTo>
                  <a:lnTo>
                    <a:pt x="0" y="156685"/>
                  </a:lnTo>
                  <a:close/>
                </a:path>
              </a:pathLst>
            </a:custGeom>
            <a:solidFill>
              <a:srgbClr val="6072FE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9525"/>
              <a:ext cx="165318" cy="1662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74"/>
                </a:lnSpc>
              </a:pPr>
              <a:r>
                <a:rPr lang="en-US" b="true" sz="1453" spc="-79">
                  <a:solidFill>
                    <a:srgbClr val="FFFFFF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03</a:t>
              </a: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862812" y="1412898"/>
            <a:ext cx="10635101" cy="23165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43"/>
              </a:lnSpc>
            </a:pPr>
            <a:r>
              <a:rPr lang="en-US" b="true" sz="7882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S</a:t>
            </a:r>
            <a:r>
              <a:rPr lang="en-US" b="true" sz="7882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OLUTION OBJECTIVES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0978628" y="1920240"/>
            <a:ext cx="5738238" cy="7267425"/>
          </a:xfrm>
          <a:custGeom>
            <a:avLst/>
            <a:gdLst/>
            <a:ahLst/>
            <a:cxnLst/>
            <a:rect r="r" b="b" t="t" l="l"/>
            <a:pathLst>
              <a:path h="7267425" w="5738238">
                <a:moveTo>
                  <a:pt x="0" y="0"/>
                </a:moveTo>
                <a:lnTo>
                  <a:pt x="5738238" y="0"/>
                </a:lnTo>
                <a:lnTo>
                  <a:pt x="5738238" y="7267425"/>
                </a:lnTo>
                <a:lnTo>
                  <a:pt x="0" y="72674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5400147" y="284727"/>
            <a:ext cx="2222020" cy="763567"/>
          </a:xfrm>
          <a:custGeom>
            <a:avLst/>
            <a:gdLst/>
            <a:ahLst/>
            <a:cxnLst/>
            <a:rect r="r" b="b" t="t" l="l"/>
            <a:pathLst>
              <a:path h="763567" w="2222020">
                <a:moveTo>
                  <a:pt x="0" y="0"/>
                </a:moveTo>
                <a:lnTo>
                  <a:pt x="2222019" y="0"/>
                </a:lnTo>
                <a:lnTo>
                  <a:pt x="2222019" y="763567"/>
                </a:lnTo>
                <a:lnTo>
                  <a:pt x="0" y="76356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8213683" y="8494733"/>
            <a:ext cx="2222020" cy="763567"/>
          </a:xfrm>
          <a:custGeom>
            <a:avLst/>
            <a:gdLst/>
            <a:ahLst/>
            <a:cxnLst/>
            <a:rect r="r" b="b" t="t" l="l"/>
            <a:pathLst>
              <a:path h="763567" w="2222020">
                <a:moveTo>
                  <a:pt x="0" y="0"/>
                </a:moveTo>
                <a:lnTo>
                  <a:pt x="2222020" y="0"/>
                </a:lnTo>
                <a:lnTo>
                  <a:pt x="2222020" y="763567"/>
                </a:lnTo>
                <a:lnTo>
                  <a:pt x="0" y="76356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9073417" y="2225294"/>
            <a:ext cx="1149725" cy="1149725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5E898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74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-129861" y="8265627"/>
            <a:ext cx="1985346" cy="1985346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5E898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74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7573146" y="2394944"/>
            <a:ext cx="1181100" cy="1181100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5E898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74"/>
                </a:lnSpc>
              </a:pPr>
            </a:p>
          </p:txBody>
        </p:sp>
      </p:grpSp>
      <p:sp>
        <p:nvSpPr>
          <p:cNvPr name="Freeform 21" id="21"/>
          <p:cNvSpPr/>
          <p:nvPr/>
        </p:nvSpPr>
        <p:spPr>
          <a:xfrm flipH="false" flipV="false" rot="0">
            <a:off x="913768" y="529689"/>
            <a:ext cx="692146" cy="499011"/>
          </a:xfrm>
          <a:custGeom>
            <a:avLst/>
            <a:gdLst/>
            <a:ahLst/>
            <a:cxnLst/>
            <a:rect r="r" b="b" t="t" l="l"/>
            <a:pathLst>
              <a:path h="499011" w="692146">
                <a:moveTo>
                  <a:pt x="0" y="0"/>
                </a:moveTo>
                <a:lnTo>
                  <a:pt x="692147" y="0"/>
                </a:lnTo>
                <a:lnTo>
                  <a:pt x="692147" y="499011"/>
                </a:lnTo>
                <a:lnTo>
                  <a:pt x="0" y="49901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2" id="22"/>
          <p:cNvGrpSpPr/>
          <p:nvPr/>
        </p:nvGrpSpPr>
        <p:grpSpPr>
          <a:xfrm rot="0">
            <a:off x="731806" y="4621105"/>
            <a:ext cx="5728574" cy="647098"/>
            <a:chOff x="0" y="0"/>
            <a:chExt cx="7638099" cy="862797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49973" cy="862797"/>
            </a:xfrm>
            <a:custGeom>
              <a:avLst/>
              <a:gdLst/>
              <a:ahLst/>
              <a:cxnLst/>
              <a:rect r="r" b="b" t="t" l="l"/>
              <a:pathLst>
                <a:path h="862797" w="849973">
                  <a:moveTo>
                    <a:pt x="0" y="0"/>
                  </a:moveTo>
                  <a:lnTo>
                    <a:pt x="849973" y="0"/>
                  </a:lnTo>
                  <a:lnTo>
                    <a:pt x="849973" y="862797"/>
                  </a:lnTo>
                  <a:lnTo>
                    <a:pt x="0" y="86279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24" id="24"/>
            <p:cNvSpPr txBox="true"/>
            <p:nvPr/>
          </p:nvSpPr>
          <p:spPr>
            <a:xfrm rot="0">
              <a:off x="1080967" y="197999"/>
              <a:ext cx="6557132" cy="53277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44"/>
                </a:lnSpc>
                <a:spcBef>
                  <a:spcPct val="0"/>
                </a:spcBef>
              </a:pPr>
              <a:r>
                <a:rPr lang="en-US" sz="2592" spc="-142">
                  <a:solidFill>
                    <a:srgbClr val="000000"/>
                  </a:solidFill>
                  <a:latin typeface="Aileron"/>
                  <a:ea typeface="Aileron"/>
                  <a:cs typeface="Aileron"/>
                  <a:sym typeface="Aileron"/>
                </a:rPr>
                <a:t>INPUT INCOME AND SAVING GOALS.</a:t>
              </a: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731806" y="6917407"/>
            <a:ext cx="5644375" cy="840342"/>
            <a:chOff x="0" y="0"/>
            <a:chExt cx="7525834" cy="1120456"/>
          </a:xfrm>
        </p:grpSpPr>
        <p:sp>
          <p:nvSpPr>
            <p:cNvPr name="TextBox 26" id="26"/>
            <p:cNvSpPr txBox="true"/>
            <p:nvPr/>
          </p:nvSpPr>
          <p:spPr>
            <a:xfrm rot="0">
              <a:off x="968702" y="43963"/>
              <a:ext cx="6557132" cy="10764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44"/>
                </a:lnSpc>
                <a:spcBef>
                  <a:spcPct val="0"/>
                </a:spcBef>
              </a:pPr>
              <a:r>
                <a:rPr lang="en-US" sz="2592" spc="-142">
                  <a:solidFill>
                    <a:srgbClr val="000000"/>
                  </a:solidFill>
                  <a:latin typeface="Aileron"/>
                  <a:ea typeface="Aileron"/>
                  <a:cs typeface="Aileron"/>
                  <a:sym typeface="Aileron"/>
                </a:rPr>
                <a:t>T</a:t>
              </a:r>
              <a:r>
                <a:rPr lang="en-US" sz="2592" spc="-142">
                  <a:solidFill>
                    <a:srgbClr val="000000"/>
                  </a:solidFill>
                  <a:latin typeface="Aileron"/>
                  <a:ea typeface="Aileron"/>
                  <a:cs typeface="Aileron"/>
                  <a:sym typeface="Aileron"/>
                </a:rPr>
                <a:t>RACK DAILY EXPENSES VIA APP OR CHATBOT.</a:t>
              </a:r>
            </a:p>
          </p:txBody>
        </p:sp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727402" cy="776931"/>
            </a:xfrm>
            <a:custGeom>
              <a:avLst/>
              <a:gdLst/>
              <a:ahLst/>
              <a:cxnLst/>
              <a:rect r="r" b="b" t="t" l="l"/>
              <a:pathLst>
                <a:path h="776931" w="727402">
                  <a:moveTo>
                    <a:pt x="0" y="0"/>
                  </a:moveTo>
                  <a:lnTo>
                    <a:pt x="727402" y="0"/>
                  </a:lnTo>
                  <a:lnTo>
                    <a:pt x="727402" y="776931"/>
                  </a:lnTo>
                  <a:lnTo>
                    <a:pt x="0" y="77693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2184016" y="5680786"/>
            <a:ext cx="5747624" cy="785938"/>
            <a:chOff x="0" y="0"/>
            <a:chExt cx="7663499" cy="1047918"/>
          </a:xfrm>
        </p:grpSpPr>
        <p:sp>
          <p:nvSpPr>
            <p:cNvPr name="TextBox 29" id="29"/>
            <p:cNvSpPr txBox="true"/>
            <p:nvPr/>
          </p:nvSpPr>
          <p:spPr>
            <a:xfrm rot="0">
              <a:off x="1106367" y="-28575"/>
              <a:ext cx="6557132" cy="10764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44"/>
                </a:lnSpc>
                <a:spcBef>
                  <a:spcPct val="0"/>
                </a:spcBef>
              </a:pPr>
              <a:r>
                <a:rPr lang="en-US" sz="2592" spc="-142">
                  <a:solidFill>
                    <a:srgbClr val="000000"/>
                  </a:solidFill>
                  <a:latin typeface="Aileron"/>
                  <a:ea typeface="Aileron"/>
                  <a:cs typeface="Aileron"/>
                  <a:sym typeface="Aileron"/>
                </a:rPr>
                <a:t>LE</a:t>
              </a:r>
              <a:r>
                <a:rPr lang="en-US" sz="2592" spc="-142">
                  <a:solidFill>
                    <a:srgbClr val="000000"/>
                  </a:solidFill>
                  <a:latin typeface="Aileron"/>
                  <a:ea typeface="Aileron"/>
                  <a:cs typeface="Aileron"/>
                  <a:sym typeface="Aileron"/>
                </a:rPr>
                <a:t>T AI GENERATE A PERSONALIZED SPENDING PLAN BASED ON HABITS.</a:t>
              </a:r>
            </a:p>
          </p:txBody>
        </p:sp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950624" cy="950624"/>
            </a:xfrm>
            <a:custGeom>
              <a:avLst/>
              <a:gdLst/>
              <a:ahLst/>
              <a:cxnLst/>
              <a:rect r="r" b="b" t="t" l="l"/>
              <a:pathLst>
                <a:path h="950624" w="950624">
                  <a:moveTo>
                    <a:pt x="0" y="0"/>
                  </a:moveTo>
                  <a:lnTo>
                    <a:pt x="950624" y="0"/>
                  </a:lnTo>
                  <a:lnTo>
                    <a:pt x="950624" y="950624"/>
                  </a:lnTo>
                  <a:lnTo>
                    <a:pt x="0" y="9506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31" id="31"/>
          <p:cNvSpPr txBox="true"/>
          <p:nvPr/>
        </p:nvSpPr>
        <p:spPr>
          <a:xfrm rot="0">
            <a:off x="1759531" y="454608"/>
            <a:ext cx="1836563" cy="7158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34"/>
              </a:lnSpc>
            </a:pPr>
            <a:r>
              <a:rPr lang="en-US" sz="2940" spc="-241" b="true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Group AI_65</a:t>
            </a:r>
          </a:p>
        </p:txBody>
      </p:sp>
      <p:grpSp>
        <p:nvGrpSpPr>
          <p:cNvPr name="Group 32" id="32"/>
          <p:cNvGrpSpPr/>
          <p:nvPr/>
        </p:nvGrpSpPr>
        <p:grpSpPr>
          <a:xfrm rot="0">
            <a:off x="2198317" y="8256102"/>
            <a:ext cx="5423850" cy="785938"/>
            <a:chOff x="0" y="0"/>
            <a:chExt cx="7231799" cy="1047918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661967" cy="729623"/>
            </a:xfrm>
            <a:custGeom>
              <a:avLst/>
              <a:gdLst/>
              <a:ahLst/>
              <a:cxnLst/>
              <a:rect r="r" b="b" t="t" l="l"/>
              <a:pathLst>
                <a:path h="729623" w="661967">
                  <a:moveTo>
                    <a:pt x="0" y="0"/>
                  </a:moveTo>
                  <a:lnTo>
                    <a:pt x="661967" y="0"/>
                  </a:lnTo>
                  <a:lnTo>
                    <a:pt x="661967" y="729623"/>
                  </a:lnTo>
                  <a:lnTo>
                    <a:pt x="0" y="7296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34" id="34"/>
            <p:cNvSpPr txBox="true"/>
            <p:nvPr/>
          </p:nvSpPr>
          <p:spPr>
            <a:xfrm rot="0">
              <a:off x="674667" y="-28575"/>
              <a:ext cx="6557132" cy="10764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44"/>
                </a:lnSpc>
                <a:spcBef>
                  <a:spcPct val="0"/>
                </a:spcBef>
              </a:pPr>
              <a:r>
                <a:rPr lang="en-US" sz="2592" spc="-142">
                  <a:solidFill>
                    <a:srgbClr val="000000"/>
                  </a:solidFill>
                  <a:latin typeface="Aileron"/>
                  <a:ea typeface="Aileron"/>
                  <a:cs typeface="Aileron"/>
                  <a:sym typeface="Aileron"/>
                </a:rPr>
                <a:t>RE</a:t>
              </a:r>
              <a:r>
                <a:rPr lang="en-US" sz="2592" spc="-142">
                  <a:solidFill>
                    <a:srgbClr val="000000"/>
                  </a:solidFill>
                  <a:latin typeface="Aileron"/>
                  <a:ea typeface="Aileron"/>
                  <a:cs typeface="Aileron"/>
                  <a:sym typeface="Aileron"/>
                </a:rPr>
                <a:t>CEIVE SMART ALERTS WHEN SPENDING EXCEEDS LIMITS.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0BE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97241" y="-4197741"/>
            <a:ext cx="18682483" cy="18682483"/>
          </a:xfrm>
          <a:custGeom>
            <a:avLst/>
            <a:gdLst/>
            <a:ahLst/>
            <a:cxnLst/>
            <a:rect r="r" b="b" t="t" l="l"/>
            <a:pathLst>
              <a:path h="18682483" w="18682483">
                <a:moveTo>
                  <a:pt x="0" y="0"/>
                </a:moveTo>
                <a:lnTo>
                  <a:pt x="18682482" y="0"/>
                </a:lnTo>
                <a:lnTo>
                  <a:pt x="18682482" y="18682482"/>
                </a:lnTo>
                <a:lnTo>
                  <a:pt x="0" y="186824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1064111" y="1654501"/>
            <a:ext cx="13645760" cy="13645760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ED1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74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7259300" y="9258300"/>
            <a:ext cx="627691" cy="594913"/>
            <a:chOff x="0" y="0"/>
            <a:chExt cx="165318" cy="15668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65318" cy="156685"/>
            </a:xfrm>
            <a:custGeom>
              <a:avLst/>
              <a:gdLst/>
              <a:ahLst/>
              <a:cxnLst/>
              <a:rect r="r" b="b" t="t" l="l"/>
              <a:pathLst>
                <a:path h="156685" w="165318">
                  <a:moveTo>
                    <a:pt x="0" y="0"/>
                  </a:moveTo>
                  <a:lnTo>
                    <a:pt x="165318" y="0"/>
                  </a:lnTo>
                  <a:lnTo>
                    <a:pt x="165318" y="156685"/>
                  </a:lnTo>
                  <a:lnTo>
                    <a:pt x="0" y="156685"/>
                  </a:lnTo>
                  <a:close/>
                </a:path>
              </a:pathLst>
            </a:custGeom>
            <a:solidFill>
              <a:srgbClr val="6072FE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9525"/>
              <a:ext cx="165318" cy="1662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74"/>
                </a:lnSpc>
              </a:pPr>
              <a:r>
                <a:rPr lang="en-US" b="true" sz="1453" spc="-79">
                  <a:solidFill>
                    <a:srgbClr val="FFFFFF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04</a:t>
              </a: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1864052" y="4891943"/>
            <a:ext cx="6157504" cy="3381030"/>
          </a:xfrm>
          <a:custGeom>
            <a:avLst/>
            <a:gdLst/>
            <a:ahLst/>
            <a:cxnLst/>
            <a:rect r="r" b="b" t="t" l="l"/>
            <a:pathLst>
              <a:path h="3381030" w="6157504">
                <a:moveTo>
                  <a:pt x="0" y="0"/>
                </a:moveTo>
                <a:lnTo>
                  <a:pt x="6157504" y="0"/>
                </a:lnTo>
                <a:lnTo>
                  <a:pt x="6157504" y="3381029"/>
                </a:lnTo>
                <a:lnTo>
                  <a:pt x="0" y="338102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0" id="10"/>
          <p:cNvSpPr txBox="true"/>
          <p:nvPr/>
        </p:nvSpPr>
        <p:spPr>
          <a:xfrm rot="0">
            <a:off x="781050" y="1683076"/>
            <a:ext cx="7605075" cy="23156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143"/>
              </a:lnSpc>
              <a:spcBef>
                <a:spcPct val="0"/>
              </a:spcBef>
            </a:pPr>
            <a:r>
              <a:rPr lang="en-US" b="true" sz="7882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SCOPE</a:t>
            </a:r>
            <a:r>
              <a:rPr lang="en-US" b="true" sz="7882" strike="noStrike" u="none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 &amp; CORE FEATURE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48636" y="4519293"/>
            <a:ext cx="10214856" cy="18869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078"/>
              </a:lnSpc>
            </a:pPr>
            <a:r>
              <a:rPr lang="en-US" sz="3627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Core Feature: Budget Planner + Daily Tracking</a:t>
            </a:r>
          </a:p>
          <a:p>
            <a:pPr algn="just">
              <a:lnSpc>
                <a:spcPts val="5078"/>
              </a:lnSpc>
            </a:pPr>
          </a:p>
          <a:p>
            <a:pPr algn="just">
              <a:lnSpc>
                <a:spcPts val="5078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12319860" y="1038769"/>
            <a:ext cx="847412" cy="2215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1874"/>
              </a:lnSpc>
              <a:spcBef>
                <a:spcPct val="0"/>
              </a:spcBef>
            </a:pPr>
            <a:r>
              <a:rPr lang="en-US" sz="1453" spc="-79" strike="noStrike" u="none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HOME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3424041" y="1038769"/>
            <a:ext cx="847412" cy="2215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1874"/>
              </a:lnSpc>
              <a:spcBef>
                <a:spcPct val="0"/>
              </a:spcBef>
            </a:pPr>
            <a:r>
              <a:rPr lang="en-US" sz="1453" spc="-79" strike="noStrike" u="none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SERVICE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4528628" y="1038769"/>
            <a:ext cx="1105735" cy="2215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1874"/>
              </a:lnSpc>
              <a:spcBef>
                <a:spcPct val="0"/>
              </a:spcBef>
            </a:pPr>
            <a:r>
              <a:rPr lang="en-US" sz="1453" spc="-79" strike="noStrike" u="none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ABOUT US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5923945" y="1038769"/>
            <a:ext cx="1335355" cy="2215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1874"/>
              </a:lnSpc>
              <a:spcBef>
                <a:spcPct val="0"/>
              </a:spcBef>
            </a:pPr>
            <a:r>
              <a:rPr lang="en-US" sz="1453" spc="-79" strike="noStrike" u="none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CONTACT US</a:t>
            </a:r>
          </a:p>
        </p:txBody>
      </p:sp>
      <p:sp>
        <p:nvSpPr>
          <p:cNvPr name="Freeform 16" id="16"/>
          <p:cNvSpPr/>
          <p:nvPr/>
        </p:nvSpPr>
        <p:spPr>
          <a:xfrm flipH="false" flipV="false" rot="0">
            <a:off x="9642032" y="3438895"/>
            <a:ext cx="2222020" cy="763567"/>
          </a:xfrm>
          <a:custGeom>
            <a:avLst/>
            <a:gdLst/>
            <a:ahLst/>
            <a:cxnLst/>
            <a:rect r="r" b="b" t="t" l="l"/>
            <a:pathLst>
              <a:path h="763567" w="2222020">
                <a:moveTo>
                  <a:pt x="0" y="0"/>
                </a:moveTo>
                <a:lnTo>
                  <a:pt x="2222020" y="0"/>
                </a:lnTo>
                <a:lnTo>
                  <a:pt x="2222020" y="763567"/>
                </a:lnTo>
                <a:lnTo>
                  <a:pt x="0" y="76356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true" flipV="false" rot="0">
            <a:off x="8633775" y="3057112"/>
            <a:ext cx="2222020" cy="763567"/>
          </a:xfrm>
          <a:custGeom>
            <a:avLst/>
            <a:gdLst/>
            <a:ahLst/>
            <a:cxnLst/>
            <a:rect r="r" b="b" t="t" l="l"/>
            <a:pathLst>
              <a:path h="763567" w="2222020">
                <a:moveTo>
                  <a:pt x="2222019" y="0"/>
                </a:moveTo>
                <a:lnTo>
                  <a:pt x="0" y="0"/>
                </a:lnTo>
                <a:lnTo>
                  <a:pt x="0" y="763566"/>
                </a:lnTo>
                <a:lnTo>
                  <a:pt x="2222019" y="763566"/>
                </a:lnTo>
                <a:lnTo>
                  <a:pt x="2222019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8" id="18"/>
          <p:cNvGrpSpPr/>
          <p:nvPr/>
        </p:nvGrpSpPr>
        <p:grpSpPr>
          <a:xfrm rot="0">
            <a:off x="6616433" y="329817"/>
            <a:ext cx="1149725" cy="1149725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5E898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74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7624690" y="8844542"/>
            <a:ext cx="2017342" cy="2017342"/>
            <a:chOff x="0" y="0"/>
            <a:chExt cx="812800" cy="8128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5E898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74"/>
                </a:lnSpc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5760162" y="8699485"/>
            <a:ext cx="856271" cy="856271"/>
            <a:chOff x="0" y="0"/>
            <a:chExt cx="812800" cy="8128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5E898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74"/>
                </a:lnSpc>
              </a:pPr>
            </a:p>
          </p:txBody>
        </p:sp>
      </p:grpSp>
      <p:sp>
        <p:nvSpPr>
          <p:cNvPr name="Freeform 27" id="27"/>
          <p:cNvSpPr/>
          <p:nvPr/>
        </p:nvSpPr>
        <p:spPr>
          <a:xfrm flipH="false" flipV="false" rot="0">
            <a:off x="913768" y="529689"/>
            <a:ext cx="692146" cy="499011"/>
          </a:xfrm>
          <a:custGeom>
            <a:avLst/>
            <a:gdLst/>
            <a:ahLst/>
            <a:cxnLst/>
            <a:rect r="r" b="b" t="t" l="l"/>
            <a:pathLst>
              <a:path h="499011" w="692146">
                <a:moveTo>
                  <a:pt x="0" y="0"/>
                </a:moveTo>
                <a:lnTo>
                  <a:pt x="692147" y="0"/>
                </a:lnTo>
                <a:lnTo>
                  <a:pt x="692147" y="499011"/>
                </a:lnTo>
                <a:lnTo>
                  <a:pt x="0" y="49901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8" id="28"/>
          <p:cNvSpPr txBox="true"/>
          <p:nvPr/>
        </p:nvSpPr>
        <p:spPr>
          <a:xfrm rot="0">
            <a:off x="1759531" y="454608"/>
            <a:ext cx="1836563" cy="7158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34"/>
              </a:lnSpc>
            </a:pPr>
            <a:r>
              <a:rPr lang="en-US" sz="2940" spc="-241" b="true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Group AI_65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295848" y="5643770"/>
            <a:ext cx="9768458" cy="12040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551166" indent="-275583" lvl="1">
              <a:lnSpc>
                <a:spcPts val="3293"/>
              </a:lnSpc>
              <a:buFont typeface="Arial"/>
              <a:buChar char="•"/>
            </a:pPr>
            <a:r>
              <a:rPr lang="en-US" sz="2552" spc="-14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AI ANALYZES SPENDING HISTORY AND USER BEHAVIOR.</a:t>
            </a:r>
          </a:p>
          <a:p>
            <a:pPr algn="ctr" marL="551166" indent="-275583" lvl="1">
              <a:lnSpc>
                <a:spcPts val="3293"/>
              </a:lnSpc>
              <a:buFont typeface="Arial"/>
              <a:buChar char="•"/>
            </a:pPr>
            <a:r>
              <a:rPr lang="en-US" sz="2552" spc="-14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PREDICTS FUTURE CONSUMPTION TRENDS.</a:t>
            </a:r>
          </a:p>
          <a:p>
            <a:pPr algn="ctr" marL="551166" indent="-275583" lvl="1">
              <a:lnSpc>
                <a:spcPts val="3293"/>
              </a:lnSpc>
              <a:buFont typeface="Arial"/>
              <a:buChar char="•"/>
            </a:pPr>
            <a:r>
              <a:rPr lang="en-US" sz="2552" spc="-14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SUGGESTS OPTIMAL SPENDING PATTERNS TO MEET SAVING GOALS.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0BE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97241" y="-4197741"/>
            <a:ext cx="18682483" cy="18682483"/>
          </a:xfrm>
          <a:custGeom>
            <a:avLst/>
            <a:gdLst/>
            <a:ahLst/>
            <a:cxnLst/>
            <a:rect r="r" b="b" t="t" l="l"/>
            <a:pathLst>
              <a:path h="18682483" w="18682483">
                <a:moveTo>
                  <a:pt x="0" y="0"/>
                </a:moveTo>
                <a:lnTo>
                  <a:pt x="18682482" y="0"/>
                </a:lnTo>
                <a:lnTo>
                  <a:pt x="18682482" y="18682482"/>
                </a:lnTo>
                <a:lnTo>
                  <a:pt x="0" y="186824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7259300" y="9258300"/>
            <a:ext cx="627691" cy="594913"/>
            <a:chOff x="0" y="0"/>
            <a:chExt cx="165318" cy="15668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65318" cy="156685"/>
            </a:xfrm>
            <a:custGeom>
              <a:avLst/>
              <a:gdLst/>
              <a:ahLst/>
              <a:cxnLst/>
              <a:rect r="r" b="b" t="t" l="l"/>
              <a:pathLst>
                <a:path h="156685" w="165318">
                  <a:moveTo>
                    <a:pt x="0" y="0"/>
                  </a:moveTo>
                  <a:lnTo>
                    <a:pt x="165318" y="0"/>
                  </a:lnTo>
                  <a:lnTo>
                    <a:pt x="165318" y="156685"/>
                  </a:lnTo>
                  <a:lnTo>
                    <a:pt x="0" y="156685"/>
                  </a:lnTo>
                  <a:close/>
                </a:path>
              </a:pathLst>
            </a:custGeom>
            <a:solidFill>
              <a:srgbClr val="6072FE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9525"/>
              <a:ext cx="165318" cy="1662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74"/>
                </a:lnSpc>
              </a:pPr>
              <a:r>
                <a:rPr lang="en-US" b="true" sz="1453" spc="-79">
                  <a:solidFill>
                    <a:srgbClr val="FFFFFF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04</a:t>
              </a: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913768" y="529689"/>
            <a:ext cx="692146" cy="499011"/>
          </a:xfrm>
          <a:custGeom>
            <a:avLst/>
            <a:gdLst/>
            <a:ahLst/>
            <a:cxnLst/>
            <a:rect r="r" b="b" t="t" l="l"/>
            <a:pathLst>
              <a:path h="499011" w="692146">
                <a:moveTo>
                  <a:pt x="0" y="0"/>
                </a:moveTo>
                <a:lnTo>
                  <a:pt x="692147" y="0"/>
                </a:lnTo>
                <a:lnTo>
                  <a:pt x="692147" y="499011"/>
                </a:lnTo>
                <a:lnTo>
                  <a:pt x="0" y="4990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259842" y="2673506"/>
            <a:ext cx="15115172" cy="7179707"/>
          </a:xfrm>
          <a:custGeom>
            <a:avLst/>
            <a:gdLst/>
            <a:ahLst/>
            <a:cxnLst/>
            <a:rect r="r" b="b" t="t" l="l"/>
            <a:pathLst>
              <a:path h="7179707" w="15115172">
                <a:moveTo>
                  <a:pt x="0" y="0"/>
                </a:moveTo>
                <a:lnTo>
                  <a:pt x="15115172" y="0"/>
                </a:lnTo>
                <a:lnTo>
                  <a:pt x="15115172" y="7179707"/>
                </a:lnTo>
                <a:lnTo>
                  <a:pt x="0" y="717970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2319860" y="1038769"/>
            <a:ext cx="847412" cy="2215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1874"/>
              </a:lnSpc>
              <a:spcBef>
                <a:spcPct val="0"/>
              </a:spcBef>
            </a:pPr>
            <a:r>
              <a:rPr lang="en-US" sz="1453" spc="-79" strike="noStrike" u="none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HOME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3424041" y="1038769"/>
            <a:ext cx="847412" cy="2215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1874"/>
              </a:lnSpc>
              <a:spcBef>
                <a:spcPct val="0"/>
              </a:spcBef>
            </a:pPr>
            <a:r>
              <a:rPr lang="en-US" sz="1453" spc="-79" strike="noStrike" u="none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SERVICE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4528628" y="1038769"/>
            <a:ext cx="1105735" cy="2215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1874"/>
              </a:lnSpc>
              <a:spcBef>
                <a:spcPct val="0"/>
              </a:spcBef>
            </a:pPr>
            <a:r>
              <a:rPr lang="en-US" sz="1453" spc="-79" strike="noStrike" u="none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ABOUT US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5923945" y="1038769"/>
            <a:ext cx="1335355" cy="2215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1874"/>
              </a:lnSpc>
              <a:spcBef>
                <a:spcPct val="0"/>
              </a:spcBef>
            </a:pPr>
            <a:r>
              <a:rPr lang="en-US" sz="1453" spc="-79" strike="noStrike" u="none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CONTACT US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759531" y="454608"/>
            <a:ext cx="1836563" cy="7158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34"/>
              </a:lnSpc>
            </a:pPr>
            <a:r>
              <a:rPr lang="en-US" sz="2940" spc="-241" b="true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Group AI_65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305334" y="1509931"/>
            <a:ext cx="16267811" cy="1163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143"/>
              </a:lnSpc>
              <a:spcBef>
                <a:spcPct val="0"/>
              </a:spcBef>
            </a:pPr>
            <a:r>
              <a:rPr lang="en-US" b="true" sz="7882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LOGIN - REGISTER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0BE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97241" y="-4197741"/>
            <a:ext cx="18682483" cy="18682483"/>
          </a:xfrm>
          <a:custGeom>
            <a:avLst/>
            <a:gdLst/>
            <a:ahLst/>
            <a:cxnLst/>
            <a:rect r="r" b="b" t="t" l="l"/>
            <a:pathLst>
              <a:path h="18682483" w="18682483">
                <a:moveTo>
                  <a:pt x="0" y="0"/>
                </a:moveTo>
                <a:lnTo>
                  <a:pt x="18682482" y="0"/>
                </a:lnTo>
                <a:lnTo>
                  <a:pt x="18682482" y="18682482"/>
                </a:lnTo>
                <a:lnTo>
                  <a:pt x="0" y="186824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7259300" y="9258300"/>
            <a:ext cx="627691" cy="594913"/>
            <a:chOff x="0" y="0"/>
            <a:chExt cx="165318" cy="15668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65318" cy="156685"/>
            </a:xfrm>
            <a:custGeom>
              <a:avLst/>
              <a:gdLst/>
              <a:ahLst/>
              <a:cxnLst/>
              <a:rect r="r" b="b" t="t" l="l"/>
              <a:pathLst>
                <a:path h="156685" w="165318">
                  <a:moveTo>
                    <a:pt x="0" y="0"/>
                  </a:moveTo>
                  <a:lnTo>
                    <a:pt x="165318" y="0"/>
                  </a:lnTo>
                  <a:lnTo>
                    <a:pt x="165318" y="156685"/>
                  </a:lnTo>
                  <a:lnTo>
                    <a:pt x="0" y="156685"/>
                  </a:lnTo>
                  <a:close/>
                </a:path>
              </a:pathLst>
            </a:custGeom>
            <a:solidFill>
              <a:srgbClr val="6072FE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9525"/>
              <a:ext cx="165318" cy="1662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74"/>
                </a:lnSpc>
              </a:pPr>
              <a:r>
                <a:rPr lang="en-US" b="true" sz="1453" spc="-79">
                  <a:solidFill>
                    <a:srgbClr val="FFFFFF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04</a:t>
              </a: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913768" y="529689"/>
            <a:ext cx="692146" cy="499011"/>
          </a:xfrm>
          <a:custGeom>
            <a:avLst/>
            <a:gdLst/>
            <a:ahLst/>
            <a:cxnLst/>
            <a:rect r="r" b="b" t="t" l="l"/>
            <a:pathLst>
              <a:path h="499011" w="692146">
                <a:moveTo>
                  <a:pt x="0" y="0"/>
                </a:moveTo>
                <a:lnTo>
                  <a:pt x="692147" y="0"/>
                </a:lnTo>
                <a:lnTo>
                  <a:pt x="692147" y="499011"/>
                </a:lnTo>
                <a:lnTo>
                  <a:pt x="0" y="4990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259842" y="2735911"/>
            <a:ext cx="15331781" cy="7320925"/>
          </a:xfrm>
          <a:custGeom>
            <a:avLst/>
            <a:gdLst/>
            <a:ahLst/>
            <a:cxnLst/>
            <a:rect r="r" b="b" t="t" l="l"/>
            <a:pathLst>
              <a:path h="7320925" w="15331781">
                <a:moveTo>
                  <a:pt x="0" y="0"/>
                </a:moveTo>
                <a:lnTo>
                  <a:pt x="15331781" y="0"/>
                </a:lnTo>
                <a:lnTo>
                  <a:pt x="15331781" y="7320925"/>
                </a:lnTo>
                <a:lnTo>
                  <a:pt x="0" y="732092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2319860" y="1038769"/>
            <a:ext cx="847412" cy="2215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1874"/>
              </a:lnSpc>
              <a:spcBef>
                <a:spcPct val="0"/>
              </a:spcBef>
            </a:pPr>
            <a:r>
              <a:rPr lang="en-US" sz="1453" spc="-79" strike="noStrike" u="none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HOME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3424041" y="1038769"/>
            <a:ext cx="847412" cy="2215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1874"/>
              </a:lnSpc>
              <a:spcBef>
                <a:spcPct val="0"/>
              </a:spcBef>
            </a:pPr>
            <a:r>
              <a:rPr lang="en-US" sz="1453" spc="-79" strike="noStrike" u="none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SERVICE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4528628" y="1038769"/>
            <a:ext cx="1105735" cy="2215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1874"/>
              </a:lnSpc>
              <a:spcBef>
                <a:spcPct val="0"/>
              </a:spcBef>
            </a:pPr>
            <a:r>
              <a:rPr lang="en-US" sz="1453" spc="-79" strike="noStrike" u="none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ABOUT US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5923945" y="1038769"/>
            <a:ext cx="1335355" cy="2215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1874"/>
              </a:lnSpc>
              <a:spcBef>
                <a:spcPct val="0"/>
              </a:spcBef>
            </a:pPr>
            <a:r>
              <a:rPr lang="en-US" sz="1453" spc="-79" strike="noStrike" u="none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CONTACT US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759531" y="454608"/>
            <a:ext cx="1836563" cy="7158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34"/>
              </a:lnSpc>
            </a:pPr>
            <a:r>
              <a:rPr lang="en-US" sz="2940" spc="-241" b="true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Group AI_65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305334" y="1509931"/>
            <a:ext cx="16267811" cy="1163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143"/>
              </a:lnSpc>
              <a:spcBef>
                <a:spcPct val="0"/>
              </a:spcBef>
            </a:pPr>
            <a:r>
              <a:rPr lang="en-US" b="true" sz="7882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HOMEPAGE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0BE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97241" y="-4197741"/>
            <a:ext cx="18682483" cy="18682483"/>
          </a:xfrm>
          <a:custGeom>
            <a:avLst/>
            <a:gdLst/>
            <a:ahLst/>
            <a:cxnLst/>
            <a:rect r="r" b="b" t="t" l="l"/>
            <a:pathLst>
              <a:path h="18682483" w="18682483">
                <a:moveTo>
                  <a:pt x="0" y="0"/>
                </a:moveTo>
                <a:lnTo>
                  <a:pt x="18682482" y="0"/>
                </a:lnTo>
                <a:lnTo>
                  <a:pt x="18682482" y="18682482"/>
                </a:lnTo>
                <a:lnTo>
                  <a:pt x="0" y="186824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7259300" y="9258300"/>
            <a:ext cx="627691" cy="594913"/>
            <a:chOff x="0" y="0"/>
            <a:chExt cx="165318" cy="15668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65318" cy="156685"/>
            </a:xfrm>
            <a:custGeom>
              <a:avLst/>
              <a:gdLst/>
              <a:ahLst/>
              <a:cxnLst/>
              <a:rect r="r" b="b" t="t" l="l"/>
              <a:pathLst>
                <a:path h="156685" w="165318">
                  <a:moveTo>
                    <a:pt x="0" y="0"/>
                  </a:moveTo>
                  <a:lnTo>
                    <a:pt x="165318" y="0"/>
                  </a:lnTo>
                  <a:lnTo>
                    <a:pt x="165318" y="156685"/>
                  </a:lnTo>
                  <a:lnTo>
                    <a:pt x="0" y="156685"/>
                  </a:lnTo>
                  <a:close/>
                </a:path>
              </a:pathLst>
            </a:custGeom>
            <a:solidFill>
              <a:srgbClr val="6072FE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9525"/>
              <a:ext cx="165318" cy="1662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74"/>
                </a:lnSpc>
              </a:pPr>
              <a:r>
                <a:rPr lang="en-US" b="true" sz="1453" spc="-79">
                  <a:solidFill>
                    <a:srgbClr val="FFFFFF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04</a:t>
              </a: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913768" y="529689"/>
            <a:ext cx="692146" cy="499011"/>
          </a:xfrm>
          <a:custGeom>
            <a:avLst/>
            <a:gdLst/>
            <a:ahLst/>
            <a:cxnLst/>
            <a:rect r="r" b="b" t="t" l="l"/>
            <a:pathLst>
              <a:path h="499011" w="692146">
                <a:moveTo>
                  <a:pt x="0" y="0"/>
                </a:moveTo>
                <a:lnTo>
                  <a:pt x="692147" y="0"/>
                </a:lnTo>
                <a:lnTo>
                  <a:pt x="692147" y="499011"/>
                </a:lnTo>
                <a:lnTo>
                  <a:pt x="0" y="4990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094734" y="2452432"/>
            <a:ext cx="13714780" cy="7834568"/>
          </a:xfrm>
          <a:custGeom>
            <a:avLst/>
            <a:gdLst/>
            <a:ahLst/>
            <a:cxnLst/>
            <a:rect r="r" b="b" t="t" l="l"/>
            <a:pathLst>
              <a:path h="7834568" w="13714780">
                <a:moveTo>
                  <a:pt x="0" y="0"/>
                </a:moveTo>
                <a:lnTo>
                  <a:pt x="13714780" y="0"/>
                </a:lnTo>
                <a:lnTo>
                  <a:pt x="13714780" y="7834568"/>
                </a:lnTo>
                <a:lnTo>
                  <a:pt x="0" y="783456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2319860" y="1038769"/>
            <a:ext cx="847412" cy="2215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1874"/>
              </a:lnSpc>
              <a:spcBef>
                <a:spcPct val="0"/>
              </a:spcBef>
            </a:pPr>
            <a:r>
              <a:rPr lang="en-US" sz="1453" spc="-79" strike="noStrike" u="none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HOME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3424041" y="1038769"/>
            <a:ext cx="847412" cy="2215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1874"/>
              </a:lnSpc>
              <a:spcBef>
                <a:spcPct val="0"/>
              </a:spcBef>
            </a:pPr>
            <a:r>
              <a:rPr lang="en-US" sz="1453" spc="-79" strike="noStrike" u="none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SERVICE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4528628" y="1038769"/>
            <a:ext cx="1105735" cy="2215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1874"/>
              </a:lnSpc>
              <a:spcBef>
                <a:spcPct val="0"/>
              </a:spcBef>
            </a:pPr>
            <a:r>
              <a:rPr lang="en-US" sz="1453" spc="-79" strike="noStrike" u="none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ABOUT US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5923945" y="1038769"/>
            <a:ext cx="1335355" cy="2215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1874"/>
              </a:lnSpc>
              <a:spcBef>
                <a:spcPct val="0"/>
              </a:spcBef>
            </a:pPr>
            <a:r>
              <a:rPr lang="en-US" sz="1453" spc="-79" strike="noStrike" u="none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CONTACT US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759531" y="454608"/>
            <a:ext cx="1836563" cy="7158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34"/>
              </a:lnSpc>
            </a:pPr>
            <a:r>
              <a:rPr lang="en-US" sz="2940" spc="-241" b="true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Group AI_65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094734" y="1288857"/>
            <a:ext cx="16267811" cy="1163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143"/>
              </a:lnSpc>
              <a:spcBef>
                <a:spcPct val="0"/>
              </a:spcBef>
            </a:pPr>
            <a:r>
              <a:rPr lang="en-US" b="true" sz="7882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FEATURES - SAVING GOAL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0BE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97241" y="-4197741"/>
            <a:ext cx="18682483" cy="18682483"/>
          </a:xfrm>
          <a:custGeom>
            <a:avLst/>
            <a:gdLst/>
            <a:ahLst/>
            <a:cxnLst/>
            <a:rect r="r" b="b" t="t" l="l"/>
            <a:pathLst>
              <a:path h="18682483" w="18682483">
                <a:moveTo>
                  <a:pt x="0" y="0"/>
                </a:moveTo>
                <a:lnTo>
                  <a:pt x="18682482" y="0"/>
                </a:lnTo>
                <a:lnTo>
                  <a:pt x="18682482" y="18682482"/>
                </a:lnTo>
                <a:lnTo>
                  <a:pt x="0" y="186824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7259300" y="9258300"/>
            <a:ext cx="627691" cy="594913"/>
            <a:chOff x="0" y="0"/>
            <a:chExt cx="165318" cy="15668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65318" cy="156685"/>
            </a:xfrm>
            <a:custGeom>
              <a:avLst/>
              <a:gdLst/>
              <a:ahLst/>
              <a:cxnLst/>
              <a:rect r="r" b="b" t="t" l="l"/>
              <a:pathLst>
                <a:path h="156685" w="165318">
                  <a:moveTo>
                    <a:pt x="0" y="0"/>
                  </a:moveTo>
                  <a:lnTo>
                    <a:pt x="165318" y="0"/>
                  </a:lnTo>
                  <a:lnTo>
                    <a:pt x="165318" y="156685"/>
                  </a:lnTo>
                  <a:lnTo>
                    <a:pt x="0" y="156685"/>
                  </a:lnTo>
                  <a:close/>
                </a:path>
              </a:pathLst>
            </a:custGeom>
            <a:solidFill>
              <a:srgbClr val="6072FE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9525"/>
              <a:ext cx="165318" cy="1662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74"/>
                </a:lnSpc>
              </a:pPr>
              <a:r>
                <a:rPr lang="en-US" b="true" sz="1453" spc="-79">
                  <a:solidFill>
                    <a:srgbClr val="FFFFFF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05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612074" y="2882948"/>
            <a:ext cx="1298587" cy="1298587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5E898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74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5923945" y="2748430"/>
            <a:ext cx="539746" cy="539746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5E898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74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6921980" y="8864791"/>
            <a:ext cx="2222020" cy="763567"/>
          </a:xfrm>
          <a:custGeom>
            <a:avLst/>
            <a:gdLst/>
            <a:ahLst/>
            <a:cxnLst/>
            <a:rect r="r" b="b" t="t" l="l"/>
            <a:pathLst>
              <a:path h="763567" w="2222020">
                <a:moveTo>
                  <a:pt x="0" y="0"/>
                </a:moveTo>
                <a:lnTo>
                  <a:pt x="2222020" y="0"/>
                </a:lnTo>
                <a:lnTo>
                  <a:pt x="2222020" y="763567"/>
                </a:lnTo>
                <a:lnTo>
                  <a:pt x="0" y="76356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4759291" y="8483008"/>
            <a:ext cx="2222020" cy="763567"/>
          </a:xfrm>
          <a:custGeom>
            <a:avLst/>
            <a:gdLst/>
            <a:ahLst/>
            <a:cxnLst/>
            <a:rect r="r" b="b" t="t" l="l"/>
            <a:pathLst>
              <a:path h="763567" w="2222020">
                <a:moveTo>
                  <a:pt x="0" y="0"/>
                </a:moveTo>
                <a:lnTo>
                  <a:pt x="2222020" y="0"/>
                </a:lnTo>
                <a:lnTo>
                  <a:pt x="2222020" y="763566"/>
                </a:lnTo>
                <a:lnTo>
                  <a:pt x="0" y="7635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true" flipV="false" rot="0">
            <a:off x="16775981" y="3285813"/>
            <a:ext cx="2222020" cy="763567"/>
          </a:xfrm>
          <a:custGeom>
            <a:avLst/>
            <a:gdLst/>
            <a:ahLst/>
            <a:cxnLst/>
            <a:rect r="r" b="b" t="t" l="l"/>
            <a:pathLst>
              <a:path h="763567" w="2222020">
                <a:moveTo>
                  <a:pt x="2222020" y="0"/>
                </a:moveTo>
                <a:lnTo>
                  <a:pt x="0" y="0"/>
                </a:lnTo>
                <a:lnTo>
                  <a:pt x="0" y="763567"/>
                </a:lnTo>
                <a:lnTo>
                  <a:pt x="2222020" y="763567"/>
                </a:lnTo>
                <a:lnTo>
                  <a:pt x="222202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2677812" y="3195218"/>
            <a:ext cx="12851893" cy="6657995"/>
          </a:xfrm>
          <a:custGeom>
            <a:avLst/>
            <a:gdLst/>
            <a:ahLst/>
            <a:cxnLst/>
            <a:rect r="r" b="b" t="t" l="l"/>
            <a:pathLst>
              <a:path h="6657995" w="12851893">
                <a:moveTo>
                  <a:pt x="0" y="0"/>
                </a:moveTo>
                <a:lnTo>
                  <a:pt x="12851893" y="0"/>
                </a:lnTo>
                <a:lnTo>
                  <a:pt x="12851893" y="6657995"/>
                </a:lnTo>
                <a:lnTo>
                  <a:pt x="0" y="665799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4047432" y="2077871"/>
            <a:ext cx="9739743" cy="9404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78"/>
              </a:lnSpc>
            </a:pPr>
            <a:r>
              <a:rPr lang="en-US" b="true" sz="7882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TEST RESULT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2319860" y="1038769"/>
            <a:ext cx="847412" cy="2215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1874"/>
              </a:lnSpc>
              <a:spcBef>
                <a:spcPct val="0"/>
              </a:spcBef>
            </a:pPr>
            <a:r>
              <a:rPr lang="en-US" sz="1453" spc="-79" strike="noStrike" u="none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HOME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3424041" y="1038769"/>
            <a:ext cx="847412" cy="2215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1874"/>
              </a:lnSpc>
              <a:spcBef>
                <a:spcPct val="0"/>
              </a:spcBef>
            </a:pPr>
            <a:r>
              <a:rPr lang="en-US" sz="1453" spc="-79" strike="noStrike" u="none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SERVICE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4528628" y="1038769"/>
            <a:ext cx="1105735" cy="2215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1874"/>
              </a:lnSpc>
              <a:spcBef>
                <a:spcPct val="0"/>
              </a:spcBef>
            </a:pPr>
            <a:r>
              <a:rPr lang="en-US" sz="1453" spc="-79" strike="noStrike" u="none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ABOUT US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5923945" y="1038769"/>
            <a:ext cx="1335355" cy="2215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1874"/>
              </a:lnSpc>
              <a:spcBef>
                <a:spcPct val="0"/>
              </a:spcBef>
            </a:pPr>
            <a:r>
              <a:rPr lang="en-US" sz="1453" spc="-79" strike="noStrike" u="none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CONTACT US</a:t>
            </a:r>
          </a:p>
        </p:txBody>
      </p:sp>
      <p:sp>
        <p:nvSpPr>
          <p:cNvPr name="Freeform 21" id="21"/>
          <p:cNvSpPr/>
          <p:nvPr/>
        </p:nvSpPr>
        <p:spPr>
          <a:xfrm flipH="false" flipV="false" rot="0">
            <a:off x="913768" y="529689"/>
            <a:ext cx="692146" cy="499011"/>
          </a:xfrm>
          <a:custGeom>
            <a:avLst/>
            <a:gdLst/>
            <a:ahLst/>
            <a:cxnLst/>
            <a:rect r="r" b="b" t="t" l="l"/>
            <a:pathLst>
              <a:path h="499011" w="692146">
                <a:moveTo>
                  <a:pt x="0" y="0"/>
                </a:moveTo>
                <a:lnTo>
                  <a:pt x="692147" y="0"/>
                </a:lnTo>
                <a:lnTo>
                  <a:pt x="692147" y="499011"/>
                </a:lnTo>
                <a:lnTo>
                  <a:pt x="0" y="49901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2" id="22"/>
          <p:cNvSpPr txBox="true"/>
          <p:nvPr/>
        </p:nvSpPr>
        <p:spPr>
          <a:xfrm rot="0">
            <a:off x="1759531" y="454608"/>
            <a:ext cx="1836563" cy="7158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34"/>
              </a:lnSpc>
            </a:pPr>
            <a:r>
              <a:rPr lang="en-US" sz="2940" spc="-241" b="true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Group AI_65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DAG2w8UX_NI</dc:identifier>
  <dcterms:modified xsi:type="dcterms:W3CDTF">2011-08-01T06:04:30Z</dcterms:modified>
  <cp:revision>1</cp:revision>
  <dc:title>AI4SE-GROUP_AI65</dc:title>
</cp:coreProperties>
</file>