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59" r:id="rId9"/>
    <p:sldId id="262"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85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BBB6E3-59CB-495E-BCCD-2CC9F4247C9E}"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BCA924EC-D52B-4994-AB96-E1C34BA8A9B8}">
      <dgm:prSet phldrT="[Text]" custT="1"/>
      <dgm:spPr/>
      <dgm:t>
        <a:bodyPr/>
        <a:lstStyle/>
        <a:p>
          <a:r>
            <a:rPr lang="en-US" sz="3100" dirty="0"/>
            <a:t>Negative</a:t>
          </a:r>
        </a:p>
        <a:p>
          <a:r>
            <a:rPr lang="en-US" sz="1800" baseline="30000" dirty="0"/>
            <a:t>Motivators (Black Hat)</a:t>
          </a:r>
        </a:p>
      </dgm:t>
    </dgm:pt>
    <dgm:pt modelId="{86DDE6C7-4E49-42A2-A107-A0641C474E01}" type="parTrans" cxnId="{A916A6F4-0273-48D5-9FCC-A764684DC59D}">
      <dgm:prSet/>
      <dgm:spPr/>
      <dgm:t>
        <a:bodyPr/>
        <a:lstStyle/>
        <a:p>
          <a:endParaRPr lang="en-US"/>
        </a:p>
      </dgm:t>
    </dgm:pt>
    <dgm:pt modelId="{F99CC30A-1211-4639-BAAD-E1212EF0AAC2}" type="sibTrans" cxnId="{A916A6F4-0273-48D5-9FCC-A764684DC59D}">
      <dgm:prSet/>
      <dgm:spPr/>
      <dgm:t>
        <a:bodyPr/>
        <a:lstStyle/>
        <a:p>
          <a:endParaRPr lang="en-US"/>
        </a:p>
      </dgm:t>
    </dgm:pt>
    <dgm:pt modelId="{777511CA-3251-4FDE-95B0-328D19C4790C}">
      <dgm:prSet phldrT="[Text]" custT="1"/>
      <dgm:spPr/>
      <dgm:t>
        <a:bodyPr/>
        <a:lstStyle/>
        <a:p>
          <a:pPr>
            <a:lnSpc>
              <a:spcPct val="100000"/>
            </a:lnSpc>
            <a:spcAft>
              <a:spcPts val="0"/>
            </a:spcAft>
          </a:pPr>
          <a:r>
            <a:rPr lang="en-US" sz="4800" baseline="30000" dirty="0"/>
            <a:t>Positive</a:t>
          </a:r>
        </a:p>
        <a:p>
          <a:pPr>
            <a:lnSpc>
              <a:spcPct val="100000"/>
            </a:lnSpc>
            <a:spcAft>
              <a:spcPts val="0"/>
            </a:spcAft>
          </a:pPr>
          <a:r>
            <a:rPr lang="en-US" sz="2000" baseline="30000" dirty="0"/>
            <a:t>Motivators (White Hat)</a:t>
          </a:r>
        </a:p>
      </dgm:t>
    </dgm:pt>
    <dgm:pt modelId="{5191E91D-E865-408F-B0CB-51EE171D6AD4}" type="parTrans" cxnId="{FCDF8344-4C37-4A38-99A8-E723E0B77FC9}">
      <dgm:prSet/>
      <dgm:spPr/>
      <dgm:t>
        <a:bodyPr/>
        <a:lstStyle/>
        <a:p>
          <a:endParaRPr lang="en-US"/>
        </a:p>
      </dgm:t>
    </dgm:pt>
    <dgm:pt modelId="{691F36B3-C48F-44A9-B9C8-48C7A879ACB9}" type="sibTrans" cxnId="{FCDF8344-4C37-4A38-99A8-E723E0B77FC9}">
      <dgm:prSet/>
      <dgm:spPr/>
      <dgm:t>
        <a:bodyPr/>
        <a:lstStyle/>
        <a:p>
          <a:endParaRPr lang="en-US"/>
        </a:p>
      </dgm:t>
    </dgm:pt>
    <dgm:pt modelId="{BB74563C-6863-49A3-B7D7-A691D80E98C2}">
      <dgm:prSet phldrT="[Text]"/>
      <dgm:spPr/>
      <dgm:t>
        <a:bodyPr/>
        <a:lstStyle/>
        <a:p>
          <a:r>
            <a:rPr lang="en-US" dirty="0"/>
            <a:t>Company Goals</a:t>
          </a:r>
        </a:p>
      </dgm:t>
    </dgm:pt>
    <dgm:pt modelId="{E34D76FE-15D8-4F7D-B80D-8E82C90742BA}" type="parTrans" cxnId="{D4D3B3F4-9477-4F01-B85B-3734E15911E6}">
      <dgm:prSet/>
      <dgm:spPr/>
      <dgm:t>
        <a:bodyPr/>
        <a:lstStyle/>
        <a:p>
          <a:endParaRPr lang="en-US"/>
        </a:p>
      </dgm:t>
    </dgm:pt>
    <dgm:pt modelId="{24A4ECF3-C90A-464F-932C-2FB207334ECD}" type="sibTrans" cxnId="{D4D3B3F4-9477-4F01-B85B-3734E15911E6}">
      <dgm:prSet/>
      <dgm:spPr/>
      <dgm:t>
        <a:bodyPr/>
        <a:lstStyle/>
        <a:p>
          <a:endParaRPr lang="en-US"/>
        </a:p>
      </dgm:t>
    </dgm:pt>
    <dgm:pt modelId="{02B0A252-808D-46E3-8FD2-7D1385BD8E94}">
      <dgm:prSet phldrT="[Text]"/>
      <dgm:spPr/>
      <dgm:t>
        <a:bodyPr/>
        <a:lstStyle/>
        <a:p>
          <a:r>
            <a:rPr lang="en-US" dirty="0"/>
            <a:t>People</a:t>
          </a:r>
        </a:p>
      </dgm:t>
    </dgm:pt>
    <dgm:pt modelId="{724E650F-D47F-46B8-8119-3742D1FFDF99}" type="parTrans" cxnId="{E8B5079B-37CF-4C72-801E-53FF883F6AF3}">
      <dgm:prSet/>
      <dgm:spPr/>
      <dgm:t>
        <a:bodyPr/>
        <a:lstStyle/>
        <a:p>
          <a:endParaRPr lang="en-US"/>
        </a:p>
      </dgm:t>
    </dgm:pt>
    <dgm:pt modelId="{F0EC7F11-A50B-43B6-B569-D0DDBC7A708B}" type="sibTrans" cxnId="{E8B5079B-37CF-4C72-801E-53FF883F6AF3}">
      <dgm:prSet/>
      <dgm:spPr/>
      <dgm:t>
        <a:bodyPr/>
        <a:lstStyle/>
        <a:p>
          <a:endParaRPr lang="en-US"/>
        </a:p>
      </dgm:t>
    </dgm:pt>
    <dgm:pt modelId="{4D7F6D2A-07A3-4E1D-94B6-9607109F82D1}" type="pres">
      <dgm:prSet presAssocID="{CABBB6E3-59CB-495E-BCCD-2CC9F4247C9E}" presName="diagram" presStyleCnt="0">
        <dgm:presLayoutVars>
          <dgm:chPref val="1"/>
          <dgm:dir/>
          <dgm:animOne val="branch"/>
          <dgm:animLvl val="lvl"/>
          <dgm:resizeHandles val="exact"/>
        </dgm:presLayoutVars>
      </dgm:prSet>
      <dgm:spPr/>
    </dgm:pt>
    <dgm:pt modelId="{AF65413B-5D92-4B35-9CB7-0955265CA456}" type="pres">
      <dgm:prSet presAssocID="{BB74563C-6863-49A3-B7D7-A691D80E98C2}" presName="root1" presStyleCnt="0"/>
      <dgm:spPr/>
    </dgm:pt>
    <dgm:pt modelId="{CCBF45BA-7560-46E9-B583-33EB4C591F3F}" type="pres">
      <dgm:prSet presAssocID="{BB74563C-6863-49A3-B7D7-A691D80E98C2}" presName="LevelOneTextNode" presStyleLbl="node0" presStyleIdx="0" presStyleCnt="1">
        <dgm:presLayoutVars>
          <dgm:chPref val="3"/>
        </dgm:presLayoutVars>
      </dgm:prSet>
      <dgm:spPr/>
    </dgm:pt>
    <dgm:pt modelId="{2D00DDDA-FD00-45B6-B3EC-6145C497EC48}" type="pres">
      <dgm:prSet presAssocID="{BB74563C-6863-49A3-B7D7-A691D80E98C2}" presName="level2hierChild" presStyleCnt="0"/>
      <dgm:spPr/>
    </dgm:pt>
    <dgm:pt modelId="{945F6E73-D459-4402-A66C-55A4FCD457C3}" type="pres">
      <dgm:prSet presAssocID="{724E650F-D47F-46B8-8119-3742D1FFDF99}" presName="conn2-1" presStyleLbl="parChTrans1D2" presStyleIdx="0" presStyleCnt="1"/>
      <dgm:spPr/>
    </dgm:pt>
    <dgm:pt modelId="{7512D15B-9CF9-4520-A938-B300A74D4B55}" type="pres">
      <dgm:prSet presAssocID="{724E650F-D47F-46B8-8119-3742D1FFDF99}" presName="connTx" presStyleLbl="parChTrans1D2" presStyleIdx="0" presStyleCnt="1"/>
      <dgm:spPr/>
    </dgm:pt>
    <dgm:pt modelId="{F0F249DF-0E3C-4FE0-AC51-34060029F0B5}" type="pres">
      <dgm:prSet presAssocID="{02B0A252-808D-46E3-8FD2-7D1385BD8E94}" presName="root2" presStyleCnt="0"/>
      <dgm:spPr/>
    </dgm:pt>
    <dgm:pt modelId="{A368E006-1E63-415D-847E-096DD8181453}" type="pres">
      <dgm:prSet presAssocID="{02B0A252-808D-46E3-8FD2-7D1385BD8E94}" presName="LevelTwoTextNode" presStyleLbl="node2" presStyleIdx="0" presStyleCnt="1" custLinFactNeighborX="-17078" custLinFactNeighborY="-1">
        <dgm:presLayoutVars>
          <dgm:chPref val="3"/>
        </dgm:presLayoutVars>
      </dgm:prSet>
      <dgm:spPr/>
    </dgm:pt>
    <dgm:pt modelId="{0116CBE1-4C06-40F4-B677-342167BABF4C}" type="pres">
      <dgm:prSet presAssocID="{02B0A252-808D-46E3-8FD2-7D1385BD8E94}" presName="level3hierChild" presStyleCnt="0"/>
      <dgm:spPr/>
    </dgm:pt>
    <dgm:pt modelId="{5B92E6BD-ED5D-4DDD-8C07-585778E08213}" type="pres">
      <dgm:prSet presAssocID="{5191E91D-E865-408F-B0CB-51EE171D6AD4}" presName="conn2-1" presStyleLbl="parChTrans1D3" presStyleIdx="0" presStyleCnt="2"/>
      <dgm:spPr/>
    </dgm:pt>
    <dgm:pt modelId="{CD5085AA-B870-40D1-80F6-C070AA2B96EA}" type="pres">
      <dgm:prSet presAssocID="{5191E91D-E865-408F-B0CB-51EE171D6AD4}" presName="connTx" presStyleLbl="parChTrans1D3" presStyleIdx="0" presStyleCnt="2"/>
      <dgm:spPr/>
    </dgm:pt>
    <dgm:pt modelId="{A665B3FD-BCDB-4232-83CA-CFC82E94C10C}" type="pres">
      <dgm:prSet presAssocID="{777511CA-3251-4FDE-95B0-328D19C4790C}" presName="root2" presStyleCnt="0"/>
      <dgm:spPr/>
    </dgm:pt>
    <dgm:pt modelId="{78E38607-F14A-4415-ADA8-3D1DAADB50A4}" type="pres">
      <dgm:prSet presAssocID="{777511CA-3251-4FDE-95B0-328D19C4790C}" presName="LevelTwoTextNode" presStyleLbl="node3" presStyleIdx="0" presStyleCnt="2" custLinFactY="-100000" custLinFactNeighborX="2277" custLinFactNeighborY="-128851">
        <dgm:presLayoutVars>
          <dgm:chPref val="3"/>
        </dgm:presLayoutVars>
      </dgm:prSet>
      <dgm:spPr/>
    </dgm:pt>
    <dgm:pt modelId="{41E715FC-03D8-4083-A3A4-9219DA2CA5E2}" type="pres">
      <dgm:prSet presAssocID="{777511CA-3251-4FDE-95B0-328D19C4790C}" presName="level3hierChild" presStyleCnt="0"/>
      <dgm:spPr/>
    </dgm:pt>
    <dgm:pt modelId="{31D0970B-1D1C-42C1-8FA7-8D65F72151A9}" type="pres">
      <dgm:prSet presAssocID="{86DDE6C7-4E49-42A2-A107-A0641C474E01}" presName="conn2-1" presStyleLbl="parChTrans1D3" presStyleIdx="1" presStyleCnt="2"/>
      <dgm:spPr/>
    </dgm:pt>
    <dgm:pt modelId="{D7FE833F-E140-4D2F-9CCA-0FD5BF4CB96C}" type="pres">
      <dgm:prSet presAssocID="{86DDE6C7-4E49-42A2-A107-A0641C474E01}" presName="connTx" presStyleLbl="parChTrans1D3" presStyleIdx="1" presStyleCnt="2"/>
      <dgm:spPr/>
    </dgm:pt>
    <dgm:pt modelId="{CD578B5B-7C90-4E0D-A56B-C77429F9004A}" type="pres">
      <dgm:prSet presAssocID="{BCA924EC-D52B-4994-AB96-E1C34BA8A9B8}" presName="root2" presStyleCnt="0"/>
      <dgm:spPr/>
    </dgm:pt>
    <dgm:pt modelId="{D3C8C64E-1E08-499C-95ED-542BE0B5B155}" type="pres">
      <dgm:prSet presAssocID="{BCA924EC-D52B-4994-AB96-E1C34BA8A9B8}" presName="LevelTwoTextNode" presStyleLbl="node3" presStyleIdx="1" presStyleCnt="2" custLinFactY="103984" custLinFactNeighborX="-4554" custLinFactNeighborY="200000">
        <dgm:presLayoutVars>
          <dgm:chPref val="3"/>
        </dgm:presLayoutVars>
      </dgm:prSet>
      <dgm:spPr/>
    </dgm:pt>
    <dgm:pt modelId="{DD7144EE-64F6-40D2-9F4D-9453F1975720}" type="pres">
      <dgm:prSet presAssocID="{BCA924EC-D52B-4994-AB96-E1C34BA8A9B8}" presName="level3hierChild" presStyleCnt="0"/>
      <dgm:spPr/>
    </dgm:pt>
  </dgm:ptLst>
  <dgm:cxnLst>
    <dgm:cxn modelId="{6E31BD18-3212-416C-B8BD-74D4BCF0121D}" type="presOf" srcId="{5191E91D-E865-408F-B0CB-51EE171D6AD4}" destId="{5B92E6BD-ED5D-4DDD-8C07-585778E08213}" srcOrd="0" destOrd="0" presId="urn:microsoft.com/office/officeart/2005/8/layout/hierarchy2"/>
    <dgm:cxn modelId="{6976251F-5D04-4699-A4D2-AE6E68AB0481}" type="presOf" srcId="{BCA924EC-D52B-4994-AB96-E1C34BA8A9B8}" destId="{D3C8C64E-1E08-499C-95ED-542BE0B5B155}" srcOrd="0" destOrd="0" presId="urn:microsoft.com/office/officeart/2005/8/layout/hierarchy2"/>
    <dgm:cxn modelId="{6DCCCF2B-64E3-41DF-A2A5-B3E0FF010B8F}" type="presOf" srcId="{CABBB6E3-59CB-495E-BCCD-2CC9F4247C9E}" destId="{4D7F6D2A-07A3-4E1D-94B6-9607109F82D1}" srcOrd="0" destOrd="0" presId="urn:microsoft.com/office/officeart/2005/8/layout/hierarchy2"/>
    <dgm:cxn modelId="{9041875E-D4C5-4F4D-9117-75BA7D562724}" type="presOf" srcId="{777511CA-3251-4FDE-95B0-328D19C4790C}" destId="{78E38607-F14A-4415-ADA8-3D1DAADB50A4}" srcOrd="0" destOrd="0" presId="urn:microsoft.com/office/officeart/2005/8/layout/hierarchy2"/>
    <dgm:cxn modelId="{FCDF8344-4C37-4A38-99A8-E723E0B77FC9}" srcId="{02B0A252-808D-46E3-8FD2-7D1385BD8E94}" destId="{777511CA-3251-4FDE-95B0-328D19C4790C}" srcOrd="0" destOrd="0" parTransId="{5191E91D-E865-408F-B0CB-51EE171D6AD4}" sibTransId="{691F36B3-C48F-44A9-B9C8-48C7A879ACB9}"/>
    <dgm:cxn modelId="{ACB5A06B-BC4F-4348-9233-D3654E873672}" type="presOf" srcId="{86DDE6C7-4E49-42A2-A107-A0641C474E01}" destId="{31D0970B-1D1C-42C1-8FA7-8D65F72151A9}" srcOrd="0" destOrd="0" presId="urn:microsoft.com/office/officeart/2005/8/layout/hierarchy2"/>
    <dgm:cxn modelId="{E8B5079B-37CF-4C72-801E-53FF883F6AF3}" srcId="{BB74563C-6863-49A3-B7D7-A691D80E98C2}" destId="{02B0A252-808D-46E3-8FD2-7D1385BD8E94}" srcOrd="0" destOrd="0" parTransId="{724E650F-D47F-46B8-8119-3742D1FFDF99}" sibTransId="{F0EC7F11-A50B-43B6-B569-D0DDBC7A708B}"/>
    <dgm:cxn modelId="{6D9D41B8-37C2-43A6-A888-676D3101B2D7}" type="presOf" srcId="{02B0A252-808D-46E3-8FD2-7D1385BD8E94}" destId="{A368E006-1E63-415D-847E-096DD8181453}" srcOrd="0" destOrd="0" presId="urn:microsoft.com/office/officeart/2005/8/layout/hierarchy2"/>
    <dgm:cxn modelId="{24769EBC-84B5-4D72-AD2E-44ECE6489713}" type="presOf" srcId="{5191E91D-E865-408F-B0CB-51EE171D6AD4}" destId="{CD5085AA-B870-40D1-80F6-C070AA2B96EA}" srcOrd="1" destOrd="0" presId="urn:microsoft.com/office/officeart/2005/8/layout/hierarchy2"/>
    <dgm:cxn modelId="{24C22CC9-37CD-4BB3-B4E9-98F2F80DFE0F}" type="presOf" srcId="{86DDE6C7-4E49-42A2-A107-A0641C474E01}" destId="{D7FE833F-E140-4D2F-9CCA-0FD5BF4CB96C}" srcOrd="1" destOrd="0" presId="urn:microsoft.com/office/officeart/2005/8/layout/hierarchy2"/>
    <dgm:cxn modelId="{3EF228CA-21F3-4851-BB32-A68CA4B1968C}" type="presOf" srcId="{BB74563C-6863-49A3-B7D7-A691D80E98C2}" destId="{CCBF45BA-7560-46E9-B583-33EB4C591F3F}" srcOrd="0" destOrd="0" presId="urn:microsoft.com/office/officeart/2005/8/layout/hierarchy2"/>
    <dgm:cxn modelId="{369E36D7-AC97-4F0E-BA0D-2308667CED9E}" type="presOf" srcId="{724E650F-D47F-46B8-8119-3742D1FFDF99}" destId="{945F6E73-D459-4402-A66C-55A4FCD457C3}" srcOrd="0" destOrd="0" presId="urn:microsoft.com/office/officeart/2005/8/layout/hierarchy2"/>
    <dgm:cxn modelId="{5B8DEFE1-5A34-4991-A85B-55F131512F19}" type="presOf" srcId="{724E650F-D47F-46B8-8119-3742D1FFDF99}" destId="{7512D15B-9CF9-4520-A938-B300A74D4B55}" srcOrd="1" destOrd="0" presId="urn:microsoft.com/office/officeart/2005/8/layout/hierarchy2"/>
    <dgm:cxn modelId="{A916A6F4-0273-48D5-9FCC-A764684DC59D}" srcId="{02B0A252-808D-46E3-8FD2-7D1385BD8E94}" destId="{BCA924EC-D52B-4994-AB96-E1C34BA8A9B8}" srcOrd="1" destOrd="0" parTransId="{86DDE6C7-4E49-42A2-A107-A0641C474E01}" sibTransId="{F99CC30A-1211-4639-BAAD-E1212EF0AAC2}"/>
    <dgm:cxn modelId="{D4D3B3F4-9477-4F01-B85B-3734E15911E6}" srcId="{CABBB6E3-59CB-495E-BCCD-2CC9F4247C9E}" destId="{BB74563C-6863-49A3-B7D7-A691D80E98C2}" srcOrd="0" destOrd="0" parTransId="{E34D76FE-15D8-4F7D-B80D-8E82C90742BA}" sibTransId="{24A4ECF3-C90A-464F-932C-2FB207334ECD}"/>
    <dgm:cxn modelId="{BC2C8791-80B1-4136-B1D6-0F7659BDF4BC}" type="presParOf" srcId="{4D7F6D2A-07A3-4E1D-94B6-9607109F82D1}" destId="{AF65413B-5D92-4B35-9CB7-0955265CA456}" srcOrd="0" destOrd="0" presId="urn:microsoft.com/office/officeart/2005/8/layout/hierarchy2"/>
    <dgm:cxn modelId="{CAE823C6-6C1D-4A82-9FBB-27CABFED3C1A}" type="presParOf" srcId="{AF65413B-5D92-4B35-9CB7-0955265CA456}" destId="{CCBF45BA-7560-46E9-B583-33EB4C591F3F}" srcOrd="0" destOrd="0" presId="urn:microsoft.com/office/officeart/2005/8/layout/hierarchy2"/>
    <dgm:cxn modelId="{0CC324E8-8F96-4C71-8831-3C4E57A87109}" type="presParOf" srcId="{AF65413B-5D92-4B35-9CB7-0955265CA456}" destId="{2D00DDDA-FD00-45B6-B3EC-6145C497EC48}" srcOrd="1" destOrd="0" presId="urn:microsoft.com/office/officeart/2005/8/layout/hierarchy2"/>
    <dgm:cxn modelId="{34A9E4D4-F1DD-4DA9-925C-5909582DDDF3}" type="presParOf" srcId="{2D00DDDA-FD00-45B6-B3EC-6145C497EC48}" destId="{945F6E73-D459-4402-A66C-55A4FCD457C3}" srcOrd="0" destOrd="0" presId="urn:microsoft.com/office/officeart/2005/8/layout/hierarchy2"/>
    <dgm:cxn modelId="{A165395A-45DF-46D9-A901-000BD4595CDA}" type="presParOf" srcId="{945F6E73-D459-4402-A66C-55A4FCD457C3}" destId="{7512D15B-9CF9-4520-A938-B300A74D4B55}" srcOrd="0" destOrd="0" presId="urn:microsoft.com/office/officeart/2005/8/layout/hierarchy2"/>
    <dgm:cxn modelId="{9F557563-FA27-4732-9193-8BADECE24229}" type="presParOf" srcId="{2D00DDDA-FD00-45B6-B3EC-6145C497EC48}" destId="{F0F249DF-0E3C-4FE0-AC51-34060029F0B5}" srcOrd="1" destOrd="0" presId="urn:microsoft.com/office/officeart/2005/8/layout/hierarchy2"/>
    <dgm:cxn modelId="{52428A41-7C98-410F-8005-66E3C9941140}" type="presParOf" srcId="{F0F249DF-0E3C-4FE0-AC51-34060029F0B5}" destId="{A368E006-1E63-415D-847E-096DD8181453}" srcOrd="0" destOrd="0" presId="urn:microsoft.com/office/officeart/2005/8/layout/hierarchy2"/>
    <dgm:cxn modelId="{440C1034-AD84-4276-B5D8-D49D21589B5A}" type="presParOf" srcId="{F0F249DF-0E3C-4FE0-AC51-34060029F0B5}" destId="{0116CBE1-4C06-40F4-B677-342167BABF4C}" srcOrd="1" destOrd="0" presId="urn:microsoft.com/office/officeart/2005/8/layout/hierarchy2"/>
    <dgm:cxn modelId="{B37124BA-E0A8-4870-B53D-661C9E59B003}" type="presParOf" srcId="{0116CBE1-4C06-40F4-B677-342167BABF4C}" destId="{5B92E6BD-ED5D-4DDD-8C07-585778E08213}" srcOrd="0" destOrd="0" presId="urn:microsoft.com/office/officeart/2005/8/layout/hierarchy2"/>
    <dgm:cxn modelId="{5BA597E7-097D-47E8-BDE5-9AB4CA4E541F}" type="presParOf" srcId="{5B92E6BD-ED5D-4DDD-8C07-585778E08213}" destId="{CD5085AA-B870-40D1-80F6-C070AA2B96EA}" srcOrd="0" destOrd="0" presId="urn:microsoft.com/office/officeart/2005/8/layout/hierarchy2"/>
    <dgm:cxn modelId="{E55BC393-BA08-408A-A6A2-A4619E999294}" type="presParOf" srcId="{0116CBE1-4C06-40F4-B677-342167BABF4C}" destId="{A665B3FD-BCDB-4232-83CA-CFC82E94C10C}" srcOrd="1" destOrd="0" presId="urn:microsoft.com/office/officeart/2005/8/layout/hierarchy2"/>
    <dgm:cxn modelId="{8228DE5B-3F58-46C7-936C-011E9C1D02F5}" type="presParOf" srcId="{A665B3FD-BCDB-4232-83CA-CFC82E94C10C}" destId="{78E38607-F14A-4415-ADA8-3D1DAADB50A4}" srcOrd="0" destOrd="0" presId="urn:microsoft.com/office/officeart/2005/8/layout/hierarchy2"/>
    <dgm:cxn modelId="{3E57352F-2A18-4A14-896A-8B3BDF7C121D}" type="presParOf" srcId="{A665B3FD-BCDB-4232-83CA-CFC82E94C10C}" destId="{41E715FC-03D8-4083-A3A4-9219DA2CA5E2}" srcOrd="1" destOrd="0" presId="urn:microsoft.com/office/officeart/2005/8/layout/hierarchy2"/>
    <dgm:cxn modelId="{47DEA997-764B-4CE1-91DF-1C98BF531BD1}" type="presParOf" srcId="{0116CBE1-4C06-40F4-B677-342167BABF4C}" destId="{31D0970B-1D1C-42C1-8FA7-8D65F72151A9}" srcOrd="2" destOrd="0" presId="urn:microsoft.com/office/officeart/2005/8/layout/hierarchy2"/>
    <dgm:cxn modelId="{A5D74CD3-CC8F-4389-BE38-F3A680D4C279}" type="presParOf" srcId="{31D0970B-1D1C-42C1-8FA7-8D65F72151A9}" destId="{D7FE833F-E140-4D2F-9CCA-0FD5BF4CB96C}" srcOrd="0" destOrd="0" presId="urn:microsoft.com/office/officeart/2005/8/layout/hierarchy2"/>
    <dgm:cxn modelId="{E24C9ECC-2679-4329-A826-4535B650222D}" type="presParOf" srcId="{0116CBE1-4C06-40F4-B677-342167BABF4C}" destId="{CD578B5B-7C90-4E0D-A56B-C77429F9004A}" srcOrd="3" destOrd="0" presId="urn:microsoft.com/office/officeart/2005/8/layout/hierarchy2"/>
    <dgm:cxn modelId="{27CF743D-9AB5-4A2F-83C3-C8343DD26855}" type="presParOf" srcId="{CD578B5B-7C90-4E0D-A56B-C77429F9004A}" destId="{D3C8C64E-1E08-499C-95ED-542BE0B5B155}" srcOrd="0" destOrd="0" presId="urn:microsoft.com/office/officeart/2005/8/layout/hierarchy2"/>
    <dgm:cxn modelId="{2B7DD420-383A-49C7-A772-ECE2ED76A3BC}" type="presParOf" srcId="{CD578B5B-7C90-4E0D-A56B-C77429F9004A}" destId="{DD7144EE-64F6-40D2-9F4D-9453F1975720}" srcOrd="1" destOrd="0" presId="urn:microsoft.com/office/officeart/2005/8/layout/hierarchy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45BA-7560-46E9-B583-33EB4C591F3F}">
      <dsp:nvSpPr>
        <dsp:cNvPr id="0" name=""/>
        <dsp:cNvSpPr/>
      </dsp:nvSpPr>
      <dsp:spPr>
        <a:xfrm>
          <a:off x="9529" y="2357438"/>
          <a:ext cx="2285997" cy="114299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Company Goals</a:t>
          </a:r>
        </a:p>
      </dsp:txBody>
      <dsp:txXfrm>
        <a:off x="43006" y="2390915"/>
        <a:ext cx="2219043" cy="1076044"/>
      </dsp:txXfrm>
    </dsp:sp>
    <dsp:sp modelId="{945F6E73-D459-4402-A66C-55A4FCD457C3}">
      <dsp:nvSpPr>
        <dsp:cNvPr id="0" name=""/>
        <dsp:cNvSpPr/>
      </dsp:nvSpPr>
      <dsp:spPr>
        <a:xfrm rot="21599925">
          <a:off x="2295526" y="2911370"/>
          <a:ext cx="523996" cy="35121"/>
        </a:xfrm>
        <a:custGeom>
          <a:avLst/>
          <a:gdLst/>
          <a:ahLst/>
          <a:cxnLst/>
          <a:rect l="0" t="0" r="0" b="0"/>
          <a:pathLst>
            <a:path>
              <a:moveTo>
                <a:pt x="0" y="17560"/>
              </a:moveTo>
              <a:lnTo>
                <a:pt x="523996" y="1756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4425" y="2915831"/>
        <a:ext cx="26199" cy="26199"/>
      </dsp:txXfrm>
    </dsp:sp>
    <dsp:sp modelId="{A368E006-1E63-415D-847E-096DD8181453}">
      <dsp:nvSpPr>
        <dsp:cNvPr id="0" name=""/>
        <dsp:cNvSpPr/>
      </dsp:nvSpPr>
      <dsp:spPr>
        <a:xfrm>
          <a:off x="2819523" y="2357426"/>
          <a:ext cx="2285997" cy="114299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People</a:t>
          </a:r>
        </a:p>
      </dsp:txBody>
      <dsp:txXfrm>
        <a:off x="2853000" y="2390903"/>
        <a:ext cx="2219043" cy="1076044"/>
      </dsp:txXfrm>
    </dsp:sp>
    <dsp:sp modelId="{5B92E6BD-ED5D-4DDD-8C07-585778E08213}">
      <dsp:nvSpPr>
        <dsp:cNvPr id="0" name=""/>
        <dsp:cNvSpPr/>
      </dsp:nvSpPr>
      <dsp:spPr>
        <a:xfrm rot="17948453">
          <a:off x="4413156" y="1732651"/>
          <a:ext cx="2699060" cy="35121"/>
        </a:xfrm>
        <a:custGeom>
          <a:avLst/>
          <a:gdLst/>
          <a:ahLst/>
          <a:cxnLst/>
          <a:rect l="0" t="0" r="0" b="0"/>
          <a:pathLst>
            <a:path>
              <a:moveTo>
                <a:pt x="0" y="17560"/>
              </a:moveTo>
              <a:lnTo>
                <a:pt x="2699060" y="1756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695210" y="1682736"/>
        <a:ext cx="134953" cy="134953"/>
      </dsp:txXfrm>
    </dsp:sp>
    <dsp:sp modelId="{78E38607-F14A-4415-ADA8-3D1DAADB50A4}">
      <dsp:nvSpPr>
        <dsp:cNvPr id="0" name=""/>
        <dsp:cNvSpPr/>
      </dsp:nvSpPr>
      <dsp:spPr>
        <a:xfrm>
          <a:off x="6419852" y="0"/>
          <a:ext cx="2285997" cy="114299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100000"/>
            </a:lnSpc>
            <a:spcBef>
              <a:spcPct val="0"/>
            </a:spcBef>
            <a:spcAft>
              <a:spcPts val="0"/>
            </a:spcAft>
            <a:buNone/>
          </a:pPr>
          <a:r>
            <a:rPr lang="en-US" sz="4800" kern="1200" baseline="30000" dirty="0"/>
            <a:t>Positive</a:t>
          </a:r>
        </a:p>
        <a:p>
          <a:pPr marL="0" lvl="0" indent="0" algn="ctr" defTabSz="2133600">
            <a:lnSpc>
              <a:spcPct val="100000"/>
            </a:lnSpc>
            <a:spcBef>
              <a:spcPct val="0"/>
            </a:spcBef>
            <a:spcAft>
              <a:spcPts val="0"/>
            </a:spcAft>
            <a:buNone/>
          </a:pPr>
          <a:r>
            <a:rPr lang="en-US" sz="2000" kern="1200" baseline="30000" dirty="0"/>
            <a:t>Motivators (White Hat)</a:t>
          </a:r>
        </a:p>
      </dsp:txBody>
      <dsp:txXfrm>
        <a:off x="6453329" y="33477"/>
        <a:ext cx="2219043" cy="1076044"/>
      </dsp:txXfrm>
    </dsp:sp>
    <dsp:sp modelId="{31D0970B-1D1C-42C1-8FA7-8D65F72151A9}">
      <dsp:nvSpPr>
        <dsp:cNvPr id="0" name=""/>
        <dsp:cNvSpPr/>
      </dsp:nvSpPr>
      <dsp:spPr>
        <a:xfrm rot="3780559">
          <a:off x="4383065" y="4090089"/>
          <a:ext cx="2645608" cy="35121"/>
        </a:xfrm>
        <a:custGeom>
          <a:avLst/>
          <a:gdLst/>
          <a:ahLst/>
          <a:cxnLst/>
          <a:rect l="0" t="0" r="0" b="0"/>
          <a:pathLst>
            <a:path>
              <a:moveTo>
                <a:pt x="0" y="17560"/>
              </a:moveTo>
              <a:lnTo>
                <a:pt x="2645608" y="1756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639729" y="4041510"/>
        <a:ext cx="132280" cy="132280"/>
      </dsp:txXfrm>
    </dsp:sp>
    <dsp:sp modelId="{D3C8C64E-1E08-499C-95ED-542BE0B5B155}">
      <dsp:nvSpPr>
        <dsp:cNvPr id="0" name=""/>
        <dsp:cNvSpPr/>
      </dsp:nvSpPr>
      <dsp:spPr>
        <a:xfrm>
          <a:off x="6306218" y="4714876"/>
          <a:ext cx="2285997" cy="114299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Negative</a:t>
          </a:r>
        </a:p>
        <a:p>
          <a:pPr marL="0" lvl="0" indent="0" algn="ctr" defTabSz="1377950">
            <a:lnSpc>
              <a:spcPct val="90000"/>
            </a:lnSpc>
            <a:spcBef>
              <a:spcPct val="0"/>
            </a:spcBef>
            <a:spcAft>
              <a:spcPct val="35000"/>
            </a:spcAft>
            <a:buNone/>
          </a:pPr>
          <a:r>
            <a:rPr lang="en-US" sz="1800" kern="1200" baseline="30000" dirty="0"/>
            <a:t>Motivators (Black Hat)</a:t>
          </a:r>
        </a:p>
      </dsp:txBody>
      <dsp:txXfrm>
        <a:off x="6339695" y="4748353"/>
        <a:ext cx="2219043" cy="10760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4BA9-60E2-C146-5706-92D345210B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1A1FE7-39B0-DBE3-15F8-7939E1909C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5C07EE-A6D3-A81A-CE91-02768D05BFCF}"/>
              </a:ext>
            </a:extLst>
          </p:cNvPr>
          <p:cNvSpPr>
            <a:spLocks noGrp="1"/>
          </p:cNvSpPr>
          <p:nvPr>
            <p:ph type="dt" sz="half" idx="10"/>
          </p:nvPr>
        </p:nvSpPr>
        <p:spPr/>
        <p:txBody>
          <a:bodyPr/>
          <a:lstStyle/>
          <a:p>
            <a:fld id="{64234CBB-BBA3-4692-AACB-10F18633D2DE}" type="datetimeFigureOut">
              <a:rPr lang="en-US" smtClean="0"/>
              <a:t>2/21/2024</a:t>
            </a:fld>
            <a:endParaRPr lang="en-US"/>
          </a:p>
        </p:txBody>
      </p:sp>
      <p:sp>
        <p:nvSpPr>
          <p:cNvPr id="5" name="Footer Placeholder 4">
            <a:extLst>
              <a:ext uri="{FF2B5EF4-FFF2-40B4-BE49-F238E27FC236}">
                <a16:creationId xmlns:a16="http://schemas.microsoft.com/office/drawing/2014/main" id="{F1880B82-5F80-5131-B510-F5D9EE02E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80CF8D-7A0F-3374-8573-AC29EA63DA74}"/>
              </a:ext>
            </a:extLst>
          </p:cNvPr>
          <p:cNvSpPr>
            <a:spLocks noGrp="1"/>
          </p:cNvSpPr>
          <p:nvPr>
            <p:ph type="sldNum" sz="quarter" idx="12"/>
          </p:nvPr>
        </p:nvSpPr>
        <p:spPr/>
        <p:txBody>
          <a:bodyPr/>
          <a:lstStyle/>
          <a:p>
            <a:fld id="{74119AEF-482B-47EA-B5D0-79ECAE774679}" type="slidenum">
              <a:rPr lang="en-US" smtClean="0"/>
              <a:t>‹#›</a:t>
            </a:fld>
            <a:endParaRPr lang="en-US"/>
          </a:p>
        </p:txBody>
      </p:sp>
    </p:spTree>
    <p:extLst>
      <p:ext uri="{BB962C8B-B14F-4D97-AF65-F5344CB8AC3E}">
        <p14:creationId xmlns:p14="http://schemas.microsoft.com/office/powerpoint/2010/main" val="2492168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5D9C-0B85-78D5-3536-112B55FE04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888BBF-7AEE-F5F6-1C71-85AE6CBA7D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0CC41-45FC-1672-9AB9-C2ABB110930A}"/>
              </a:ext>
            </a:extLst>
          </p:cNvPr>
          <p:cNvSpPr>
            <a:spLocks noGrp="1"/>
          </p:cNvSpPr>
          <p:nvPr>
            <p:ph type="dt" sz="half" idx="10"/>
          </p:nvPr>
        </p:nvSpPr>
        <p:spPr/>
        <p:txBody>
          <a:bodyPr/>
          <a:lstStyle/>
          <a:p>
            <a:fld id="{64234CBB-BBA3-4692-AACB-10F18633D2DE}" type="datetimeFigureOut">
              <a:rPr lang="en-US" smtClean="0"/>
              <a:t>2/21/2024</a:t>
            </a:fld>
            <a:endParaRPr lang="en-US"/>
          </a:p>
        </p:txBody>
      </p:sp>
      <p:sp>
        <p:nvSpPr>
          <p:cNvPr id="5" name="Footer Placeholder 4">
            <a:extLst>
              <a:ext uri="{FF2B5EF4-FFF2-40B4-BE49-F238E27FC236}">
                <a16:creationId xmlns:a16="http://schemas.microsoft.com/office/drawing/2014/main" id="{AF4A23CA-8BF8-44FB-AF53-74E9E5C32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0886E-D447-FDA6-694D-B4CD87CE252A}"/>
              </a:ext>
            </a:extLst>
          </p:cNvPr>
          <p:cNvSpPr>
            <a:spLocks noGrp="1"/>
          </p:cNvSpPr>
          <p:nvPr>
            <p:ph type="sldNum" sz="quarter" idx="12"/>
          </p:nvPr>
        </p:nvSpPr>
        <p:spPr/>
        <p:txBody>
          <a:bodyPr/>
          <a:lstStyle/>
          <a:p>
            <a:fld id="{74119AEF-482B-47EA-B5D0-79ECAE774679}" type="slidenum">
              <a:rPr lang="en-US" smtClean="0"/>
              <a:t>‹#›</a:t>
            </a:fld>
            <a:endParaRPr lang="en-US"/>
          </a:p>
        </p:txBody>
      </p:sp>
    </p:spTree>
    <p:extLst>
      <p:ext uri="{BB962C8B-B14F-4D97-AF65-F5344CB8AC3E}">
        <p14:creationId xmlns:p14="http://schemas.microsoft.com/office/powerpoint/2010/main" val="80768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981196-D65E-4460-FF8E-6AB23D8025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2C2AF-6D59-5F3E-A442-D158876865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4B3BC-9680-DD5F-570D-BA326666E5A0}"/>
              </a:ext>
            </a:extLst>
          </p:cNvPr>
          <p:cNvSpPr>
            <a:spLocks noGrp="1"/>
          </p:cNvSpPr>
          <p:nvPr>
            <p:ph type="dt" sz="half" idx="10"/>
          </p:nvPr>
        </p:nvSpPr>
        <p:spPr/>
        <p:txBody>
          <a:bodyPr/>
          <a:lstStyle/>
          <a:p>
            <a:fld id="{64234CBB-BBA3-4692-AACB-10F18633D2DE}" type="datetimeFigureOut">
              <a:rPr lang="en-US" smtClean="0"/>
              <a:t>2/21/2024</a:t>
            </a:fld>
            <a:endParaRPr lang="en-US"/>
          </a:p>
        </p:txBody>
      </p:sp>
      <p:sp>
        <p:nvSpPr>
          <p:cNvPr id="5" name="Footer Placeholder 4">
            <a:extLst>
              <a:ext uri="{FF2B5EF4-FFF2-40B4-BE49-F238E27FC236}">
                <a16:creationId xmlns:a16="http://schemas.microsoft.com/office/drawing/2014/main" id="{8A2D491E-8C73-1E1A-E7FD-BF0294C9F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634E8-C088-4FE4-8DF6-6CEB9418461E}"/>
              </a:ext>
            </a:extLst>
          </p:cNvPr>
          <p:cNvSpPr>
            <a:spLocks noGrp="1"/>
          </p:cNvSpPr>
          <p:nvPr>
            <p:ph type="sldNum" sz="quarter" idx="12"/>
          </p:nvPr>
        </p:nvSpPr>
        <p:spPr/>
        <p:txBody>
          <a:bodyPr/>
          <a:lstStyle/>
          <a:p>
            <a:fld id="{74119AEF-482B-47EA-B5D0-79ECAE774679}" type="slidenum">
              <a:rPr lang="en-US" smtClean="0"/>
              <a:t>‹#›</a:t>
            </a:fld>
            <a:endParaRPr lang="en-US"/>
          </a:p>
        </p:txBody>
      </p:sp>
    </p:spTree>
    <p:extLst>
      <p:ext uri="{BB962C8B-B14F-4D97-AF65-F5344CB8AC3E}">
        <p14:creationId xmlns:p14="http://schemas.microsoft.com/office/powerpoint/2010/main" val="378261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DB54-B6D2-B682-0E69-3E1BFF0089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40F734-4749-8B24-62E1-B9545A75F8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11065-1238-1A90-7A8C-D2CB156A3816}"/>
              </a:ext>
            </a:extLst>
          </p:cNvPr>
          <p:cNvSpPr>
            <a:spLocks noGrp="1"/>
          </p:cNvSpPr>
          <p:nvPr>
            <p:ph type="dt" sz="half" idx="10"/>
          </p:nvPr>
        </p:nvSpPr>
        <p:spPr/>
        <p:txBody>
          <a:bodyPr/>
          <a:lstStyle/>
          <a:p>
            <a:fld id="{64234CBB-BBA3-4692-AACB-10F18633D2DE}" type="datetimeFigureOut">
              <a:rPr lang="en-US" smtClean="0"/>
              <a:t>2/21/2024</a:t>
            </a:fld>
            <a:endParaRPr lang="en-US"/>
          </a:p>
        </p:txBody>
      </p:sp>
      <p:sp>
        <p:nvSpPr>
          <p:cNvPr id="5" name="Footer Placeholder 4">
            <a:extLst>
              <a:ext uri="{FF2B5EF4-FFF2-40B4-BE49-F238E27FC236}">
                <a16:creationId xmlns:a16="http://schemas.microsoft.com/office/drawing/2014/main" id="{11C8EA1C-DFD0-96EA-3342-725C5825C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D4C29-892B-AC1F-BE1C-3FEC3868FC32}"/>
              </a:ext>
            </a:extLst>
          </p:cNvPr>
          <p:cNvSpPr>
            <a:spLocks noGrp="1"/>
          </p:cNvSpPr>
          <p:nvPr>
            <p:ph type="sldNum" sz="quarter" idx="12"/>
          </p:nvPr>
        </p:nvSpPr>
        <p:spPr/>
        <p:txBody>
          <a:bodyPr/>
          <a:lstStyle/>
          <a:p>
            <a:fld id="{74119AEF-482B-47EA-B5D0-79ECAE774679}" type="slidenum">
              <a:rPr lang="en-US" smtClean="0"/>
              <a:t>‹#›</a:t>
            </a:fld>
            <a:endParaRPr lang="en-US"/>
          </a:p>
        </p:txBody>
      </p:sp>
    </p:spTree>
    <p:extLst>
      <p:ext uri="{BB962C8B-B14F-4D97-AF65-F5344CB8AC3E}">
        <p14:creationId xmlns:p14="http://schemas.microsoft.com/office/powerpoint/2010/main" val="181725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0A7B-3455-0304-7DEB-BE3BC945D0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2CDC01-BA35-CE05-A788-84DE7B52E6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CD4F02-619D-707E-019D-5C9FFE1C154E}"/>
              </a:ext>
            </a:extLst>
          </p:cNvPr>
          <p:cNvSpPr>
            <a:spLocks noGrp="1"/>
          </p:cNvSpPr>
          <p:nvPr>
            <p:ph type="dt" sz="half" idx="10"/>
          </p:nvPr>
        </p:nvSpPr>
        <p:spPr/>
        <p:txBody>
          <a:bodyPr/>
          <a:lstStyle/>
          <a:p>
            <a:fld id="{64234CBB-BBA3-4692-AACB-10F18633D2DE}" type="datetimeFigureOut">
              <a:rPr lang="en-US" smtClean="0"/>
              <a:t>2/21/2024</a:t>
            </a:fld>
            <a:endParaRPr lang="en-US"/>
          </a:p>
        </p:txBody>
      </p:sp>
      <p:sp>
        <p:nvSpPr>
          <p:cNvPr id="5" name="Footer Placeholder 4">
            <a:extLst>
              <a:ext uri="{FF2B5EF4-FFF2-40B4-BE49-F238E27FC236}">
                <a16:creationId xmlns:a16="http://schemas.microsoft.com/office/drawing/2014/main" id="{EE21FE51-0637-E478-89F6-EBA09CCBF7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D7561-4511-8126-1719-6572185C6BF4}"/>
              </a:ext>
            </a:extLst>
          </p:cNvPr>
          <p:cNvSpPr>
            <a:spLocks noGrp="1"/>
          </p:cNvSpPr>
          <p:nvPr>
            <p:ph type="sldNum" sz="quarter" idx="12"/>
          </p:nvPr>
        </p:nvSpPr>
        <p:spPr/>
        <p:txBody>
          <a:bodyPr/>
          <a:lstStyle/>
          <a:p>
            <a:fld id="{74119AEF-482B-47EA-B5D0-79ECAE774679}" type="slidenum">
              <a:rPr lang="en-US" smtClean="0"/>
              <a:t>‹#›</a:t>
            </a:fld>
            <a:endParaRPr lang="en-US"/>
          </a:p>
        </p:txBody>
      </p:sp>
    </p:spTree>
    <p:extLst>
      <p:ext uri="{BB962C8B-B14F-4D97-AF65-F5344CB8AC3E}">
        <p14:creationId xmlns:p14="http://schemas.microsoft.com/office/powerpoint/2010/main" val="1502622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DD76-428C-2BD9-3BB1-F3B4847BE2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D787E-5975-BC7A-ABDB-8C4437A226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D96665-D7EE-E5E7-3B89-BCB3CCCD95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95997E-7682-151A-F01F-65F218B4A75A}"/>
              </a:ext>
            </a:extLst>
          </p:cNvPr>
          <p:cNvSpPr>
            <a:spLocks noGrp="1"/>
          </p:cNvSpPr>
          <p:nvPr>
            <p:ph type="dt" sz="half" idx="10"/>
          </p:nvPr>
        </p:nvSpPr>
        <p:spPr/>
        <p:txBody>
          <a:bodyPr/>
          <a:lstStyle/>
          <a:p>
            <a:fld id="{64234CBB-BBA3-4692-AACB-10F18633D2DE}" type="datetimeFigureOut">
              <a:rPr lang="en-US" smtClean="0"/>
              <a:t>2/21/2024</a:t>
            </a:fld>
            <a:endParaRPr lang="en-US"/>
          </a:p>
        </p:txBody>
      </p:sp>
      <p:sp>
        <p:nvSpPr>
          <p:cNvPr id="6" name="Footer Placeholder 5">
            <a:extLst>
              <a:ext uri="{FF2B5EF4-FFF2-40B4-BE49-F238E27FC236}">
                <a16:creationId xmlns:a16="http://schemas.microsoft.com/office/drawing/2014/main" id="{10AF4212-A4D3-5DAA-1799-F3C3040F5B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35B353-F16A-E65F-EEC8-B5AF45B6A290}"/>
              </a:ext>
            </a:extLst>
          </p:cNvPr>
          <p:cNvSpPr>
            <a:spLocks noGrp="1"/>
          </p:cNvSpPr>
          <p:nvPr>
            <p:ph type="sldNum" sz="quarter" idx="12"/>
          </p:nvPr>
        </p:nvSpPr>
        <p:spPr/>
        <p:txBody>
          <a:bodyPr/>
          <a:lstStyle/>
          <a:p>
            <a:fld id="{74119AEF-482B-47EA-B5D0-79ECAE774679}" type="slidenum">
              <a:rPr lang="en-US" smtClean="0"/>
              <a:t>‹#›</a:t>
            </a:fld>
            <a:endParaRPr lang="en-US"/>
          </a:p>
        </p:txBody>
      </p:sp>
    </p:spTree>
    <p:extLst>
      <p:ext uri="{BB962C8B-B14F-4D97-AF65-F5344CB8AC3E}">
        <p14:creationId xmlns:p14="http://schemas.microsoft.com/office/powerpoint/2010/main" val="267150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25D6-6E36-7434-62CE-66D070A08F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EA07F-1BDF-3273-FC62-09D65E2CEC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AFF250-61D9-01E4-65D3-46EDAEB2BA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90DE23-0FAC-1C26-1379-1AE1F2FDEA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4DB5A4-7F9E-658B-B56E-229E5C14D5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2CD6E2-6C63-5FAF-E762-437B8DB76106}"/>
              </a:ext>
            </a:extLst>
          </p:cNvPr>
          <p:cNvSpPr>
            <a:spLocks noGrp="1"/>
          </p:cNvSpPr>
          <p:nvPr>
            <p:ph type="dt" sz="half" idx="10"/>
          </p:nvPr>
        </p:nvSpPr>
        <p:spPr/>
        <p:txBody>
          <a:bodyPr/>
          <a:lstStyle/>
          <a:p>
            <a:fld id="{64234CBB-BBA3-4692-AACB-10F18633D2DE}" type="datetimeFigureOut">
              <a:rPr lang="en-US" smtClean="0"/>
              <a:t>2/21/2024</a:t>
            </a:fld>
            <a:endParaRPr lang="en-US"/>
          </a:p>
        </p:txBody>
      </p:sp>
      <p:sp>
        <p:nvSpPr>
          <p:cNvPr id="8" name="Footer Placeholder 7">
            <a:extLst>
              <a:ext uri="{FF2B5EF4-FFF2-40B4-BE49-F238E27FC236}">
                <a16:creationId xmlns:a16="http://schemas.microsoft.com/office/drawing/2014/main" id="{8C2511F8-03DB-FAA9-B02F-71F9555E24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CB9D41-3E37-D76C-91AF-186235BDB812}"/>
              </a:ext>
            </a:extLst>
          </p:cNvPr>
          <p:cNvSpPr>
            <a:spLocks noGrp="1"/>
          </p:cNvSpPr>
          <p:nvPr>
            <p:ph type="sldNum" sz="quarter" idx="12"/>
          </p:nvPr>
        </p:nvSpPr>
        <p:spPr/>
        <p:txBody>
          <a:bodyPr/>
          <a:lstStyle/>
          <a:p>
            <a:fld id="{74119AEF-482B-47EA-B5D0-79ECAE774679}" type="slidenum">
              <a:rPr lang="en-US" smtClean="0"/>
              <a:t>‹#›</a:t>
            </a:fld>
            <a:endParaRPr lang="en-US"/>
          </a:p>
        </p:txBody>
      </p:sp>
    </p:spTree>
    <p:extLst>
      <p:ext uri="{BB962C8B-B14F-4D97-AF65-F5344CB8AC3E}">
        <p14:creationId xmlns:p14="http://schemas.microsoft.com/office/powerpoint/2010/main" val="25206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3C08-03CF-760D-2FDE-9F7876A636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571D71-0E69-7748-F561-75D66DA11B83}"/>
              </a:ext>
            </a:extLst>
          </p:cNvPr>
          <p:cNvSpPr>
            <a:spLocks noGrp="1"/>
          </p:cNvSpPr>
          <p:nvPr>
            <p:ph type="dt" sz="half" idx="10"/>
          </p:nvPr>
        </p:nvSpPr>
        <p:spPr/>
        <p:txBody>
          <a:bodyPr/>
          <a:lstStyle/>
          <a:p>
            <a:fld id="{64234CBB-BBA3-4692-AACB-10F18633D2DE}" type="datetimeFigureOut">
              <a:rPr lang="en-US" smtClean="0"/>
              <a:t>2/21/2024</a:t>
            </a:fld>
            <a:endParaRPr lang="en-US"/>
          </a:p>
        </p:txBody>
      </p:sp>
      <p:sp>
        <p:nvSpPr>
          <p:cNvPr id="4" name="Footer Placeholder 3">
            <a:extLst>
              <a:ext uri="{FF2B5EF4-FFF2-40B4-BE49-F238E27FC236}">
                <a16:creationId xmlns:a16="http://schemas.microsoft.com/office/drawing/2014/main" id="{DD9F9642-92FE-5594-4C99-A2DC234F96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B1E6A9-E2C2-947C-21CE-82FECFE5C1DA}"/>
              </a:ext>
            </a:extLst>
          </p:cNvPr>
          <p:cNvSpPr>
            <a:spLocks noGrp="1"/>
          </p:cNvSpPr>
          <p:nvPr>
            <p:ph type="sldNum" sz="quarter" idx="12"/>
          </p:nvPr>
        </p:nvSpPr>
        <p:spPr/>
        <p:txBody>
          <a:bodyPr/>
          <a:lstStyle/>
          <a:p>
            <a:fld id="{74119AEF-482B-47EA-B5D0-79ECAE774679}" type="slidenum">
              <a:rPr lang="en-US" smtClean="0"/>
              <a:t>‹#›</a:t>
            </a:fld>
            <a:endParaRPr lang="en-US"/>
          </a:p>
        </p:txBody>
      </p:sp>
    </p:spTree>
    <p:extLst>
      <p:ext uri="{BB962C8B-B14F-4D97-AF65-F5344CB8AC3E}">
        <p14:creationId xmlns:p14="http://schemas.microsoft.com/office/powerpoint/2010/main" val="121744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EFF7B7-12DD-EFA0-0FD3-F14B26FF3907}"/>
              </a:ext>
            </a:extLst>
          </p:cNvPr>
          <p:cNvSpPr>
            <a:spLocks noGrp="1"/>
          </p:cNvSpPr>
          <p:nvPr>
            <p:ph type="dt" sz="half" idx="10"/>
          </p:nvPr>
        </p:nvSpPr>
        <p:spPr/>
        <p:txBody>
          <a:bodyPr/>
          <a:lstStyle/>
          <a:p>
            <a:fld id="{64234CBB-BBA3-4692-AACB-10F18633D2DE}" type="datetimeFigureOut">
              <a:rPr lang="en-US" smtClean="0"/>
              <a:t>2/21/2024</a:t>
            </a:fld>
            <a:endParaRPr lang="en-US"/>
          </a:p>
        </p:txBody>
      </p:sp>
      <p:sp>
        <p:nvSpPr>
          <p:cNvPr id="3" name="Footer Placeholder 2">
            <a:extLst>
              <a:ext uri="{FF2B5EF4-FFF2-40B4-BE49-F238E27FC236}">
                <a16:creationId xmlns:a16="http://schemas.microsoft.com/office/drawing/2014/main" id="{455A6C92-EC77-5A42-CEFE-B81DD4062F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6D0380-69E9-8883-B38A-F764706833FC}"/>
              </a:ext>
            </a:extLst>
          </p:cNvPr>
          <p:cNvSpPr>
            <a:spLocks noGrp="1"/>
          </p:cNvSpPr>
          <p:nvPr>
            <p:ph type="sldNum" sz="quarter" idx="12"/>
          </p:nvPr>
        </p:nvSpPr>
        <p:spPr/>
        <p:txBody>
          <a:bodyPr/>
          <a:lstStyle/>
          <a:p>
            <a:fld id="{74119AEF-482B-47EA-B5D0-79ECAE774679}" type="slidenum">
              <a:rPr lang="en-US" smtClean="0"/>
              <a:t>‹#›</a:t>
            </a:fld>
            <a:endParaRPr lang="en-US"/>
          </a:p>
        </p:txBody>
      </p:sp>
    </p:spTree>
    <p:extLst>
      <p:ext uri="{BB962C8B-B14F-4D97-AF65-F5344CB8AC3E}">
        <p14:creationId xmlns:p14="http://schemas.microsoft.com/office/powerpoint/2010/main" val="706273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D185-A45E-833B-2043-3EC083B1A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36D2A6-937A-6224-8679-4C3804F61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450FBD-EF34-8C7F-8587-F61E3C3F5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9B279-9488-BB85-B013-971874D99B7D}"/>
              </a:ext>
            </a:extLst>
          </p:cNvPr>
          <p:cNvSpPr>
            <a:spLocks noGrp="1"/>
          </p:cNvSpPr>
          <p:nvPr>
            <p:ph type="dt" sz="half" idx="10"/>
          </p:nvPr>
        </p:nvSpPr>
        <p:spPr/>
        <p:txBody>
          <a:bodyPr/>
          <a:lstStyle/>
          <a:p>
            <a:fld id="{64234CBB-BBA3-4692-AACB-10F18633D2DE}" type="datetimeFigureOut">
              <a:rPr lang="en-US" smtClean="0"/>
              <a:t>2/21/2024</a:t>
            </a:fld>
            <a:endParaRPr lang="en-US"/>
          </a:p>
        </p:txBody>
      </p:sp>
      <p:sp>
        <p:nvSpPr>
          <p:cNvPr id="6" name="Footer Placeholder 5">
            <a:extLst>
              <a:ext uri="{FF2B5EF4-FFF2-40B4-BE49-F238E27FC236}">
                <a16:creationId xmlns:a16="http://schemas.microsoft.com/office/drawing/2014/main" id="{2F5828DC-1AAF-73FD-4FE0-BCA7BF299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259F5-F7A3-68FC-4CE6-6DB5949D78C0}"/>
              </a:ext>
            </a:extLst>
          </p:cNvPr>
          <p:cNvSpPr>
            <a:spLocks noGrp="1"/>
          </p:cNvSpPr>
          <p:nvPr>
            <p:ph type="sldNum" sz="quarter" idx="12"/>
          </p:nvPr>
        </p:nvSpPr>
        <p:spPr/>
        <p:txBody>
          <a:bodyPr/>
          <a:lstStyle/>
          <a:p>
            <a:fld id="{74119AEF-482B-47EA-B5D0-79ECAE774679}" type="slidenum">
              <a:rPr lang="en-US" smtClean="0"/>
              <a:t>‹#›</a:t>
            </a:fld>
            <a:endParaRPr lang="en-US"/>
          </a:p>
        </p:txBody>
      </p:sp>
    </p:spTree>
    <p:extLst>
      <p:ext uri="{BB962C8B-B14F-4D97-AF65-F5344CB8AC3E}">
        <p14:creationId xmlns:p14="http://schemas.microsoft.com/office/powerpoint/2010/main" val="76102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C168D-3B7D-9B8A-6477-0DB28F098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6DED68-91EC-FA47-D439-CD3709E12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A35394-9F07-1876-675D-C3707A4B8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FB07B-95F6-4E02-58A2-E94DEB35ACF3}"/>
              </a:ext>
            </a:extLst>
          </p:cNvPr>
          <p:cNvSpPr>
            <a:spLocks noGrp="1"/>
          </p:cNvSpPr>
          <p:nvPr>
            <p:ph type="dt" sz="half" idx="10"/>
          </p:nvPr>
        </p:nvSpPr>
        <p:spPr/>
        <p:txBody>
          <a:bodyPr/>
          <a:lstStyle/>
          <a:p>
            <a:fld id="{64234CBB-BBA3-4692-AACB-10F18633D2DE}" type="datetimeFigureOut">
              <a:rPr lang="en-US" smtClean="0"/>
              <a:t>2/21/2024</a:t>
            </a:fld>
            <a:endParaRPr lang="en-US"/>
          </a:p>
        </p:txBody>
      </p:sp>
      <p:sp>
        <p:nvSpPr>
          <p:cNvPr id="6" name="Footer Placeholder 5">
            <a:extLst>
              <a:ext uri="{FF2B5EF4-FFF2-40B4-BE49-F238E27FC236}">
                <a16:creationId xmlns:a16="http://schemas.microsoft.com/office/drawing/2014/main" id="{047B458C-1ABA-8C82-5AA7-18FA8DF0D7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6855C8-E6ED-08AE-4EC2-17AEF418B217}"/>
              </a:ext>
            </a:extLst>
          </p:cNvPr>
          <p:cNvSpPr>
            <a:spLocks noGrp="1"/>
          </p:cNvSpPr>
          <p:nvPr>
            <p:ph type="sldNum" sz="quarter" idx="12"/>
          </p:nvPr>
        </p:nvSpPr>
        <p:spPr/>
        <p:txBody>
          <a:bodyPr/>
          <a:lstStyle/>
          <a:p>
            <a:fld id="{74119AEF-482B-47EA-B5D0-79ECAE774679}" type="slidenum">
              <a:rPr lang="en-US" smtClean="0"/>
              <a:t>‹#›</a:t>
            </a:fld>
            <a:endParaRPr lang="en-US"/>
          </a:p>
        </p:txBody>
      </p:sp>
    </p:spTree>
    <p:extLst>
      <p:ext uri="{BB962C8B-B14F-4D97-AF65-F5344CB8AC3E}">
        <p14:creationId xmlns:p14="http://schemas.microsoft.com/office/powerpoint/2010/main" val="259624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3B6AF8-E1DE-CA7C-5815-E111BBAA0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A0309D-FAC5-3566-5228-6408476F2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2BFCD-7CFF-0F8C-07B4-D24F45CAF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34CBB-BBA3-4692-AACB-10F18633D2DE}" type="datetimeFigureOut">
              <a:rPr lang="en-US" smtClean="0"/>
              <a:t>2/21/2024</a:t>
            </a:fld>
            <a:endParaRPr lang="en-US"/>
          </a:p>
        </p:txBody>
      </p:sp>
      <p:sp>
        <p:nvSpPr>
          <p:cNvPr id="5" name="Footer Placeholder 4">
            <a:extLst>
              <a:ext uri="{FF2B5EF4-FFF2-40B4-BE49-F238E27FC236}">
                <a16:creationId xmlns:a16="http://schemas.microsoft.com/office/drawing/2014/main" id="{BFA372D7-29E2-298C-65B1-3B795100BF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F8C685-864A-2683-D351-5B5BC5FE3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19AEF-482B-47EA-B5D0-79ECAE774679}" type="slidenum">
              <a:rPr lang="en-US" smtClean="0"/>
              <a:t>‹#›</a:t>
            </a:fld>
            <a:endParaRPr lang="en-US"/>
          </a:p>
        </p:txBody>
      </p:sp>
    </p:spTree>
    <p:extLst>
      <p:ext uri="{BB962C8B-B14F-4D97-AF65-F5344CB8AC3E}">
        <p14:creationId xmlns:p14="http://schemas.microsoft.com/office/powerpoint/2010/main" val="237632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2.svg"/><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1.png"/><Relationship Id="rId2" Type="http://schemas.openxmlformats.org/officeDocument/2006/relationships/diagramData" Target="../diagrams/data1.xml"/><Relationship Id="rId16" Type="http://schemas.openxmlformats.org/officeDocument/2006/relationships/image" Target="../media/image2.svg"/><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5" Type="http://schemas.openxmlformats.org/officeDocument/2006/relationships/image" Target="../media/image1.png"/><Relationship Id="rId10" Type="http://schemas.openxmlformats.org/officeDocument/2006/relationships/image" Target="../media/image6.svg"/><Relationship Id="rId4" Type="http://schemas.openxmlformats.org/officeDocument/2006/relationships/diagramQuickStyle" Target="../diagrams/quickStyle1.xml"/><Relationship Id="rId9" Type="http://schemas.openxmlformats.org/officeDocument/2006/relationships/image" Target="../media/image5.png"/><Relationship Id="rId14" Type="http://schemas.openxmlformats.org/officeDocument/2006/relationships/image" Target="../media/image10.sv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3.svg"/><Relationship Id="rId18" Type="http://schemas.openxmlformats.org/officeDocument/2006/relationships/image" Target="../media/image26.pn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2.png"/><Relationship Id="rId17" Type="http://schemas.openxmlformats.org/officeDocument/2006/relationships/image" Target="../media/image25.svg"/><Relationship Id="rId2" Type="http://schemas.openxmlformats.org/officeDocument/2006/relationships/image" Target="../media/image14.pn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svg"/><Relationship Id="rId5" Type="http://schemas.openxmlformats.org/officeDocument/2006/relationships/image" Target="../media/image17.svg"/><Relationship Id="rId15" Type="http://schemas.openxmlformats.org/officeDocument/2006/relationships/image" Target="../media/image4.svg"/><Relationship Id="rId10" Type="http://schemas.openxmlformats.org/officeDocument/2006/relationships/image" Target="../media/image1.png"/><Relationship Id="rId19" Type="http://schemas.openxmlformats.org/officeDocument/2006/relationships/image" Target="../media/image27.sv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4FB2-52CF-EE61-3368-7104AD53F516}"/>
              </a:ext>
            </a:extLst>
          </p:cNvPr>
          <p:cNvSpPr>
            <a:spLocks noGrp="1"/>
          </p:cNvSpPr>
          <p:nvPr>
            <p:ph type="ctrTitle"/>
          </p:nvPr>
        </p:nvSpPr>
        <p:spPr>
          <a:xfrm>
            <a:off x="1524000" y="1332411"/>
            <a:ext cx="9144000" cy="1027612"/>
          </a:xfrm>
        </p:spPr>
        <p:txBody>
          <a:bodyPr>
            <a:noAutofit/>
          </a:bodyPr>
          <a:lstStyle/>
          <a:p>
            <a:r>
              <a:rPr lang="en-US" sz="2400" b="1" kern="100" dirty="0">
                <a:effectLst/>
                <a:latin typeface="+mn-lt"/>
                <a:ea typeface="Calibri" panose="020F0502020204030204" pitchFamily="34" charset="0"/>
                <a:cs typeface="Times New Roman" panose="02020603050405020304" pitchFamily="18" charset="0"/>
              </a:rPr>
              <a:t>Incentivizing Software Adoption within Organizations: A Framework Leveraging Mechanism Design, Network Effects, and Gamification</a:t>
            </a:r>
            <a:br>
              <a:rPr lang="en-US" sz="2400" b="1" kern="100" dirty="0">
                <a:effectLst/>
                <a:latin typeface="+mn-lt"/>
                <a:ea typeface="Calibri" panose="020F0502020204030204" pitchFamily="34" charset="0"/>
                <a:cs typeface="Times New Roman" panose="02020603050405020304" pitchFamily="18" charset="0"/>
              </a:rPr>
            </a:br>
            <a:r>
              <a:rPr lang="en-US" sz="1400" kern="100" dirty="0">
                <a:effectLst/>
                <a:latin typeface="+mn-lt"/>
                <a:ea typeface="Calibri" panose="020F0502020204030204" pitchFamily="34" charset="0"/>
                <a:cs typeface="Times New Roman" panose="02020603050405020304" pitchFamily="18" charset="0"/>
              </a:rPr>
              <a:t>Research In Progress</a:t>
            </a:r>
            <a:br>
              <a:rPr lang="en-US" sz="2400" kern="100" dirty="0">
                <a:latin typeface="Calibri" panose="020F0502020204030204" pitchFamily="34" charset="0"/>
                <a:ea typeface="Calibri" panose="020F0502020204030204" pitchFamily="34" charset="0"/>
                <a:cs typeface="Times New Roman" panose="02020603050405020304" pitchFamily="18" charset="0"/>
              </a:rPr>
            </a:br>
            <a:endParaRPr lang="en-US" sz="7200" dirty="0"/>
          </a:p>
        </p:txBody>
      </p:sp>
      <p:sp>
        <p:nvSpPr>
          <p:cNvPr id="5" name="Subtitle 4">
            <a:extLst>
              <a:ext uri="{FF2B5EF4-FFF2-40B4-BE49-F238E27FC236}">
                <a16:creationId xmlns:a16="http://schemas.microsoft.com/office/drawing/2014/main" id="{4E342209-B4D0-B8B9-470E-781371B2CF70}"/>
              </a:ext>
            </a:extLst>
          </p:cNvPr>
          <p:cNvSpPr>
            <a:spLocks noGrp="1"/>
          </p:cNvSpPr>
          <p:nvPr>
            <p:ph type="subTitle" idx="1"/>
          </p:nvPr>
        </p:nvSpPr>
        <p:spPr>
          <a:xfrm>
            <a:off x="679269" y="1950720"/>
            <a:ext cx="11051177" cy="4389120"/>
          </a:xfrm>
        </p:spPr>
        <p:txBody>
          <a:bodyPr>
            <a:normAutofit fontScale="77500" lnSpcReduction="20000"/>
          </a:bodyPr>
          <a:lstStyle/>
          <a:p>
            <a:pPr>
              <a:lnSpc>
                <a:spcPct val="120000"/>
              </a:lnSpc>
            </a:pPr>
            <a:r>
              <a:rPr lang="en-US" dirty="0"/>
              <a:t>ABSTRACT</a:t>
            </a:r>
          </a:p>
          <a:p>
            <a:pPr algn="just">
              <a:lnSpc>
                <a:spcPct val="120000"/>
              </a:lnSpc>
            </a:pPr>
            <a:r>
              <a:rPr lang="en-US" dirty="0"/>
              <a:t>Adopting software is a critical process for organizations to drive digital transformation. Effective strategies must be in place to ensure success that encourages employee engagement and participation. However, employee willingness to embrace change has significantly declined over the last decade. Surprisingly, limited research has explored solutions to this costly and high-risk issue. This paper offers a comprehensive framework that integrates mechanism design, network effects, and gamification to incentivize software adoption in the workplace. By leveraging an application-based reward system, employees are encouraged to complete tasks, participate in competitions, answer quiz questions, and engage in events that connect to the desired software solutions. The framework aligns the reward system with organizational goals, using mechanism design to promote desired behaviors and maximize user engagement. Network effects foster a sense of community and positive peer influence. </a:t>
            </a:r>
            <a:r>
              <a:rPr lang="en-US" b="1" dirty="0"/>
              <a:t>Preliminary empirical research utilizing surveys, interviews, and quantitative analysis indicates the positive impact of the integrated framework on user engagement and software adoption. These findings offer actionable insights for organizations aiming to strengthen software adoption initiatives and navigate digital transformation challenges successfully.</a:t>
            </a:r>
          </a:p>
        </p:txBody>
      </p:sp>
    </p:spTree>
    <p:extLst>
      <p:ext uri="{BB962C8B-B14F-4D97-AF65-F5344CB8AC3E}">
        <p14:creationId xmlns:p14="http://schemas.microsoft.com/office/powerpoint/2010/main" val="377791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2C5F-2D6E-C178-DE8B-EDF9EB9BA915}"/>
              </a:ext>
            </a:extLst>
          </p:cNvPr>
          <p:cNvSpPr>
            <a:spLocks noGrp="1"/>
          </p:cNvSpPr>
          <p:nvPr>
            <p:ph type="title"/>
          </p:nvPr>
        </p:nvSpPr>
        <p:spPr>
          <a:xfrm>
            <a:off x="557349" y="365126"/>
            <a:ext cx="10796451" cy="505067"/>
          </a:xfrm>
        </p:spPr>
        <p:txBody>
          <a:bodyPr>
            <a:normAutofit fontScale="90000"/>
          </a:bodyPr>
          <a:lstStyle/>
          <a:p>
            <a:r>
              <a:rPr lang="en-US" dirty="0"/>
              <a:t>The Problem</a:t>
            </a:r>
          </a:p>
        </p:txBody>
      </p:sp>
      <p:sp>
        <p:nvSpPr>
          <p:cNvPr id="18" name="TextBox 17">
            <a:extLst>
              <a:ext uri="{FF2B5EF4-FFF2-40B4-BE49-F238E27FC236}">
                <a16:creationId xmlns:a16="http://schemas.microsoft.com/office/drawing/2014/main" id="{DBD37732-7613-8B25-66AF-183B62B44EEA}"/>
              </a:ext>
            </a:extLst>
          </p:cNvPr>
          <p:cNvSpPr txBox="1"/>
          <p:nvPr/>
        </p:nvSpPr>
        <p:spPr>
          <a:xfrm>
            <a:off x="670560" y="949234"/>
            <a:ext cx="11521439" cy="369332"/>
          </a:xfrm>
          <a:prstGeom prst="rect">
            <a:avLst/>
          </a:prstGeom>
          <a:noFill/>
        </p:spPr>
        <p:txBody>
          <a:bodyPr wrap="square" rtlCol="0">
            <a:spAutoFit/>
          </a:bodyPr>
          <a:lstStyle/>
          <a:p>
            <a:r>
              <a:rPr lang="en-US" b="1" dirty="0"/>
              <a:t>Software adoption has significantly declined over the last decade significantly impacting digital transformation efforts</a:t>
            </a:r>
          </a:p>
        </p:txBody>
      </p:sp>
      <p:grpSp>
        <p:nvGrpSpPr>
          <p:cNvPr id="20" name="Group 19">
            <a:extLst>
              <a:ext uri="{FF2B5EF4-FFF2-40B4-BE49-F238E27FC236}">
                <a16:creationId xmlns:a16="http://schemas.microsoft.com/office/drawing/2014/main" id="{72803C44-91B3-078D-8CC6-DA4E597E7D40}"/>
              </a:ext>
            </a:extLst>
          </p:cNvPr>
          <p:cNvGrpSpPr/>
          <p:nvPr/>
        </p:nvGrpSpPr>
        <p:grpSpPr>
          <a:xfrm>
            <a:off x="557349" y="1876572"/>
            <a:ext cx="5538651" cy="4524141"/>
            <a:chOff x="222069" y="1602575"/>
            <a:chExt cx="5268022" cy="4289839"/>
          </a:xfrm>
        </p:grpSpPr>
        <p:sp>
          <p:nvSpPr>
            <p:cNvPr id="22" name="Rectangle: Rounded Corners 21">
              <a:extLst>
                <a:ext uri="{FF2B5EF4-FFF2-40B4-BE49-F238E27FC236}">
                  <a16:creationId xmlns:a16="http://schemas.microsoft.com/office/drawing/2014/main" id="{1F6F5200-7624-12A6-09D6-400E23E2644E}"/>
                </a:ext>
              </a:extLst>
            </p:cNvPr>
            <p:cNvSpPr/>
            <p:nvPr/>
          </p:nvSpPr>
          <p:spPr>
            <a:xfrm>
              <a:off x="222069" y="2040036"/>
              <a:ext cx="1950720" cy="931817"/>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Company Goals</a:t>
              </a:r>
            </a:p>
          </p:txBody>
        </p:sp>
        <p:sp>
          <p:nvSpPr>
            <p:cNvPr id="23" name="Rectangle: Rounded Corners 22">
              <a:extLst>
                <a:ext uri="{FF2B5EF4-FFF2-40B4-BE49-F238E27FC236}">
                  <a16:creationId xmlns:a16="http://schemas.microsoft.com/office/drawing/2014/main" id="{B9D662A0-6360-F3CB-312D-2B42D625270F}"/>
                </a:ext>
              </a:extLst>
            </p:cNvPr>
            <p:cNvSpPr/>
            <p:nvPr/>
          </p:nvSpPr>
          <p:spPr>
            <a:xfrm>
              <a:off x="3504186" y="2084434"/>
              <a:ext cx="1950720" cy="931817"/>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People</a:t>
              </a:r>
            </a:p>
          </p:txBody>
        </p:sp>
        <p:sp>
          <p:nvSpPr>
            <p:cNvPr id="24" name="Rectangle: Rounded Corners 23">
              <a:extLst>
                <a:ext uri="{FF2B5EF4-FFF2-40B4-BE49-F238E27FC236}">
                  <a16:creationId xmlns:a16="http://schemas.microsoft.com/office/drawing/2014/main" id="{30F38232-85C5-0492-784B-8A63C81A7C5B}"/>
                </a:ext>
              </a:extLst>
            </p:cNvPr>
            <p:cNvSpPr/>
            <p:nvPr/>
          </p:nvSpPr>
          <p:spPr>
            <a:xfrm>
              <a:off x="1808874" y="4512518"/>
              <a:ext cx="1950720" cy="931817"/>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Technology</a:t>
              </a:r>
            </a:p>
          </p:txBody>
        </p:sp>
        <p:sp>
          <p:nvSpPr>
            <p:cNvPr id="25" name="TextBox 24">
              <a:extLst>
                <a:ext uri="{FF2B5EF4-FFF2-40B4-BE49-F238E27FC236}">
                  <a16:creationId xmlns:a16="http://schemas.microsoft.com/office/drawing/2014/main" id="{E920F217-D4E2-D4BC-2A8F-AA92C1A8D521}"/>
                </a:ext>
              </a:extLst>
            </p:cNvPr>
            <p:cNvSpPr txBox="1"/>
            <p:nvPr/>
          </p:nvSpPr>
          <p:spPr>
            <a:xfrm>
              <a:off x="447827" y="1602575"/>
              <a:ext cx="5042264" cy="262653"/>
            </a:xfrm>
            <a:prstGeom prst="rect">
              <a:avLst/>
            </a:prstGeom>
            <a:noFill/>
          </p:spPr>
          <p:txBody>
            <a:bodyPr wrap="square" rtlCol="0">
              <a:spAutoFit/>
            </a:bodyPr>
            <a:lstStyle/>
            <a:p>
              <a:pPr algn="ctr"/>
              <a:r>
                <a:rPr lang="en-US" sz="1200" b="1" dirty="0"/>
                <a:t>People Are Needed to Meet Company Goals</a:t>
              </a:r>
            </a:p>
          </p:txBody>
        </p:sp>
        <p:sp>
          <p:nvSpPr>
            <p:cNvPr id="26" name="TextBox 25">
              <a:extLst>
                <a:ext uri="{FF2B5EF4-FFF2-40B4-BE49-F238E27FC236}">
                  <a16:creationId xmlns:a16="http://schemas.microsoft.com/office/drawing/2014/main" id="{9C54858D-F184-A0D3-D5AA-647B7CCB079F}"/>
                </a:ext>
              </a:extLst>
            </p:cNvPr>
            <p:cNvSpPr txBox="1"/>
            <p:nvPr/>
          </p:nvSpPr>
          <p:spPr>
            <a:xfrm>
              <a:off x="471502" y="5629761"/>
              <a:ext cx="4928950" cy="262653"/>
            </a:xfrm>
            <a:prstGeom prst="rect">
              <a:avLst/>
            </a:prstGeom>
            <a:noFill/>
          </p:spPr>
          <p:txBody>
            <a:bodyPr wrap="square" rtlCol="0">
              <a:spAutoFit/>
            </a:bodyPr>
            <a:lstStyle/>
            <a:p>
              <a:pPr algn="ctr"/>
              <a:r>
                <a:rPr lang="en-US" sz="1200" b="1" dirty="0"/>
                <a:t>Digital Transformation - Technology Facilitates Company Goal Achievement</a:t>
              </a:r>
            </a:p>
          </p:txBody>
        </p:sp>
        <p:sp>
          <p:nvSpPr>
            <p:cNvPr id="27" name="Arrow: Right 26">
              <a:extLst>
                <a:ext uri="{FF2B5EF4-FFF2-40B4-BE49-F238E27FC236}">
                  <a16:creationId xmlns:a16="http://schemas.microsoft.com/office/drawing/2014/main" id="{864134E7-748A-2211-8C77-75AEA9B3E29B}"/>
                </a:ext>
              </a:extLst>
            </p:cNvPr>
            <p:cNvSpPr/>
            <p:nvPr/>
          </p:nvSpPr>
          <p:spPr>
            <a:xfrm rot="6812523">
              <a:off x="3317405" y="3612701"/>
              <a:ext cx="1093384" cy="308801"/>
            </a:xfrm>
            <a:prstGeom prst="rightArrow">
              <a:avLst>
                <a:gd name="adj1" fmla="val 50000"/>
                <a:gd name="adj2" fmla="val 8189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8" name="Arrow: Right 27">
              <a:extLst>
                <a:ext uri="{FF2B5EF4-FFF2-40B4-BE49-F238E27FC236}">
                  <a16:creationId xmlns:a16="http://schemas.microsoft.com/office/drawing/2014/main" id="{3612F484-9875-F4DB-AF93-971AB3BF38E9}"/>
                </a:ext>
              </a:extLst>
            </p:cNvPr>
            <p:cNvSpPr/>
            <p:nvPr/>
          </p:nvSpPr>
          <p:spPr>
            <a:xfrm rot="14769469">
              <a:off x="1129708" y="3627820"/>
              <a:ext cx="1093384" cy="308801"/>
            </a:xfrm>
            <a:prstGeom prst="rightArrow">
              <a:avLst>
                <a:gd name="adj1" fmla="val 50000"/>
                <a:gd name="adj2" fmla="val 8189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9" name="Arrow: Right 28">
              <a:extLst>
                <a:ext uri="{FF2B5EF4-FFF2-40B4-BE49-F238E27FC236}">
                  <a16:creationId xmlns:a16="http://schemas.microsoft.com/office/drawing/2014/main" id="{FEA70908-7186-EA19-4901-0A0FC61C5A20}"/>
                </a:ext>
              </a:extLst>
            </p:cNvPr>
            <p:cNvSpPr/>
            <p:nvPr/>
          </p:nvSpPr>
          <p:spPr>
            <a:xfrm>
              <a:off x="2320606" y="2410681"/>
              <a:ext cx="1093384" cy="308801"/>
            </a:xfrm>
            <a:prstGeom prst="rightArrow">
              <a:avLst>
                <a:gd name="adj1" fmla="val 50000"/>
                <a:gd name="adj2" fmla="val 8189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grpSp>
      <p:sp>
        <p:nvSpPr>
          <p:cNvPr id="57" name="TextBox 56">
            <a:extLst>
              <a:ext uri="{FF2B5EF4-FFF2-40B4-BE49-F238E27FC236}">
                <a16:creationId xmlns:a16="http://schemas.microsoft.com/office/drawing/2014/main" id="{B6A27F03-A881-4432-C1AC-8B0424C637AD}"/>
              </a:ext>
            </a:extLst>
          </p:cNvPr>
          <p:cNvSpPr txBox="1"/>
          <p:nvPr/>
        </p:nvSpPr>
        <p:spPr>
          <a:xfrm>
            <a:off x="750852" y="1351344"/>
            <a:ext cx="5434149" cy="400110"/>
          </a:xfrm>
          <a:prstGeom prst="rect">
            <a:avLst/>
          </a:prstGeom>
          <a:solidFill>
            <a:schemeClr val="tx1"/>
          </a:solidFill>
        </p:spPr>
        <p:txBody>
          <a:bodyPr wrap="square" rtlCol="0">
            <a:spAutoFit/>
          </a:bodyPr>
          <a:lstStyle/>
          <a:p>
            <a:pPr algn="ctr"/>
            <a:r>
              <a:rPr lang="en-US" sz="2000" dirty="0">
                <a:solidFill>
                  <a:schemeClr val="bg1"/>
                </a:solidFill>
              </a:rPr>
              <a:t>Digital Transformation Vision</a:t>
            </a:r>
          </a:p>
        </p:txBody>
      </p:sp>
      <p:sp>
        <p:nvSpPr>
          <p:cNvPr id="58" name="TextBox 57">
            <a:extLst>
              <a:ext uri="{FF2B5EF4-FFF2-40B4-BE49-F238E27FC236}">
                <a16:creationId xmlns:a16="http://schemas.microsoft.com/office/drawing/2014/main" id="{EE3B5269-7462-CB38-FC32-7D4EF74E45AA}"/>
              </a:ext>
            </a:extLst>
          </p:cNvPr>
          <p:cNvSpPr txBox="1"/>
          <p:nvPr/>
        </p:nvSpPr>
        <p:spPr>
          <a:xfrm>
            <a:off x="7785462" y="1354580"/>
            <a:ext cx="4151549" cy="400110"/>
          </a:xfrm>
          <a:prstGeom prst="rect">
            <a:avLst/>
          </a:prstGeom>
          <a:solidFill>
            <a:schemeClr val="tx1"/>
          </a:solidFill>
        </p:spPr>
        <p:txBody>
          <a:bodyPr wrap="square" rtlCol="0">
            <a:spAutoFit/>
          </a:bodyPr>
          <a:lstStyle/>
          <a:p>
            <a:pPr algn="ctr"/>
            <a:r>
              <a:rPr lang="en-US" sz="2000" dirty="0">
                <a:solidFill>
                  <a:schemeClr val="bg1"/>
                </a:solidFill>
              </a:rPr>
              <a:t>The Challenge</a:t>
            </a:r>
          </a:p>
        </p:txBody>
      </p:sp>
      <p:sp>
        <p:nvSpPr>
          <p:cNvPr id="59" name="TextBox 58">
            <a:extLst>
              <a:ext uri="{FF2B5EF4-FFF2-40B4-BE49-F238E27FC236}">
                <a16:creationId xmlns:a16="http://schemas.microsoft.com/office/drawing/2014/main" id="{20161A26-B906-8377-9689-AFAE6E89013B}"/>
              </a:ext>
            </a:extLst>
          </p:cNvPr>
          <p:cNvSpPr txBox="1"/>
          <p:nvPr/>
        </p:nvSpPr>
        <p:spPr>
          <a:xfrm>
            <a:off x="7785463" y="3234013"/>
            <a:ext cx="4073170" cy="2862322"/>
          </a:xfrm>
          <a:prstGeom prst="rect">
            <a:avLst/>
          </a:prstGeom>
          <a:noFill/>
        </p:spPr>
        <p:txBody>
          <a:bodyPr wrap="square" rtlCol="0">
            <a:spAutoFit/>
          </a:bodyPr>
          <a:lstStyle/>
          <a:p>
            <a:pPr algn="ctr"/>
            <a:r>
              <a:rPr lang="en-US" b="1" dirty="0"/>
              <a:t>Missing An Effective Mechanism</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r>
              <a:rPr lang="en-US" b="1" dirty="0"/>
              <a:t>To Create Alignment</a:t>
            </a:r>
          </a:p>
        </p:txBody>
      </p:sp>
      <p:pic>
        <p:nvPicPr>
          <p:cNvPr id="61" name="Graphic 60" descr="Single gear with solid fill">
            <a:extLst>
              <a:ext uri="{FF2B5EF4-FFF2-40B4-BE49-F238E27FC236}">
                <a16:creationId xmlns:a16="http://schemas.microsoft.com/office/drawing/2014/main" id="{9FE91AF0-EB56-C345-401A-40471F0D25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8571" y="3492971"/>
            <a:ext cx="2228560" cy="2228560"/>
          </a:xfrm>
          <a:prstGeom prst="rect">
            <a:avLst/>
          </a:prstGeom>
        </p:spPr>
      </p:pic>
      <p:sp>
        <p:nvSpPr>
          <p:cNvPr id="63" name="TextBox 62">
            <a:extLst>
              <a:ext uri="{FF2B5EF4-FFF2-40B4-BE49-F238E27FC236}">
                <a16:creationId xmlns:a16="http://schemas.microsoft.com/office/drawing/2014/main" id="{532D5FEE-7902-FDD0-CEBC-FEA2DCFB4399}"/>
              </a:ext>
            </a:extLst>
          </p:cNvPr>
          <p:cNvSpPr txBox="1"/>
          <p:nvPr/>
        </p:nvSpPr>
        <p:spPr>
          <a:xfrm>
            <a:off x="7863840" y="1956930"/>
            <a:ext cx="4073171" cy="646331"/>
          </a:xfrm>
          <a:prstGeom prst="rect">
            <a:avLst/>
          </a:prstGeom>
          <a:noFill/>
        </p:spPr>
        <p:txBody>
          <a:bodyPr wrap="square" rtlCol="0">
            <a:spAutoFit/>
          </a:bodyPr>
          <a:lstStyle/>
          <a:p>
            <a:pPr marL="228600" indent="-228600">
              <a:buFontTx/>
              <a:buAutoNum type="arabicPeriod"/>
            </a:pPr>
            <a:r>
              <a:rPr lang="en-US" sz="1200" b="1" dirty="0"/>
              <a:t>Employee Productivity Is At An All Time Low</a:t>
            </a:r>
          </a:p>
          <a:p>
            <a:pPr marL="228600" indent="-228600">
              <a:buFontTx/>
              <a:buAutoNum type="arabicPeriod"/>
            </a:pPr>
            <a:r>
              <a:rPr lang="en-US" sz="1200" b="1" dirty="0"/>
              <a:t>Lack of Incentive For Employees to Support Change</a:t>
            </a:r>
          </a:p>
          <a:p>
            <a:r>
              <a:rPr lang="en-US" sz="1200" b="1" dirty="0"/>
              <a:t>3.   Poor Change Management – Function Focused</a:t>
            </a:r>
          </a:p>
        </p:txBody>
      </p:sp>
      <p:pic>
        <p:nvPicPr>
          <p:cNvPr id="68" name="Graphic 13" descr="Badge 1 with solid fill">
            <a:extLst>
              <a:ext uri="{FF2B5EF4-FFF2-40B4-BE49-F238E27FC236}">
                <a16:creationId xmlns:a16="http://schemas.microsoft.com/office/drawing/2014/main" id="{B52A1FA6-026D-9988-522D-DC5BDD9664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3671" y="2169217"/>
            <a:ext cx="572770" cy="572770"/>
          </a:xfrm>
          <a:prstGeom prst="rect">
            <a:avLst/>
          </a:prstGeom>
        </p:spPr>
      </p:pic>
      <p:pic>
        <p:nvPicPr>
          <p:cNvPr id="69" name="Graphic 12" descr="Badge with solid fill">
            <a:extLst>
              <a:ext uri="{FF2B5EF4-FFF2-40B4-BE49-F238E27FC236}">
                <a16:creationId xmlns:a16="http://schemas.microsoft.com/office/drawing/2014/main" id="{EE1E9EA4-9558-E6C8-6859-48A28E976A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79665" y="2242462"/>
            <a:ext cx="545465" cy="545465"/>
          </a:xfrm>
          <a:prstGeom prst="rect">
            <a:avLst/>
          </a:prstGeom>
        </p:spPr>
      </p:pic>
      <p:pic>
        <p:nvPicPr>
          <p:cNvPr id="70" name="Graphic 11" descr="Badge 3 with solid fill">
            <a:extLst>
              <a:ext uri="{FF2B5EF4-FFF2-40B4-BE49-F238E27FC236}">
                <a16:creationId xmlns:a16="http://schemas.microsoft.com/office/drawing/2014/main" id="{5FA57486-63CE-60B6-1F8A-B81FB8F17E5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62816" y="4803674"/>
            <a:ext cx="545465" cy="545465"/>
          </a:xfrm>
          <a:prstGeom prst="rect">
            <a:avLst/>
          </a:prstGeom>
        </p:spPr>
      </p:pic>
    </p:spTree>
    <p:extLst>
      <p:ext uri="{BB962C8B-B14F-4D97-AF65-F5344CB8AC3E}">
        <p14:creationId xmlns:p14="http://schemas.microsoft.com/office/powerpoint/2010/main" val="54743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B6F72-84AE-BB90-8E58-B2E692AB809D}"/>
              </a:ext>
            </a:extLst>
          </p:cNvPr>
          <p:cNvSpPr>
            <a:spLocks noGrp="1"/>
          </p:cNvSpPr>
          <p:nvPr>
            <p:ph type="title"/>
          </p:nvPr>
        </p:nvSpPr>
        <p:spPr>
          <a:xfrm>
            <a:off x="478971" y="365126"/>
            <a:ext cx="10874829" cy="505067"/>
          </a:xfrm>
        </p:spPr>
        <p:txBody>
          <a:bodyPr>
            <a:normAutofit fontScale="90000"/>
          </a:bodyPr>
          <a:lstStyle/>
          <a:p>
            <a:r>
              <a:rPr lang="en-US" dirty="0"/>
              <a:t>The Gap In Research</a:t>
            </a:r>
          </a:p>
        </p:txBody>
      </p:sp>
      <p:sp>
        <p:nvSpPr>
          <p:cNvPr id="5" name="TextBox 4">
            <a:extLst>
              <a:ext uri="{FF2B5EF4-FFF2-40B4-BE49-F238E27FC236}">
                <a16:creationId xmlns:a16="http://schemas.microsoft.com/office/drawing/2014/main" id="{0CE18722-8F97-E97C-50F1-44FAF2936569}"/>
              </a:ext>
            </a:extLst>
          </p:cNvPr>
          <p:cNvSpPr txBox="1"/>
          <p:nvPr/>
        </p:nvSpPr>
        <p:spPr>
          <a:xfrm>
            <a:off x="391886" y="966652"/>
            <a:ext cx="11460479" cy="5386090"/>
          </a:xfrm>
          <a:prstGeom prst="rect">
            <a:avLst/>
          </a:prstGeom>
          <a:noFill/>
        </p:spPr>
        <p:txBody>
          <a:bodyPr wrap="square" rtlCol="0">
            <a:spAutoFit/>
          </a:bodyPr>
          <a:lstStyle/>
          <a:p>
            <a:r>
              <a:rPr lang="en-US" b="1" dirty="0"/>
              <a:t>Opportunity </a:t>
            </a:r>
          </a:p>
          <a:p>
            <a:r>
              <a:rPr lang="en-US" b="0" i="0" dirty="0">
                <a:solidFill>
                  <a:srgbClr val="0D0D0D"/>
                </a:solidFill>
                <a:effectLst/>
              </a:rPr>
              <a:t>Employ Mechanism Design Principles in Conjunction with Human-Centered Gamification Strategies and Network Effects to Drive Technology Adoption To Attain Company Goals</a:t>
            </a:r>
          </a:p>
          <a:p>
            <a:endParaRPr lang="en-US" dirty="0">
              <a:solidFill>
                <a:srgbClr val="0D0D0D"/>
              </a:solidFill>
            </a:endParaRPr>
          </a:p>
          <a:p>
            <a:r>
              <a:rPr lang="en-US" b="1" dirty="0"/>
              <a:t>Gaps In Research</a:t>
            </a:r>
          </a:p>
          <a:p>
            <a:r>
              <a:rPr lang="en-US" sz="1600" b="1" i="0" dirty="0">
                <a:solidFill>
                  <a:srgbClr val="0D0D0D"/>
                </a:solidFill>
                <a:effectLst/>
              </a:rPr>
              <a:t>Alignment of Software Strategies and Company Objectives</a:t>
            </a:r>
            <a:r>
              <a:rPr lang="en-US" sz="1600" i="0" dirty="0">
                <a:solidFill>
                  <a:srgbClr val="0D0D0D"/>
                </a:solidFill>
                <a:effectLst/>
              </a:rPr>
              <a:t>: There needs to be more research on how companies can successfully align software strategies to meet company objectives through mechanism design, gamification, and network effects to engage user adoption.</a:t>
            </a:r>
            <a:endParaRPr lang="en-US" sz="1600" b="1" i="0" dirty="0">
              <a:solidFill>
                <a:srgbClr val="0D0D0D"/>
              </a:solidFill>
              <a:effectLst/>
            </a:endParaRPr>
          </a:p>
          <a:p>
            <a:r>
              <a:rPr lang="en-US" sz="1600" b="1" i="0" dirty="0">
                <a:solidFill>
                  <a:srgbClr val="0D0D0D"/>
                </a:solidFill>
                <a:effectLst/>
              </a:rPr>
              <a:t>Software User Experience Design Focus</a:t>
            </a:r>
            <a:r>
              <a:rPr lang="en-US" sz="1600" i="0" dirty="0">
                <a:solidFill>
                  <a:srgbClr val="0D0D0D"/>
                </a:solidFill>
                <a:effectLst/>
              </a:rPr>
              <a:t>: There has been much research around how integrating human factors along with user experience design is critical in the software development process, they don’t account for the large investments already made into existing software and how to increase adoption in those tools with a human-focused mechanism for adoption.</a:t>
            </a:r>
            <a:endParaRPr lang="en-US" sz="1600" b="1" i="0" dirty="0">
              <a:solidFill>
                <a:srgbClr val="0D0D0D"/>
              </a:solidFill>
              <a:effectLst/>
            </a:endParaRPr>
          </a:p>
          <a:p>
            <a:r>
              <a:rPr lang="en-US" sz="1600" b="1" i="0" dirty="0">
                <a:solidFill>
                  <a:srgbClr val="0D0D0D"/>
                </a:solidFill>
                <a:effectLst/>
              </a:rPr>
              <a:t>Sustainability and Scalability of Adoption Strategies</a:t>
            </a:r>
            <a:r>
              <a:rPr lang="en-US" sz="1600" b="0" i="0" dirty="0">
                <a:solidFill>
                  <a:srgbClr val="0D0D0D"/>
                </a:solidFill>
                <a:effectLst/>
              </a:rPr>
              <a:t>: While some studies focus on initial implementation phases, there is a gap in research exploring the sustainability and scalability of software adoption strategies over time, especially in rapidly changing technological environments</a:t>
            </a:r>
            <a:endParaRPr lang="en-US" sz="1600" b="1" i="0" dirty="0">
              <a:solidFill>
                <a:srgbClr val="0D0D0D"/>
              </a:solidFill>
              <a:effectLst/>
            </a:endParaRPr>
          </a:p>
          <a:p>
            <a:pPr algn="l"/>
            <a:r>
              <a:rPr lang="en-US" sz="1600" b="1" i="0" dirty="0">
                <a:solidFill>
                  <a:srgbClr val="0D0D0D"/>
                </a:solidFill>
                <a:effectLst/>
              </a:rPr>
              <a:t>Role of Leadership and Change Management</a:t>
            </a:r>
            <a:r>
              <a:rPr lang="en-US" sz="1600" b="0" i="0" dirty="0">
                <a:solidFill>
                  <a:srgbClr val="0D0D0D"/>
                </a:solidFill>
                <a:effectLst/>
              </a:rPr>
              <a:t>: While there is recognition of the importance of leadership and change management in successful software adoption, there may be a gap in research exploring specific leadership strategies and change management practices that facilitate effective adoption through gamification and </a:t>
            </a:r>
            <a:r>
              <a:rPr lang="en-US" sz="1600" b="1" i="0" dirty="0">
                <a:solidFill>
                  <a:srgbClr val="0D0D0D"/>
                </a:solidFill>
                <a:effectLst/>
              </a:rPr>
              <a:t>network effects</a:t>
            </a:r>
            <a:r>
              <a:rPr lang="en-US" sz="1600" b="0" i="0" dirty="0">
                <a:solidFill>
                  <a:srgbClr val="0D0D0D"/>
                </a:solidFill>
                <a:effectLst/>
              </a:rPr>
              <a:t>.</a:t>
            </a:r>
          </a:p>
          <a:p>
            <a:pPr algn="l"/>
            <a:r>
              <a:rPr lang="en-US" sz="1600" b="1" i="0" dirty="0">
                <a:solidFill>
                  <a:srgbClr val="0D0D0D"/>
                </a:solidFill>
                <a:effectLst/>
              </a:rPr>
              <a:t>Effective Gamification Frameworks</a:t>
            </a:r>
            <a:r>
              <a:rPr lang="en-US" sz="1600" i="0" dirty="0">
                <a:solidFill>
                  <a:srgbClr val="0D0D0D"/>
                </a:solidFill>
                <a:effectLst/>
              </a:rPr>
              <a:t>: </a:t>
            </a:r>
            <a:r>
              <a:rPr lang="en-US" sz="1600" dirty="0">
                <a:solidFill>
                  <a:srgbClr val="0D0D0D"/>
                </a:solidFill>
              </a:rPr>
              <a:t>Much of the existing research focuses on attributes of gamification to engage human behaviors, but very little research utilizing a human-behavior framework to holistically identify the balance of right-left brain attributes along with positive and negative features and how they drive a successful balance of human behavior.</a:t>
            </a:r>
          </a:p>
          <a:p>
            <a:r>
              <a:rPr lang="en-US" sz="1600" b="1" i="0" dirty="0">
                <a:solidFill>
                  <a:srgbClr val="0D0D0D"/>
                </a:solidFill>
                <a:effectLst/>
              </a:rPr>
              <a:t>User Empowerment and Ownership:</a:t>
            </a:r>
            <a:r>
              <a:rPr lang="en-US" sz="1600" i="0" dirty="0">
                <a:solidFill>
                  <a:srgbClr val="0D0D0D"/>
                </a:solidFill>
                <a:effectLst/>
              </a:rPr>
              <a:t> Within enterprise </a:t>
            </a:r>
            <a:r>
              <a:rPr lang="en-US" sz="1600" dirty="0">
                <a:solidFill>
                  <a:srgbClr val="0D0D0D"/>
                </a:solidFill>
              </a:rPr>
              <a:t>information systems, more research is needed on how companies can empower users to engage and provide feedback and insights on improving tool utilization or using ownership to incentivize employee use.</a:t>
            </a:r>
            <a:endParaRPr lang="en-US" sz="1600" b="1" dirty="0">
              <a:solidFill>
                <a:srgbClr val="0D0D0D"/>
              </a:solidFill>
            </a:endParaRPr>
          </a:p>
        </p:txBody>
      </p:sp>
    </p:spTree>
    <p:extLst>
      <p:ext uri="{BB962C8B-B14F-4D97-AF65-F5344CB8AC3E}">
        <p14:creationId xmlns:p14="http://schemas.microsoft.com/office/powerpoint/2010/main" val="337215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50879-0D51-0905-4BB7-E31F6B0C41E4}"/>
            </a:ext>
          </a:extLst>
        </p:cNvPr>
        <p:cNvGrpSpPr/>
        <p:nvPr/>
      </p:nvGrpSpPr>
      <p:grpSpPr>
        <a:xfrm>
          <a:off x="0" y="0"/>
          <a:ext cx="0" cy="0"/>
          <a:chOff x="0" y="0"/>
          <a:chExt cx="0" cy="0"/>
        </a:xfrm>
      </p:grpSpPr>
      <p:sp>
        <p:nvSpPr>
          <p:cNvPr id="14" name="AutoShape 3">
            <a:extLst>
              <a:ext uri="{FF2B5EF4-FFF2-40B4-BE49-F238E27FC236}">
                <a16:creationId xmlns:a16="http://schemas.microsoft.com/office/drawing/2014/main" id="{0E3DDF2E-A56A-2879-9F4D-11123F7F225F}"/>
              </a:ext>
            </a:extLst>
          </p:cNvPr>
          <p:cNvSpPr>
            <a:spLocks noChangeArrowheads="1"/>
          </p:cNvSpPr>
          <p:nvPr/>
        </p:nvSpPr>
        <p:spPr bwMode="auto">
          <a:xfrm>
            <a:off x="5986752" y="2040262"/>
            <a:ext cx="2007748" cy="60698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rPr>
              <a:t>          </a:t>
            </a:r>
            <a:r>
              <a:rPr kumimoji="0" lang="en-US" altLang="en-US" sz="1600" b="0" i="0" u="none" strike="noStrike" cap="none" normalizeH="0" baseline="0" dirty="0">
                <a:ln>
                  <a:noFill/>
                </a:ln>
                <a:solidFill>
                  <a:schemeClr val="tx1"/>
                </a:solidFill>
                <a:effectLst/>
                <a:latin typeface="Calibri" panose="020F0502020204030204" pitchFamily="34" charset="0"/>
              </a:rPr>
              <a:t>Mechanism System</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Title 1">
            <a:extLst>
              <a:ext uri="{FF2B5EF4-FFF2-40B4-BE49-F238E27FC236}">
                <a16:creationId xmlns:a16="http://schemas.microsoft.com/office/drawing/2014/main" id="{A5E26626-52E9-8BDF-3134-760A87BA1445}"/>
              </a:ext>
            </a:extLst>
          </p:cNvPr>
          <p:cNvSpPr>
            <a:spLocks noGrp="1"/>
          </p:cNvSpPr>
          <p:nvPr>
            <p:ph type="title"/>
          </p:nvPr>
        </p:nvSpPr>
        <p:spPr>
          <a:xfrm>
            <a:off x="478971" y="365126"/>
            <a:ext cx="5376733" cy="1899102"/>
          </a:xfrm>
        </p:spPr>
        <p:txBody>
          <a:bodyPr>
            <a:normAutofit fontScale="90000"/>
          </a:bodyPr>
          <a:lstStyle/>
          <a:p>
            <a:r>
              <a:rPr lang="en-US" dirty="0"/>
              <a:t>Solution Mechanism System Utilizing </a:t>
            </a:r>
            <a:r>
              <a:rPr lang="en-US" dirty="0" err="1"/>
              <a:t>Octalysis</a:t>
            </a:r>
            <a:r>
              <a:rPr lang="en-US" dirty="0"/>
              <a:t> Framework</a:t>
            </a:r>
            <a:br>
              <a:rPr lang="en-US" dirty="0"/>
            </a:br>
            <a:endParaRPr lang="en-US" dirty="0"/>
          </a:p>
        </p:txBody>
      </p:sp>
      <p:graphicFrame>
        <p:nvGraphicFramePr>
          <p:cNvPr id="2" name="Diagram 1">
            <a:extLst>
              <a:ext uri="{FF2B5EF4-FFF2-40B4-BE49-F238E27FC236}">
                <a16:creationId xmlns:a16="http://schemas.microsoft.com/office/drawing/2014/main" id="{064A128C-15D4-FE67-0DC3-A4843349A618}"/>
              </a:ext>
            </a:extLst>
          </p:cNvPr>
          <p:cNvGraphicFramePr/>
          <p:nvPr>
            <p:extLst>
              <p:ext uri="{D42A27DB-BD31-4B8C-83A1-F6EECF244321}">
                <p14:modId xmlns:p14="http://schemas.microsoft.com/office/powerpoint/2010/main" val="2779529853"/>
              </p:ext>
            </p:extLst>
          </p:nvPr>
        </p:nvGraphicFramePr>
        <p:xfrm>
          <a:off x="548640" y="634999"/>
          <a:ext cx="8705850" cy="585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Graphic 13" descr="Badge 1 with solid fill">
            <a:extLst>
              <a:ext uri="{FF2B5EF4-FFF2-40B4-BE49-F238E27FC236}">
                <a16:creationId xmlns:a16="http://schemas.microsoft.com/office/drawing/2014/main" id="{E923F77C-1B1B-66CA-165A-4318C85687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2586" y="2822378"/>
            <a:ext cx="572770" cy="572770"/>
          </a:xfrm>
          <a:prstGeom prst="rect">
            <a:avLst/>
          </a:prstGeom>
        </p:spPr>
      </p:pic>
      <p:pic>
        <p:nvPicPr>
          <p:cNvPr id="6" name="Graphic 12" descr="Badge with solid fill">
            <a:extLst>
              <a:ext uri="{FF2B5EF4-FFF2-40B4-BE49-F238E27FC236}">
                <a16:creationId xmlns:a16="http://schemas.microsoft.com/office/drawing/2014/main" id="{64C9EE93-9744-D439-9A92-DF917BF0A2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14753" y="2836030"/>
            <a:ext cx="545465" cy="545465"/>
          </a:xfrm>
          <a:prstGeom prst="rect">
            <a:avLst/>
          </a:prstGeom>
        </p:spPr>
      </p:pic>
      <p:sp>
        <p:nvSpPr>
          <p:cNvPr id="9" name="AutoShape 2">
            <a:extLst>
              <a:ext uri="{FF2B5EF4-FFF2-40B4-BE49-F238E27FC236}">
                <a16:creationId xmlns:a16="http://schemas.microsoft.com/office/drawing/2014/main" id="{8177DF7D-EC13-000A-36AC-38F3B0574D8E}"/>
              </a:ext>
            </a:extLst>
          </p:cNvPr>
          <p:cNvSpPr>
            <a:spLocks noChangeArrowheads="1"/>
          </p:cNvSpPr>
          <p:nvPr/>
        </p:nvSpPr>
        <p:spPr bwMode="auto">
          <a:xfrm>
            <a:off x="7027037" y="3077662"/>
            <a:ext cx="2007748" cy="867765"/>
          </a:xfrm>
          <a:prstGeom prst="roundRect">
            <a:avLst>
              <a:gd name="adj" fmla="val 16667"/>
            </a:avLst>
          </a:prstGeom>
          <a:solidFill>
            <a:srgbClr val="A5A5A5"/>
          </a:solidFill>
          <a:ln w="38100">
            <a:solidFill>
              <a:srgbClr val="F2F2F2"/>
            </a:solidFill>
            <a:round/>
            <a:headEnd/>
            <a:tailEnd/>
          </a:ln>
          <a:effectLst>
            <a:outerShdw dist="28398" dir="3806097" algn="ctr" rotWithShape="0">
              <a:srgbClr val="525252">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rPr>
              <a:t>Technology</a:t>
            </a:r>
            <a:r>
              <a:rPr kumimoji="0" lang="en-US" altLang="en-US" sz="1400" b="1" i="0" u="none" strike="noStrike" cap="none" normalizeH="0" baseline="0" dirty="0">
                <a:ln>
                  <a:noFill/>
                </a:ln>
                <a:solidFill>
                  <a:schemeClr val="tx1"/>
                </a:solidFill>
                <a:effectLst/>
                <a:latin typeface="Calibri" panose="020F0502020204030204" pitchFamily="34" charset="0"/>
              </a:rPr>
              <a:t> </a:t>
            </a:r>
            <a:br>
              <a:rPr kumimoji="0" lang="en-US" altLang="en-US" sz="1400" b="1" i="0" u="none" strike="noStrike" cap="none" normalizeH="0" baseline="0" dirty="0">
                <a:ln>
                  <a:noFill/>
                </a:ln>
                <a:solidFill>
                  <a:schemeClr val="tx1"/>
                </a:solidFill>
                <a:effectLst/>
                <a:latin typeface="Times New Roman" panose="02020603050405020304" pitchFamily="18" charset="0"/>
              </a:rPr>
            </a:br>
            <a:r>
              <a:rPr kumimoji="0" lang="en-US" altLang="en-US" sz="1100" b="0" i="0" u="none" strike="noStrike" cap="none" normalizeH="0" baseline="0" dirty="0">
                <a:ln>
                  <a:noFill/>
                </a:ln>
                <a:solidFill>
                  <a:schemeClr val="tx1"/>
                </a:solidFill>
                <a:effectLst/>
                <a:latin typeface="Calibri" panose="020F0502020204030204" pitchFamily="34" charset="0"/>
              </a:rPr>
              <a:t>Facilitates Goal Achievement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Graphic 11" descr="Badge 3 with solid fill">
            <a:extLst>
              <a:ext uri="{FF2B5EF4-FFF2-40B4-BE49-F238E27FC236}">
                <a16:creationId xmlns:a16="http://schemas.microsoft.com/office/drawing/2014/main" id="{F87ECCB3-376E-19AF-49F7-D4FCF86EAF5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734268" y="2863336"/>
            <a:ext cx="545465" cy="545465"/>
          </a:xfrm>
          <a:prstGeom prst="rect">
            <a:avLst/>
          </a:prstGeom>
        </p:spPr>
      </p:pic>
      <p:pic>
        <p:nvPicPr>
          <p:cNvPr id="10" name="Graphic 23" descr="Add with solid fill">
            <a:extLst>
              <a:ext uri="{FF2B5EF4-FFF2-40B4-BE49-F238E27FC236}">
                <a16:creationId xmlns:a16="http://schemas.microsoft.com/office/drawing/2014/main" id="{D8E64EA9-C2B9-616A-726A-BAF597B00BA8}"/>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096000" y="3225356"/>
            <a:ext cx="474522" cy="474522"/>
          </a:xfrm>
          <a:prstGeom prst="rect">
            <a:avLst/>
          </a:prstGeom>
        </p:spPr>
      </p:pic>
      <p:pic>
        <p:nvPicPr>
          <p:cNvPr id="11" name="Graphic 24" descr="Single gear with solid fill">
            <a:extLst>
              <a:ext uri="{FF2B5EF4-FFF2-40B4-BE49-F238E27FC236}">
                <a16:creationId xmlns:a16="http://schemas.microsoft.com/office/drawing/2014/main" id="{5670F3AC-AE03-A3B1-E3F4-E2491AD0D06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916385" y="1946993"/>
            <a:ext cx="774582" cy="774582"/>
          </a:xfrm>
          <a:prstGeom prst="rect">
            <a:avLst/>
          </a:prstGeom>
        </p:spPr>
      </p:pic>
      <p:sp>
        <p:nvSpPr>
          <p:cNvPr id="15" name="AutoShape 3">
            <a:extLst>
              <a:ext uri="{FF2B5EF4-FFF2-40B4-BE49-F238E27FC236}">
                <a16:creationId xmlns:a16="http://schemas.microsoft.com/office/drawing/2014/main" id="{3FD55387-E550-1530-EA32-0DE17BFD0DC7}"/>
              </a:ext>
            </a:extLst>
          </p:cNvPr>
          <p:cNvSpPr>
            <a:spLocks noChangeArrowheads="1"/>
          </p:cNvSpPr>
          <p:nvPr/>
        </p:nvSpPr>
        <p:spPr bwMode="auto">
          <a:xfrm>
            <a:off x="5916385" y="4514246"/>
            <a:ext cx="2007748" cy="60698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rPr>
              <a:t>          </a:t>
            </a:r>
            <a:r>
              <a:rPr kumimoji="0" lang="en-US" altLang="en-US" sz="1600" b="0" i="0" u="none" strike="noStrike" cap="none" normalizeH="0" baseline="0" dirty="0">
                <a:ln>
                  <a:noFill/>
                </a:ln>
                <a:solidFill>
                  <a:schemeClr val="tx1"/>
                </a:solidFill>
                <a:effectLst/>
                <a:latin typeface="Calibri" panose="020F0502020204030204" pitchFamily="34" charset="0"/>
              </a:rPr>
              <a:t>Mechanism System</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3" name="Graphic 24" descr="Single gear with solid fill">
            <a:extLst>
              <a:ext uri="{FF2B5EF4-FFF2-40B4-BE49-F238E27FC236}">
                <a16:creationId xmlns:a16="http://schemas.microsoft.com/office/drawing/2014/main" id="{7497C92F-64A2-E9F2-115E-28AD2BC3896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855704" y="4388209"/>
            <a:ext cx="714818" cy="859058"/>
          </a:xfrm>
          <a:prstGeom prst="rect">
            <a:avLst/>
          </a:prstGeom>
        </p:spPr>
      </p:pic>
      <p:sp>
        <p:nvSpPr>
          <p:cNvPr id="16" name="Rectangle: Rounded Corners 15">
            <a:extLst>
              <a:ext uri="{FF2B5EF4-FFF2-40B4-BE49-F238E27FC236}">
                <a16:creationId xmlns:a16="http://schemas.microsoft.com/office/drawing/2014/main" id="{27ACEFCD-A6FB-BDC8-F28C-375ED73519C6}"/>
              </a:ext>
            </a:extLst>
          </p:cNvPr>
          <p:cNvSpPr/>
          <p:nvPr/>
        </p:nvSpPr>
        <p:spPr>
          <a:xfrm>
            <a:off x="9610544" y="637657"/>
            <a:ext cx="2388870" cy="109795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05ADD12-9FF9-0982-F072-30F7B3624D5A}"/>
              </a:ext>
            </a:extLst>
          </p:cNvPr>
          <p:cNvSpPr/>
          <p:nvPr/>
        </p:nvSpPr>
        <p:spPr>
          <a:xfrm>
            <a:off x="9603498" y="5107871"/>
            <a:ext cx="2311735" cy="922748"/>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662A4562-FB63-8671-47B5-2E6F63A351E8}"/>
              </a:ext>
            </a:extLst>
          </p:cNvPr>
          <p:cNvCxnSpPr>
            <a:cxnSpLocks/>
          </p:cNvCxnSpPr>
          <p:nvPr/>
        </p:nvCxnSpPr>
        <p:spPr>
          <a:xfrm>
            <a:off x="9106304" y="5954659"/>
            <a:ext cx="4971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E13326-304F-596F-F866-CE43BDCCF308}"/>
              </a:ext>
            </a:extLst>
          </p:cNvPr>
          <p:cNvCxnSpPr>
            <a:cxnSpLocks/>
          </p:cNvCxnSpPr>
          <p:nvPr/>
        </p:nvCxnSpPr>
        <p:spPr>
          <a:xfrm>
            <a:off x="9248758" y="1148775"/>
            <a:ext cx="361786" cy="19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E098FF5-F653-AA25-DB06-998370C3F0E1}"/>
              </a:ext>
            </a:extLst>
          </p:cNvPr>
          <p:cNvCxnSpPr/>
          <p:nvPr/>
        </p:nvCxnSpPr>
        <p:spPr>
          <a:xfrm flipV="1">
            <a:off x="8220891" y="1771360"/>
            <a:ext cx="0" cy="1276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275E2C6-8D1A-A6E7-DB87-C6BFAACC0E19}"/>
              </a:ext>
            </a:extLst>
          </p:cNvPr>
          <p:cNvCxnSpPr>
            <a:cxnSpLocks/>
          </p:cNvCxnSpPr>
          <p:nvPr/>
        </p:nvCxnSpPr>
        <p:spPr>
          <a:xfrm>
            <a:off x="8273143" y="3896499"/>
            <a:ext cx="7044" cy="1433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3AF62AE-0B3D-4950-F2EE-998D216507E7}"/>
              </a:ext>
            </a:extLst>
          </p:cNvPr>
          <p:cNvSpPr txBox="1"/>
          <p:nvPr/>
        </p:nvSpPr>
        <p:spPr>
          <a:xfrm>
            <a:off x="9643753" y="623976"/>
            <a:ext cx="2510683" cy="1200329"/>
          </a:xfrm>
          <a:prstGeom prst="rect">
            <a:avLst/>
          </a:prstGeom>
          <a:noFill/>
        </p:spPr>
        <p:txBody>
          <a:bodyPr wrap="square" rtlCol="0">
            <a:spAutoFit/>
          </a:bodyPr>
          <a:lstStyle/>
          <a:p>
            <a:r>
              <a:rPr lang="en-US" dirty="0"/>
              <a:t>- Epic Meaning (Int)* </a:t>
            </a:r>
          </a:p>
          <a:p>
            <a:r>
              <a:rPr lang="en-US" dirty="0"/>
              <a:t>- Empowerment (Int)*</a:t>
            </a:r>
          </a:p>
          <a:p>
            <a:r>
              <a:rPr lang="en-US" dirty="0"/>
              <a:t>- Accomplishment (Ext)*</a:t>
            </a:r>
          </a:p>
          <a:p>
            <a:endParaRPr lang="en-US" dirty="0"/>
          </a:p>
        </p:txBody>
      </p:sp>
      <p:sp>
        <p:nvSpPr>
          <p:cNvPr id="41" name="TextBox 40">
            <a:extLst>
              <a:ext uri="{FF2B5EF4-FFF2-40B4-BE49-F238E27FC236}">
                <a16:creationId xmlns:a16="http://schemas.microsoft.com/office/drawing/2014/main" id="{DE50BFA5-0C96-2A0E-8897-D73344A681AE}"/>
              </a:ext>
            </a:extLst>
          </p:cNvPr>
          <p:cNvSpPr txBox="1"/>
          <p:nvPr/>
        </p:nvSpPr>
        <p:spPr>
          <a:xfrm>
            <a:off x="9610544" y="5107289"/>
            <a:ext cx="2426159" cy="923330"/>
          </a:xfrm>
          <a:prstGeom prst="rect">
            <a:avLst/>
          </a:prstGeom>
          <a:noFill/>
        </p:spPr>
        <p:txBody>
          <a:bodyPr wrap="square" rtlCol="0">
            <a:spAutoFit/>
          </a:bodyPr>
          <a:lstStyle/>
          <a:p>
            <a:r>
              <a:rPr lang="en-US" dirty="0"/>
              <a:t>- Scarcity (Ext)*</a:t>
            </a:r>
          </a:p>
          <a:p>
            <a:r>
              <a:rPr lang="en-US" dirty="0"/>
              <a:t>- Avoidance (Ext)*</a:t>
            </a:r>
          </a:p>
          <a:p>
            <a:r>
              <a:rPr lang="en-US" dirty="0"/>
              <a:t>- Unpredictability (Int)*</a:t>
            </a:r>
          </a:p>
        </p:txBody>
      </p:sp>
      <p:sp>
        <p:nvSpPr>
          <p:cNvPr id="51" name="Rectangle: Rounded Corners 50">
            <a:extLst>
              <a:ext uri="{FF2B5EF4-FFF2-40B4-BE49-F238E27FC236}">
                <a16:creationId xmlns:a16="http://schemas.microsoft.com/office/drawing/2014/main" id="{C4C47D53-BC58-B660-109B-52B3F83BD520}"/>
              </a:ext>
            </a:extLst>
          </p:cNvPr>
          <p:cNvSpPr/>
          <p:nvPr/>
        </p:nvSpPr>
        <p:spPr>
          <a:xfrm>
            <a:off x="9603499" y="2785385"/>
            <a:ext cx="2311739" cy="1040032"/>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41AA732E-ADDC-4D5A-E17C-60FEBF4DE0EF}"/>
              </a:ext>
            </a:extLst>
          </p:cNvPr>
          <p:cNvSpPr txBox="1"/>
          <p:nvPr/>
        </p:nvSpPr>
        <p:spPr>
          <a:xfrm>
            <a:off x="9624208" y="2836030"/>
            <a:ext cx="2340157" cy="646331"/>
          </a:xfrm>
          <a:prstGeom prst="rect">
            <a:avLst/>
          </a:prstGeom>
          <a:noFill/>
        </p:spPr>
        <p:txBody>
          <a:bodyPr wrap="square" rtlCol="0">
            <a:spAutoFit/>
          </a:bodyPr>
          <a:lstStyle/>
          <a:p>
            <a:r>
              <a:rPr lang="en-US" dirty="0"/>
              <a:t>- Ownership (Ext)*</a:t>
            </a:r>
          </a:p>
          <a:p>
            <a:r>
              <a:rPr lang="en-US" dirty="0"/>
              <a:t>- Social Influence (Int)*</a:t>
            </a:r>
          </a:p>
        </p:txBody>
      </p:sp>
      <p:sp>
        <p:nvSpPr>
          <p:cNvPr id="61" name="TextBox 60">
            <a:extLst>
              <a:ext uri="{FF2B5EF4-FFF2-40B4-BE49-F238E27FC236}">
                <a16:creationId xmlns:a16="http://schemas.microsoft.com/office/drawing/2014/main" id="{28A82E05-DD6F-638B-793E-30D5CDF48453}"/>
              </a:ext>
            </a:extLst>
          </p:cNvPr>
          <p:cNvSpPr txBox="1"/>
          <p:nvPr/>
        </p:nvSpPr>
        <p:spPr>
          <a:xfrm>
            <a:off x="409568" y="6424193"/>
            <a:ext cx="2809952" cy="338554"/>
          </a:xfrm>
          <a:prstGeom prst="rect">
            <a:avLst/>
          </a:prstGeom>
          <a:noFill/>
        </p:spPr>
        <p:txBody>
          <a:bodyPr wrap="square" rtlCol="0">
            <a:spAutoFit/>
          </a:bodyPr>
          <a:lstStyle/>
          <a:p>
            <a:pPr algn="ctr"/>
            <a:r>
              <a:rPr lang="en-US" sz="1600" b="1" dirty="0"/>
              <a:t>*Intrinsic (Int) &amp; Extrinsic (Ext)</a:t>
            </a:r>
            <a:endParaRPr lang="en-US" sz="2400" b="1" dirty="0"/>
          </a:p>
        </p:txBody>
      </p:sp>
      <p:pic>
        <p:nvPicPr>
          <p:cNvPr id="62" name="Graphic 23" descr="Add with solid fill">
            <a:extLst>
              <a:ext uri="{FF2B5EF4-FFF2-40B4-BE49-F238E27FC236}">
                <a16:creationId xmlns:a16="http://schemas.microsoft.com/office/drawing/2014/main" id="{A4B21151-B4D3-7FF2-A76B-6172772C184D}"/>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504788" y="2019137"/>
            <a:ext cx="474522" cy="474522"/>
          </a:xfrm>
          <a:prstGeom prst="rect">
            <a:avLst/>
          </a:prstGeom>
        </p:spPr>
      </p:pic>
      <p:pic>
        <p:nvPicPr>
          <p:cNvPr id="63" name="Graphic 23" descr="Add with solid fill">
            <a:extLst>
              <a:ext uri="{FF2B5EF4-FFF2-40B4-BE49-F238E27FC236}">
                <a16:creationId xmlns:a16="http://schemas.microsoft.com/office/drawing/2014/main" id="{D24B3C9D-DCAE-D67B-A842-6B33C2248122}"/>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476343" y="4243685"/>
            <a:ext cx="474522" cy="474522"/>
          </a:xfrm>
          <a:prstGeom prst="rect">
            <a:avLst/>
          </a:prstGeom>
        </p:spPr>
      </p:pic>
    </p:spTree>
    <p:extLst>
      <p:ext uri="{BB962C8B-B14F-4D97-AF65-F5344CB8AC3E}">
        <p14:creationId xmlns:p14="http://schemas.microsoft.com/office/powerpoint/2010/main" val="375949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31A526-519B-2252-76F0-888B3C33477B}"/>
              </a:ext>
            </a:extLst>
          </p:cNvPr>
          <p:cNvSpPr txBox="1">
            <a:spLocks/>
          </p:cNvSpPr>
          <p:nvPr/>
        </p:nvSpPr>
        <p:spPr>
          <a:xfrm>
            <a:off x="478971" y="365126"/>
            <a:ext cx="3048000" cy="224744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Octalysis</a:t>
            </a:r>
            <a:r>
              <a:rPr lang="en-US" dirty="0"/>
              <a:t> Framework Breakdown</a:t>
            </a:r>
          </a:p>
        </p:txBody>
      </p:sp>
      <p:sp>
        <p:nvSpPr>
          <p:cNvPr id="7" name="TextBox 6">
            <a:extLst>
              <a:ext uri="{FF2B5EF4-FFF2-40B4-BE49-F238E27FC236}">
                <a16:creationId xmlns:a16="http://schemas.microsoft.com/office/drawing/2014/main" id="{06CA1FF6-9B9A-EA52-9C05-13769480FD88}"/>
              </a:ext>
            </a:extLst>
          </p:cNvPr>
          <p:cNvSpPr txBox="1"/>
          <p:nvPr/>
        </p:nvSpPr>
        <p:spPr>
          <a:xfrm>
            <a:off x="427764" y="2608365"/>
            <a:ext cx="2567985" cy="923330"/>
          </a:xfrm>
          <a:prstGeom prst="rect">
            <a:avLst/>
          </a:prstGeom>
          <a:noFill/>
        </p:spPr>
        <p:txBody>
          <a:bodyPr wrap="square" rtlCol="0">
            <a:spAutoFit/>
          </a:bodyPr>
          <a:lstStyle/>
          <a:p>
            <a:r>
              <a:rPr lang="en-US" b="1" dirty="0"/>
              <a:t>Framework to Engage Human-Focused Adoption of Technology</a:t>
            </a:r>
          </a:p>
        </p:txBody>
      </p:sp>
      <p:pic>
        <p:nvPicPr>
          <p:cNvPr id="11" name="Picture 10" descr="A blue and white diagram with text&#10;&#10;Description automatically generated">
            <a:extLst>
              <a:ext uri="{FF2B5EF4-FFF2-40B4-BE49-F238E27FC236}">
                <a16:creationId xmlns:a16="http://schemas.microsoft.com/office/drawing/2014/main" id="{4BF4606B-512C-DC7D-995E-8D8D2BF9B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5067" y="209550"/>
            <a:ext cx="7919169" cy="6858000"/>
          </a:xfrm>
          <a:prstGeom prst="rect">
            <a:avLst/>
          </a:prstGeom>
        </p:spPr>
      </p:pic>
    </p:spTree>
    <p:extLst>
      <p:ext uri="{BB962C8B-B14F-4D97-AF65-F5344CB8AC3E}">
        <p14:creationId xmlns:p14="http://schemas.microsoft.com/office/powerpoint/2010/main" val="148486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71729-AA67-8660-CC32-2A79494D2B14}"/>
            </a:ext>
          </a:extLst>
        </p:cNvPr>
        <p:cNvGrpSpPr/>
        <p:nvPr/>
      </p:nvGrpSpPr>
      <p:grpSpPr>
        <a:xfrm>
          <a:off x="0" y="0"/>
          <a:ext cx="0" cy="0"/>
          <a:chOff x="0" y="0"/>
          <a:chExt cx="0" cy="0"/>
        </a:xfrm>
      </p:grpSpPr>
      <p:sp>
        <p:nvSpPr>
          <p:cNvPr id="21" name="Text Box 3">
            <a:extLst>
              <a:ext uri="{FF2B5EF4-FFF2-40B4-BE49-F238E27FC236}">
                <a16:creationId xmlns:a16="http://schemas.microsoft.com/office/drawing/2014/main" id="{A7DA7FAB-601C-0D7A-435C-6144C7E1BDA1}"/>
              </a:ext>
            </a:extLst>
          </p:cNvPr>
          <p:cNvSpPr txBox="1">
            <a:spLocks noChangeArrowheads="1"/>
          </p:cNvSpPr>
          <p:nvPr/>
        </p:nvSpPr>
        <p:spPr bwMode="auto">
          <a:xfrm>
            <a:off x="5891303" y="4355431"/>
            <a:ext cx="1392237" cy="31499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From Information Systems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itle 1">
            <a:extLst>
              <a:ext uri="{FF2B5EF4-FFF2-40B4-BE49-F238E27FC236}">
                <a16:creationId xmlns:a16="http://schemas.microsoft.com/office/drawing/2014/main" id="{A0341EB4-AF36-904E-DD3B-3ACC2C7BD9A9}"/>
              </a:ext>
            </a:extLst>
          </p:cNvPr>
          <p:cNvSpPr>
            <a:spLocks noGrp="1"/>
          </p:cNvSpPr>
          <p:nvPr>
            <p:ph type="title"/>
          </p:nvPr>
        </p:nvSpPr>
        <p:spPr>
          <a:xfrm>
            <a:off x="583746" y="365126"/>
            <a:ext cx="10874829" cy="505067"/>
          </a:xfrm>
        </p:spPr>
        <p:txBody>
          <a:bodyPr>
            <a:normAutofit fontScale="90000"/>
          </a:bodyPr>
          <a:lstStyle/>
          <a:p>
            <a:r>
              <a:rPr lang="en-US" dirty="0"/>
              <a:t>Mechanism Solution</a:t>
            </a:r>
          </a:p>
        </p:txBody>
      </p:sp>
      <p:pic>
        <p:nvPicPr>
          <p:cNvPr id="2" name="Graphic 2" descr="Smart Phone with solid fill">
            <a:extLst>
              <a:ext uri="{FF2B5EF4-FFF2-40B4-BE49-F238E27FC236}">
                <a16:creationId xmlns:a16="http://schemas.microsoft.com/office/drawing/2014/main" id="{6E933B85-24C9-39FB-330A-E91540FC1B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4327" y="2486025"/>
            <a:ext cx="914400" cy="1145540"/>
          </a:xfrm>
          <a:prstGeom prst="rect">
            <a:avLst/>
          </a:prstGeom>
        </p:spPr>
      </p:pic>
      <p:sp>
        <p:nvSpPr>
          <p:cNvPr id="3" name="AutoShape 32">
            <a:extLst>
              <a:ext uri="{FF2B5EF4-FFF2-40B4-BE49-F238E27FC236}">
                <a16:creationId xmlns:a16="http://schemas.microsoft.com/office/drawing/2014/main" id="{43CD5EB2-C9F6-CD4A-438A-3F67263E9707}"/>
              </a:ext>
            </a:extLst>
          </p:cNvPr>
          <p:cNvSpPr>
            <a:spLocks noChangeArrowheads="1"/>
          </p:cNvSpPr>
          <p:nvPr/>
        </p:nvSpPr>
        <p:spPr bwMode="auto">
          <a:xfrm>
            <a:off x="1698625" y="1641475"/>
            <a:ext cx="2074863" cy="28797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4472C4"/>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Graphic 1" descr="Laptop with solid fill">
            <a:extLst>
              <a:ext uri="{FF2B5EF4-FFF2-40B4-BE49-F238E27FC236}">
                <a16:creationId xmlns:a16="http://schemas.microsoft.com/office/drawing/2014/main" id="{ACDD0E2E-6155-9E98-51FC-BA24B25EDC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6423" y="3138805"/>
            <a:ext cx="1432560" cy="1432560"/>
          </a:xfrm>
          <a:prstGeom prst="rect">
            <a:avLst/>
          </a:prstGeom>
        </p:spPr>
      </p:pic>
      <p:pic>
        <p:nvPicPr>
          <p:cNvPr id="6" name="Graphic 3" descr="Users with solid fill">
            <a:extLst>
              <a:ext uri="{FF2B5EF4-FFF2-40B4-BE49-F238E27FC236}">
                <a16:creationId xmlns:a16="http://schemas.microsoft.com/office/drawing/2014/main" id="{4C117669-E4E6-7586-D566-0D3DE52320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6668" y="2193174"/>
            <a:ext cx="914400" cy="914400"/>
          </a:xfrm>
          <a:prstGeom prst="rect">
            <a:avLst/>
          </a:prstGeom>
        </p:spPr>
      </p:pic>
      <p:sp>
        <p:nvSpPr>
          <p:cNvPr id="7" name="AutoShape 16">
            <a:extLst>
              <a:ext uri="{FF2B5EF4-FFF2-40B4-BE49-F238E27FC236}">
                <a16:creationId xmlns:a16="http://schemas.microsoft.com/office/drawing/2014/main" id="{F2CEC9AE-DB23-5257-17A4-5B8CE6E53468}"/>
              </a:ext>
            </a:extLst>
          </p:cNvPr>
          <p:cNvSpPr>
            <a:spLocks noChangeShapeType="1"/>
          </p:cNvSpPr>
          <p:nvPr/>
        </p:nvSpPr>
        <p:spPr bwMode="auto">
          <a:xfrm>
            <a:off x="854997" y="2894332"/>
            <a:ext cx="740712" cy="280034"/>
          </a:xfrm>
          <a:prstGeom prst="bentConnector3">
            <a:avLst>
              <a:gd name="adj1" fmla="val -4366"/>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Box 24">
            <a:extLst>
              <a:ext uri="{FF2B5EF4-FFF2-40B4-BE49-F238E27FC236}">
                <a16:creationId xmlns:a16="http://schemas.microsoft.com/office/drawing/2014/main" id="{E4E71030-9562-15E6-1D83-FF6C9C961534}"/>
              </a:ext>
            </a:extLst>
          </p:cNvPr>
          <p:cNvSpPr txBox="1">
            <a:spLocks noChangeArrowheads="1"/>
          </p:cNvSpPr>
          <p:nvPr/>
        </p:nvSpPr>
        <p:spPr bwMode="auto">
          <a:xfrm>
            <a:off x="210041" y="3229149"/>
            <a:ext cx="1454125" cy="7651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Engage Users Through One Interface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Box 26">
            <a:extLst>
              <a:ext uri="{FF2B5EF4-FFF2-40B4-BE49-F238E27FC236}">
                <a16:creationId xmlns:a16="http://schemas.microsoft.com/office/drawing/2014/main" id="{F02186C2-81E4-1056-3064-B6B8463A28E9}"/>
              </a:ext>
            </a:extLst>
          </p:cNvPr>
          <p:cNvSpPr txBox="1">
            <a:spLocks noChangeArrowheads="1"/>
          </p:cNvSpPr>
          <p:nvPr/>
        </p:nvSpPr>
        <p:spPr bwMode="auto">
          <a:xfrm>
            <a:off x="1863724" y="1724024"/>
            <a:ext cx="1035369" cy="10588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Manage Through Single Interface on Smartphone App &amp; Desktop App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Oval 30">
            <a:extLst>
              <a:ext uri="{FF2B5EF4-FFF2-40B4-BE49-F238E27FC236}">
                <a16:creationId xmlns:a16="http://schemas.microsoft.com/office/drawing/2014/main" id="{90CB65AA-4F77-792E-E7DB-18219E2636F2}"/>
              </a:ext>
            </a:extLst>
          </p:cNvPr>
          <p:cNvSpPr>
            <a:spLocks noChangeArrowheads="1"/>
          </p:cNvSpPr>
          <p:nvPr/>
        </p:nvSpPr>
        <p:spPr bwMode="auto">
          <a:xfrm>
            <a:off x="5914550" y="1936434"/>
            <a:ext cx="3043237" cy="2565400"/>
          </a:xfrm>
          <a:prstGeom prst="ellipse">
            <a:avLst/>
          </a:prstGeom>
          <a:solidFill>
            <a:srgbClr val="FFFFFF"/>
          </a:solidFill>
          <a:ln w="28575">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Text Box 29">
            <a:extLst>
              <a:ext uri="{FF2B5EF4-FFF2-40B4-BE49-F238E27FC236}">
                <a16:creationId xmlns:a16="http://schemas.microsoft.com/office/drawing/2014/main" id="{6749508B-373A-13CD-B590-60341D215F19}"/>
              </a:ext>
            </a:extLst>
          </p:cNvPr>
          <p:cNvSpPr txBox="1">
            <a:spLocks noChangeArrowheads="1"/>
          </p:cNvSpPr>
          <p:nvPr/>
        </p:nvSpPr>
        <p:spPr bwMode="auto">
          <a:xfrm>
            <a:off x="6679740" y="409342"/>
            <a:ext cx="1733550" cy="7651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Methodology - </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Octalysis</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Gamification Framework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 Box 14">
            <a:extLst>
              <a:ext uri="{FF2B5EF4-FFF2-40B4-BE49-F238E27FC236}">
                <a16:creationId xmlns:a16="http://schemas.microsoft.com/office/drawing/2014/main" id="{2A7E4B4A-61F1-D288-C677-3CC979AA97BB}"/>
              </a:ext>
            </a:extLst>
          </p:cNvPr>
          <p:cNvSpPr txBox="1">
            <a:spLocks noChangeArrowheads="1"/>
          </p:cNvSpPr>
          <p:nvPr/>
        </p:nvSpPr>
        <p:spPr bwMode="auto">
          <a:xfrm>
            <a:off x="6444219" y="2531415"/>
            <a:ext cx="2134722" cy="914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Mechanism System</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3" name="AutoShape 28">
            <a:extLst>
              <a:ext uri="{FF2B5EF4-FFF2-40B4-BE49-F238E27FC236}">
                <a16:creationId xmlns:a16="http://schemas.microsoft.com/office/drawing/2014/main" id="{791CA5B1-5893-6840-AA41-A6354B87E9A9}"/>
              </a:ext>
            </a:extLst>
          </p:cNvPr>
          <p:cNvSpPr>
            <a:spLocks noChangeShapeType="1"/>
          </p:cNvSpPr>
          <p:nvPr/>
        </p:nvSpPr>
        <p:spPr bwMode="auto">
          <a:xfrm rot="5400000">
            <a:off x="6812678" y="1211907"/>
            <a:ext cx="911390" cy="404791"/>
          </a:xfrm>
          <a:prstGeom prst="bentConnector3">
            <a:avLst>
              <a:gd name="adj1" fmla="val 4995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Graphic 10" descr="Database with solid fill">
            <a:extLst>
              <a:ext uri="{FF2B5EF4-FFF2-40B4-BE49-F238E27FC236}">
                <a16:creationId xmlns:a16="http://schemas.microsoft.com/office/drawing/2014/main" id="{770CD705-3DDD-5E21-BB49-1875D6041A6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85880" y="5832792"/>
            <a:ext cx="805180" cy="805180"/>
          </a:xfrm>
          <a:prstGeom prst="rect">
            <a:avLst/>
          </a:prstGeom>
        </p:spPr>
      </p:pic>
      <p:pic>
        <p:nvPicPr>
          <p:cNvPr id="16" name="Graphic 10" descr="Database with solid fill">
            <a:extLst>
              <a:ext uri="{FF2B5EF4-FFF2-40B4-BE49-F238E27FC236}">
                <a16:creationId xmlns:a16="http://schemas.microsoft.com/office/drawing/2014/main" id="{67C2D81F-D0DD-6DF0-8792-82B002E129D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18500" y="4928235"/>
            <a:ext cx="805180" cy="805180"/>
          </a:xfrm>
          <a:prstGeom prst="rect">
            <a:avLst/>
          </a:prstGeom>
        </p:spPr>
      </p:pic>
      <p:pic>
        <p:nvPicPr>
          <p:cNvPr id="17" name="Graphic 10" descr="Database with solid fill">
            <a:extLst>
              <a:ext uri="{FF2B5EF4-FFF2-40B4-BE49-F238E27FC236}">
                <a16:creationId xmlns:a16="http://schemas.microsoft.com/office/drawing/2014/main" id="{27C2D238-5E25-504B-AF35-08098D9F5D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18500" y="5832792"/>
            <a:ext cx="805180" cy="805180"/>
          </a:xfrm>
          <a:prstGeom prst="rect">
            <a:avLst/>
          </a:prstGeom>
        </p:spPr>
      </p:pic>
      <p:pic>
        <p:nvPicPr>
          <p:cNvPr id="18" name="Graphic 10" descr="Database with solid fill">
            <a:extLst>
              <a:ext uri="{FF2B5EF4-FFF2-40B4-BE49-F238E27FC236}">
                <a16:creationId xmlns:a16="http://schemas.microsoft.com/office/drawing/2014/main" id="{EA76946E-E98D-8229-60FD-8A594F8AF36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78360" y="5832792"/>
            <a:ext cx="805180" cy="805180"/>
          </a:xfrm>
          <a:prstGeom prst="rect">
            <a:avLst/>
          </a:prstGeom>
        </p:spPr>
      </p:pic>
      <p:pic>
        <p:nvPicPr>
          <p:cNvPr id="19" name="Graphic 10" descr="Database with solid fill">
            <a:extLst>
              <a:ext uri="{FF2B5EF4-FFF2-40B4-BE49-F238E27FC236}">
                <a16:creationId xmlns:a16="http://schemas.microsoft.com/office/drawing/2014/main" id="{CEE9D26A-DBFF-4ABF-23AB-B582BFE762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78700" y="5832792"/>
            <a:ext cx="805180" cy="805180"/>
          </a:xfrm>
          <a:prstGeom prst="rect">
            <a:avLst/>
          </a:prstGeom>
        </p:spPr>
      </p:pic>
      <p:sp>
        <p:nvSpPr>
          <p:cNvPr id="20" name="AutoShape 4">
            <a:extLst>
              <a:ext uri="{FF2B5EF4-FFF2-40B4-BE49-F238E27FC236}">
                <a16:creationId xmlns:a16="http://schemas.microsoft.com/office/drawing/2014/main" id="{48C90E1E-8E6E-E2B7-ABF9-6529340DCA50}"/>
              </a:ext>
            </a:extLst>
          </p:cNvPr>
          <p:cNvSpPr>
            <a:spLocks noChangeArrowheads="1"/>
          </p:cNvSpPr>
          <p:nvPr/>
        </p:nvSpPr>
        <p:spPr bwMode="auto">
          <a:xfrm>
            <a:off x="5684293" y="4825206"/>
            <a:ext cx="3794125" cy="19653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4472C4"/>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3">
            <a:extLst>
              <a:ext uri="{FF2B5EF4-FFF2-40B4-BE49-F238E27FC236}">
                <a16:creationId xmlns:a16="http://schemas.microsoft.com/office/drawing/2014/main" id="{191EB820-CC67-C5C7-EA81-9905C1E58C41}"/>
              </a:ext>
            </a:extLst>
          </p:cNvPr>
          <p:cNvSpPr>
            <a:spLocks noChangeShapeType="1"/>
          </p:cNvSpPr>
          <p:nvPr/>
        </p:nvSpPr>
        <p:spPr bwMode="auto">
          <a:xfrm rot="10800000">
            <a:off x="8870553" y="3678870"/>
            <a:ext cx="1246630" cy="189848"/>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 Box 12">
            <a:extLst>
              <a:ext uri="{FF2B5EF4-FFF2-40B4-BE49-F238E27FC236}">
                <a16:creationId xmlns:a16="http://schemas.microsoft.com/office/drawing/2014/main" id="{033A096E-B9A3-F8E9-5274-0E726A213EAF}"/>
              </a:ext>
            </a:extLst>
          </p:cNvPr>
          <p:cNvSpPr txBox="1">
            <a:spLocks noChangeArrowheads="1"/>
          </p:cNvSpPr>
          <p:nvPr/>
        </p:nvSpPr>
        <p:spPr bwMode="auto">
          <a:xfrm>
            <a:off x="4016693" y="3022600"/>
            <a:ext cx="1749109" cy="14192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 Notifications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Actions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Team Contribution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Leaderboard/Rankings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Opportunities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alibri" panose="020F0502020204030204" pitchFamily="34" charset="0"/>
                <a:cs typeface="Times New Roman" panose="02020603050405020304" pitchFamily="18" charset="0"/>
              </a:rPr>
              <a:t>- Badges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rPr>
              <a:t>- Pri</a:t>
            </a:r>
            <a:r>
              <a:rPr lang="en-US" altLang="en-US" sz="1100" dirty="0">
                <a:latin typeface="Calibri" panose="020F0502020204030204" pitchFamily="34" charset="0"/>
                <a:cs typeface="Times New Roman" panose="02020603050405020304" pitchFamily="18" charset="0"/>
              </a:rPr>
              <a:t>zes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rPr>
              <a:t>- Pr</a:t>
            </a:r>
            <a:r>
              <a:rPr lang="en-US" altLang="en-US" sz="1100" dirty="0">
                <a:latin typeface="Calibri" panose="020F0502020204030204" pitchFamily="34" charset="0"/>
                <a:cs typeface="Times New Roman" panose="02020603050405020304" pitchFamily="18" charset="0"/>
              </a:rPr>
              <a:t>ogress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AutoShape 20">
            <a:extLst>
              <a:ext uri="{FF2B5EF4-FFF2-40B4-BE49-F238E27FC236}">
                <a16:creationId xmlns:a16="http://schemas.microsoft.com/office/drawing/2014/main" id="{B3EBB1F8-FE19-54FA-CA27-E59B0318147F}"/>
              </a:ext>
            </a:extLst>
          </p:cNvPr>
          <p:cNvSpPr>
            <a:spLocks noChangeShapeType="1"/>
          </p:cNvSpPr>
          <p:nvPr/>
        </p:nvSpPr>
        <p:spPr bwMode="auto">
          <a:xfrm rot="5400000" flipH="1">
            <a:off x="7449487" y="4650342"/>
            <a:ext cx="304007" cy="45719"/>
          </a:xfrm>
          <a:prstGeom prst="bentConnector3">
            <a:avLst>
              <a:gd name="adj1" fmla="val 58878"/>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2" name="Graphic 185899039" descr="Single gear with solid fill">
            <a:extLst>
              <a:ext uri="{FF2B5EF4-FFF2-40B4-BE49-F238E27FC236}">
                <a16:creationId xmlns:a16="http://schemas.microsoft.com/office/drawing/2014/main" id="{88A29894-162C-F011-EEA5-3B90BD29FD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05950" y="1753236"/>
            <a:ext cx="1186815" cy="1186815"/>
          </a:xfrm>
          <a:prstGeom prst="rect">
            <a:avLst/>
          </a:prstGeom>
        </p:spPr>
      </p:pic>
      <p:pic>
        <p:nvPicPr>
          <p:cNvPr id="33" name="Graphic 9" descr="Business Growth with solid fill">
            <a:extLst>
              <a:ext uri="{FF2B5EF4-FFF2-40B4-BE49-F238E27FC236}">
                <a16:creationId xmlns:a16="http://schemas.microsoft.com/office/drawing/2014/main" id="{4F8771E9-9AC5-159D-4BC9-C758DAE738E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99018" y="3492500"/>
            <a:ext cx="600075" cy="600075"/>
          </a:xfrm>
          <a:prstGeom prst="rect">
            <a:avLst/>
          </a:prstGeom>
        </p:spPr>
      </p:pic>
      <p:pic>
        <p:nvPicPr>
          <p:cNvPr id="34" name="Graphic 9" descr="Business Growth with solid fill">
            <a:extLst>
              <a:ext uri="{FF2B5EF4-FFF2-40B4-BE49-F238E27FC236}">
                <a16:creationId xmlns:a16="http://schemas.microsoft.com/office/drawing/2014/main" id="{DD7031DD-DD39-D25D-3532-9F9A1A91204B}"/>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179287" y="2860675"/>
            <a:ext cx="313690" cy="313690"/>
          </a:xfrm>
          <a:prstGeom prst="rect">
            <a:avLst/>
          </a:prstGeom>
        </p:spPr>
      </p:pic>
      <p:sp>
        <p:nvSpPr>
          <p:cNvPr id="35" name="Rectangle 33">
            <a:extLst>
              <a:ext uri="{FF2B5EF4-FFF2-40B4-BE49-F238E27FC236}">
                <a16:creationId xmlns:a16="http://schemas.microsoft.com/office/drawing/2014/main" id="{A8446646-4E91-A4B8-175B-D8A6ABFBDC0B}"/>
              </a:ext>
            </a:extLst>
          </p:cNvPr>
          <p:cNvSpPr>
            <a:spLocks noChangeArrowheads="1"/>
          </p:cNvSpPr>
          <p:nvPr/>
        </p:nvSpPr>
        <p:spPr bwMode="auto">
          <a:xfrm>
            <a:off x="104775"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6" name="Rectangle 35">
            <a:extLst>
              <a:ext uri="{FF2B5EF4-FFF2-40B4-BE49-F238E27FC236}">
                <a16:creationId xmlns:a16="http://schemas.microsoft.com/office/drawing/2014/main" id="{57DD5FCE-F2C3-BD52-A241-2D7A5E7E17D7}"/>
              </a:ext>
            </a:extLst>
          </p:cNvPr>
          <p:cNvSpPr>
            <a:spLocks noChangeArrowheads="1"/>
          </p:cNvSpPr>
          <p:nvPr/>
        </p:nvSpPr>
        <p:spPr bwMode="auto">
          <a:xfrm>
            <a:off x="104775"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40">
            <a:extLst>
              <a:ext uri="{FF2B5EF4-FFF2-40B4-BE49-F238E27FC236}">
                <a16:creationId xmlns:a16="http://schemas.microsoft.com/office/drawing/2014/main" id="{70221C0D-0215-979E-28C1-37F240E201EE}"/>
              </a:ext>
            </a:extLst>
          </p:cNvPr>
          <p:cNvSpPr>
            <a:spLocks noChangeArrowheads="1"/>
          </p:cNvSpPr>
          <p:nvPr/>
        </p:nvSpPr>
        <p:spPr bwMode="auto">
          <a:xfrm>
            <a:off x="104775"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41">
            <a:extLst>
              <a:ext uri="{FF2B5EF4-FFF2-40B4-BE49-F238E27FC236}">
                <a16:creationId xmlns:a16="http://schemas.microsoft.com/office/drawing/2014/main" id="{E5DA3275-3E27-ABFC-1B44-868CDA490D0D}"/>
              </a:ext>
            </a:extLst>
          </p:cNvPr>
          <p:cNvSpPr>
            <a:spLocks noChangeArrowheads="1"/>
          </p:cNvSpPr>
          <p:nvPr/>
        </p:nvSpPr>
        <p:spPr bwMode="auto">
          <a:xfrm>
            <a:off x="104775" y="914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AutoShape 13">
            <a:extLst>
              <a:ext uri="{FF2B5EF4-FFF2-40B4-BE49-F238E27FC236}">
                <a16:creationId xmlns:a16="http://schemas.microsoft.com/office/drawing/2014/main" id="{C0327505-6B74-8FC5-0AD2-AB3E3DD0EA2A}"/>
              </a:ext>
            </a:extLst>
          </p:cNvPr>
          <p:cNvSpPr>
            <a:spLocks noChangeShapeType="1"/>
          </p:cNvSpPr>
          <p:nvPr/>
        </p:nvSpPr>
        <p:spPr bwMode="auto">
          <a:xfrm rot="10800000" flipV="1">
            <a:off x="3844449" y="2894331"/>
            <a:ext cx="2077559" cy="45719"/>
          </a:xfrm>
          <a:prstGeom prst="bentConnector3">
            <a:avLst>
              <a:gd name="adj1" fmla="val 48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phic 10" descr="Database with solid fill">
            <a:extLst>
              <a:ext uri="{FF2B5EF4-FFF2-40B4-BE49-F238E27FC236}">
                <a16:creationId xmlns:a16="http://schemas.microsoft.com/office/drawing/2014/main" id="{D8D88364-9813-D7B7-2392-5C452C4683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78700" y="4928235"/>
            <a:ext cx="805180" cy="805180"/>
          </a:xfrm>
          <a:prstGeom prst="rect">
            <a:avLst/>
          </a:prstGeom>
        </p:spPr>
      </p:pic>
      <p:sp>
        <p:nvSpPr>
          <p:cNvPr id="42" name="Text Box 3">
            <a:extLst>
              <a:ext uri="{FF2B5EF4-FFF2-40B4-BE49-F238E27FC236}">
                <a16:creationId xmlns:a16="http://schemas.microsoft.com/office/drawing/2014/main" id="{5DFB984E-468D-603C-C827-87193619F266}"/>
              </a:ext>
            </a:extLst>
          </p:cNvPr>
          <p:cNvSpPr txBox="1">
            <a:spLocks noChangeArrowheads="1"/>
          </p:cNvSpPr>
          <p:nvPr/>
        </p:nvSpPr>
        <p:spPr bwMode="auto">
          <a:xfrm>
            <a:off x="10195417" y="4165495"/>
            <a:ext cx="1718373" cy="76093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Activities that impact Company KPIs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alibri" panose="020F0502020204030204" pitchFamily="34" charset="0"/>
                <a:ea typeface="Calibri" panose="020F0502020204030204" pitchFamily="34" charset="0"/>
                <a:cs typeface="Times New Roman" panose="02020603050405020304" pitchFamily="18" charset="0"/>
              </a:rPr>
              <a:t>- Activities that impact OKRs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alibri" panose="020F0502020204030204" pitchFamily="34" charset="0"/>
                <a:ea typeface="Calibri" panose="020F0502020204030204" pitchFamily="34" charset="0"/>
                <a:cs typeface="Times New Roman" panose="02020603050405020304" pitchFamily="18" charset="0"/>
              </a:rPr>
              <a:t>- Considerations for: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alibri" panose="020F0502020204030204" pitchFamily="34" charset="0"/>
                <a:ea typeface="Calibri" panose="020F0502020204030204" pitchFamily="34" charset="0"/>
                <a:cs typeface="Times New Roman" panose="02020603050405020304" pitchFamily="18" charset="0"/>
              </a:rPr>
              <a:t>   - Interest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alibri" panose="020F0502020204030204" pitchFamily="34" charset="0"/>
                <a:ea typeface="Calibri" panose="020F0502020204030204" pitchFamily="34" charset="0"/>
                <a:cs typeface="Times New Roman" panose="02020603050405020304" pitchFamily="18" charset="0"/>
              </a:rPr>
              <a:t>   - Onboarding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Standardization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alibri" panose="020F0502020204030204" pitchFamily="34" charset="0"/>
                <a:ea typeface="Calibri" panose="020F0502020204030204" pitchFamily="34" charset="0"/>
                <a:cs typeface="Times New Roman" panose="02020603050405020304" pitchFamily="18" charset="0"/>
              </a:rPr>
              <a:t>   - Scalability</a:t>
            </a: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Text Box 22">
            <a:extLst>
              <a:ext uri="{FF2B5EF4-FFF2-40B4-BE49-F238E27FC236}">
                <a16:creationId xmlns:a16="http://schemas.microsoft.com/office/drawing/2014/main" id="{64481B19-774D-D1B4-5FA0-6FC7CF63B468}"/>
              </a:ext>
            </a:extLst>
          </p:cNvPr>
          <p:cNvSpPr txBox="1">
            <a:spLocks noChangeArrowheads="1"/>
          </p:cNvSpPr>
          <p:nvPr/>
        </p:nvSpPr>
        <p:spPr bwMode="auto">
          <a:xfrm>
            <a:off x="10117183" y="2827093"/>
            <a:ext cx="1940220" cy="40205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System-Related Activities Defined </a:t>
            </a:r>
            <a:r>
              <a:rPr lang="en-US" altLang="en-US" sz="1100" dirty="0">
                <a:latin typeface="Calibri" panose="020F0502020204030204" pitchFamily="34" charset="0"/>
                <a:ea typeface="Calibri" panose="020F0502020204030204" pitchFamily="34" charset="0"/>
                <a:cs typeface="Times New Roman" panose="02020603050405020304" pitchFamily="18" charset="0"/>
              </a:rPr>
              <a:t>In Mechanism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Rounded Corners 42">
            <a:extLst>
              <a:ext uri="{FF2B5EF4-FFF2-40B4-BE49-F238E27FC236}">
                <a16:creationId xmlns:a16="http://schemas.microsoft.com/office/drawing/2014/main" id="{E68D0F8C-01E7-65BD-CC30-D40E98955701}"/>
              </a:ext>
            </a:extLst>
          </p:cNvPr>
          <p:cNvSpPr/>
          <p:nvPr/>
        </p:nvSpPr>
        <p:spPr>
          <a:xfrm>
            <a:off x="167642" y="1869998"/>
            <a:ext cx="1357771" cy="30956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People</a:t>
            </a:r>
          </a:p>
        </p:txBody>
      </p:sp>
      <p:sp>
        <p:nvSpPr>
          <p:cNvPr id="44" name="Rectangle: Rounded Corners 43">
            <a:extLst>
              <a:ext uri="{FF2B5EF4-FFF2-40B4-BE49-F238E27FC236}">
                <a16:creationId xmlns:a16="http://schemas.microsoft.com/office/drawing/2014/main" id="{D6D460D9-9804-C22A-E91B-B25A84C34506}"/>
              </a:ext>
            </a:extLst>
          </p:cNvPr>
          <p:cNvSpPr/>
          <p:nvPr/>
        </p:nvSpPr>
        <p:spPr>
          <a:xfrm>
            <a:off x="10117183" y="3328026"/>
            <a:ext cx="1796607" cy="83746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Company Goals</a:t>
            </a:r>
          </a:p>
        </p:txBody>
      </p:sp>
      <p:sp>
        <p:nvSpPr>
          <p:cNvPr id="45" name="Rectangle: Rounded Corners 44">
            <a:extLst>
              <a:ext uri="{FF2B5EF4-FFF2-40B4-BE49-F238E27FC236}">
                <a16:creationId xmlns:a16="http://schemas.microsoft.com/office/drawing/2014/main" id="{B6BC7503-3A76-C0FA-929F-51F74976AC13}"/>
              </a:ext>
            </a:extLst>
          </p:cNvPr>
          <p:cNvSpPr/>
          <p:nvPr/>
        </p:nvSpPr>
        <p:spPr>
          <a:xfrm>
            <a:off x="6078397" y="5174218"/>
            <a:ext cx="1357771" cy="30956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Technology</a:t>
            </a:r>
          </a:p>
        </p:txBody>
      </p:sp>
      <p:pic>
        <p:nvPicPr>
          <p:cNvPr id="29" name="Graphic 13" descr="Badge 1 with solid fill">
            <a:extLst>
              <a:ext uri="{FF2B5EF4-FFF2-40B4-BE49-F238E27FC236}">
                <a16:creationId xmlns:a16="http://schemas.microsoft.com/office/drawing/2014/main" id="{112F7B33-00B6-F8F1-CC23-BE66998E244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86756" y="3229512"/>
            <a:ext cx="572770" cy="572770"/>
          </a:xfrm>
          <a:prstGeom prst="rect">
            <a:avLst/>
          </a:prstGeom>
        </p:spPr>
      </p:pic>
      <p:pic>
        <p:nvPicPr>
          <p:cNvPr id="31" name="Graphic 11" descr="Badge 3 with solid fill">
            <a:extLst>
              <a:ext uri="{FF2B5EF4-FFF2-40B4-BE49-F238E27FC236}">
                <a16:creationId xmlns:a16="http://schemas.microsoft.com/office/drawing/2014/main" id="{9EE4A749-D7A6-5DD0-AFA6-E06566284CA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699943" y="4850846"/>
            <a:ext cx="563558" cy="563558"/>
          </a:xfrm>
          <a:prstGeom prst="rect">
            <a:avLst/>
          </a:prstGeom>
        </p:spPr>
      </p:pic>
      <p:sp>
        <p:nvSpPr>
          <p:cNvPr id="46" name="Text Box 3">
            <a:extLst>
              <a:ext uri="{FF2B5EF4-FFF2-40B4-BE49-F238E27FC236}">
                <a16:creationId xmlns:a16="http://schemas.microsoft.com/office/drawing/2014/main" id="{30503AF2-BD50-1F51-3F36-72E8D97BF7A4}"/>
              </a:ext>
            </a:extLst>
          </p:cNvPr>
          <p:cNvSpPr txBox="1">
            <a:spLocks noChangeArrowheads="1"/>
          </p:cNvSpPr>
          <p:nvPr/>
        </p:nvSpPr>
        <p:spPr bwMode="auto">
          <a:xfrm>
            <a:off x="6437856" y="3379147"/>
            <a:ext cx="2198042" cy="31499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Incentivizing and Orchestrating Work Habits with Technology To Contribute to Company Objectives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7" name="Text Box 29">
            <a:extLst>
              <a:ext uri="{FF2B5EF4-FFF2-40B4-BE49-F238E27FC236}">
                <a16:creationId xmlns:a16="http://schemas.microsoft.com/office/drawing/2014/main" id="{19D9DD30-187C-1321-1E30-422E2A45845C}"/>
              </a:ext>
            </a:extLst>
          </p:cNvPr>
          <p:cNvSpPr txBox="1">
            <a:spLocks noChangeArrowheads="1"/>
          </p:cNvSpPr>
          <p:nvPr/>
        </p:nvSpPr>
        <p:spPr bwMode="auto">
          <a:xfrm>
            <a:off x="6947008" y="4170023"/>
            <a:ext cx="1127353" cy="313062"/>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Network Effects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Text Box 29">
            <a:extLst>
              <a:ext uri="{FF2B5EF4-FFF2-40B4-BE49-F238E27FC236}">
                <a16:creationId xmlns:a16="http://schemas.microsoft.com/office/drawing/2014/main" id="{93657245-CF96-E5C5-C40F-05A85692DBFF}"/>
              </a:ext>
            </a:extLst>
          </p:cNvPr>
          <p:cNvSpPr txBox="1">
            <a:spLocks noChangeArrowheads="1"/>
          </p:cNvSpPr>
          <p:nvPr/>
        </p:nvSpPr>
        <p:spPr bwMode="auto">
          <a:xfrm>
            <a:off x="6947008" y="1986050"/>
            <a:ext cx="1127353" cy="313062"/>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Gamification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 name="Graphic 12" descr="Badge with solid fill">
            <a:extLst>
              <a:ext uri="{FF2B5EF4-FFF2-40B4-BE49-F238E27FC236}">
                <a16:creationId xmlns:a16="http://schemas.microsoft.com/office/drawing/2014/main" id="{1BAB4926-A38B-B5FB-BD3D-526FF6013D9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764" y="1536478"/>
            <a:ext cx="545465" cy="545465"/>
          </a:xfrm>
          <a:prstGeom prst="rect">
            <a:avLst/>
          </a:prstGeom>
        </p:spPr>
      </p:pic>
      <p:pic>
        <p:nvPicPr>
          <p:cNvPr id="50" name="Picture 49" descr="A blue and white hexagon with black text&#10;&#10;Description automatically generated">
            <a:extLst>
              <a:ext uri="{FF2B5EF4-FFF2-40B4-BE49-F238E27FC236}">
                <a16:creationId xmlns:a16="http://schemas.microsoft.com/office/drawing/2014/main" id="{7D652C02-EBFE-043A-27F3-CBE4ADC1CC5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702391" y="-2005068"/>
            <a:ext cx="6344659" cy="6344659"/>
          </a:xfrm>
          <a:prstGeom prst="rect">
            <a:avLst/>
          </a:prstGeom>
        </p:spPr>
      </p:pic>
    </p:spTree>
    <p:extLst>
      <p:ext uri="{BB962C8B-B14F-4D97-AF65-F5344CB8AC3E}">
        <p14:creationId xmlns:p14="http://schemas.microsoft.com/office/powerpoint/2010/main" val="177807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2DA929-4A53-4D73-A350-A93BE45D206F}"/>
              </a:ext>
            </a:extLst>
          </p:cNvPr>
          <p:cNvSpPr>
            <a:spLocks noGrp="1"/>
          </p:cNvSpPr>
          <p:nvPr>
            <p:ph type="title"/>
          </p:nvPr>
        </p:nvSpPr>
        <p:spPr>
          <a:xfrm>
            <a:off x="478971" y="365126"/>
            <a:ext cx="10874829" cy="505067"/>
          </a:xfrm>
        </p:spPr>
        <p:txBody>
          <a:bodyPr>
            <a:normAutofit fontScale="90000"/>
          </a:bodyPr>
          <a:lstStyle/>
          <a:p>
            <a:r>
              <a:rPr lang="en-US" dirty="0"/>
              <a:t>Research Methodology</a:t>
            </a:r>
          </a:p>
        </p:txBody>
      </p:sp>
      <p:sp>
        <p:nvSpPr>
          <p:cNvPr id="5" name="TextBox 4">
            <a:extLst>
              <a:ext uri="{FF2B5EF4-FFF2-40B4-BE49-F238E27FC236}">
                <a16:creationId xmlns:a16="http://schemas.microsoft.com/office/drawing/2014/main" id="{7D546DB8-7B35-7E80-B169-0D780A128DDF}"/>
              </a:ext>
            </a:extLst>
          </p:cNvPr>
          <p:cNvSpPr txBox="1"/>
          <p:nvPr/>
        </p:nvSpPr>
        <p:spPr>
          <a:xfrm>
            <a:off x="627017" y="966652"/>
            <a:ext cx="10798629" cy="3570208"/>
          </a:xfrm>
          <a:prstGeom prst="rect">
            <a:avLst/>
          </a:prstGeom>
          <a:noFill/>
        </p:spPr>
        <p:txBody>
          <a:bodyPr wrap="square" rtlCol="0">
            <a:spAutoFit/>
          </a:bodyPr>
          <a:lstStyle/>
          <a:p>
            <a:r>
              <a:rPr lang="en-US" b="1" dirty="0"/>
              <a:t> </a:t>
            </a:r>
            <a:r>
              <a:rPr lang="en-US" sz="1600" b="0" i="0" dirty="0">
                <a:solidFill>
                  <a:srgbClr val="0D0D0D"/>
                </a:solidFill>
                <a:effectLst/>
                <a:latin typeface="Söhne"/>
              </a:rPr>
              <a:t>Our ongoing empirical research aims to investigate the potential impact of the integrated framework on user engagement and software adoption within organizational contexts. Preliminary analysis of survey responses suggests promising trends towards increased user participation and interaction with the software following the implementation of the framework. Initial insights from interviews indicate a growing sense of motivation and satisfaction among participants attributed to the innovative gamification elements and user-centric design principles integrated into the framework. While quantitative analysis of adoption metrics is underway, early indications indicate potential improvements in software adoption rates.</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These preliminary findings suggest the potential effectiveness of leveraging mechanism design, gamification, and network effects to align software strategies with organizational objectives and drive user engagement. Further analysis and validation will be conducted as our research progresses to establish conclusive evidence of the framework's impact on software adoption outcomes. Our ongoing study seeks to contribute valuable insights to the field of software adoption and inform strategic decision-making in organizations undergoing digital transformation.</a:t>
            </a:r>
            <a:endParaRPr lang="en-US" sz="1600" b="1" dirty="0">
              <a:solidFill>
                <a:srgbClr val="0D0D0D"/>
              </a:solidFill>
            </a:endParaRPr>
          </a:p>
          <a:p>
            <a:endParaRPr lang="en-US" sz="1600" b="1" dirty="0">
              <a:solidFill>
                <a:srgbClr val="0D0D0D"/>
              </a:solidFill>
            </a:endParaRPr>
          </a:p>
          <a:p>
            <a:endParaRPr lang="en-US" sz="1600" b="1" dirty="0">
              <a:solidFill>
                <a:srgbClr val="0D0D0D"/>
              </a:solidFill>
            </a:endParaRPr>
          </a:p>
        </p:txBody>
      </p:sp>
    </p:spTree>
    <p:extLst>
      <p:ext uri="{BB962C8B-B14F-4D97-AF65-F5344CB8AC3E}">
        <p14:creationId xmlns:p14="http://schemas.microsoft.com/office/powerpoint/2010/main" val="2310305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5DF0831EFAD646BDCAD8C7CCC7FD84" ma:contentTypeVersion="13" ma:contentTypeDescription="Create a new document." ma:contentTypeScope="" ma:versionID="b99e0323b20ab6d32f896abd06901a7c">
  <xsd:schema xmlns:xsd="http://www.w3.org/2001/XMLSchema" xmlns:xs="http://www.w3.org/2001/XMLSchema" xmlns:p="http://schemas.microsoft.com/office/2006/metadata/properties" xmlns:ns3="62dfa9df-4fef-4083-8a4a-3a1c3be67797" xmlns:ns4="277b13ed-d805-48dd-b2a8-8408c1ea4d34" targetNamespace="http://schemas.microsoft.com/office/2006/metadata/properties" ma:root="true" ma:fieldsID="a5f3f4cfe923f8d85fe98be86e5e7d05" ns3:_="" ns4:_="">
    <xsd:import namespace="62dfa9df-4fef-4083-8a4a-3a1c3be67797"/>
    <xsd:import namespace="277b13ed-d805-48dd-b2a8-8408c1ea4d3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element ref="ns3:MediaServiceAutoTag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dfa9df-4fef-4083-8a4a-3a1c3be677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AutoTags" ma:index="18" nillable="true" ma:displayName="Tags" ma:internalName="MediaServiceAutoTags"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77b13ed-d805-48dd-b2a8-8408c1ea4d3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62dfa9df-4fef-4083-8a4a-3a1c3be67797" xsi:nil="true"/>
  </documentManagement>
</p:properties>
</file>

<file path=customXml/itemProps1.xml><?xml version="1.0" encoding="utf-8"?>
<ds:datastoreItem xmlns:ds="http://schemas.openxmlformats.org/officeDocument/2006/customXml" ds:itemID="{C5357395-9E0D-48E0-8384-BB6FDF1208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dfa9df-4fef-4083-8a4a-3a1c3be67797"/>
    <ds:schemaRef ds:uri="277b13ed-d805-48dd-b2a8-8408c1ea4d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13C34E-B7F5-4068-A31C-E7EFACAED777}">
  <ds:schemaRefs>
    <ds:schemaRef ds:uri="http://schemas.microsoft.com/sharepoint/v3/contenttype/forms"/>
  </ds:schemaRefs>
</ds:datastoreItem>
</file>

<file path=customXml/itemProps3.xml><?xml version="1.0" encoding="utf-8"?>
<ds:datastoreItem xmlns:ds="http://schemas.openxmlformats.org/officeDocument/2006/customXml" ds:itemID="{60346109-382B-43F0-A713-5D14E37A3A50}">
  <ds:schemaRefs>
    <ds:schemaRef ds:uri="277b13ed-d805-48dd-b2a8-8408c1ea4d34"/>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schemas.microsoft.com/office/2006/documentManagement/types"/>
    <ds:schemaRef ds:uri="62dfa9df-4fef-4083-8a4a-3a1c3be67797"/>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3908</TotalTime>
  <Words>968</Words>
  <Application>Microsoft Office PowerPoint</Application>
  <PresentationFormat>Widescreen</PresentationFormat>
  <Paragraphs>95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Söhne</vt:lpstr>
      <vt:lpstr>Times New Roman</vt:lpstr>
      <vt:lpstr>Office Theme</vt:lpstr>
      <vt:lpstr>Incentivizing Software Adoption within Organizations: A Framework Leveraging Mechanism Design, Network Effects, and Gamification Research In Progress </vt:lpstr>
      <vt:lpstr>The Problem</vt:lpstr>
      <vt:lpstr>The Gap In Research</vt:lpstr>
      <vt:lpstr>Solution Mechanism System Utilizing Octalysis Framework </vt:lpstr>
      <vt:lpstr>PowerPoint Presentation</vt:lpstr>
      <vt:lpstr>Mechanism Solution</vt:lpstr>
      <vt:lpstr>Research Methodology</vt:lpstr>
    </vt:vector>
  </TitlesOfParts>
  <Company>Constellation Brands,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Incentivizing Software Adoption within Organizations: A Framework Leveraging Mechanism Design, Network Effects, and Gamification</dc:title>
  <dc:creator>Thaija Dickerson</dc:creator>
  <cp:lastModifiedBy>Thaija Dickerson</cp:lastModifiedBy>
  <cp:revision>4</cp:revision>
  <dcterms:created xsi:type="dcterms:W3CDTF">2024-02-21T20:14:47Z</dcterms:created>
  <dcterms:modified xsi:type="dcterms:W3CDTF">2024-02-24T13:23:39Z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0x010100AB5DF0831EFAD646BDCAD8C7CCC7FD84</vt:lpwstr>
  </property>
</Properties>
</file>