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entury Gothic Paneuropean Bold" charset="1" panose="020B0702020202020204"/>
      <p:regular r:id="rId19"/>
    </p:embeddedFont>
    <p:embeddedFont>
      <p:font typeface="Century Gothic Paneuropean" charset="1" panose="020B0502020202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19767" y="3392627"/>
            <a:ext cx="13633480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SUPER STORE SALES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82925" y="5569417"/>
            <a:ext cx="8522150" cy="1036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02"/>
              </a:lnSpc>
            </a:pPr>
            <a:r>
              <a:rPr lang="en-US" sz="60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By Thailesh Sinha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5CE1E6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383897"/>
            <a:ext cx="8537178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b="true" sz="5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LEARNING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34157" y="2838374"/>
            <a:ext cx="12823110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Incorporated data analysis techniques, specializing in </a:t>
            </a:r>
            <a:r>
              <a:rPr lang="en-US" sz="30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time series analysis</a:t>
            </a: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to deliver valuable </a:t>
            </a:r>
            <a:r>
              <a:rPr lang="en-US" sz="30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insights</a:t>
            </a: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accurate </a:t>
            </a:r>
            <a:r>
              <a:rPr lang="en-US" sz="30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sales forecasting </a:t>
            </a: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and </a:t>
            </a:r>
            <a:r>
              <a:rPr lang="en-US" sz="30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interactive dashboard</a:t>
            </a: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creation, driving business success.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5CE1E6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5CE1E6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260424" y="83183"/>
            <a:ext cx="9767152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RECOMMENDATIONS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36683" y="2177004"/>
            <a:ext cx="14603299" cy="3758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Boost Sales in Low-Performing Regions &amp; Segments –</a:t>
            </a: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Implement targeted marketing and promotions.</a:t>
            </a:r>
          </a:p>
          <a:p>
            <a:pPr algn="l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Optimize Payment Methods –</a:t>
            </a: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Offer incentives for digital payments to reduce COD dependency.</a:t>
            </a:r>
          </a:p>
          <a:p>
            <a:pPr algn="l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Improve Profit Consistency – </a:t>
            </a: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Analyze cost structures and adjust pricing to maintain profitability throughout the year.</a:t>
            </a:r>
          </a:p>
          <a:p>
            <a:pPr algn="l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Enhance Shipping Strategy –</a:t>
            </a: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Provide cost-effective, faster shipping options to encourage premium selections.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5CE1E6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260424" y="83183"/>
            <a:ext cx="9767152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CONCLUSION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36683" y="2043654"/>
            <a:ext cx="14603299" cy="7530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analysis of sales and profit data reveals key trends and insights that can help drive better business decisions:</a:t>
            </a:r>
          </a:p>
          <a:p>
            <a:pPr algn="l">
              <a:lnSpc>
                <a:spcPts val="3359"/>
              </a:lnSpc>
            </a:pPr>
          </a:p>
          <a:p>
            <a:pPr algn="l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Regional Performance –</a:t>
            </a: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The West region leads in sales, while the South region lags behind, indicating potential for targeted growth strategies.</a:t>
            </a:r>
          </a:p>
          <a:p>
            <a:pPr algn="l">
              <a:lnSpc>
                <a:spcPts val="3359"/>
              </a:lnSpc>
            </a:pPr>
          </a:p>
          <a:p>
            <a:pPr algn="l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Payment Preferences – </a:t>
            </a: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Cash on Delivery (COD) remains the most preferred payment method, followed by online payments, while card usage is relatively low.</a:t>
            </a:r>
          </a:p>
          <a:p>
            <a:pPr algn="l">
              <a:lnSpc>
                <a:spcPts val="3359"/>
              </a:lnSpc>
            </a:pPr>
          </a:p>
          <a:p>
            <a:pPr algn="l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Customer Segments –</a:t>
            </a: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The Consumer segment is the largest revenue contributor, but the Home Office segment presents an opportunity for expansion.</a:t>
            </a:r>
          </a:p>
          <a:p>
            <a:pPr algn="l">
              <a:lnSpc>
                <a:spcPts val="3359"/>
              </a:lnSpc>
            </a:pPr>
          </a:p>
          <a:p>
            <a:pPr algn="l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Product Categories – </a:t>
            </a: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Office Supplies generate the highest sales, while the Furniture category has the lowest revenue, suggesting room for improvement.</a:t>
            </a:r>
          </a:p>
          <a:p>
            <a:pPr algn="l">
              <a:lnSpc>
                <a:spcPts val="3359"/>
              </a:lnSpc>
            </a:pPr>
          </a:p>
          <a:p>
            <a:pPr algn="l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Shipping Modes – </a:t>
            </a: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Standard Class shipping is the most used option, while First Class and Same Day deliveries have lower adoption rates, potentially due to cost concerns.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4013348"/>
            <a:ext cx="12387037" cy="203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5CE1E6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5CE1E6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875411" y="402947"/>
            <a:ext cx="8537178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OBJECTIVE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16614" y="3139186"/>
            <a:ext cx="12454772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To contribute to the success of a business by utilizing data analysis techniques, specifically focusing on </a:t>
            </a:r>
            <a:r>
              <a:rPr lang="en-US" sz="30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time series analysis</a:t>
            </a: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to provide valuable insights and accurate </a:t>
            </a:r>
            <a:r>
              <a:rPr lang="en-US" sz="30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sales forecasting</a:t>
            </a: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.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5CE1E6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0970346" y="2780930"/>
            <a:ext cx="5540706" cy="3933810"/>
          </a:xfrm>
          <a:custGeom>
            <a:avLst/>
            <a:gdLst/>
            <a:ahLst/>
            <a:cxnLst/>
            <a:rect r="r" b="b" t="t" l="l"/>
            <a:pathLst>
              <a:path h="3933810" w="5540706">
                <a:moveTo>
                  <a:pt x="0" y="0"/>
                </a:moveTo>
                <a:lnTo>
                  <a:pt x="5540706" y="0"/>
                </a:lnTo>
                <a:lnTo>
                  <a:pt x="5540706" y="3933810"/>
                </a:lnTo>
                <a:lnTo>
                  <a:pt x="0" y="39338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882" r="0" b="-1927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75411" y="83183"/>
            <a:ext cx="8537178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SALES BY REGION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36683" y="2177004"/>
            <a:ext cx="7307317" cy="6273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West region contributes the highest sales at 33.4%, making it the top-performing region.</a:t>
            </a:r>
          </a:p>
          <a:p>
            <a:pPr algn="l">
              <a:lnSpc>
                <a:spcPts val="3359"/>
              </a:lnSpc>
            </a:pPr>
          </a:p>
          <a:p>
            <a:pPr algn="l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East region accounts for 28.8% of total sales, indicating strong performance but slightly behind the West.</a:t>
            </a:r>
          </a:p>
          <a:p>
            <a:pPr algn="l">
              <a:lnSpc>
                <a:spcPts val="3359"/>
              </a:lnSpc>
            </a:pPr>
          </a:p>
          <a:p>
            <a:pPr algn="l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With 21.8% sales contribution, the Central region plays a moderate role in overall sales distribution.</a:t>
            </a:r>
          </a:p>
          <a:p>
            <a:pPr algn="l">
              <a:lnSpc>
                <a:spcPts val="3359"/>
              </a:lnSpc>
            </a:pPr>
          </a:p>
          <a:p>
            <a:pPr algn="l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South region has the lowest sales share at 16.1%, highlighting potential areas for improvement or targeted sales strategies.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5CE1E6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260424" y="83183"/>
            <a:ext cx="9767152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SALES BY PAYMENT MODE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36683" y="2177004"/>
            <a:ext cx="7307317" cy="6692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COD accounts for 42.6% of total sales, making it the most preferred payment method. This indicates that a significant portion of customers prefer paying after receiving the product.</a:t>
            </a:r>
          </a:p>
          <a:p>
            <a:pPr algn="l">
              <a:lnSpc>
                <a:spcPts val="3359"/>
              </a:lnSpc>
            </a:pPr>
          </a:p>
          <a:p>
            <a:pPr algn="l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35.4% of sales come from online transactions, showing that digital payments are widely accepted but slightly behind COD.</a:t>
            </a:r>
          </a:p>
          <a:p>
            <a:pPr algn="l">
              <a:lnSpc>
                <a:spcPts val="3359"/>
              </a:lnSpc>
            </a:pPr>
          </a:p>
          <a:p>
            <a:pPr algn="l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With only 22.0% of sales, card payments are the least preferred mode. This could indicate a need for better incentives, such as discounts or cashback, to encourage card usage.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1115801" y="2775988"/>
            <a:ext cx="5603142" cy="4249049"/>
          </a:xfrm>
          <a:custGeom>
            <a:avLst/>
            <a:gdLst/>
            <a:ahLst/>
            <a:cxnLst/>
            <a:rect r="r" b="b" t="t" l="l"/>
            <a:pathLst>
              <a:path h="4249049" w="5603142">
                <a:moveTo>
                  <a:pt x="0" y="0"/>
                </a:moveTo>
                <a:lnTo>
                  <a:pt x="5603142" y="0"/>
                </a:lnTo>
                <a:lnTo>
                  <a:pt x="5603142" y="4249049"/>
                </a:lnTo>
                <a:lnTo>
                  <a:pt x="0" y="42490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5CE1E6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0449031" y="3550650"/>
            <a:ext cx="6288962" cy="3625166"/>
          </a:xfrm>
          <a:custGeom>
            <a:avLst/>
            <a:gdLst/>
            <a:ahLst/>
            <a:cxnLst/>
            <a:rect r="r" b="b" t="t" l="l"/>
            <a:pathLst>
              <a:path h="3625166" w="6288962">
                <a:moveTo>
                  <a:pt x="0" y="0"/>
                </a:moveTo>
                <a:lnTo>
                  <a:pt x="6288962" y="0"/>
                </a:lnTo>
                <a:lnTo>
                  <a:pt x="6288962" y="3625166"/>
                </a:lnTo>
                <a:lnTo>
                  <a:pt x="0" y="3625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260424" y="83183"/>
            <a:ext cx="9767152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SALES BY SEGMENT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36683" y="2177004"/>
            <a:ext cx="7307317" cy="5854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Consumer segment contributes 48.1% of total sales, making it the largest customer base. This suggests that a significant portion of revenue comes from individual buyers.</a:t>
            </a:r>
          </a:p>
          <a:p>
            <a:pPr algn="l">
              <a:lnSpc>
                <a:spcPts val="3359"/>
              </a:lnSpc>
            </a:pPr>
          </a:p>
          <a:p>
            <a:pPr algn="l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With 32.6% of sales, the Corporate segment is also a major contributor, indicating good business-to-business (B2B) sales.</a:t>
            </a:r>
          </a:p>
          <a:p>
            <a:pPr algn="l">
              <a:lnSpc>
                <a:spcPts val="3359"/>
              </a:lnSpc>
            </a:pPr>
          </a:p>
          <a:p>
            <a:pPr algn="l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The Home Office segment accounts for only 19.4% of total sales, suggesting that this area has potential for growth with targeted marketing strategies.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5CE1E6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9813218" y="2841827"/>
            <a:ext cx="6872113" cy="4144688"/>
          </a:xfrm>
          <a:custGeom>
            <a:avLst/>
            <a:gdLst/>
            <a:ahLst/>
            <a:cxnLst/>
            <a:rect r="r" b="b" t="t" l="l"/>
            <a:pathLst>
              <a:path h="4144688" w="6872113">
                <a:moveTo>
                  <a:pt x="0" y="0"/>
                </a:moveTo>
                <a:lnTo>
                  <a:pt x="6872114" y="0"/>
                </a:lnTo>
                <a:lnTo>
                  <a:pt x="6872114" y="4144689"/>
                </a:lnTo>
                <a:lnTo>
                  <a:pt x="0" y="41446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096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260424" y="83183"/>
            <a:ext cx="9767152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SALES BY CATEGORY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36683" y="2177004"/>
            <a:ext cx="7307317" cy="6273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Office Supplies lead in sales – The Office Supplies category has the highest sales, indicating strong demand for stationery and office-related products.</a:t>
            </a:r>
          </a:p>
          <a:p>
            <a:pPr algn="l">
              <a:lnSpc>
                <a:spcPts val="3359"/>
              </a:lnSpc>
            </a:pPr>
          </a:p>
          <a:p>
            <a:pPr algn="l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Technology follows closely – The Technology category has strong sales but is slightly behind Office Supplies. This suggests a high market potential for electronic products.</a:t>
            </a:r>
          </a:p>
          <a:p>
            <a:pPr algn="l">
              <a:lnSpc>
                <a:spcPts val="3359"/>
              </a:lnSpc>
            </a:pPr>
          </a:p>
          <a:p>
            <a:pPr algn="l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Furniture has the lowest sales – The Furniture category has the lowest revenue, indicating either lower demand or higher competition in this segment.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5CE1E6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9745010" y="3085173"/>
            <a:ext cx="7134462" cy="4304372"/>
          </a:xfrm>
          <a:custGeom>
            <a:avLst/>
            <a:gdLst/>
            <a:ahLst/>
            <a:cxnLst/>
            <a:rect r="r" b="b" t="t" l="l"/>
            <a:pathLst>
              <a:path h="4304372" w="7134462">
                <a:moveTo>
                  <a:pt x="0" y="0"/>
                </a:moveTo>
                <a:lnTo>
                  <a:pt x="7134462" y="0"/>
                </a:lnTo>
                <a:lnTo>
                  <a:pt x="7134462" y="4304371"/>
                </a:lnTo>
                <a:lnTo>
                  <a:pt x="0" y="43043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398" t="0" r="-3398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260424" y="83183"/>
            <a:ext cx="9767152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SALES BY SHIP MODE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36683" y="2177004"/>
            <a:ext cx="7307317" cy="6692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Standard Class dominates sales – The majority of sales come from Standard Class shipping, indicating that customers prefer cost-effective delivery options.</a:t>
            </a:r>
          </a:p>
          <a:p>
            <a:pPr algn="l">
              <a:lnSpc>
                <a:spcPts val="3359"/>
              </a:lnSpc>
            </a:pPr>
          </a:p>
          <a:p>
            <a:pPr algn="l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Second Class is the second most popular – Sales in Second Class shipping are significantly lower than Standard Class but still contribute a notable portion.</a:t>
            </a:r>
          </a:p>
          <a:p>
            <a:pPr algn="l">
              <a:lnSpc>
                <a:spcPts val="3359"/>
              </a:lnSpc>
            </a:pPr>
          </a:p>
          <a:p>
            <a:pPr algn="l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First Class and Same Day have the lowest sales – First Class and Same Day delivery account for the smallest share, suggesting that customers may be hesitant to pay extra for faster shipping.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5CE1E6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9497137" y="3161373"/>
            <a:ext cx="7221806" cy="4465483"/>
          </a:xfrm>
          <a:custGeom>
            <a:avLst/>
            <a:gdLst/>
            <a:ahLst/>
            <a:cxnLst/>
            <a:rect r="r" b="b" t="t" l="l"/>
            <a:pathLst>
              <a:path h="4465483" w="7221806">
                <a:moveTo>
                  <a:pt x="0" y="0"/>
                </a:moveTo>
                <a:lnTo>
                  <a:pt x="7221806" y="0"/>
                </a:lnTo>
                <a:lnTo>
                  <a:pt x="7221806" y="4465483"/>
                </a:lnTo>
                <a:lnTo>
                  <a:pt x="0" y="44654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260424" y="83183"/>
            <a:ext cx="9767152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PROFIT BY MONTH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36683" y="2053179"/>
            <a:ext cx="7307317" cy="7111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Profit in 2020 was consistently higher than 2019 from January to August, indicating better business performance during this period.</a:t>
            </a:r>
          </a:p>
          <a:p>
            <a:pPr algn="l">
              <a:lnSpc>
                <a:spcPts val="3359"/>
              </a:lnSpc>
            </a:pPr>
          </a:p>
          <a:p>
            <a:pPr algn="l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 significant increase in March 2020 suggests a possible high-margin sales period or a successful campaign.</a:t>
            </a:r>
          </a:p>
          <a:p>
            <a:pPr algn="l">
              <a:lnSpc>
                <a:spcPts val="3359"/>
              </a:lnSpc>
            </a:pPr>
          </a:p>
          <a:p>
            <a:pPr algn="l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Late 2020 profits declined – After September, profits in 2020 started decreasing, while 2019 saw a steady rise towards December.</a:t>
            </a:r>
          </a:p>
          <a:p>
            <a:pPr algn="l">
              <a:lnSpc>
                <a:spcPts val="3359"/>
              </a:lnSpc>
            </a:pPr>
          </a:p>
          <a:p>
            <a:pPr algn="l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December 2019 had the highest profit peak – Unlike 2020, which saw a decline towards the end of the year.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5CE1E6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9468139" y="3230242"/>
            <a:ext cx="7140102" cy="4414963"/>
          </a:xfrm>
          <a:custGeom>
            <a:avLst/>
            <a:gdLst/>
            <a:ahLst/>
            <a:cxnLst/>
            <a:rect r="r" b="b" t="t" l="l"/>
            <a:pathLst>
              <a:path h="4414963" w="7140102">
                <a:moveTo>
                  <a:pt x="0" y="0"/>
                </a:moveTo>
                <a:lnTo>
                  <a:pt x="7140102" y="0"/>
                </a:lnTo>
                <a:lnTo>
                  <a:pt x="7140102" y="4414962"/>
                </a:lnTo>
                <a:lnTo>
                  <a:pt x="0" y="44149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260424" y="83183"/>
            <a:ext cx="9767152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SALES BY MONTH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36683" y="2177004"/>
            <a:ext cx="7307317" cy="7530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Overall, 2020 saw a noticeable increase in sales compared to 2019, indicating business growth.</a:t>
            </a:r>
          </a:p>
          <a:p>
            <a:pPr algn="l">
              <a:lnSpc>
                <a:spcPts val="3359"/>
              </a:lnSpc>
            </a:pPr>
          </a:p>
          <a:p>
            <a:pPr algn="l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A sharp spike in December suggests a strong seasonal demand, possibly due to holiday sales.</a:t>
            </a:r>
          </a:p>
          <a:p>
            <a:pPr algn="l">
              <a:lnSpc>
                <a:spcPts val="3359"/>
              </a:lnSpc>
            </a:pPr>
          </a:p>
          <a:p>
            <a:pPr algn="l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Sales remained relatively stable in mid-year – Both years show steady sales performance between March and September, with no significant fluctuations.</a:t>
            </a:r>
          </a:p>
          <a:p>
            <a:pPr algn="l">
              <a:lnSpc>
                <a:spcPts val="3359"/>
              </a:lnSpc>
            </a:pPr>
          </a:p>
          <a:p>
            <a:pPr algn="l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Early 2020 sales dropped after December peak – There is a decline in sales after February, which might indicate post-holiday slowdowns.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DAGhNroNXZY</dc:identifier>
  <dcterms:modified xsi:type="dcterms:W3CDTF">2011-08-01T06:04:30Z</dcterms:modified>
  <cp:revision>1</cp:revision>
  <dc:title>Superstore sales analysis</dc:title>
</cp:coreProperties>
</file>