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handoutMasterIdLst>
    <p:handoutMasterId r:id="rId25"/>
  </p:handoutMasterIdLst>
  <p:sldIdLst>
    <p:sldId id="256" r:id="rId2"/>
    <p:sldId id="273" r:id="rId3"/>
    <p:sldId id="274" r:id="rId4"/>
    <p:sldId id="276" r:id="rId5"/>
    <p:sldId id="277" r:id="rId6"/>
    <p:sldId id="275" r:id="rId7"/>
    <p:sldId id="257" r:id="rId8"/>
    <p:sldId id="262" r:id="rId9"/>
    <p:sldId id="263" r:id="rId10"/>
    <p:sldId id="264" r:id="rId11"/>
    <p:sldId id="266" r:id="rId12"/>
    <p:sldId id="258" r:id="rId13"/>
    <p:sldId id="267" r:id="rId14"/>
    <p:sldId id="259" r:id="rId15"/>
    <p:sldId id="268" r:id="rId16"/>
    <p:sldId id="278" r:id="rId17"/>
    <p:sldId id="260" r:id="rId18"/>
    <p:sldId id="269" r:id="rId19"/>
    <p:sldId id="261" r:id="rId20"/>
    <p:sldId id="270" r:id="rId21"/>
    <p:sldId id="271" r:id="rId22"/>
    <p:sldId id="272" r:id="rId23"/>
    <p:sldId id="279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19547-CCA1-4CFE-9617-4CFDB82E9A43}" type="datetimeFigureOut">
              <a:rPr lang="pt-BR" smtClean="0"/>
              <a:pPr/>
              <a:t>17/03/2014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12584-F066-44E6-A40C-F59F1AEEDD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2AA282-52BA-4405-A5FB-B21BEBD16C45}" type="slidenum">
              <a:rPr lang="pt-BR"/>
              <a:pPr/>
              <a:t>‹nº›</a:t>
            </a:fld>
            <a:endParaRPr lang="pt-BR"/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813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3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167E1-05C8-4ACD-B734-24B1BB12F98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D5339-88A5-4BF6-BB1F-F2A00B775B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3" y="1981200"/>
            <a:ext cx="7753377" cy="451963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D5134-C18D-425D-9F7F-E0EEC012C15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4FC41-C37A-42D6-A7F8-2C409301B39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223EA-F35C-4D8D-9ABB-F5790045857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E6518-A8B0-4B32-8F85-1391A4CB9F9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074F2-5B7C-41A3-B2A6-0050704D540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06118-6A40-45F2-AD8C-85AB03865AC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99B84-F6DA-4A56-8235-8515FB6A1E5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pt-B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pt-BR"/>
          </a:p>
        </p:txBody>
      </p:sp>
      <p:sp>
        <p:nvSpPr>
          <p:cNvPr id="471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6B8723B-AD7B-4A7C-9C50-97EC3B63A06E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Manutenção de Tabelas no </a:t>
            </a:r>
            <a:r>
              <a:rPr lang="pt-BR" dirty="0" err="1" smtClean="0"/>
              <a:t>MySQL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Inclusão de Novos Campos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467756" cy="473394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&lt;nome tabela&gt;</a:t>
            </a:r>
            <a:r>
              <a:rPr lang="pt-BR" dirty="0" smtClean="0"/>
              <a:t> </a:t>
            </a:r>
            <a:r>
              <a:rPr lang="pt-BR" b="1" dirty="0" err="1" smtClean="0"/>
              <a:t>add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00FF"/>
                </a:solidFill>
              </a:rPr>
              <a:t>&lt;</a:t>
            </a:r>
            <a:r>
              <a:rPr lang="pt-BR" b="1" dirty="0" smtClean="0">
                <a:solidFill>
                  <a:srgbClr val="0000FF"/>
                </a:solidFill>
              </a:rPr>
              <a:t>campo</a:t>
            </a:r>
            <a:r>
              <a:rPr lang="pt-BR" dirty="0" smtClean="0">
                <a:solidFill>
                  <a:srgbClr val="0000FF"/>
                </a:solidFill>
              </a:rPr>
              <a:t>&gt;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tipo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sz="1800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b="1" dirty="0" smtClean="0"/>
              <a:t> 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Clientes </a:t>
            </a:r>
            <a:r>
              <a:rPr lang="pt-BR" dirty="0" smtClean="0"/>
              <a:t> </a:t>
            </a:r>
            <a:r>
              <a:rPr lang="pt-BR" b="1" dirty="0" err="1" smtClean="0"/>
              <a:t>add</a:t>
            </a:r>
            <a:r>
              <a:rPr lang="pt-BR" dirty="0" smtClean="0"/>
              <a:t>  </a:t>
            </a:r>
            <a:r>
              <a:rPr lang="pt-BR" dirty="0" smtClean="0">
                <a:solidFill>
                  <a:srgbClr val="0000FF"/>
                </a:solidFill>
              </a:rPr>
              <a:t>Sexo 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Char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(1)</a:t>
            </a:r>
            <a:r>
              <a:rPr lang="pt-BR" dirty="0" smtClean="0"/>
              <a:t>;</a:t>
            </a:r>
          </a:p>
          <a:p>
            <a:pPr lvl="1">
              <a:buNone/>
            </a:pPr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b="1" dirty="0" smtClean="0"/>
              <a:t> 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Clientes </a:t>
            </a:r>
            <a:r>
              <a:rPr lang="pt-BR" dirty="0" smtClean="0"/>
              <a:t> </a:t>
            </a:r>
            <a:r>
              <a:rPr lang="pt-BR" b="1" dirty="0" err="1" smtClean="0"/>
              <a:t>add</a:t>
            </a:r>
            <a:r>
              <a:rPr lang="pt-BR" dirty="0" smtClean="0"/>
              <a:t>  </a:t>
            </a:r>
            <a:r>
              <a:rPr lang="pt-BR" dirty="0" smtClean="0">
                <a:solidFill>
                  <a:srgbClr val="0000FF"/>
                </a:solidFill>
              </a:rPr>
              <a:t>Renda 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Float</a:t>
            </a:r>
            <a:r>
              <a:rPr lang="pt-BR" dirty="0" smtClean="0"/>
              <a:t>;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Inclusão de Novos Campos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47991" b="45553"/>
          <a:stretch>
            <a:fillRect/>
          </a:stretch>
        </p:blipFill>
        <p:spPr bwMode="auto">
          <a:xfrm>
            <a:off x="5286380" y="3214686"/>
            <a:ext cx="2428892" cy="227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eta para a direita 5"/>
          <p:cNvSpPr/>
          <p:nvPr/>
        </p:nvSpPr>
        <p:spPr bwMode="auto">
          <a:xfrm>
            <a:off x="3214678" y="4857760"/>
            <a:ext cx="1928826" cy="785818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5286380" y="4929198"/>
            <a:ext cx="1785950" cy="7143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r="48333" b="51209"/>
          <a:stretch>
            <a:fillRect/>
          </a:stretch>
        </p:blipFill>
        <p:spPr bwMode="auto">
          <a:xfrm>
            <a:off x="714348" y="3286124"/>
            <a:ext cx="2428892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Alteração do Nome do Campo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715436" cy="473394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&lt;nome tabela&gt;</a:t>
            </a:r>
            <a:r>
              <a:rPr lang="pt-BR" dirty="0" smtClean="0"/>
              <a:t> </a:t>
            </a:r>
            <a:r>
              <a:rPr lang="pt-BR" b="1" dirty="0" err="1" smtClean="0"/>
              <a:t>change</a:t>
            </a:r>
            <a:r>
              <a:rPr lang="pt-BR" b="1" dirty="0" smtClean="0"/>
              <a:t> </a:t>
            </a:r>
            <a:r>
              <a:rPr lang="pt-BR" dirty="0" smtClean="0">
                <a:solidFill>
                  <a:srgbClr val="0000FF"/>
                </a:solidFill>
              </a:rPr>
              <a:t>&lt;</a:t>
            </a:r>
            <a:r>
              <a:rPr lang="pt-BR" b="1" dirty="0" smtClean="0">
                <a:solidFill>
                  <a:srgbClr val="0000FF"/>
                </a:solidFill>
              </a:rPr>
              <a:t>nome antigo</a:t>
            </a:r>
            <a:r>
              <a:rPr lang="pt-BR" dirty="0" smtClean="0">
                <a:solidFill>
                  <a:srgbClr val="0000FF"/>
                </a:solidFill>
              </a:rPr>
              <a:t>&gt; </a:t>
            </a:r>
            <a:r>
              <a:rPr lang="pt-BR" dirty="0" smtClean="0">
                <a:solidFill>
                  <a:srgbClr val="006600"/>
                </a:solidFill>
              </a:rPr>
              <a:t>&lt;</a:t>
            </a:r>
            <a:r>
              <a:rPr lang="pt-BR" b="1" dirty="0" smtClean="0">
                <a:solidFill>
                  <a:srgbClr val="006600"/>
                </a:solidFill>
              </a:rPr>
              <a:t>novo nome</a:t>
            </a:r>
            <a:r>
              <a:rPr lang="pt-BR" dirty="0" smtClean="0">
                <a:solidFill>
                  <a:srgbClr val="006600"/>
                </a:solidFill>
              </a:rPr>
              <a:t>&gt;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tipo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sz="2400" b="1" dirty="0" err="1" smtClean="0"/>
              <a:t>alter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table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Clientes </a:t>
            </a:r>
            <a:r>
              <a:rPr lang="pt-BR" sz="2400" b="1" dirty="0" err="1" smtClean="0"/>
              <a:t>change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rgbClr val="0000FF"/>
                </a:solidFill>
              </a:rPr>
              <a:t>Estado</a:t>
            </a:r>
            <a:r>
              <a:rPr lang="pt-BR" sz="2400" dirty="0" smtClean="0">
                <a:solidFill>
                  <a:srgbClr val="0000FF"/>
                </a:solidFill>
              </a:rPr>
              <a:t>  </a:t>
            </a:r>
            <a:r>
              <a:rPr lang="pt-BR" sz="2400" b="1" dirty="0" smtClean="0">
                <a:solidFill>
                  <a:srgbClr val="006600"/>
                </a:solidFill>
              </a:rPr>
              <a:t>UF</a:t>
            </a:r>
            <a:r>
              <a:rPr lang="pt-BR" sz="2400" dirty="0" smtClean="0">
                <a:solidFill>
                  <a:srgbClr val="0000FF"/>
                </a:solidFill>
              </a:rPr>
              <a:t> 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char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(2)</a:t>
            </a:r>
            <a:r>
              <a:rPr lang="pt-BR" sz="2400" dirty="0" smtClean="0"/>
              <a:t>;</a:t>
            </a:r>
          </a:p>
          <a:p>
            <a:pPr lvl="1">
              <a:buNone/>
            </a:pPr>
            <a:r>
              <a:rPr lang="pt-BR" sz="2400" b="1" dirty="0" err="1" smtClean="0"/>
              <a:t>alter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table</a:t>
            </a:r>
            <a:r>
              <a:rPr lang="pt-BR" sz="2400" b="1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Clientes </a:t>
            </a:r>
            <a:r>
              <a:rPr lang="pt-BR" sz="2400" b="1" dirty="0" err="1" smtClean="0"/>
              <a:t>change</a:t>
            </a:r>
            <a:r>
              <a:rPr lang="pt-BR" sz="2400" dirty="0" smtClean="0"/>
              <a:t> </a:t>
            </a:r>
            <a:r>
              <a:rPr lang="pt-BR" sz="2400" b="1" dirty="0" smtClean="0">
                <a:solidFill>
                  <a:srgbClr val="0000FF"/>
                </a:solidFill>
              </a:rPr>
              <a:t>Cidade</a:t>
            </a:r>
            <a:r>
              <a:rPr lang="pt-BR" sz="2400" dirty="0" smtClean="0">
                <a:solidFill>
                  <a:srgbClr val="0000FF"/>
                </a:solidFill>
              </a:rPr>
              <a:t> </a:t>
            </a:r>
            <a:r>
              <a:rPr lang="pt-BR" sz="2400" b="1" dirty="0" err="1" smtClean="0">
                <a:solidFill>
                  <a:srgbClr val="006600"/>
                </a:solidFill>
              </a:rPr>
              <a:t>Municipio</a:t>
            </a:r>
            <a:r>
              <a:rPr lang="pt-BR" sz="2400" b="1" dirty="0" smtClean="0">
                <a:solidFill>
                  <a:srgbClr val="0000FF"/>
                </a:solidFill>
              </a:rPr>
              <a:t> </a:t>
            </a:r>
            <a:r>
              <a:rPr lang="pt-BR" sz="2200" b="1" dirty="0" err="1" smtClean="0">
                <a:solidFill>
                  <a:schemeClr val="accent1">
                    <a:lumMod val="50000"/>
                  </a:schemeClr>
                </a:solidFill>
              </a:rPr>
              <a:t>varchar</a:t>
            </a: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</a:rPr>
              <a:t>(60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pt-BR" sz="2300" dirty="0" smtClean="0"/>
              <a:t>;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do Nome do Campo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48033" b="45553"/>
          <a:stretch>
            <a:fillRect/>
          </a:stretch>
        </p:blipFill>
        <p:spPr bwMode="auto">
          <a:xfrm>
            <a:off x="5214942" y="3571876"/>
            <a:ext cx="2143140" cy="196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eta para a direita 6"/>
          <p:cNvSpPr/>
          <p:nvPr/>
        </p:nvSpPr>
        <p:spPr bwMode="auto">
          <a:xfrm>
            <a:off x="3143240" y="4286256"/>
            <a:ext cx="2000264" cy="785818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5286380" y="4286256"/>
            <a:ext cx="2000264" cy="5000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r="47991" b="45553"/>
          <a:stretch>
            <a:fillRect/>
          </a:stretch>
        </p:blipFill>
        <p:spPr bwMode="auto">
          <a:xfrm>
            <a:off x="857224" y="3571876"/>
            <a:ext cx="1985481" cy="18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Alteração do Tipo do Campo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715436" cy="473394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&lt;nome tabela&gt;</a:t>
            </a:r>
            <a:r>
              <a:rPr lang="pt-BR" dirty="0" smtClean="0"/>
              <a:t> </a:t>
            </a:r>
            <a:r>
              <a:rPr lang="pt-BR" b="1" dirty="0" err="1" smtClean="0"/>
              <a:t>modify</a:t>
            </a:r>
            <a:r>
              <a:rPr lang="pt-BR" b="1" dirty="0" smtClean="0"/>
              <a:t> </a:t>
            </a:r>
            <a:r>
              <a:rPr lang="pt-BR" dirty="0" smtClean="0">
                <a:solidFill>
                  <a:srgbClr val="0000FF"/>
                </a:solidFill>
              </a:rPr>
              <a:t>&lt;</a:t>
            </a:r>
            <a:r>
              <a:rPr lang="pt-BR" b="1" dirty="0" smtClean="0">
                <a:solidFill>
                  <a:srgbClr val="0000FF"/>
                </a:solidFill>
              </a:rPr>
              <a:t>nome antigo</a:t>
            </a:r>
            <a:r>
              <a:rPr lang="pt-BR" dirty="0" smtClean="0">
                <a:solidFill>
                  <a:srgbClr val="0000FF"/>
                </a:solidFill>
              </a:rPr>
              <a:t>&gt;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novo tipo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sz="2400" b="1" dirty="0" err="1" smtClean="0"/>
              <a:t>alter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table</a:t>
            </a:r>
            <a:r>
              <a:rPr lang="pt-BR" sz="2400" b="1" dirty="0" smtClean="0"/>
              <a:t>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Clientes </a:t>
            </a:r>
            <a:r>
              <a:rPr lang="pt-BR" sz="2400" dirty="0" smtClean="0"/>
              <a:t> </a:t>
            </a:r>
            <a:r>
              <a:rPr lang="pt-BR" sz="2400" b="1" dirty="0" err="1" smtClean="0"/>
              <a:t>modify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rgbClr val="0000FF"/>
                </a:solidFill>
              </a:rPr>
              <a:t>Idade</a:t>
            </a:r>
            <a:r>
              <a:rPr lang="pt-BR" sz="2400" dirty="0" smtClean="0">
                <a:solidFill>
                  <a:srgbClr val="0000FF"/>
                </a:solidFill>
              </a:rPr>
              <a:t> 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pt-BR" sz="2400" dirty="0" smtClean="0"/>
              <a:t>;</a:t>
            </a:r>
          </a:p>
          <a:p>
            <a:pPr lvl="1">
              <a:buNone/>
            </a:pPr>
            <a:r>
              <a:rPr lang="pt-BR" sz="2400" b="1" dirty="0" err="1" smtClean="0"/>
              <a:t>alter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table</a:t>
            </a:r>
            <a:r>
              <a:rPr lang="pt-BR" sz="2400" b="1" dirty="0" smtClean="0"/>
              <a:t>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Clientes </a:t>
            </a:r>
            <a:r>
              <a:rPr lang="pt-BR" sz="2400" dirty="0" smtClean="0"/>
              <a:t> </a:t>
            </a:r>
            <a:r>
              <a:rPr lang="pt-BR" sz="2400" b="1" dirty="0" err="1" smtClean="0"/>
              <a:t>modify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rgbClr val="0000FF"/>
                </a:solidFill>
              </a:rPr>
              <a:t>UF</a:t>
            </a:r>
            <a:r>
              <a:rPr lang="pt-BR" sz="2400" dirty="0" smtClean="0">
                <a:solidFill>
                  <a:srgbClr val="0000FF"/>
                </a:solidFill>
              </a:rPr>
              <a:t> 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varchar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(2)</a:t>
            </a:r>
            <a:r>
              <a:rPr lang="pt-BR" sz="2400" dirty="0" smtClean="0"/>
              <a:t>;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do Tipo do Campo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48333" b="51209"/>
          <a:stretch>
            <a:fillRect/>
          </a:stretch>
        </p:blipFill>
        <p:spPr bwMode="auto">
          <a:xfrm>
            <a:off x="714348" y="3500438"/>
            <a:ext cx="2428892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715436" cy="473394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&lt;nome tabela&gt;</a:t>
            </a:r>
            <a:r>
              <a:rPr lang="pt-BR" dirty="0" smtClean="0"/>
              <a:t> </a:t>
            </a:r>
            <a:r>
              <a:rPr lang="pt-BR" b="1" dirty="0" err="1" smtClean="0"/>
              <a:t>modify</a:t>
            </a:r>
            <a:r>
              <a:rPr lang="pt-BR" b="1" dirty="0" smtClean="0"/>
              <a:t> </a:t>
            </a:r>
            <a:r>
              <a:rPr lang="pt-BR" dirty="0" smtClean="0">
                <a:solidFill>
                  <a:srgbClr val="0000FF"/>
                </a:solidFill>
              </a:rPr>
              <a:t>&lt;</a:t>
            </a:r>
            <a:r>
              <a:rPr lang="pt-BR" b="1" smtClean="0">
                <a:solidFill>
                  <a:srgbClr val="0000FF"/>
                </a:solidFill>
              </a:rPr>
              <a:t>nome campo</a:t>
            </a:r>
            <a:r>
              <a:rPr lang="pt-BR" smtClean="0">
                <a:solidFill>
                  <a:srgbClr val="0000FF"/>
                </a:solidFill>
              </a:rPr>
              <a:t>&gt;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novo tipo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sz="2400" b="1" dirty="0" err="1" smtClean="0"/>
              <a:t>alter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table</a:t>
            </a:r>
            <a:r>
              <a:rPr lang="pt-BR" sz="2400" b="1" dirty="0" smtClean="0"/>
              <a:t>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Clientes </a:t>
            </a:r>
            <a:r>
              <a:rPr lang="pt-BR" sz="2400" dirty="0" smtClean="0"/>
              <a:t> </a:t>
            </a:r>
            <a:r>
              <a:rPr lang="pt-BR" sz="2400" b="1" dirty="0" err="1" smtClean="0"/>
              <a:t>modify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rgbClr val="0000FF"/>
                </a:solidFill>
              </a:rPr>
              <a:t>Idade</a:t>
            </a:r>
            <a:r>
              <a:rPr lang="pt-BR" sz="2400" dirty="0" smtClean="0">
                <a:solidFill>
                  <a:srgbClr val="0000FF"/>
                </a:solidFill>
              </a:rPr>
              <a:t> 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pt-BR" sz="2400" dirty="0" smtClean="0"/>
              <a:t>;</a:t>
            </a:r>
          </a:p>
          <a:p>
            <a:pPr lvl="1">
              <a:buNone/>
            </a:pPr>
            <a:r>
              <a:rPr lang="pt-BR" sz="2400" b="1" dirty="0" err="1" smtClean="0"/>
              <a:t>alter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table</a:t>
            </a:r>
            <a:r>
              <a:rPr lang="pt-BR" sz="2400" b="1" dirty="0" smtClean="0"/>
              <a:t>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Clientes </a:t>
            </a:r>
            <a:r>
              <a:rPr lang="pt-BR" sz="2400" dirty="0" smtClean="0"/>
              <a:t> </a:t>
            </a:r>
            <a:r>
              <a:rPr lang="pt-BR" sz="2400" b="1" dirty="0" err="1" smtClean="0"/>
              <a:t>modify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rgbClr val="0000FF"/>
                </a:solidFill>
              </a:rPr>
              <a:t>UF</a:t>
            </a:r>
            <a:r>
              <a:rPr lang="pt-BR" sz="2400" dirty="0" smtClean="0">
                <a:solidFill>
                  <a:srgbClr val="0000FF"/>
                </a:solidFill>
              </a:rPr>
              <a:t> 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varchar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(2)</a:t>
            </a:r>
            <a:r>
              <a:rPr lang="pt-BR" sz="2400" dirty="0" smtClean="0"/>
              <a:t>;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do Tipo do Campo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48333" b="51209"/>
          <a:stretch>
            <a:fillRect/>
          </a:stretch>
        </p:blipFill>
        <p:spPr bwMode="auto">
          <a:xfrm>
            <a:off x="714348" y="3500438"/>
            <a:ext cx="2428892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Exclusão de um Campo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715436" cy="473394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&lt;nome tabela&gt;</a:t>
            </a:r>
            <a:r>
              <a:rPr lang="pt-BR" dirty="0" smtClean="0"/>
              <a:t> </a:t>
            </a:r>
            <a:r>
              <a:rPr lang="pt-BR" b="1" dirty="0" err="1" smtClean="0"/>
              <a:t>drop</a:t>
            </a:r>
            <a:r>
              <a:rPr lang="pt-BR" b="1" dirty="0" smtClean="0"/>
              <a:t> </a:t>
            </a:r>
            <a:r>
              <a:rPr lang="pt-BR" dirty="0" smtClean="0">
                <a:solidFill>
                  <a:srgbClr val="0000FF"/>
                </a:solidFill>
              </a:rPr>
              <a:t>&lt;</a:t>
            </a:r>
            <a:r>
              <a:rPr lang="pt-BR" b="1" dirty="0" smtClean="0">
                <a:solidFill>
                  <a:srgbClr val="0000FF"/>
                </a:solidFill>
              </a:rPr>
              <a:t>nome campo</a:t>
            </a:r>
            <a:r>
              <a:rPr lang="pt-BR" dirty="0" smtClean="0">
                <a:solidFill>
                  <a:srgbClr val="0000FF"/>
                </a:solidFill>
              </a:rPr>
              <a:t>&gt;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sz="2400" b="1" dirty="0" err="1" smtClean="0"/>
              <a:t>alter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table</a:t>
            </a:r>
            <a:r>
              <a:rPr lang="pt-BR" sz="2400" b="1" dirty="0" smtClean="0"/>
              <a:t>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Clientes </a:t>
            </a:r>
            <a:r>
              <a:rPr lang="pt-BR" sz="2400" dirty="0" smtClean="0"/>
              <a:t> </a:t>
            </a:r>
            <a:r>
              <a:rPr lang="pt-BR" sz="2400" b="1" dirty="0" err="1" smtClean="0"/>
              <a:t>drop</a:t>
            </a:r>
            <a:r>
              <a:rPr lang="pt-BR" sz="2400" b="1" dirty="0" smtClean="0"/>
              <a:t>  </a:t>
            </a:r>
            <a:r>
              <a:rPr lang="pt-BR" sz="2400" b="1" dirty="0" err="1" smtClean="0">
                <a:solidFill>
                  <a:srgbClr val="0000FF"/>
                </a:solidFill>
              </a:rPr>
              <a:t>Municipio</a:t>
            </a:r>
            <a:r>
              <a:rPr lang="pt-BR" sz="2400" b="1" dirty="0" smtClean="0"/>
              <a:t>;</a:t>
            </a:r>
          </a:p>
          <a:p>
            <a:pPr lvl="1">
              <a:buNone/>
            </a:pPr>
            <a:r>
              <a:rPr lang="pt-BR" sz="2400" b="1" dirty="0" err="1" smtClean="0"/>
              <a:t>alter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table</a:t>
            </a:r>
            <a:r>
              <a:rPr lang="pt-BR" sz="2400" b="1" dirty="0" smtClean="0"/>
              <a:t>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Clientes </a:t>
            </a:r>
            <a:r>
              <a:rPr lang="pt-BR" sz="2400" dirty="0" smtClean="0"/>
              <a:t> </a:t>
            </a:r>
            <a:r>
              <a:rPr lang="pt-BR" sz="2400" b="1" dirty="0" err="1" smtClean="0"/>
              <a:t>drop</a:t>
            </a:r>
            <a:r>
              <a:rPr lang="pt-BR" sz="2400" dirty="0" smtClean="0"/>
              <a:t>  </a:t>
            </a:r>
            <a:r>
              <a:rPr lang="pt-BR" sz="2400" b="1" dirty="0" smtClean="0">
                <a:solidFill>
                  <a:srgbClr val="0000FF"/>
                </a:solidFill>
              </a:rPr>
              <a:t>UF</a:t>
            </a:r>
            <a:r>
              <a:rPr lang="pt-BR" sz="2400" dirty="0" smtClean="0">
                <a:solidFill>
                  <a:srgbClr val="0000FF"/>
                </a:solidFill>
              </a:rPr>
              <a:t>;</a:t>
            </a:r>
            <a:endParaRPr lang="pt-BR" sz="2400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Exclusão de Campos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48333" b="51209"/>
          <a:stretch>
            <a:fillRect/>
          </a:stretch>
        </p:blipFill>
        <p:spPr bwMode="auto">
          <a:xfrm>
            <a:off x="714348" y="3286124"/>
            <a:ext cx="2428892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Exclusão da Tabela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Criação do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715436" cy="473394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drop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&lt;nome tabela&gt; </a:t>
            </a:r>
            <a:r>
              <a:rPr lang="pt-BR" b="1" dirty="0" smtClean="0"/>
              <a:t>;</a:t>
            </a:r>
          </a:p>
          <a:p>
            <a:pPr>
              <a:buNone/>
            </a:pPr>
            <a:endParaRPr lang="pt-BR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sz="2400" b="1" dirty="0" err="1" smtClean="0"/>
              <a:t>drop</a:t>
            </a:r>
            <a:r>
              <a:rPr lang="pt-BR" sz="2400" b="1" dirty="0" smtClean="0"/>
              <a:t>  </a:t>
            </a:r>
            <a:r>
              <a:rPr lang="pt-BR" sz="2400" b="1" dirty="0" err="1" smtClean="0"/>
              <a:t>table</a:t>
            </a:r>
            <a:r>
              <a:rPr lang="pt-BR" sz="2400" b="1" dirty="0" smtClean="0"/>
              <a:t>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Clientes</a:t>
            </a:r>
            <a:r>
              <a:rPr lang="pt-BR" sz="2400" b="1" dirty="0" smtClean="0"/>
              <a:t>;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do Tipo do Campo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48333" b="51209"/>
          <a:stretch>
            <a:fillRect/>
          </a:stretch>
        </p:blipFill>
        <p:spPr bwMode="auto">
          <a:xfrm>
            <a:off x="714348" y="3286124"/>
            <a:ext cx="2428892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Exclusão do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715436" cy="473394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drop</a:t>
            </a:r>
            <a:r>
              <a:rPr lang="pt-BR" b="1" dirty="0" smtClean="0"/>
              <a:t> database </a:t>
            </a:r>
            <a:r>
              <a:rPr lang="pt-BR" dirty="0" smtClean="0">
                <a:solidFill>
                  <a:srgbClr val="FF0000"/>
                </a:solidFill>
              </a:rPr>
              <a:t>&lt;nome banco de dados&gt; </a:t>
            </a:r>
            <a:r>
              <a:rPr lang="pt-BR" b="1" dirty="0" smtClean="0"/>
              <a:t>;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sz="2400" b="1" dirty="0" err="1" smtClean="0"/>
              <a:t>drop</a:t>
            </a:r>
            <a:r>
              <a:rPr lang="pt-BR" sz="2400" b="1" dirty="0" smtClean="0"/>
              <a:t>  database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0000"/>
                </a:solidFill>
              </a:rPr>
              <a:t> Aula</a:t>
            </a:r>
            <a:r>
              <a:rPr lang="pt-BR" sz="2400" b="1" dirty="0" smtClean="0"/>
              <a:t>;</a:t>
            </a:r>
          </a:p>
          <a:p>
            <a:pPr lvl="1">
              <a:buNone/>
            </a:pPr>
            <a:r>
              <a:rPr lang="pt-BR" sz="2400" b="1" dirty="0" err="1" smtClean="0"/>
              <a:t>drop</a:t>
            </a:r>
            <a:r>
              <a:rPr lang="pt-BR" sz="2400" b="1" dirty="0" smtClean="0"/>
              <a:t>  database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Exercicios</a:t>
            </a:r>
            <a:r>
              <a:rPr lang="pt-BR" sz="2400" b="1" dirty="0" smtClean="0"/>
              <a:t>;</a:t>
            </a:r>
          </a:p>
          <a:p>
            <a:pPr lvl="1">
              <a:buNone/>
            </a:pPr>
            <a:endParaRPr lang="pt-BR" sz="2400" b="1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Exclusão do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0034" y="3929066"/>
            <a:ext cx="8143932" cy="1557334"/>
          </a:xfrm>
        </p:spPr>
        <p:txBody>
          <a:bodyPr/>
          <a:lstStyle/>
          <a:p>
            <a:r>
              <a:rPr lang="pt-BR" sz="2800" dirty="0" smtClean="0"/>
              <a:t>Manutenção de Tabelas – Exercicio2 e 3</a:t>
            </a:r>
            <a:endParaRPr lang="pt-BR" sz="28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715436" cy="473394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create</a:t>
            </a:r>
            <a:r>
              <a:rPr lang="pt-BR" b="1" dirty="0" smtClean="0"/>
              <a:t> database </a:t>
            </a:r>
            <a:r>
              <a:rPr lang="pt-BR" dirty="0" smtClean="0">
                <a:solidFill>
                  <a:srgbClr val="FF0000"/>
                </a:solidFill>
              </a:rPr>
              <a:t>&lt;nome banco de dados&gt; </a:t>
            </a:r>
            <a:r>
              <a:rPr lang="pt-BR" b="1" dirty="0" smtClean="0"/>
              <a:t>;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sz="2400" b="1" dirty="0" err="1" smtClean="0"/>
              <a:t>create</a:t>
            </a:r>
            <a:r>
              <a:rPr lang="pt-BR" sz="2400" b="1" dirty="0" smtClean="0"/>
              <a:t> database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 Aula</a:t>
            </a:r>
            <a:r>
              <a:rPr lang="pt-BR" sz="2400" b="1" dirty="0" smtClean="0"/>
              <a:t>;</a:t>
            </a:r>
          </a:p>
          <a:p>
            <a:pPr lvl="1">
              <a:buNone/>
            </a:pPr>
            <a:r>
              <a:rPr lang="pt-BR" sz="2400" b="1" dirty="0" err="1" smtClean="0"/>
              <a:t>create</a:t>
            </a:r>
            <a:r>
              <a:rPr lang="pt-BR" sz="2400" b="1" dirty="0" smtClean="0"/>
              <a:t> database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Exercicios</a:t>
            </a:r>
            <a:r>
              <a:rPr lang="pt-BR" sz="2400" b="1" dirty="0" smtClean="0"/>
              <a:t>;</a:t>
            </a:r>
          </a:p>
          <a:p>
            <a:pPr lvl="1">
              <a:buNone/>
            </a:pPr>
            <a:endParaRPr lang="pt-BR" sz="2400" b="1" dirty="0" smtClean="0"/>
          </a:p>
          <a:p>
            <a:pPr lvl="1">
              <a:buNone/>
            </a:pPr>
            <a:endParaRPr lang="pt-BR" sz="2400" b="1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Acesso ao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715436" cy="473394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use </a:t>
            </a:r>
            <a:r>
              <a:rPr lang="pt-BR" dirty="0" smtClean="0">
                <a:solidFill>
                  <a:srgbClr val="FF0000"/>
                </a:solidFill>
              </a:rPr>
              <a:t>&lt;nome banco de dados&gt; </a:t>
            </a:r>
            <a:r>
              <a:rPr lang="pt-BR" b="1" dirty="0" smtClean="0"/>
              <a:t>;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sz="2400" b="1" dirty="0" smtClean="0"/>
              <a:t>use </a:t>
            </a:r>
            <a:r>
              <a:rPr lang="pt-BR" sz="2400" dirty="0" smtClean="0">
                <a:solidFill>
                  <a:srgbClr val="FF0000"/>
                </a:solidFill>
              </a:rPr>
              <a:t> Aula</a:t>
            </a:r>
            <a:r>
              <a:rPr lang="pt-BR" sz="2400" b="1" dirty="0" smtClean="0"/>
              <a:t>;</a:t>
            </a:r>
          </a:p>
          <a:p>
            <a:pPr lvl="1">
              <a:buNone/>
            </a:pPr>
            <a:endParaRPr lang="pt-BR" sz="2400" b="1" dirty="0" smtClean="0"/>
          </a:p>
          <a:p>
            <a:pPr lvl="1">
              <a:buNone/>
            </a:pPr>
            <a:endParaRPr lang="pt-BR" sz="2400" b="1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Criação da tabela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da tabela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3857621" y="1981200"/>
            <a:ext cx="5000659" cy="4233882"/>
          </a:xfrm>
        </p:spPr>
        <p:txBody>
          <a:bodyPr/>
          <a:lstStyle/>
          <a:p>
            <a:pPr>
              <a:buNone/>
            </a:pPr>
            <a:r>
              <a:rPr lang="pt-BR" sz="2400" b="1" dirty="0" err="1" smtClean="0"/>
              <a:t>Create</a:t>
            </a:r>
            <a:r>
              <a:rPr lang="pt-BR" sz="2400" dirty="0" smtClean="0"/>
              <a:t> </a:t>
            </a:r>
            <a:r>
              <a:rPr lang="pt-BR" sz="2400" b="1" dirty="0" err="1"/>
              <a:t>Table</a:t>
            </a:r>
            <a:r>
              <a:rPr lang="pt-BR" sz="2400" dirty="0" smtClean="0"/>
              <a:t> Alunos</a:t>
            </a:r>
          </a:p>
          <a:p>
            <a:pPr>
              <a:buNone/>
            </a:pPr>
            <a:r>
              <a:rPr lang="pt-BR" b="1" dirty="0" smtClean="0"/>
              <a:t>(</a:t>
            </a:r>
          </a:p>
          <a:p>
            <a:pPr>
              <a:buNone/>
            </a:pPr>
            <a:r>
              <a:rPr lang="pt-BR" sz="2400" dirty="0" smtClean="0"/>
              <a:t>	Codigo </a:t>
            </a:r>
            <a:r>
              <a:rPr lang="pt-BR" sz="2400" b="1" dirty="0" err="1" smtClean="0">
                <a:solidFill>
                  <a:srgbClr val="0000FF"/>
                </a:solidFill>
              </a:rPr>
              <a:t>int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0000"/>
                </a:solidFill>
              </a:rPr>
              <a:t>key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006600"/>
                </a:solidFill>
              </a:rPr>
              <a:t>auto_increment</a:t>
            </a:r>
            <a:r>
              <a:rPr lang="pt-BR" b="1" dirty="0" smtClean="0"/>
              <a:t>,</a:t>
            </a:r>
            <a:endParaRPr lang="pt-BR" sz="2400" b="1" dirty="0" smtClean="0"/>
          </a:p>
          <a:p>
            <a:pPr>
              <a:buNone/>
            </a:pPr>
            <a:r>
              <a:rPr lang="pt-BR" sz="2400" dirty="0" smtClean="0"/>
              <a:t>	Nome   </a:t>
            </a:r>
            <a:r>
              <a:rPr lang="pt-BR" sz="2400" b="1" dirty="0" err="1" smtClean="0">
                <a:solidFill>
                  <a:srgbClr val="0000FF"/>
                </a:solidFill>
              </a:rPr>
              <a:t>varchar</a:t>
            </a:r>
            <a:r>
              <a:rPr lang="pt-BR" sz="2400" b="1" dirty="0" smtClean="0">
                <a:solidFill>
                  <a:srgbClr val="0000FF"/>
                </a:solidFill>
              </a:rPr>
              <a:t>(50</a:t>
            </a:r>
            <a:r>
              <a:rPr lang="pt-BR" sz="2400" dirty="0" smtClean="0"/>
              <a:t>)</a:t>
            </a:r>
            <a:r>
              <a:rPr lang="pt-BR" sz="2400" b="1" dirty="0" smtClean="0"/>
              <a:t> ,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Cidade   </a:t>
            </a:r>
            <a:r>
              <a:rPr lang="pt-BR" sz="2400" b="1" dirty="0" err="1">
                <a:solidFill>
                  <a:srgbClr val="0000FF"/>
                </a:solidFill>
              </a:rPr>
              <a:t>varchar</a:t>
            </a:r>
            <a:r>
              <a:rPr lang="pt-BR" sz="2400" b="1" dirty="0">
                <a:solidFill>
                  <a:srgbClr val="0000FF"/>
                </a:solidFill>
              </a:rPr>
              <a:t>(60</a:t>
            </a:r>
            <a:r>
              <a:rPr lang="pt-BR" sz="2400" dirty="0" smtClean="0"/>
              <a:t>)</a:t>
            </a:r>
            <a:r>
              <a:rPr lang="pt-BR" sz="2400" b="1" dirty="0" smtClean="0"/>
              <a:t> ,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Estado  </a:t>
            </a:r>
            <a:r>
              <a:rPr lang="pt-BR" sz="2400" b="1" dirty="0" err="1">
                <a:solidFill>
                  <a:srgbClr val="0000FF"/>
                </a:solidFill>
              </a:rPr>
              <a:t>char</a:t>
            </a:r>
            <a:r>
              <a:rPr lang="pt-BR" sz="2400" b="1" dirty="0">
                <a:solidFill>
                  <a:srgbClr val="0000FF"/>
                </a:solidFill>
              </a:rPr>
              <a:t>(2</a:t>
            </a:r>
            <a:r>
              <a:rPr lang="pt-BR" sz="2400" dirty="0" smtClean="0"/>
              <a:t>)</a:t>
            </a:r>
            <a:r>
              <a:rPr lang="pt-BR" sz="2400" b="1" dirty="0" smtClean="0"/>
              <a:t> ,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Idade   </a:t>
            </a:r>
            <a:r>
              <a:rPr lang="pt-BR" sz="2400" b="1" dirty="0" err="1" smtClean="0">
                <a:solidFill>
                  <a:srgbClr val="0000FF"/>
                </a:solidFill>
              </a:rPr>
              <a:t>float</a:t>
            </a:r>
            <a:endParaRPr lang="pt-BR" sz="24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pt-BR" b="1" dirty="0" smtClean="0"/>
              <a:t>);</a:t>
            </a:r>
          </a:p>
          <a:p>
            <a:pPr>
              <a:buNone/>
            </a:pPr>
            <a:r>
              <a:rPr lang="pt-BR" b="1" dirty="0" err="1" smtClean="0"/>
              <a:t>Desc</a:t>
            </a:r>
            <a:r>
              <a:rPr lang="pt-BR" b="1" dirty="0" smtClean="0"/>
              <a:t> alunos;</a:t>
            </a:r>
            <a:endParaRPr lang="pt-BR" b="1" dirty="0" smtClean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 r="48344" b="51198"/>
          <a:stretch>
            <a:fillRect/>
          </a:stretch>
        </p:blipFill>
        <p:spPr bwMode="auto">
          <a:xfrm>
            <a:off x="285720" y="2143116"/>
            <a:ext cx="3421504" cy="250033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Renomeando</a:t>
            </a:r>
            <a:r>
              <a:rPr lang="pt-BR" dirty="0" smtClean="0"/>
              <a:t> a Tabela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2844" y="1981200"/>
            <a:ext cx="8467756" cy="4519634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447675" lvl="1" indent="-447675">
              <a:buClr>
                <a:schemeClr val="accent1"/>
              </a:buClr>
              <a:buSzPct val="70000"/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rename</a:t>
            </a:r>
            <a:r>
              <a:rPr lang="pt-BR" dirty="0" smtClean="0"/>
              <a:t> </a:t>
            </a:r>
            <a:r>
              <a:rPr lang="pt-BR" b="1" dirty="0" err="1" smtClean="0"/>
              <a:t>table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&lt;nome antigo&gt;</a:t>
            </a:r>
            <a:r>
              <a:rPr lang="pt-BR" dirty="0" smtClean="0"/>
              <a:t> </a:t>
            </a:r>
            <a:r>
              <a:rPr lang="pt-BR" b="1" dirty="0" smtClean="0"/>
              <a:t>to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00FF"/>
                </a:solidFill>
              </a:rPr>
              <a:t>&lt;novo nome&gt;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b="1" dirty="0" err="1" smtClean="0"/>
              <a:t>rename</a:t>
            </a:r>
            <a:r>
              <a:rPr lang="pt-BR" dirty="0" smtClean="0"/>
              <a:t>  </a:t>
            </a:r>
            <a:r>
              <a:rPr lang="pt-BR" b="1" dirty="0" err="1" smtClean="0"/>
              <a:t>table</a:t>
            </a:r>
            <a:r>
              <a:rPr lang="pt-BR" dirty="0" smtClean="0"/>
              <a:t>  </a:t>
            </a:r>
            <a:r>
              <a:rPr lang="pt-BR" dirty="0" smtClean="0">
                <a:solidFill>
                  <a:srgbClr val="FF0000"/>
                </a:solidFill>
              </a:rPr>
              <a:t>Alunos</a:t>
            </a:r>
            <a:r>
              <a:rPr lang="pt-BR" dirty="0" smtClean="0"/>
              <a:t>  </a:t>
            </a:r>
            <a:r>
              <a:rPr lang="pt-BR" b="1" dirty="0" smtClean="0"/>
              <a:t>to</a:t>
            </a:r>
            <a:r>
              <a:rPr lang="pt-BR" dirty="0" smtClean="0"/>
              <a:t>  </a:t>
            </a:r>
            <a:r>
              <a:rPr lang="pt-BR" dirty="0" smtClean="0">
                <a:solidFill>
                  <a:srgbClr val="0000FF"/>
                </a:solidFill>
              </a:rPr>
              <a:t>Clientes</a:t>
            </a:r>
            <a:r>
              <a:rPr lang="pt-BR" dirty="0" smtClean="0"/>
              <a:t>;</a:t>
            </a:r>
          </a:p>
          <a:p>
            <a:pPr lvl="1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Renomeando</a:t>
            </a:r>
            <a:r>
              <a:rPr lang="pt-BR" dirty="0" smtClean="0"/>
              <a:t> a Tabela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48344" b="51198"/>
          <a:stretch>
            <a:fillRect/>
          </a:stretch>
        </p:blipFill>
        <p:spPr bwMode="auto">
          <a:xfrm>
            <a:off x="642910" y="3214686"/>
            <a:ext cx="2443931" cy="17859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48333" b="51209"/>
          <a:stretch>
            <a:fillRect/>
          </a:stretch>
        </p:blipFill>
        <p:spPr bwMode="auto">
          <a:xfrm>
            <a:off x="5643570" y="3214686"/>
            <a:ext cx="2428892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eta para a direita 7"/>
          <p:cNvSpPr/>
          <p:nvPr/>
        </p:nvSpPr>
        <p:spPr bwMode="auto">
          <a:xfrm>
            <a:off x="3071802" y="3714752"/>
            <a:ext cx="2428892" cy="92869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Eixo">
  <a:themeElements>
    <a:clrScheme name="Eixo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492</TotalTime>
  <Words>127</Words>
  <Application>Microsoft Office PowerPoint</Application>
  <PresentationFormat>Apresentação na tela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Eixo</vt:lpstr>
      <vt:lpstr>Manutenção de Tabelas no MySQL</vt:lpstr>
      <vt:lpstr>Criação do Banco de Dados</vt:lpstr>
      <vt:lpstr>Criação do Banco de Dados</vt:lpstr>
      <vt:lpstr>Acesso ao Banco de Dados</vt:lpstr>
      <vt:lpstr>Acesso ao Banco de Dados</vt:lpstr>
      <vt:lpstr>Criação da tabela</vt:lpstr>
      <vt:lpstr>Criação da tabela</vt:lpstr>
      <vt:lpstr>Renomeando a Tabela</vt:lpstr>
      <vt:lpstr>Renomeando a Tabela</vt:lpstr>
      <vt:lpstr>Inclusão de Novos Campos</vt:lpstr>
      <vt:lpstr>Inclusão de Novos Campos</vt:lpstr>
      <vt:lpstr>Alteração do Nome do Campo</vt:lpstr>
      <vt:lpstr>Alteração do Nome do Campo</vt:lpstr>
      <vt:lpstr>Alteração do Tipo do Campo</vt:lpstr>
      <vt:lpstr>Alteração do Tipo do Campo</vt:lpstr>
      <vt:lpstr>Alteração do Tipo do Campo</vt:lpstr>
      <vt:lpstr>Exclusão de um Campo</vt:lpstr>
      <vt:lpstr>Exclusão de Campos</vt:lpstr>
      <vt:lpstr>Exclusão da Tabela</vt:lpstr>
      <vt:lpstr>Alteração do Tipo do Campo</vt:lpstr>
      <vt:lpstr>Exclusão do Banco de Dados</vt:lpstr>
      <vt:lpstr>Exclusão do Banco de Dados</vt:lpstr>
      <vt:lpstr>Exercícios</vt:lpstr>
    </vt:vector>
  </TitlesOfParts>
  <Company>GHS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no MySQL</dc:title>
  <dc:creator>Guilherme Henrique Souza</dc:creator>
  <cp:lastModifiedBy>Tarcisio</cp:lastModifiedBy>
  <cp:revision>37</cp:revision>
  <dcterms:created xsi:type="dcterms:W3CDTF">2008-03-03T22:25:27Z</dcterms:created>
  <dcterms:modified xsi:type="dcterms:W3CDTF">2014-03-17T12:08:49Z</dcterms:modified>
</cp:coreProperties>
</file>