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452" r:id="rId10"/>
    <p:sldId id="455" r:id="rId11"/>
    <p:sldId id="573" r:id="rId12"/>
    <p:sldId id="574" r:id="rId13"/>
    <p:sldId id="576" r:id="rId14"/>
    <p:sldId id="456" r:id="rId15"/>
    <p:sldId id="575" r:id="rId16"/>
    <p:sldId id="596" r:id="rId17"/>
    <p:sldId id="457" r:id="rId18"/>
    <p:sldId id="577" r:id="rId19"/>
    <p:sldId id="597" r:id="rId20"/>
    <p:sldId id="579" r:id="rId21"/>
    <p:sldId id="578" r:id="rId22"/>
    <p:sldId id="598" r:id="rId23"/>
    <p:sldId id="599" r:id="rId24"/>
    <p:sldId id="459" r:id="rId25"/>
    <p:sldId id="606" r:id="rId26"/>
    <p:sldId id="581" r:id="rId27"/>
    <p:sldId id="601" r:id="rId28"/>
    <p:sldId id="602" r:id="rId29"/>
    <p:sldId id="603" r:id="rId30"/>
    <p:sldId id="604" r:id="rId31"/>
    <p:sldId id="605" r:id="rId32"/>
    <p:sldId id="609" r:id="rId33"/>
    <p:sldId id="585" r:id="rId34"/>
    <p:sldId id="586" r:id="rId35"/>
    <p:sldId id="607" r:id="rId36"/>
    <p:sldId id="608" r:id="rId37"/>
    <p:sldId id="587" r:id="rId3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C40FA629-1095-4DBF-B3B2-382B445C067F}">
          <p14:sldIdLst>
            <p14:sldId id="256"/>
          </p14:sldIdLst>
        </p14:section>
        <p14:section name="Introdução" id="{606BF571-A9C9-406B-88E4-C2DAD30DC9C4}">
          <p14:sldIdLst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Modelagem do painel" id="{D2F84833-C5FC-41D2-AE74-F46DC55B9FCD}">
          <p14:sldIdLst>
            <p14:sldId id="595"/>
            <p14:sldId id="452"/>
            <p14:sldId id="455"/>
            <p14:sldId id="573"/>
            <p14:sldId id="574"/>
            <p14:sldId id="576"/>
            <p14:sldId id="456"/>
            <p14:sldId id="575"/>
          </p14:sldIdLst>
        </p14:section>
        <p14:section name="O controlador Fuzzy" id="{12948A42-4970-439D-B3AB-8235366D8109}">
          <p14:sldIdLst>
            <p14:sldId id="596"/>
            <p14:sldId id="457"/>
            <p14:sldId id="577"/>
            <p14:sldId id="597"/>
            <p14:sldId id="579"/>
            <p14:sldId id="578"/>
            <p14:sldId id="598"/>
          </p14:sldIdLst>
        </p14:section>
        <p14:section name="Resultados de simulação" id="{1F02C54B-0195-4037-82BD-CB31573E6E4B}">
          <p14:sldIdLst>
            <p14:sldId id="599"/>
            <p14:sldId id="459"/>
            <p14:sldId id="606"/>
            <p14:sldId id="581"/>
            <p14:sldId id="601"/>
            <p14:sldId id="602"/>
            <p14:sldId id="603"/>
            <p14:sldId id="604"/>
            <p14:sldId id="605"/>
          </p14:sldIdLst>
        </p14:section>
        <p14:section name="Conclusões" id="{0E600D0C-B2A8-4A4E-B714-548BFB251B16}">
          <p14:sldIdLst>
            <p14:sldId id="609"/>
            <p14:sldId id="585"/>
            <p14:sldId id="586"/>
            <p14:sldId id="607"/>
            <p14:sldId id="608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FF"/>
    <a:srgbClr val="99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636" autoAdjust="0"/>
    <p:restoredTop sz="94434" autoAdjust="0"/>
  </p:normalViewPr>
  <p:slideViewPr>
    <p:cSldViewPr>
      <p:cViewPr varScale="1">
        <p:scale>
          <a:sx n="109" d="100"/>
          <a:sy n="109" d="100"/>
        </p:scale>
        <p:origin x="8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051E56-2A15-4425-B20F-6461BF045027}" type="datetimeFigureOut">
              <a:rPr lang="pt-BR"/>
              <a:pPr>
                <a:defRPr/>
              </a:pPr>
              <a:t>29/05/2017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BB52A-ADC4-4304-BAE6-43DEAFE0FC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fld id="{F1DB4CB3-6A0F-46A7-8058-45E50AFA16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Agradecimentos:</a:t>
            </a:r>
            <a:r>
              <a:rPr lang="pt-BR" baseline="0" dirty="0" smtClean="0"/>
              <a:t> Orientadores, banca interna e externa;</a:t>
            </a:r>
            <a:endParaRPr lang="pt-BR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Leitura do Título;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inerge217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6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3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 smtClean="0"/>
              <a:t>Estudos indispensáveis</a:t>
            </a:r>
            <a:r>
              <a:rPr lang="pt-BR" baseline="0" dirty="0" smtClean="0"/>
              <a:t> para o planejamento e operação do SEP;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São necessários programa computacionais para a análise devido a complexidade;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Tais programas sofrem simplificações dependendo do fenômeno em estudo;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baseline="0" dirty="0" smtClean="0"/>
              <a:t>E têm as seguintes características....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5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1007534" y="4508500"/>
            <a:ext cx="10369551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98167"/>
            <a:ext cx="9347200" cy="461665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6233" y="357167"/>
            <a:ext cx="10668000" cy="684213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414"/>
            <a:ext cx="12192000" cy="230832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25288" y="928671"/>
            <a:ext cx="571504" cy="316113"/>
          </a:xfrm>
          <a:prstGeom prst="rect">
            <a:avLst/>
          </a:prstGeom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459" y="476251"/>
            <a:ext cx="1181108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459" y="1268413"/>
            <a:ext cx="118110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0" y="1125539"/>
            <a:ext cx="11423651" cy="88884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 userDrawn="1"/>
        </p:nvSpPr>
        <p:spPr bwMode="auto">
          <a:xfrm>
            <a:off x="0" y="-16351"/>
            <a:ext cx="12240683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500" b="1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Programa de Pós-Graduação em Engenharia Elétrica – Universidade Federal de Juiz de Fora</a:t>
            </a:r>
            <a:endParaRPr lang="pt-BR" sz="1500" b="1" cap="small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 userDrawn="1"/>
        </p:nvSpPr>
        <p:spPr bwMode="auto">
          <a:xfrm>
            <a:off x="0" y="260649"/>
            <a:ext cx="6096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1200" b="1" cap="small" baseline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 userDrawn="1"/>
        </p:nvSpPr>
        <p:spPr bwMode="auto">
          <a:xfrm>
            <a:off x="6096000" y="260648"/>
            <a:ext cx="6096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Tópicos Especiais de Otimização - Técnicas Inteligentes - 210115-IC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3656683"/>
              </p:ext>
            </p:extLst>
          </p:nvPr>
        </p:nvGraphicFramePr>
        <p:xfrm>
          <a:off x="-496" y="6525344"/>
          <a:ext cx="12192495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165"/>
                <a:gridCol w="4064165"/>
                <a:gridCol w="2895765"/>
                <a:gridCol w="1168400"/>
              </a:tblGrid>
              <a:tr h="258344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 smtClean="0">
                          <a:solidFill>
                            <a:schemeClr val="bg1"/>
                          </a:solidFill>
                          <a:latin typeface="+mj-lt"/>
                          <a:cs typeface="Times" panose="02020603050405020304" pitchFamily="18" charset="0"/>
                        </a:rPr>
                        <a:t>Thainan Santos</a:t>
                      </a:r>
                      <a:r>
                        <a:rPr lang="pt-BR" sz="1500" b="0" baseline="0" dirty="0" smtClean="0">
                          <a:solidFill>
                            <a:schemeClr val="bg1"/>
                          </a:solidFill>
                          <a:latin typeface="+mj-lt"/>
                          <a:cs typeface="Times" panose="02020603050405020304" pitchFamily="18" charset="0"/>
                        </a:rPr>
                        <a:t> Theodoro (UFJF)</a:t>
                      </a:r>
                      <a:endParaRPr lang="pt-BR" sz="1500" b="0" dirty="0">
                        <a:solidFill>
                          <a:schemeClr val="bg1"/>
                        </a:solidFill>
                        <a:latin typeface="+mj-lt"/>
                        <a:cs typeface="Times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Trabalho Final</a:t>
                      </a:r>
                      <a:endParaRPr lang="pt-BR" sz="15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29 de maio de 2017</a:t>
                      </a:r>
                      <a:endParaRPr lang="pt-BR" sz="15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5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/ 37</a:t>
                      </a:r>
                      <a:endParaRPr lang="pt-BR" sz="15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92544" y="6549159"/>
            <a:ext cx="591236" cy="308841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10" r:id="rId2"/>
  </p:sldLayoutIdLst>
  <p:transition spd="med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>
              <a:lumMod val="50000"/>
            </a:schemeClr>
          </a:solidFill>
          <a:latin typeface="+mj-lt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ts val="600"/>
        </a:spcBef>
        <a:spcAft>
          <a:spcPts val="600"/>
        </a:spcAft>
        <a:buClrTx/>
        <a:buFont typeface="Arial" pitchFamily="34" charset="0"/>
        <a:buChar char="•"/>
        <a:defRPr sz="2400" b="0">
          <a:solidFill>
            <a:schemeClr val="accent6">
              <a:lumMod val="50000"/>
            </a:schemeClr>
          </a:solidFill>
          <a:latin typeface="+mj-lt"/>
          <a:ea typeface="+mn-ea"/>
          <a:cs typeface="Times New Roman" panose="02020603050405020304" pitchFamily="18" charset="0"/>
        </a:defRPr>
      </a:lvl1pPr>
      <a:lvl2pPr marL="908050" indent="-436563" algn="l" rtl="0" eaLnBrk="0" fontAlgn="base" hangingPunct="0">
        <a:spcBef>
          <a:spcPts val="600"/>
        </a:spcBef>
        <a:spcAft>
          <a:spcPts val="600"/>
        </a:spcAft>
        <a:buClrTx/>
        <a:buFont typeface="Wingdings" pitchFamily="2" charset="2"/>
        <a:buChar char="ü"/>
        <a:defRPr sz="2000" b="0">
          <a:solidFill>
            <a:schemeClr val="accent6">
              <a:lumMod val="50000"/>
            </a:schemeClr>
          </a:solidFill>
          <a:latin typeface="+mj-lt"/>
          <a:cs typeface="Times New Roman" panose="02020603050405020304" pitchFamily="18" charset="0"/>
        </a:defRPr>
      </a:lvl2pPr>
      <a:lvl3pPr marL="1304925" indent="-395288" algn="l" rtl="0" eaLnBrk="0" fontAlgn="base" hangingPunct="0">
        <a:spcBef>
          <a:spcPts val="600"/>
        </a:spcBef>
        <a:spcAft>
          <a:spcPts val="600"/>
        </a:spcAft>
        <a:buClrTx/>
        <a:buFont typeface="Wingdings" pitchFamily="2" charset="2"/>
        <a:buChar char="§"/>
        <a:defRPr sz="2000" b="0" i="1">
          <a:solidFill>
            <a:schemeClr val="accent6">
              <a:lumMod val="50000"/>
            </a:schemeClr>
          </a:solidFill>
          <a:latin typeface="+mj-lt"/>
          <a:cs typeface="Times New Roman" panose="02020603050405020304" pitchFamily="18" charset="0"/>
        </a:defRPr>
      </a:lvl3pPr>
      <a:lvl4pPr marL="1693863" indent="-387350" algn="l" rtl="0" eaLnBrk="0" fontAlgn="base" hangingPunct="0">
        <a:spcBef>
          <a:spcPts val="600"/>
        </a:spcBef>
        <a:spcAft>
          <a:spcPts val="600"/>
        </a:spcAft>
        <a:buClrTx/>
        <a:buSzPct val="80000"/>
        <a:buFont typeface="Wingdings" pitchFamily="2" charset="2"/>
        <a:buChar char="q"/>
        <a:defRPr sz="2000" b="0" i="0">
          <a:solidFill>
            <a:schemeClr val="bg2">
              <a:lumMod val="25000"/>
            </a:schemeClr>
          </a:solidFill>
          <a:latin typeface="+mj-lt"/>
          <a:cs typeface="Times New Roman" panose="02020603050405020304" pitchFamily="18" charset="0"/>
        </a:defRPr>
      </a:lvl4pPr>
      <a:lvl5pPr marL="2093913" indent="-398463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Char char="o"/>
        <a:defRPr sz="2000" b="0" i="1">
          <a:solidFill>
            <a:schemeClr val="bg2">
              <a:lumMod val="25000"/>
            </a:schemeClr>
          </a:solidFill>
          <a:latin typeface="+mj-lt"/>
          <a:cs typeface="Times New Roman" panose="02020603050405020304" pitchFamily="18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emf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12360"/>
            <a:ext cx="12192000" cy="1384995"/>
          </a:xfrm>
        </p:spPr>
        <p:txBody>
          <a:bodyPr/>
          <a:lstStyle/>
          <a:p>
            <a:pPr algn="ctr" eaLnBrk="1" hangingPunct="1"/>
            <a:r>
              <a:rPr lang="pt-BR" sz="2800" b="1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DA TENSÃO DE DO BARRAMENTO CC DE UM SISTEMA DE GERAÇÃO SOLAR CONECTADO À REDE ELÉTRICA USANDO UM CONTROLADOR FUZZY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2567608" y="4581128"/>
            <a:ext cx="719931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2000" i="1" cap="small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i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Thainan Santos Theodoro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Orientador: Pedro Gomes Barbosa, </a:t>
            </a:r>
            <a:r>
              <a:rPr lang="pt-BR" sz="20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D.Sc</a:t>
            </a:r>
            <a:r>
              <a:rPr lang="pt-BR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20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Coorientador</a:t>
            </a:r>
            <a:r>
              <a:rPr lang="pt-BR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Marcelo Aroca </a:t>
            </a:r>
            <a:r>
              <a:rPr lang="pt-BR" sz="20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Tomim</a:t>
            </a:r>
            <a:r>
              <a:rPr lang="pt-BR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Ph.D.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20304" y="748522"/>
            <a:ext cx="2000232" cy="1024295"/>
            <a:chOff x="5940152" y="404664"/>
            <a:chExt cx="2000232" cy="1024295"/>
          </a:xfrm>
        </p:grpSpPr>
        <p:pic>
          <p:nvPicPr>
            <p:cNvPr id="7" name="Imagem 6" descr="logo ufj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0218" y="404664"/>
              <a:ext cx="914400" cy="67437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5940152" y="998072"/>
              <a:ext cx="20002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cap="small" dirty="0"/>
                <a:t>Universidade Federal de Juiz de Fora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87488" y="748521"/>
            <a:ext cx="4176464" cy="1020068"/>
            <a:chOff x="467544" y="188640"/>
            <a:chExt cx="4902200" cy="1308100"/>
          </a:xfrm>
        </p:grpSpPr>
        <p:pic>
          <p:nvPicPr>
            <p:cNvPr id="4" name="Picture 3" descr="Captura de Tela 2014-04-07 às 00.37.3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88640"/>
              <a:ext cx="4902200" cy="13081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3923928" y="1052736"/>
              <a:ext cx="1368152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343472" y="1844824"/>
            <a:ext cx="9721080" cy="46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Tópicos Especiais de Otimização - Técnicas Inteligentes - 210115-IC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03512" y="5950048"/>
            <a:ext cx="8352928" cy="46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i="1" dirty="0" smtClean="0">
                <a:latin typeface="Arial" panose="020B0604020202020204" pitchFamily="34" charset="0"/>
                <a:cs typeface="Arial" pitchFamily="34" charset="0"/>
              </a:rPr>
              <a:t>29 de maio de 2017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Modelo  solar conectado à rede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7328" y="1234493"/>
            <a:ext cx="5423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Modelo do agrupamento do painel;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Fonte de corrente;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0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Filtro RL;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0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Conversor CC/CA</a:t>
            </a:r>
            <a:endParaRPr lang="pt-BR" sz="2000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>
                <a:latin typeface="+mj-lt"/>
              </a:rPr>
              <a:t>PLL (sincronização);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>
                <a:latin typeface="+mj-lt"/>
              </a:rPr>
              <a:t>Controle de </a:t>
            </a:r>
            <a:r>
              <a:rPr lang="pt-BR" sz="2000" dirty="0" smtClean="0">
                <a:latin typeface="+mj-lt"/>
              </a:rPr>
              <a:t>corrente;</a:t>
            </a:r>
            <a:endParaRPr lang="pt-BR" sz="2000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>
                <a:latin typeface="+mj-lt"/>
              </a:rPr>
              <a:t>Referências: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pt-BR" sz="2000" dirty="0">
                <a:latin typeface="+mj-lt"/>
              </a:rPr>
              <a:t>Barramento CC (Pot. ativa);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pt-BR" sz="2000" dirty="0">
                <a:latin typeface="+mj-lt"/>
              </a:rPr>
              <a:t>Estratégia de compensação (Pot. reativa).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557343"/>
            <a:ext cx="4912655" cy="5391938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6844651" y="5921603"/>
            <a:ext cx="54006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3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- Diagrama esquemático do sistema de geração fotovoltaica conectada à rede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8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8107673" y="5597459"/>
                <a:ext cx="3964991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𝑞𝑔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𝑑𝑔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73" y="5597459"/>
                <a:ext cx="3964991" cy="7838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8107673" y="4725591"/>
                <a:ext cx="3964991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𝑞𝑔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𝑞𝑔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73" y="4725591"/>
                <a:ext cx="3964991" cy="783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Controle do VSC</a:t>
            </a:r>
            <a:endParaRPr lang="pt-B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-2" y="1236816"/>
                <a:ext cx="8472265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Controle do </a:t>
                </a: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barramento CC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e do </a:t>
                </a: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suporte de reativo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Arial"/>
                  </a:rPr>
                  <a:t>a </a:t>
                </a:r>
                <a:r>
                  <a:rPr lang="pt-BR" sz="2000" dirty="0">
                    <a:solidFill>
                      <a:srgbClr val="000000"/>
                    </a:solidFill>
                    <a:latin typeface="Arial"/>
                  </a:rPr>
                  <a:t>partir das </a:t>
                </a:r>
                <a:r>
                  <a:rPr lang="pt-BR" sz="2000" dirty="0">
                    <a:latin typeface="Arial"/>
                  </a:rPr>
                  <a:t>correntes </a:t>
                </a:r>
                <a:r>
                  <a:rPr lang="pt-BR" sz="2000" dirty="0" smtClean="0">
                    <a:latin typeface="Arial"/>
                  </a:rPr>
                  <a:t>injetadas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;</a:t>
                </a: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endParaRPr lang="pt-BR" sz="200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Estratégia: </a:t>
                </a:r>
                <a:r>
                  <a:rPr lang="pt-BR" sz="2000" b="1" dirty="0" smtClean="0">
                    <a:latin typeface="+mj-lt"/>
                  </a:rPr>
                  <a:t>Orientação da tensão na rede</a:t>
                </a:r>
                <a:r>
                  <a:rPr lang="pt-BR" sz="2000" dirty="0" smtClean="0">
                    <a:latin typeface="+mj-lt"/>
                  </a:rPr>
                  <a:t>;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D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esacoplamento de potências </a:t>
                </a: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ativa e reativa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injetadas;</a:t>
                </a: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endParaRPr lang="pt-BR" sz="20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b="1" dirty="0" smtClean="0">
                    <a:solidFill>
                      <a:srgbClr val="000000"/>
                    </a:solidFill>
                    <a:latin typeface="+mj-lt"/>
                  </a:rPr>
                  <a:t>Metodologia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: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Alinhamento da tensão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na rede com eixo de coordenadas síncrono </a:t>
                </a:r>
                <a:r>
                  <a:rPr lang="pt-BR" sz="2000" dirty="0">
                    <a:solidFill>
                      <a:srgbClr val="000000"/>
                    </a:solidFill>
                    <a:latin typeface="Arial"/>
                  </a:rPr>
                  <a:t>(bloco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Arial"/>
                  </a:rPr>
                  <a:t>PLL)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;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Variáveis estacionárias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possibilitam </a:t>
                </a:r>
                <a:r>
                  <a:rPr lang="pt-BR" sz="2000" dirty="0">
                    <a:solidFill>
                      <a:srgbClr val="000000"/>
                    </a:solidFill>
                    <a:latin typeface="+mj-lt"/>
                  </a:rPr>
                  <a:t>a utilização de controladores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PI;</a:t>
                </a:r>
              </a:p>
              <a:p>
                <a:pPr marL="914400" lvl="1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Compensação cruzada 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dos efeitos das correntes;</a:t>
                </a: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endParaRPr lang="pt-BR" sz="200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dirty="0" smtClean="0">
                    <a:solidFill>
                      <a:srgbClr val="000000"/>
                    </a:solidFill>
                    <a:latin typeface="+mj-lt"/>
                  </a:rPr>
                  <a:t>Controle da </a:t>
                </a: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tensão do barramento CC </a:t>
                </a:r>
                <a:r>
                  <a:rPr lang="pt-BR" sz="2000" dirty="0" smtClean="0">
                    <a:latin typeface="+mj-lt"/>
                  </a:rPr>
                  <a:t>(dinâmica do capacitor);</a:t>
                </a:r>
              </a:p>
              <a:p>
                <a:pPr marL="457200" indent="-4572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pt-BR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Suporte de reativo </a:t>
                </a:r>
                <a:r>
                  <a:rPr lang="pt-BR" sz="2000" dirty="0">
                    <a:solidFill>
                      <a:srgbClr val="000000"/>
                    </a:solidFill>
                    <a:latin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Arial"/>
                  </a:rPr>
                  <a:t>STATCOM</a:t>
                </a:r>
                <a:r>
                  <a:rPr lang="pt-BR" sz="2000" dirty="0" smtClean="0">
                    <a:solidFill>
                      <a:srgbClr val="000000"/>
                    </a:solidFill>
                    <a:latin typeface="Arial"/>
                  </a:rPr>
                  <a:t>);</a:t>
                </a:r>
                <a:endParaRPr lang="pt-B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236816"/>
                <a:ext cx="8472265" cy="5170646"/>
              </a:xfrm>
              <a:prstGeom prst="rect">
                <a:avLst/>
              </a:prstGeom>
              <a:blipFill rotWithShape="0">
                <a:blip r:embed="rId4"/>
                <a:stretch>
                  <a:fillRect l="-647" t="-590" b="-7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ângulo 36"/>
          <p:cNvSpPr/>
          <p:nvPr/>
        </p:nvSpPr>
        <p:spPr>
          <a:xfrm>
            <a:off x="7896200" y="3594866"/>
            <a:ext cx="4320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4 – Orientação do fluxo no 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estator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10067792" y="4843823"/>
            <a:ext cx="360040" cy="596872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Elipse 17"/>
          <p:cNvSpPr/>
          <p:nvPr/>
        </p:nvSpPr>
        <p:spPr bwMode="auto">
          <a:xfrm>
            <a:off x="10114807" y="5730711"/>
            <a:ext cx="360040" cy="596872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t="11278" b="12596"/>
          <a:stretch/>
        </p:blipFill>
        <p:spPr>
          <a:xfrm>
            <a:off x="8723461" y="1549665"/>
            <a:ext cx="3041195" cy="1944216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 bwMode="auto">
          <a:xfrm flipV="1">
            <a:off x="10915985" y="4775058"/>
            <a:ext cx="504056" cy="734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11370742" y="4449726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742" y="4449726"/>
                <a:ext cx="63190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/>
          <p:cNvCxnSpPr/>
          <p:nvPr/>
        </p:nvCxnSpPr>
        <p:spPr bwMode="auto">
          <a:xfrm flipV="1">
            <a:off x="10866686" y="5646926"/>
            <a:ext cx="504056" cy="734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11321443" y="5321594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443" y="5321594"/>
                <a:ext cx="63190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2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37" grpId="0"/>
      <p:bldP spid="5" grpId="0" animBg="1"/>
      <p:bldP spid="5" grpId="1" animBg="1"/>
      <p:bldP spid="18" grpId="0" animBg="1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Controle do VSC</a:t>
            </a:r>
            <a:endParaRPr lang="pt-BR" sz="28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54" y="4959990"/>
            <a:ext cx="4171950" cy="15621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1268760"/>
            <a:ext cx="64560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Modelo do filtro RL (Controle de corrente);</a:t>
            </a:r>
            <a:endParaRPr lang="pt-BR" sz="20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11" y="1699647"/>
            <a:ext cx="2633097" cy="15493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54" y="3573016"/>
            <a:ext cx="4133850" cy="13620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557343"/>
            <a:ext cx="4912655" cy="5391938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6844651" y="5921603"/>
            <a:ext cx="54006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3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- Diagrama esquemático do sistema de geração fotovoltaica conectada à rede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3212976"/>
            <a:ext cx="6456040" cy="404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Aplicação do </a:t>
            </a:r>
            <a:r>
              <a:rPr lang="pt-BR" sz="2000" dirty="0" err="1" smtClean="0">
                <a:latin typeface="+mj-lt"/>
              </a:rPr>
              <a:t>fasor</a:t>
            </a:r>
            <a:r>
              <a:rPr lang="pt-BR" sz="2000" dirty="0" smtClean="0">
                <a:latin typeface="+mj-lt"/>
              </a:rPr>
              <a:t> espacial;</a:t>
            </a:r>
            <a:endParaRPr lang="pt-BR" sz="2000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4762355"/>
            <a:ext cx="6456040" cy="404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Decomposição em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coordenadas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qd0.</a:t>
            </a:r>
            <a:endParaRPr lang="pt-BR" sz="20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74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Controle do VSC</a:t>
            </a:r>
            <a:endParaRPr lang="pt-BR" sz="2800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4" y="2590193"/>
            <a:ext cx="4709251" cy="289496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31676" y="1442365"/>
            <a:ext cx="6036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Estratégia de compensação cruzada das correntes.</a:t>
            </a:r>
            <a:endParaRPr lang="pt-BR" sz="2000" dirty="0">
              <a:latin typeface="+mj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68" y="2217550"/>
            <a:ext cx="5328592" cy="13070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5095476"/>
            <a:ext cx="2304256" cy="10038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7957" y="4781700"/>
            <a:ext cx="1343053" cy="1551458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79376" y="5309727"/>
            <a:ext cx="54006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5 - Implementação dos controles de corrente para 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o VSC.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35960" y="1466642"/>
            <a:ext cx="63243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+mj-lt"/>
              </a:rPr>
              <a:t>Dinâmicas do GSC para controle de corrente.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6605899" y="3659183"/>
            <a:ext cx="5400600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6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- Dinâmicas do GSC para controle de 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corrente.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827403" y="4320003"/>
            <a:ext cx="6324364" cy="404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Controlador PI e ganhos.</a:t>
            </a:r>
            <a:endParaRPr lang="pt-BR" sz="2000" dirty="0">
              <a:latin typeface="+mj-lt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50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Controle de tensão do barramento CC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TextBox 2"/>
          <p:cNvSpPr txBox="1"/>
          <p:nvPr/>
        </p:nvSpPr>
        <p:spPr>
          <a:xfrm>
            <a:off x="0" y="1379563"/>
            <a:ext cx="12191999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Controle de tensão no barramento CC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52" y="2194623"/>
            <a:ext cx="3600400" cy="11421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4237635"/>
            <a:ext cx="2350184" cy="1584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557343"/>
            <a:ext cx="4912655" cy="5391938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6844651" y="5921603"/>
            <a:ext cx="54006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3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- Diagrama esquemático do sistema de geração fotovoltaica conectada à rede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1" y="3655915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Decomposição em pequenos e grandes sinais.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5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Controle de tensão do barramento CC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TextBox 2"/>
          <p:cNvSpPr txBox="1"/>
          <p:nvPr/>
        </p:nvSpPr>
        <p:spPr>
          <a:xfrm>
            <a:off x="1" y="1196752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Dinâmica do barramento CC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13558"/>
            <a:ext cx="3984427" cy="100570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89" y="3870175"/>
            <a:ext cx="3827870" cy="92697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5172277"/>
            <a:ext cx="1285152" cy="12659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474235"/>
            <a:ext cx="2160240" cy="71096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080" y="557343"/>
            <a:ext cx="4912655" cy="5391938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6844651" y="5921603"/>
            <a:ext cx="54006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3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- Diagrama esquemático do sistema de geração fotovoltaica conectada à rede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-1133" y="3350420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Função de transferência de malha fechada,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-1132" y="4669306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Projeto do controlador PI.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1673432" y="2786729"/>
            <a:ext cx="354022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7 – Dinâmica do barramento CC.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2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76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Sumário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Introdução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Modelagem do sistema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fotovoltáico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latin typeface="+mn-lt"/>
              </a:rPr>
              <a:t>O controlador </a:t>
            </a:r>
            <a:r>
              <a:rPr lang="pt-BR" sz="2000" dirty="0" err="1" smtClean="0">
                <a:latin typeface="+mn-lt"/>
              </a:rPr>
              <a:t>Fuzzy</a:t>
            </a:r>
            <a:endParaRPr lang="pt-BR" sz="20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 simulação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Conclusões e trabalhos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futuros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Controlador </a:t>
            </a:r>
            <a:r>
              <a:rPr lang="pt-BR" sz="2800" dirty="0" err="1" smtClean="0">
                <a:latin typeface="+mj-lt"/>
              </a:rPr>
              <a:t>Fuzzy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5" y="1634124"/>
            <a:ext cx="8429217" cy="18520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5142099"/>
            <a:ext cx="3650493" cy="7920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189" y="4318520"/>
            <a:ext cx="4271516" cy="1823364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" y="1196752"/>
            <a:ext cx="66000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Abordagem adotada: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+mj-lt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Erro (E);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Variação do erro (CE);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Ganhos GE, GC e GU;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Integrador;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+mj-lt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apeamento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não linear estático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entrada/saída.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5981733" y="3484931"/>
            <a:ext cx="39604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7 – Controlador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(BOSE, 2002)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controlador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Fuzzy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6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Princípio de controle</a:t>
            </a:r>
            <a:endParaRPr lang="pt-BR" sz="2800" dirty="0">
              <a:latin typeface="+mj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controlador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Fuzzy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17" y="580532"/>
            <a:ext cx="4427271" cy="59448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Box 2"/>
          <p:cNvSpPr txBox="1"/>
          <p:nvPr/>
        </p:nvSpPr>
        <p:spPr>
          <a:xfrm>
            <a:off x="5810618" y="5733256"/>
            <a:ext cx="188270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8 – Princípio de 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controle.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1" y="1236816"/>
            <a:ext cx="76801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+mj-lt"/>
              </a:rPr>
              <a:t>Na 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região (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):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e &lt; 0 e </a:t>
            </a:r>
            <a:r>
              <a:rPr lang="pt-BR" sz="2000" dirty="0" err="1" smtClean="0">
                <a:solidFill>
                  <a:srgbClr val="000000"/>
                </a:solidFill>
                <a:latin typeface="+mj-lt"/>
              </a:rPr>
              <a:t>ce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&lt; 0;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u &lt;&lt; 0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Na 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região 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e &lt; 0  e </a:t>
            </a:r>
            <a:r>
              <a:rPr lang="pt-BR" sz="2000" dirty="0" err="1" smtClean="0">
                <a:solidFill>
                  <a:srgbClr val="000000"/>
                </a:solidFill>
                <a:latin typeface="+mj-lt"/>
              </a:rPr>
              <a:t>ce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&gt; 0;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u~0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Na 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região 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3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e &gt; 0 e </a:t>
            </a:r>
            <a:r>
              <a:rPr lang="pt-BR" sz="2000" dirty="0" err="1" smtClean="0">
                <a:solidFill>
                  <a:srgbClr val="000000"/>
                </a:solidFill>
                <a:latin typeface="+mj-lt"/>
              </a:rPr>
              <a:t>ce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&gt; 0;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u &gt;&gt; 0;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Na 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região 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+mj-lt"/>
              </a:rPr>
              <a:t>4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e &gt; 0 e </a:t>
            </a:r>
            <a:r>
              <a:rPr lang="pt-BR" sz="2000" dirty="0" err="1" smtClean="0">
                <a:solidFill>
                  <a:srgbClr val="000000"/>
                </a:solidFill>
                <a:latin typeface="+mj-lt"/>
              </a:rPr>
              <a:t>ce</a:t>
            </a: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 &lt; 0;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u~0</a:t>
            </a:r>
          </a:p>
        </p:txBody>
      </p:sp>
    </p:spTree>
    <p:extLst>
      <p:ext uri="{BB962C8B-B14F-4D97-AF65-F5344CB8AC3E}">
        <p14:creationId xmlns:p14="http://schemas.microsoft.com/office/powerpoint/2010/main" val="16591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Princípio de controle</a:t>
            </a:r>
            <a:endParaRPr lang="pt-BR" sz="2800" dirty="0">
              <a:latin typeface="+mj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controlador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Fuzzy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83" y="1196752"/>
            <a:ext cx="6644755" cy="4945479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7464152" y="6113873"/>
            <a:ext cx="280831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9 – Superfície de atuação.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59977"/>
            <a:ext cx="3808446" cy="5113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2"/>
          <p:cNvSpPr txBox="1"/>
          <p:nvPr/>
        </p:nvSpPr>
        <p:spPr>
          <a:xfrm>
            <a:off x="702920" y="6211118"/>
            <a:ext cx="269796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8 – Princípio de controle.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1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76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Sumário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latin typeface="+mn-lt"/>
              </a:rPr>
              <a:t>Introdução</a:t>
            </a:r>
            <a:endParaRPr lang="pt-BR" sz="20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Modelagem do sistema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fotovoltáico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 controlador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Fuzzy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 simulação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Conclusões e trabalhos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futuros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817498"/>
            <a:ext cx="5732567" cy="1363796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controlador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Fuzzy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Funções de pertinência</a:t>
            </a:r>
            <a:endParaRPr lang="pt-BR" sz="2800" dirty="0">
              <a:latin typeface="+mj-lt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1" y="1196752"/>
            <a:ext cx="12191999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Variáveis linguísticas;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16" y="3691594"/>
            <a:ext cx="6798599" cy="2505915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-24680" y="3254226"/>
            <a:ext cx="12191999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Funções de pertinência;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4871864" y="6022076"/>
            <a:ext cx="324036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10 – Funções de pertinência.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3957727" y="1487686"/>
            <a:ext cx="324036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Tab. 1 – Variáveis linguísticas.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0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Base de Regras</a:t>
            </a:r>
            <a:endParaRPr lang="pt-BR" sz="2800" dirty="0">
              <a:latin typeface="+mj-lt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609600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j-lt"/>
              </a:rPr>
              <a:t>Identificação do problema</a:t>
            </a:r>
            <a:endParaRPr lang="pt-BR" sz="1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79" y="1823909"/>
            <a:ext cx="5940273" cy="29363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28" y="5661248"/>
            <a:ext cx="6048672" cy="713007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controlador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Fuzzy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" y="1196752"/>
            <a:ext cx="12191999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Base de regras, tabela.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-1" y="4910336"/>
            <a:ext cx="12191999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Regras do tipo: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4335584" y="1504759"/>
            <a:ext cx="43129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Tab. 2 – Tabela de regras para o controle.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0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1166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Base de Regras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TextBox 2"/>
          <p:cNvSpPr txBox="1"/>
          <p:nvPr/>
        </p:nvSpPr>
        <p:spPr>
          <a:xfrm>
            <a:off x="609600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j-lt"/>
              </a:rPr>
              <a:t>Identificação do problema</a:t>
            </a:r>
            <a:endParaRPr lang="pt-BR" sz="1400" dirty="0">
              <a:latin typeface="+mj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controlador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Fuzzy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" y="1196752"/>
            <a:ext cx="63840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Outras considerações: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Arial"/>
              </a:rPr>
              <a:t>Logic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Toolbox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do 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MatLab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, flexibilidade: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Métodos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de </a:t>
            </a:r>
            <a:r>
              <a:rPr lang="pt-BR" sz="2000" dirty="0" err="1">
                <a:solidFill>
                  <a:srgbClr val="000000"/>
                </a:solidFill>
                <a:latin typeface="Arial"/>
              </a:rPr>
              <a:t>fuzzificação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, inferência e </a:t>
            </a:r>
            <a:r>
              <a:rPr lang="pt-BR" sz="2000" dirty="0" err="1">
                <a:solidFill>
                  <a:srgbClr val="000000"/>
                </a:solidFill>
                <a:latin typeface="Arial"/>
              </a:rPr>
              <a:t>defuzzificação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469499"/>
            <a:ext cx="3268241" cy="1999102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6384032" y="1196752"/>
            <a:ext cx="5807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Dificuldade em atribuir ganhos;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+mj-lt"/>
              </a:rPr>
              <a:t>Ganhos considerados: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3469499"/>
            <a:ext cx="3448050" cy="1914525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666920" y="3118634"/>
            <a:ext cx="43129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Tab. 3 – Métodos empregados.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7615728" y="2962053"/>
            <a:ext cx="43129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Tab. 4 – Ganho empregados.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76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Sumário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Introdução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Modelagem do sistema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fotovoltáico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 controlador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Fuzzy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latin typeface="+mn-lt"/>
              </a:rPr>
              <a:t>Resultados </a:t>
            </a:r>
            <a:r>
              <a:rPr lang="pt-BR" sz="2000" dirty="0">
                <a:latin typeface="+mn-lt"/>
              </a:rPr>
              <a:t>de simulação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Conclusões e trabalhos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futuros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3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" y="1235294"/>
            <a:ext cx="63120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Ganhos do PLL: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Dados do painel</a:t>
            </a:r>
            <a:endParaRPr lang="pt-BR" sz="28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640554"/>
            <a:ext cx="4432005" cy="4864396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816080" y="1268760"/>
            <a:ext cx="43129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Tab. 5 – Parâmetros do VSC e bases do sistema.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697665"/>
            <a:ext cx="3314700" cy="10287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6" y="3363054"/>
            <a:ext cx="4162425" cy="1133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82" y="5078777"/>
            <a:ext cx="3648075" cy="135255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137" y="2855223"/>
            <a:ext cx="6312023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Ganhos do controlador de corrente: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-24680" y="4581128"/>
            <a:ext cx="63120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Ganhos do controlador do barramento CC (PI):</a:t>
            </a:r>
          </a:p>
        </p:txBody>
      </p:sp>
    </p:spTree>
    <p:extLst>
      <p:ext uri="{BB962C8B-B14F-4D97-AF65-F5344CB8AC3E}">
        <p14:creationId xmlns:p14="http://schemas.microsoft.com/office/powerpoint/2010/main" val="17045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" y="1235294"/>
            <a:ext cx="121919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Testes:</a:t>
            </a:r>
          </a:p>
          <a:p>
            <a:pPr marL="457200" lvl="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Variação da irradiação solar</a:t>
            </a:r>
          </a:p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Variação da amplitude da tensão da rede</a:t>
            </a:r>
          </a:p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Harmônicos no ponto de conexão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Testes propostos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6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 1: Variação </a:t>
            </a:r>
            <a:r>
              <a:rPr lang="pt-BR" sz="2800" dirty="0">
                <a:latin typeface="+mj-lt"/>
              </a:rPr>
              <a:t>da irradiação solar: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420" y="1734129"/>
            <a:ext cx="7920000" cy="19486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40" y="3859655"/>
            <a:ext cx="7920000" cy="1996719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6104118" y="3654324"/>
            <a:ext cx="3960440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11 – Corrente I</a:t>
            </a:r>
            <a:r>
              <a:rPr lang="pt-BR" sz="1400" b="1" baseline="-25000" dirty="0" smtClean="0">
                <a:solidFill>
                  <a:srgbClr val="000000"/>
                </a:solidFill>
                <a:latin typeface="Arial"/>
              </a:rPr>
              <a:t>PV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957652" y="6033253"/>
            <a:ext cx="6012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12 – Tensão do barramento CC, variação da radiação.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-5709" y="1340768"/>
            <a:ext cx="4085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Menor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sobre sinal;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Menor tempo de acomodação;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Nenhuma oscilação (ambos);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8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TextBox 2"/>
          <p:cNvSpPr txBox="1"/>
          <p:nvPr/>
        </p:nvSpPr>
        <p:spPr>
          <a:xfrm>
            <a:off x="4223792" y="365432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13 – Corrente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painel, controlador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-5709" y="1340768"/>
            <a:ext cx="4085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Maior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sobre sinal;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Menor tempo de acomodação;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Nenhuma oscilação (ambos);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b="53729"/>
          <a:stretch/>
        </p:blipFill>
        <p:spPr>
          <a:xfrm>
            <a:off x="4124338" y="1775776"/>
            <a:ext cx="7920000" cy="192690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t="55941"/>
          <a:stretch/>
        </p:blipFill>
        <p:spPr>
          <a:xfrm>
            <a:off x="4079776" y="4055248"/>
            <a:ext cx="7920000" cy="1834805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4438936" y="584161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14 – Corrente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painel, controlador PI.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 1: Variação </a:t>
            </a:r>
            <a:r>
              <a:rPr lang="pt-BR" sz="2800" dirty="0">
                <a:latin typeface="+mj-lt"/>
              </a:rPr>
              <a:t>da irradiação solar:</a:t>
            </a:r>
          </a:p>
        </p:txBody>
      </p:sp>
    </p:spTree>
    <p:extLst>
      <p:ext uri="{BB962C8B-B14F-4D97-AF65-F5344CB8AC3E}">
        <p14:creationId xmlns:p14="http://schemas.microsoft.com/office/powerpoint/2010/main" val="8927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 2: Variação </a:t>
            </a:r>
            <a:r>
              <a:rPr lang="pt-BR" sz="2800" dirty="0">
                <a:latin typeface="+mj-lt"/>
              </a:rPr>
              <a:t>da amplitude da tensão da rede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4439816" y="3501008"/>
            <a:ext cx="734481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15 – Tensão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v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na rede.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957652" y="6033253"/>
            <a:ext cx="6012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16 – Tensão do barramento CC, variação da tensão na rede.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-5709" y="1340768"/>
            <a:ext cx="40854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Menor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sobre sinal (na descida);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Menor tempo de acomodação;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Nenhuma oscilação (ambos);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86" y="1570910"/>
            <a:ext cx="7920000" cy="194895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96" y="3946046"/>
            <a:ext cx="7920000" cy="19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TextBox 2"/>
          <p:cNvSpPr txBox="1"/>
          <p:nvPr/>
        </p:nvSpPr>
        <p:spPr>
          <a:xfrm>
            <a:off x="-5709" y="1340768"/>
            <a:ext cx="40854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Maior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sobre sinal (na descida);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Maior tempo de acomodação;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Nenhuma oscilação (ambos);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4223792" y="365432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17 – Corrente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painel, controlador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4438936" y="584161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18 – Corrente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painel, controlador PI.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5349" b="54619"/>
          <a:stretch/>
        </p:blipFill>
        <p:spPr>
          <a:xfrm>
            <a:off x="4103843" y="1740878"/>
            <a:ext cx="7920000" cy="18755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54619" b="6888"/>
          <a:stretch/>
        </p:blipFill>
        <p:spPr>
          <a:xfrm>
            <a:off x="4107485" y="4048537"/>
            <a:ext cx="7920000" cy="1803445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 2: Variação </a:t>
            </a:r>
            <a:r>
              <a:rPr lang="pt-BR" sz="2800" dirty="0">
                <a:latin typeface="+mj-lt"/>
              </a:rPr>
              <a:t>da amplitude da tensão da rede</a:t>
            </a:r>
          </a:p>
        </p:txBody>
      </p:sp>
    </p:spTree>
    <p:extLst>
      <p:ext uri="{BB962C8B-B14F-4D97-AF65-F5344CB8AC3E}">
        <p14:creationId xmlns:p14="http://schemas.microsoft.com/office/powerpoint/2010/main" val="451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Introdução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" y="1196752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Planta disponível, ou modelos suficientemente precisos: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Controladores construídos a partir de análises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como: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diagramas de </a:t>
            </a:r>
            <a:r>
              <a:rPr lang="pt-BR" sz="2000" b="1" i="1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Nyquist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Bode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cancelamento de polos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com a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planta, entre outros.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Planta indisponível, ou modelos imprecisos: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Plantas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de cimento ou reatores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nucleares;</a:t>
            </a: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/>
              </a:rPr>
              <a:t>Possibilidade: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 Controlador </a:t>
            </a:r>
            <a:r>
              <a:rPr lang="pt-B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baseado na experiência do operador e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heurísticas;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Introdução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63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 3: </a:t>
            </a:r>
            <a:r>
              <a:rPr lang="pt-BR" sz="2800" dirty="0">
                <a:latin typeface="+mj-lt"/>
              </a:rPr>
              <a:t>Harmônicos no ponto de conexão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-5709" y="1340768"/>
            <a:ext cx="40854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/>
              </a:rPr>
              <a:t>Praticamente nenhuma diferença;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4438936" y="584161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20 – Tensão no barramento CC.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51" y="1642365"/>
            <a:ext cx="7920000" cy="1913366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4439816" y="3501008"/>
            <a:ext cx="734481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19 – Tensão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v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na rede.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224" y="3911953"/>
            <a:ext cx="7920000" cy="19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TextBox 2"/>
          <p:cNvSpPr txBox="1"/>
          <p:nvPr/>
        </p:nvSpPr>
        <p:spPr>
          <a:xfrm>
            <a:off x="-5709" y="1340768"/>
            <a:ext cx="40854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5000"/>
              </a:lnSpc>
              <a:spcAft>
                <a:spcPts val="0"/>
              </a:spcAft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Praticamente nenhuma diferença;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Resultados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simulação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4223792" y="365432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21 – Corrente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painel, controlador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4438936" y="5841614"/>
            <a:ext cx="75608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22 – Corrente </a:t>
            </a:r>
            <a:r>
              <a:rPr lang="pt-BR" sz="1400" b="1" dirty="0" err="1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1400" b="1" baseline="-25000" dirty="0" err="1" smtClean="0">
                <a:solidFill>
                  <a:srgbClr val="000000"/>
                </a:solidFill>
                <a:latin typeface="Arial"/>
              </a:rPr>
              <a:t>abc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 injetada pelo painel, controlador PI.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53421"/>
          <a:stretch/>
        </p:blipFill>
        <p:spPr>
          <a:xfrm>
            <a:off x="4008648" y="1677141"/>
            <a:ext cx="7920000" cy="19909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t="56841"/>
          <a:stretch/>
        </p:blipFill>
        <p:spPr>
          <a:xfrm>
            <a:off x="4079776" y="3996898"/>
            <a:ext cx="7920000" cy="1844716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TESTE 3: </a:t>
            </a:r>
            <a:r>
              <a:rPr lang="pt-BR" sz="2800" dirty="0">
                <a:latin typeface="+mj-lt"/>
              </a:rPr>
              <a:t>Harmônicos no ponto de conexão</a:t>
            </a:r>
          </a:p>
        </p:txBody>
      </p:sp>
    </p:spTree>
    <p:extLst>
      <p:ext uri="{BB962C8B-B14F-4D97-AF65-F5344CB8AC3E}">
        <p14:creationId xmlns:p14="http://schemas.microsoft.com/office/powerpoint/2010/main" val="25508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76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Sumário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Introdução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Modelagem do sistema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fotovoltáico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 controlador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Fuzzy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 simulação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latin typeface="+mn-lt"/>
              </a:rPr>
              <a:t>Conclusões e trabalhos </a:t>
            </a:r>
            <a:r>
              <a:rPr lang="pt-BR" sz="2000" dirty="0">
                <a:latin typeface="+mn-lt"/>
              </a:rPr>
              <a:t>futuros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9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2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Conclusões</a:t>
            </a:r>
            <a:endParaRPr lang="pt-BR" sz="2800" dirty="0">
              <a:latin typeface="+mj-lt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+mj-lt"/>
              </a:rPr>
              <a:t>Conclusões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0" y="119675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Problemas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de variação de parâmetros podem deixar o controle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fragilizado (trabalho futuro);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Desempenho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e a velocidade de controladores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PI convencionais podem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não ser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suficientes para a aplicação (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k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 e k</a:t>
            </a:r>
            <a:r>
              <a:rPr lang="pt-BR" sz="2000" baseline="-25000" dirty="0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lineares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).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O controlador 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 pode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ser muito mais rápido na resposta mesmo se tratando de um sistema de grande porte com tensão no barramento e capacitor relativamente grandes (</a:t>
            </a:r>
            <a:r>
              <a:rPr lang="pt-BR" sz="2000" dirty="0" err="1">
                <a:solidFill>
                  <a:srgbClr val="000000"/>
                </a:solidFill>
                <a:latin typeface="Arial"/>
              </a:rPr>
              <a:t>k</a:t>
            </a:r>
            <a:r>
              <a:rPr lang="pt-BR" sz="2000" baseline="-25000" dirty="0" err="1">
                <a:solidFill>
                  <a:srgbClr val="000000"/>
                </a:solidFill>
                <a:latin typeface="Arial"/>
              </a:rPr>
              <a:t>p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 e k</a:t>
            </a:r>
            <a:r>
              <a:rPr lang="pt-BR" sz="2000" baseline="-25000" dirty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não lineares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).</a:t>
            </a:r>
            <a:endParaRPr lang="pt-BR" sz="2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2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Trabalho futuro</a:t>
            </a:r>
            <a:endParaRPr lang="pt-BR" sz="2800" dirty="0">
              <a:latin typeface="+mj-lt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+mj-lt"/>
              </a:rPr>
              <a:t>Conclusões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2" y="1748778"/>
            <a:ext cx="8827020" cy="4281685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008648" y="6102471"/>
            <a:ext cx="813602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23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– Controlador </a:t>
            </a:r>
            <a:r>
              <a:rPr lang="pt-BR" sz="1400" b="1" dirty="0" err="1">
                <a:solidFill>
                  <a:srgbClr val="000000"/>
                </a:solidFill>
                <a:latin typeface="Arial"/>
              </a:rPr>
              <a:t>Fuzzy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-PI como proposta de trabalho </a:t>
            </a: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futuro (LI, HUANG, &amp; LU, 2016).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225615"/>
            <a:ext cx="34317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Fuzzy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-PI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0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Produz </a:t>
            </a:r>
            <a:r>
              <a:rPr lang="pt-BR" sz="2000" dirty="0">
                <a:latin typeface="+mj-lt"/>
              </a:rPr>
              <a:t>variações dos ganhos proporcional e integral </a:t>
            </a:r>
            <a:r>
              <a:rPr lang="el-GR" sz="2000" dirty="0" smtClean="0">
                <a:latin typeface="+mj-lt"/>
              </a:rPr>
              <a:t>Δ</a:t>
            </a:r>
            <a:r>
              <a:rPr lang="pt-BR" sz="2000" dirty="0" err="1" smtClean="0">
                <a:latin typeface="+mj-lt"/>
              </a:rPr>
              <a:t>k</a:t>
            </a:r>
            <a:r>
              <a:rPr lang="pt-BR" sz="2000" baseline="-25000" dirty="0" err="1" smtClean="0">
                <a:latin typeface="+mj-lt"/>
              </a:rPr>
              <a:t>p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e </a:t>
            </a:r>
            <a:r>
              <a:rPr lang="el-GR" sz="2000" dirty="0" smtClean="0"/>
              <a:t>Δ</a:t>
            </a:r>
            <a:r>
              <a:rPr lang="pt-BR" sz="2000" dirty="0" smtClean="0">
                <a:latin typeface="+mj-lt"/>
              </a:rPr>
              <a:t>k</a:t>
            </a:r>
            <a:r>
              <a:rPr lang="pt-BR" sz="2000" baseline="-25000" dirty="0" smtClean="0">
                <a:latin typeface="+mj-lt"/>
              </a:rPr>
              <a:t>i</a:t>
            </a:r>
            <a:r>
              <a:rPr lang="pt-BR" sz="2000" dirty="0" smtClean="0">
                <a:latin typeface="+mj-lt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0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Somam </a:t>
            </a:r>
            <a:r>
              <a:rPr lang="pt-BR" sz="2000" dirty="0">
                <a:latin typeface="+mj-lt"/>
              </a:rPr>
              <a:t>aos ganhos </a:t>
            </a:r>
            <a:r>
              <a:rPr lang="pt-BR" sz="2000" dirty="0" smtClean="0">
                <a:latin typeface="+mj-lt"/>
              </a:rPr>
              <a:t>originais;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Formando </a:t>
            </a:r>
            <a:r>
              <a:rPr lang="pt-BR" sz="2000" dirty="0">
                <a:latin typeface="+mj-lt"/>
              </a:rPr>
              <a:t>também um PI com ganhos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não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lineares</a:t>
            </a:r>
            <a:r>
              <a:rPr lang="pt-BR" sz="2000" dirty="0" smtClean="0">
                <a:latin typeface="+mj-lt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+mj-lt"/>
              </a:rPr>
              <a:t>Controles desacoplados de </a:t>
            </a:r>
            <a:r>
              <a:rPr lang="pt-BR" sz="2000" dirty="0" err="1" smtClean="0">
                <a:latin typeface="+mj-lt"/>
              </a:rPr>
              <a:t>k</a:t>
            </a:r>
            <a:r>
              <a:rPr lang="pt-BR" sz="2000" baseline="-25000" dirty="0" err="1" smtClean="0">
                <a:latin typeface="+mj-lt"/>
              </a:rPr>
              <a:t>p</a:t>
            </a:r>
            <a:r>
              <a:rPr lang="pt-BR" sz="2000" dirty="0" smtClean="0">
                <a:latin typeface="+mj-lt"/>
              </a:rPr>
              <a:t> e k</a:t>
            </a:r>
            <a:r>
              <a:rPr lang="pt-BR" sz="2000" baseline="-25000" dirty="0" smtClean="0">
                <a:latin typeface="+mj-lt"/>
              </a:rPr>
              <a:t>i</a:t>
            </a:r>
            <a:r>
              <a:rPr lang="pt-BR" sz="2000" dirty="0" smtClean="0">
                <a:latin typeface="+mj-lt"/>
              </a:rPr>
              <a:t>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80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2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Referências</a:t>
            </a:r>
            <a:endParaRPr lang="pt-BR" sz="2800" dirty="0">
              <a:latin typeface="+mj-lt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+mj-lt"/>
              </a:rPr>
              <a:t>Referências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379563"/>
            <a:ext cx="78962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5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2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Referências</a:t>
            </a:r>
            <a:endParaRPr lang="pt-BR" sz="2800" dirty="0">
              <a:latin typeface="+mj-lt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+mj-lt"/>
              </a:rPr>
              <a:t>Referências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484784"/>
            <a:ext cx="7810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0" name="TextBox 2"/>
          <p:cNvSpPr txBox="1"/>
          <p:nvPr/>
        </p:nvSpPr>
        <p:spPr>
          <a:xfrm>
            <a:off x="12612" y="306896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pt-BR" sz="5400" dirty="0" smtClean="0">
                <a:solidFill>
                  <a:srgbClr val="000000"/>
                </a:solidFill>
                <a:latin typeface="Arial"/>
              </a:rPr>
              <a:t>Obrigado!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pt-BR" sz="5400" dirty="0" smtClean="0">
              <a:solidFill>
                <a:srgbClr val="000000"/>
              </a:solidFill>
              <a:latin typeface="Arial"/>
            </a:endParaRPr>
          </a:p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pt-BR" sz="2400" i="1" dirty="0" smtClean="0">
                <a:solidFill>
                  <a:srgbClr val="002060"/>
                </a:solidFill>
                <a:latin typeface="Arial"/>
              </a:rPr>
              <a:t>thainan.theodoro@engenharia.ufjf.br</a:t>
            </a:r>
          </a:p>
        </p:txBody>
      </p:sp>
    </p:spTree>
    <p:extLst>
      <p:ext uri="{BB962C8B-B14F-4D97-AF65-F5344CB8AC3E}">
        <p14:creationId xmlns:p14="http://schemas.microsoft.com/office/powerpoint/2010/main" val="19452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Introdução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" y="1196752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Mesmo modelos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de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sistemas de eletrônica de potência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 podem ser também imprecisos, apesar da planta ser bem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conhecida;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Problemas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de variação de parâmetros podem deixar o controle fragilizado, como é o caso do controle orientado pelo campo em uma máquina de corrente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alternada;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Desempenho sujeito as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limitações do controlador PI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Introdução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1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Introdução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" y="1196752"/>
            <a:ext cx="5951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Controlador PI e ganhos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Ganho proporcional, </a:t>
            </a:r>
            <a:r>
              <a:rPr lang="pt-B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k</a:t>
            </a:r>
            <a:r>
              <a:rPr lang="pt-BR" sz="2000" b="1" i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p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:</a:t>
            </a: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Intimamente relacionado à: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Tempo de subida (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t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r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Tempo de acomodação (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t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s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Sobre sinal (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M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2000" baseline="-25000" dirty="0" smtClean="0">
                <a:solidFill>
                  <a:srgbClr val="000000"/>
                </a:solidFill>
                <a:latin typeface="Arial"/>
              </a:rPr>
              <a:t>;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Arial"/>
              </a:rPr>
              <a:t>Frequência e amplitude das oscilações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Ganho integral, k</a:t>
            </a:r>
            <a:r>
              <a:rPr lang="pt-BR" sz="2000" b="1" i="1" baseline="-250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i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:</a:t>
            </a: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Intimamente relacionado à: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Erro de regime permanente;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Tempo de acomodação (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t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s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Frequência e amplitude das oscilações.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Introdução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757344"/>
            <a:ext cx="6452323" cy="3772462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234843" y="5600558"/>
            <a:ext cx="588143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1 - Resposta ao degrau de um sistema genérico (OGATA, 2010).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4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Introdução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" y="1196752"/>
            <a:ext cx="5445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Ganhos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do PI são intimamente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relacionados,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o que pode ser um fator limitante de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desempenho;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É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difícil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unir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baixo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sobre sinal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com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baixo tempo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de subida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, ou uma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baixa oscilação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baixo tempo de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acomodação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O limiar é o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amortecimento crítico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Arial"/>
              </a:rPr>
              <a:t>	</a:t>
            </a: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M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 = 0, e nenhuma oscilação.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Introdução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474779" y="5863640"/>
            <a:ext cx="677072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2 - Resposta tridimensional para resposta ao degrau, sistema genérico (OGATA, 2010).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Conector reto 8"/>
          <p:cNvCxnSpPr/>
          <p:nvPr/>
        </p:nvCxnSpPr>
        <p:spPr bwMode="auto">
          <a:xfrm>
            <a:off x="8832304" y="5949280"/>
            <a:ext cx="546" cy="578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upo 28"/>
          <p:cNvGrpSpPr/>
          <p:nvPr/>
        </p:nvGrpSpPr>
        <p:grpSpPr>
          <a:xfrm>
            <a:off x="5763328" y="1265211"/>
            <a:ext cx="6192688" cy="4546123"/>
            <a:chOff x="5445954" y="1265211"/>
            <a:chExt cx="6698718" cy="495589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5954" y="1265211"/>
              <a:ext cx="6698718" cy="4955895"/>
            </a:xfrm>
            <a:prstGeom prst="rect">
              <a:avLst/>
            </a:prstGeom>
          </p:spPr>
        </p:pic>
        <p:grpSp>
          <p:nvGrpSpPr>
            <p:cNvPr id="28" name="Grupo 27"/>
            <p:cNvGrpSpPr/>
            <p:nvPr/>
          </p:nvGrpSpPr>
          <p:grpSpPr>
            <a:xfrm>
              <a:off x="6290598" y="2492896"/>
              <a:ext cx="3045762" cy="2021850"/>
              <a:chOff x="6290598" y="2492896"/>
              <a:chExt cx="3045762" cy="2021850"/>
            </a:xfrm>
          </p:grpSpPr>
          <p:cxnSp>
            <p:nvCxnSpPr>
              <p:cNvPr id="14" name="Conector reto 13"/>
              <p:cNvCxnSpPr/>
              <p:nvPr/>
            </p:nvCxnSpPr>
            <p:spPr bwMode="auto">
              <a:xfrm flipH="1">
                <a:off x="7896200" y="2492896"/>
                <a:ext cx="1440160" cy="432048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Conector reto 15"/>
              <p:cNvCxnSpPr/>
              <p:nvPr/>
            </p:nvCxnSpPr>
            <p:spPr bwMode="auto">
              <a:xfrm flipH="1">
                <a:off x="7464152" y="2924944"/>
                <a:ext cx="432048" cy="167379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Conector reto 17"/>
              <p:cNvCxnSpPr/>
              <p:nvPr/>
            </p:nvCxnSpPr>
            <p:spPr bwMode="auto">
              <a:xfrm flipH="1">
                <a:off x="7032104" y="3092323"/>
                <a:ext cx="432048" cy="334758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Conector reto 19"/>
              <p:cNvCxnSpPr/>
              <p:nvPr/>
            </p:nvCxnSpPr>
            <p:spPr bwMode="auto">
              <a:xfrm flipH="1">
                <a:off x="6744072" y="3385087"/>
                <a:ext cx="328910" cy="434154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Conector reto 21"/>
              <p:cNvCxnSpPr/>
              <p:nvPr/>
            </p:nvCxnSpPr>
            <p:spPr bwMode="auto">
              <a:xfrm flipH="1">
                <a:off x="6415162" y="3819241"/>
                <a:ext cx="328910" cy="502137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Conector reto 23"/>
              <p:cNvCxnSpPr/>
              <p:nvPr/>
            </p:nvCxnSpPr>
            <p:spPr bwMode="auto">
              <a:xfrm flipH="1">
                <a:off x="6290598" y="4272653"/>
                <a:ext cx="142535" cy="242093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034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Introdução</a:t>
            </a:r>
            <a:endParaRPr lang="pt-BR" sz="2800" dirty="0">
              <a:latin typeface="+mj-lt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" y="1196752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Isso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seria diferente se os ganhos do PI fossem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não 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lineares ;</a:t>
            </a: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Variação dos ganhos durante o controle;</a:t>
            </a: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Exemplo: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err="1" smtClean="0">
                <a:solidFill>
                  <a:srgbClr val="000000"/>
                </a:solidFill>
                <a:latin typeface="Arial"/>
              </a:rPr>
              <a:t>k</a:t>
            </a:r>
            <a:r>
              <a:rPr lang="pt-BR" sz="2000" baseline="-25000" dirty="0" err="1" smtClean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i="1" dirty="0" smtClean="0">
                <a:solidFill>
                  <a:srgbClr val="000000"/>
                </a:solidFill>
                <a:latin typeface="Arial"/>
              </a:rPr>
              <a:t>alto no início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do processo e </a:t>
            </a:r>
            <a:r>
              <a:rPr lang="pt-BR" sz="2000" b="1" i="1" dirty="0" smtClean="0">
                <a:solidFill>
                  <a:srgbClr val="000000"/>
                </a:solidFill>
                <a:latin typeface="Arial"/>
              </a:rPr>
              <a:t>baixo no fim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371600" lvl="2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k</a:t>
            </a:r>
            <a:r>
              <a:rPr lang="pt-BR" sz="2000" baseline="-25000" dirty="0" smtClean="0">
                <a:solidFill>
                  <a:srgbClr val="000000"/>
                </a:solidFill>
                <a:latin typeface="Arial"/>
              </a:rPr>
              <a:t>i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i="1" dirty="0" smtClean="0">
                <a:solidFill>
                  <a:srgbClr val="000000"/>
                </a:solidFill>
                <a:latin typeface="Arial"/>
              </a:rPr>
              <a:t>baixo no início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do processo e </a:t>
            </a:r>
            <a:r>
              <a:rPr lang="pt-BR" sz="2000" b="1" i="1" dirty="0" smtClean="0">
                <a:solidFill>
                  <a:srgbClr val="000000"/>
                </a:solidFill>
                <a:latin typeface="Arial"/>
              </a:rPr>
              <a:t>alto no fim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rgbClr val="00000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pt-BR" sz="2000" dirty="0">
              <a:solidFill>
                <a:srgbClr val="000000"/>
              </a:solidFill>
              <a:latin typeface="Arial"/>
            </a:endParaRPr>
          </a:p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2000" dirty="0">
                <a:solidFill>
                  <a:srgbClr val="000000"/>
                </a:solidFill>
                <a:latin typeface="Arial"/>
              </a:rPr>
              <a:t>é exatamente isso que o </a:t>
            </a:r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controlador </a:t>
            </a:r>
            <a:r>
              <a:rPr lang="pt-B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Fuzzy</a:t>
            </a:r>
            <a:r>
              <a:rPr lang="pt-BR" sz="2000" b="1" i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/>
              </a:rPr>
              <a:t>proporciona!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Introdução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5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548623"/>
            <a:ext cx="76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Sumário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Introdução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latin typeface="+mn-lt"/>
              </a:rPr>
              <a:t>Modelagem do sistema </a:t>
            </a:r>
            <a:r>
              <a:rPr lang="pt-BR" sz="2000" dirty="0" err="1" smtClean="0">
                <a:latin typeface="+mn-lt"/>
              </a:rPr>
              <a:t>fotovoltáico</a:t>
            </a:r>
            <a:endParaRPr lang="pt-BR" sz="20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 controlador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Fuzzy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 simulação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Conclusões e trabalhos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futuros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5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92101" y="6525344"/>
            <a:ext cx="536547" cy="255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5CF27D-713D-4926-8C53-890E1D0E2EB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340768"/>
            <a:ext cx="113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TextBox 2"/>
          <p:cNvSpPr txBox="1"/>
          <p:nvPr/>
        </p:nvSpPr>
        <p:spPr>
          <a:xfrm>
            <a:off x="263352" y="1331613"/>
            <a:ext cx="652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/>
              </a:rPr>
              <a:t>Modelo aproximado da célula fotoelétrica.</a:t>
            </a:r>
            <a:endParaRPr lang="pt-BR" sz="2000" dirty="0">
              <a:latin typeface="Arial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63352" y="548623"/>
            <a:ext cx="1192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Modelagem do Painel fotovoltaico</a:t>
            </a:r>
            <a:endParaRPr lang="pt-BR" sz="2800" dirty="0">
              <a:latin typeface="+mj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09600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j-lt"/>
              </a:rPr>
              <a:t>do problema</a:t>
            </a:r>
            <a:endParaRPr lang="pt-BR" sz="14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012233" y="6233008"/>
            <a:ext cx="19164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(WATSON, 2007.)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9" y="1812453"/>
            <a:ext cx="4786200" cy="17250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9" y="4999266"/>
            <a:ext cx="5190540" cy="125198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869890"/>
            <a:ext cx="5518321" cy="2685386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5808472" y="1325777"/>
            <a:ext cx="612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latin typeface="Arial"/>
              </a:rPr>
              <a:t>Curva </a:t>
            </a:r>
            <a:r>
              <a:rPr lang="pt-BR" sz="2000" dirty="0" smtClean="0">
                <a:latin typeface="Arial"/>
              </a:rPr>
              <a:t>característica </a:t>
            </a:r>
            <a:r>
              <a:rPr lang="pt-BR" sz="2000" dirty="0" err="1" smtClean="0">
                <a:latin typeface="Arial"/>
              </a:rPr>
              <a:t>IxV</a:t>
            </a:r>
            <a:r>
              <a:rPr lang="pt-BR" sz="2000" dirty="0" smtClean="0">
                <a:latin typeface="Arial"/>
              </a:rPr>
              <a:t> </a:t>
            </a:r>
            <a:r>
              <a:rPr lang="pt-BR" sz="2000" dirty="0">
                <a:latin typeface="Arial"/>
              </a:rPr>
              <a:t>da célula fotovoltaica.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816993" y="3533837"/>
            <a:ext cx="46368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3 - Modelo </a:t>
            </a:r>
            <a:r>
              <a:rPr lang="pt-BR" sz="1400" b="1" dirty="0">
                <a:solidFill>
                  <a:srgbClr val="000000"/>
                </a:solidFill>
                <a:latin typeface="Arial"/>
              </a:rPr>
              <a:t>aproximado da célula fotoelétrica.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119336" y="4643560"/>
            <a:ext cx="652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000" dirty="0" smtClean="0">
                <a:latin typeface="Arial"/>
              </a:rPr>
              <a:t>Corrente injetada no painel.</a:t>
            </a:r>
            <a:endParaRPr lang="pt-BR" sz="2000" dirty="0">
              <a:latin typeface="Arial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6384032" y="4646849"/>
            <a:ext cx="58079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pt-BR" sz="1400" b="1" dirty="0" smtClean="0">
                <a:solidFill>
                  <a:srgbClr val="000000"/>
                </a:solidFill>
                <a:latin typeface="Arial"/>
              </a:rPr>
              <a:t>Fig. 3 - Curva característica dos terminais da célula fotoelétrica.</a:t>
            </a:r>
            <a:endParaRPr lang="pt-BR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0" y="24090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Modelagem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 do Sistema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</a:rPr>
              <a:t>fotovoltáico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7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13912</TotalTime>
  <Words>1702</Words>
  <Application>Microsoft Office PowerPoint</Application>
  <PresentationFormat>Widescreen</PresentationFormat>
  <Paragraphs>375</Paragraphs>
  <Slides>37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Times</vt:lpstr>
      <vt:lpstr>Times New Roman</vt:lpstr>
      <vt:lpstr>Verdana</vt:lpstr>
      <vt:lpstr>Wingdings</vt:lpstr>
      <vt:lpstr>Profile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Teorias Gerais da Administração</dc:title>
  <dc:creator>Joao Alberto Passos Filho</dc:creator>
  <cp:lastModifiedBy>Thainan Santos Theodoro</cp:lastModifiedBy>
  <cp:revision>3324</cp:revision>
  <cp:lastPrinted>1601-01-01T00:00:00Z</cp:lastPrinted>
  <dcterms:created xsi:type="dcterms:W3CDTF">2003-02-09T22:25:18Z</dcterms:created>
  <dcterms:modified xsi:type="dcterms:W3CDTF">2017-05-29T19:26:26Z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