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65" r:id="rId2"/>
    <p:sldId id="315" r:id="rId3"/>
    <p:sldId id="332" r:id="rId4"/>
    <p:sldId id="317" r:id="rId5"/>
    <p:sldId id="318" r:id="rId6"/>
    <p:sldId id="319" r:id="rId7"/>
    <p:sldId id="320" r:id="rId8"/>
    <p:sldId id="321" r:id="rId9"/>
    <p:sldId id="331" r:id="rId10"/>
    <p:sldId id="341" r:id="rId11"/>
    <p:sldId id="322" r:id="rId12"/>
    <p:sldId id="323" r:id="rId13"/>
    <p:sldId id="342" r:id="rId14"/>
    <p:sldId id="359" r:id="rId15"/>
    <p:sldId id="356" r:id="rId16"/>
    <p:sldId id="348" r:id="rId17"/>
    <p:sldId id="343" r:id="rId18"/>
    <p:sldId id="351" r:id="rId19"/>
    <p:sldId id="344" r:id="rId20"/>
    <p:sldId id="345" r:id="rId21"/>
    <p:sldId id="350" r:id="rId22"/>
    <p:sldId id="347" r:id="rId23"/>
    <p:sldId id="352" r:id="rId24"/>
    <p:sldId id="346" r:id="rId25"/>
    <p:sldId id="353" r:id="rId26"/>
    <p:sldId id="355" r:id="rId27"/>
    <p:sldId id="357" r:id="rId28"/>
    <p:sldId id="358" r:id="rId29"/>
    <p:sldId id="354" r:id="rId30"/>
    <p:sldId id="360" r:id="rId31"/>
    <p:sldId id="333" r:id="rId32"/>
    <p:sldId id="336" r:id="rId33"/>
    <p:sldId id="281" r:id="rId34"/>
    <p:sldId id="282" r:id="rId35"/>
    <p:sldId id="283" r:id="rId36"/>
    <p:sldId id="284" r:id="rId37"/>
    <p:sldId id="338" r:id="rId38"/>
    <p:sldId id="339" r:id="rId39"/>
    <p:sldId id="340" r:id="rId40"/>
    <p:sldId id="337" r:id="rId41"/>
    <p:sldId id="286" r:id="rId42"/>
    <p:sldId id="287" r:id="rId43"/>
    <p:sldId id="291" r:id="rId44"/>
    <p:sldId id="294" r:id="rId45"/>
    <p:sldId id="288" r:id="rId46"/>
    <p:sldId id="289" r:id="rId47"/>
    <p:sldId id="290" r:id="rId48"/>
    <p:sldId id="292" r:id="rId49"/>
    <p:sldId id="293" r:id="rId50"/>
    <p:sldId id="295" r:id="rId51"/>
    <p:sldId id="296" r:id="rId52"/>
    <p:sldId id="297" r:id="rId53"/>
    <p:sldId id="298" r:id="rId54"/>
    <p:sldId id="313" r:id="rId55"/>
    <p:sldId id="302" r:id="rId5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3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868" autoAdjust="0"/>
    <p:restoredTop sz="94660"/>
  </p:normalViewPr>
  <p:slideViewPr>
    <p:cSldViewPr snapToGrid="0">
      <p:cViewPr varScale="1">
        <p:scale>
          <a:sx n="74" d="100"/>
          <a:sy n="74" d="100"/>
        </p:scale>
        <p:origin x="87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1B451-61C2-4F40-8ABE-BF109263A5C0}" type="datetimeFigureOut">
              <a:rPr lang="pt-BR" smtClean="0"/>
              <a:t>16/02/2017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B51D4-8A0F-4428-BF40-EBA3F6C260AA}" type="slidenum">
              <a:rPr lang="pt-BR" smtClean="0"/>
              <a:t>‹nº›</a:t>
            </a:fld>
            <a:endParaRPr lang="pt-BR"/>
          </a:p>
        </p:txBody>
      </p:sp>
    </p:spTree>
    <p:extLst>
      <p:ext uri="{BB962C8B-B14F-4D97-AF65-F5344CB8AC3E}">
        <p14:creationId xmlns:p14="http://schemas.microsoft.com/office/powerpoint/2010/main" val="300115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ço Reservado para Imagem de Slide 1"/>
          <p:cNvSpPr>
            <a:spLocks noGrp="1" noRot="1" noChangeAspect="1" noTextEdit="1"/>
          </p:cNvSpPr>
          <p:nvPr>
            <p:ph type="sldImg"/>
          </p:nvPr>
        </p:nvSpPr>
        <p:spPr>
          <a:ln/>
        </p:spPr>
      </p:sp>
      <p:sp>
        <p:nvSpPr>
          <p:cNvPr id="3789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37892"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FF1FA6-82A7-44C5-9E68-9BCBE0AACAB5}" type="slidenum">
              <a:rPr lang="en-US" altLang="pt-BR"/>
              <a:pPr>
                <a:spcBef>
                  <a:spcPct val="0"/>
                </a:spcBef>
              </a:pPr>
              <a:t>13</a:t>
            </a:fld>
            <a:endParaRPr lang="en-US" altLang="pt-BR"/>
          </a:p>
        </p:txBody>
      </p:sp>
    </p:spTree>
    <p:extLst>
      <p:ext uri="{BB962C8B-B14F-4D97-AF65-F5344CB8AC3E}">
        <p14:creationId xmlns:p14="http://schemas.microsoft.com/office/powerpoint/2010/main" val="19481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ço Reservado para Imagem de Slide 1"/>
          <p:cNvSpPr>
            <a:spLocks noGrp="1" noRot="1" noChangeAspect="1" noTextEdit="1"/>
          </p:cNvSpPr>
          <p:nvPr>
            <p:ph type="sldImg"/>
          </p:nvPr>
        </p:nvSpPr>
        <p:spPr>
          <a:ln/>
        </p:spPr>
      </p:sp>
      <p:sp>
        <p:nvSpPr>
          <p:cNvPr id="3993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3994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87140E-DA87-40B5-9308-63BF135D401E}" type="slidenum">
              <a:rPr lang="en-US" altLang="pt-BR"/>
              <a:pPr>
                <a:spcBef>
                  <a:spcPct val="0"/>
                </a:spcBef>
              </a:pPr>
              <a:t>17</a:t>
            </a:fld>
            <a:endParaRPr lang="en-US" altLang="pt-BR"/>
          </a:p>
        </p:txBody>
      </p:sp>
    </p:spTree>
    <p:extLst>
      <p:ext uri="{BB962C8B-B14F-4D97-AF65-F5344CB8AC3E}">
        <p14:creationId xmlns:p14="http://schemas.microsoft.com/office/powerpoint/2010/main" val="29982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ço Reservado para Imagem de Slide 1"/>
          <p:cNvSpPr>
            <a:spLocks noGrp="1" noRot="1" noChangeAspect="1" noTextEdit="1"/>
          </p:cNvSpPr>
          <p:nvPr>
            <p:ph type="sldImg"/>
          </p:nvPr>
        </p:nvSpPr>
        <p:spPr>
          <a:ln/>
        </p:spPr>
      </p:sp>
      <p:sp>
        <p:nvSpPr>
          <p:cNvPr id="4198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4198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596EA3-ED26-4608-85E3-A9EC97E0CCFE}" type="slidenum">
              <a:rPr lang="en-US" altLang="pt-BR"/>
              <a:pPr>
                <a:spcBef>
                  <a:spcPct val="0"/>
                </a:spcBef>
              </a:pPr>
              <a:t>19</a:t>
            </a:fld>
            <a:endParaRPr lang="en-US" altLang="pt-BR"/>
          </a:p>
        </p:txBody>
      </p:sp>
    </p:spTree>
    <p:extLst>
      <p:ext uri="{BB962C8B-B14F-4D97-AF65-F5344CB8AC3E}">
        <p14:creationId xmlns:p14="http://schemas.microsoft.com/office/powerpoint/2010/main" val="455832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ço Reservado para Imagem de Slide 1"/>
          <p:cNvSpPr>
            <a:spLocks noGrp="1" noRot="1" noChangeAspect="1" noTextEdit="1"/>
          </p:cNvSpPr>
          <p:nvPr>
            <p:ph type="sldImg"/>
          </p:nvPr>
        </p:nvSpPr>
        <p:spPr>
          <a:ln/>
        </p:spPr>
      </p:sp>
      <p:sp>
        <p:nvSpPr>
          <p:cNvPr id="4403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4403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DE9B5E-44A5-4B9C-8A3D-DFE75A76829D}" type="slidenum">
              <a:rPr lang="en-US" altLang="pt-BR"/>
              <a:pPr>
                <a:spcBef>
                  <a:spcPct val="0"/>
                </a:spcBef>
              </a:pPr>
              <a:t>20</a:t>
            </a:fld>
            <a:endParaRPr lang="en-US" altLang="pt-BR"/>
          </a:p>
        </p:txBody>
      </p:sp>
    </p:spTree>
    <p:extLst>
      <p:ext uri="{BB962C8B-B14F-4D97-AF65-F5344CB8AC3E}">
        <p14:creationId xmlns:p14="http://schemas.microsoft.com/office/powerpoint/2010/main" val="342218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ço Reservado para Imagem de Slide 1"/>
          <p:cNvSpPr>
            <a:spLocks noGrp="1" noRot="1" noChangeAspect="1" noTextEdit="1"/>
          </p:cNvSpPr>
          <p:nvPr>
            <p:ph type="sldImg"/>
          </p:nvPr>
        </p:nvSpPr>
        <p:spPr>
          <a:ln/>
        </p:spPr>
      </p:sp>
      <p:sp>
        <p:nvSpPr>
          <p:cNvPr id="4813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48132"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B6363B-A792-4948-A35B-AEDACD95E0DB}" type="slidenum">
              <a:rPr lang="en-US" altLang="pt-BR"/>
              <a:pPr>
                <a:spcBef>
                  <a:spcPct val="0"/>
                </a:spcBef>
              </a:pPr>
              <a:t>22</a:t>
            </a:fld>
            <a:endParaRPr lang="en-US" altLang="pt-BR"/>
          </a:p>
        </p:txBody>
      </p:sp>
    </p:spTree>
    <p:extLst>
      <p:ext uri="{BB962C8B-B14F-4D97-AF65-F5344CB8AC3E}">
        <p14:creationId xmlns:p14="http://schemas.microsoft.com/office/powerpoint/2010/main" val="4104132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ço Reservado para Imagem de Slide 1"/>
          <p:cNvSpPr>
            <a:spLocks noGrp="1" noRot="1" noChangeAspect="1" noTextEdit="1"/>
          </p:cNvSpPr>
          <p:nvPr>
            <p:ph type="sldImg"/>
          </p:nvPr>
        </p:nvSpPr>
        <p:spPr>
          <a:ln/>
        </p:spPr>
      </p:sp>
      <p:sp>
        <p:nvSpPr>
          <p:cNvPr id="4608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46084"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0915D-6ED8-45D3-A6B7-2198011DF477}" type="slidenum">
              <a:rPr lang="en-US" altLang="pt-BR"/>
              <a:pPr>
                <a:spcBef>
                  <a:spcPct val="0"/>
                </a:spcBef>
              </a:pPr>
              <a:t>24</a:t>
            </a:fld>
            <a:endParaRPr lang="en-US" altLang="pt-BR"/>
          </a:p>
        </p:txBody>
      </p:sp>
    </p:spTree>
    <p:extLst>
      <p:ext uri="{BB962C8B-B14F-4D97-AF65-F5344CB8AC3E}">
        <p14:creationId xmlns:p14="http://schemas.microsoft.com/office/powerpoint/2010/main" val="321737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ço Reservado para Imagem de Slide 1"/>
          <p:cNvSpPr>
            <a:spLocks noGrp="1" noRot="1" noChangeAspect="1" noTextEdit="1"/>
          </p:cNvSpPr>
          <p:nvPr>
            <p:ph type="sldImg"/>
          </p:nvPr>
        </p:nvSpPr>
        <p:spPr>
          <a:ln/>
        </p:spPr>
      </p:sp>
      <p:sp>
        <p:nvSpPr>
          <p:cNvPr id="921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922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4083BD-E953-43BA-A076-17F393AD7875}" type="slidenum">
              <a:rPr lang="en-US" altLang="pt-BR" smtClean="0"/>
              <a:pPr>
                <a:spcBef>
                  <a:spcPct val="0"/>
                </a:spcBef>
              </a:pPr>
              <a:t>33</a:t>
            </a:fld>
            <a:endParaRPr lang="en-US" altLang="pt-BR" smtClean="0"/>
          </a:p>
        </p:txBody>
      </p:sp>
    </p:spTree>
    <p:extLst>
      <p:ext uri="{BB962C8B-B14F-4D97-AF65-F5344CB8AC3E}">
        <p14:creationId xmlns:p14="http://schemas.microsoft.com/office/powerpoint/2010/main" val="61685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Imagem de Slide 1"/>
          <p:cNvSpPr>
            <a:spLocks noGrp="1" noRot="1" noChangeAspect="1" noTextEdit="1"/>
          </p:cNvSpPr>
          <p:nvPr>
            <p:ph type="sldImg"/>
          </p:nvPr>
        </p:nvSpPr>
        <p:spPr>
          <a:ln/>
        </p:spPr>
      </p:sp>
      <p:sp>
        <p:nvSpPr>
          <p:cNvPr id="1126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1126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A2C4F4-90FE-4B5F-A94D-C6B4FD16C83F}" type="slidenum">
              <a:rPr lang="en-US" altLang="pt-BR" smtClean="0"/>
              <a:pPr>
                <a:spcBef>
                  <a:spcPct val="0"/>
                </a:spcBef>
              </a:pPr>
              <a:t>34</a:t>
            </a:fld>
            <a:endParaRPr lang="en-US" altLang="pt-BR" smtClean="0"/>
          </a:p>
        </p:txBody>
      </p:sp>
    </p:spTree>
    <p:extLst>
      <p:ext uri="{BB962C8B-B14F-4D97-AF65-F5344CB8AC3E}">
        <p14:creationId xmlns:p14="http://schemas.microsoft.com/office/powerpoint/2010/main" val="164331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Imagem de Slide 1"/>
          <p:cNvSpPr>
            <a:spLocks noGrp="1" noRot="1" noChangeAspect="1" noTextEdit="1"/>
          </p:cNvSpPr>
          <p:nvPr>
            <p:ph type="sldImg"/>
          </p:nvPr>
        </p:nvSpPr>
        <p:spPr>
          <a:ln/>
        </p:spPr>
      </p:sp>
      <p:sp>
        <p:nvSpPr>
          <p:cNvPr id="1331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latin typeface="Arial" panose="020B0604020202020204" pitchFamily="34" charset="0"/>
            </a:endParaRPr>
          </a:p>
        </p:txBody>
      </p:sp>
      <p:sp>
        <p:nvSpPr>
          <p:cNvPr id="1331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9DA348-7E79-4016-8A29-42BFB2F93E00}" type="slidenum">
              <a:rPr lang="en-US" altLang="pt-BR" smtClean="0"/>
              <a:pPr>
                <a:spcBef>
                  <a:spcPct val="0"/>
                </a:spcBef>
              </a:pPr>
              <a:t>35</a:t>
            </a:fld>
            <a:endParaRPr lang="en-US" altLang="pt-BR" smtClean="0"/>
          </a:p>
        </p:txBody>
      </p:sp>
    </p:spTree>
    <p:extLst>
      <p:ext uri="{BB962C8B-B14F-4D97-AF65-F5344CB8AC3E}">
        <p14:creationId xmlns:p14="http://schemas.microsoft.com/office/powerpoint/2010/main" val="48568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AF67DAC-F75A-4EC6-89F1-E6D91D10A62A}" type="datetimeFigureOut">
              <a:rPr lang="pt-BR" smtClean="0"/>
              <a:t>16/02/2017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4532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AF67DAC-F75A-4EC6-89F1-E6D91D10A62A}" type="datetimeFigureOut">
              <a:rPr lang="pt-BR" smtClean="0"/>
              <a:t>16/02/2017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379403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AF67DAC-F75A-4EC6-89F1-E6D91D10A62A}" type="datetimeFigureOut">
              <a:rPr lang="pt-BR" smtClean="0"/>
              <a:t>16/02/2017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155928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lide de Título com Imagens">
    <p:spTree>
      <p:nvGrpSpPr>
        <p:cNvPr id="1" name=""/>
        <p:cNvGrpSpPr/>
        <p:nvPr/>
      </p:nvGrpSpPr>
      <p:grpSpPr>
        <a:xfrm>
          <a:off x="0" y="0"/>
          <a:ext cx="0" cy="0"/>
          <a:chOff x="0" y="0"/>
          <a:chExt cx="0" cy="0"/>
        </a:xfrm>
      </p:grpSpPr>
      <p:grpSp>
        <p:nvGrpSpPr>
          <p:cNvPr id="13" name="Grupo 12"/>
          <p:cNvGrpSpPr/>
          <p:nvPr/>
        </p:nvGrpSpPr>
        <p:grpSpPr>
          <a:xfrm rot="10800000">
            <a:off x="0" y="5645510"/>
            <a:ext cx="12192000" cy="63125"/>
            <a:chOff x="507492" y="1501519"/>
            <a:chExt cx="8129016" cy="63125"/>
          </a:xfrm>
        </p:grpSpPr>
        <p:cxnSp>
          <p:nvCxnSpPr>
            <p:cNvPr id="17" name="Conector Re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0" y="1143000"/>
            <a:ext cx="12192000" cy="63125"/>
            <a:chOff x="507492" y="1501519"/>
            <a:chExt cx="8129016" cy="63125"/>
          </a:xfrm>
        </p:grpSpPr>
        <p:cxnSp>
          <p:nvCxnSpPr>
            <p:cNvPr id="15" name="Conector Re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tâ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Retâ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pt-BR" noProof="0" smtClean="0"/>
              <a:t>Clique para editar o título mestre</a:t>
            </a:r>
            <a:endParaRPr lang="pt-BR" noProof="0" dirty="0"/>
          </a:p>
        </p:txBody>
      </p:sp>
      <p:sp>
        <p:nvSpPr>
          <p:cNvPr id="3" name="Subtítulo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t-BR" noProof="0" smtClean="0"/>
              <a:t>Clique para editar o estilo do subtítulo mestre</a:t>
            </a:r>
            <a:endParaRPr lang="pt-BR" noProof="0" dirty="0"/>
          </a:p>
        </p:txBody>
      </p:sp>
      <p:pic>
        <p:nvPicPr>
          <p:cNvPr id="10" name="Imagem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ço Reservado para Imagem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pt-BR" noProof="0" smtClean="0"/>
              <a:t>Clique no ícone para adicionar uma imagem</a:t>
            </a:r>
            <a:endParaRPr lang="pt-BR" noProof="0" dirty="0"/>
          </a:p>
        </p:txBody>
      </p:sp>
      <p:sp>
        <p:nvSpPr>
          <p:cNvPr id="19" name="Texto de Instrução"/>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pt-BR" sz="1200" b="1" i="1" noProof="0" dirty="0" smtClean="0">
                <a:latin typeface="Arial" pitchFamily="34" charset="0"/>
                <a:cs typeface="Arial" pitchFamily="34" charset="0"/>
              </a:rPr>
              <a:t>ANOTAÇÃO:</a:t>
            </a:r>
          </a:p>
          <a:p>
            <a:pPr rtl="0"/>
            <a:r>
              <a:rPr lang="pt-BR" sz="1200" i="1" noProof="0" dirty="0" smtClean="0">
                <a:latin typeface="Arial" pitchFamily="34" charset="0"/>
                <a:cs typeface="Arial" pitchFamily="34" charset="0"/>
              </a:rPr>
              <a:t>Para alterar a imagem no slide, selecione e exclua a imagem. Em seguida, use o ícone Imagens no espaço reservado para inserir sua própria imagem.</a:t>
            </a:r>
            <a:endParaRPr lang="pt-BR" sz="1200" i="1" noProof="0" dirty="0">
              <a:latin typeface="Arial" pitchFamily="34" charset="0"/>
              <a:cs typeface="Arial" pitchFamily="34" charset="0"/>
            </a:endParaRPr>
          </a:p>
        </p:txBody>
      </p:sp>
    </p:spTree>
    <p:extLst>
      <p:ext uri="{BB962C8B-B14F-4D97-AF65-F5344CB8AC3E}">
        <p14:creationId xmlns:p14="http://schemas.microsoft.com/office/powerpoint/2010/main" val="266805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260352" y="228600"/>
            <a:ext cx="11118849" cy="57912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3" name="Espaço Reservado para Data 2"/>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4" name="Espaço Reservado para Rodapé 3"/>
          <p:cNvSpPr>
            <a:spLocks noGrp="1"/>
          </p:cNvSpPr>
          <p:nvPr>
            <p:ph type="ftr" sz="quarter" idx="11"/>
          </p:nvPr>
        </p:nvSpPr>
        <p:spPr/>
        <p:txBody>
          <a:bodyPr/>
          <a:lstStyle>
            <a:lvl1pPr>
              <a:defRPr/>
            </a:lvl1pPr>
          </a:lstStyle>
          <a:p>
            <a:pPr>
              <a:defRPr/>
            </a:pPr>
            <a:endParaRPr lang="en-US"/>
          </a:p>
        </p:txBody>
      </p:sp>
      <p:sp>
        <p:nvSpPr>
          <p:cNvPr id="5" name="Espaço Reservado para Número de Slide 4"/>
          <p:cNvSpPr>
            <a:spLocks noGrp="1"/>
          </p:cNvSpPr>
          <p:nvPr>
            <p:ph type="sldNum" sz="quarter" idx="12"/>
          </p:nvPr>
        </p:nvSpPr>
        <p:spPr>
          <a:xfrm>
            <a:off x="8737600" y="6248400"/>
            <a:ext cx="2844800" cy="457200"/>
          </a:xfrm>
        </p:spPr>
        <p:txBody>
          <a:bodyPr/>
          <a:lstStyle>
            <a:lvl1pPr>
              <a:defRPr smtClean="0"/>
            </a:lvl1pPr>
          </a:lstStyle>
          <a:p>
            <a:pPr>
              <a:defRPr/>
            </a:pPr>
            <a:fld id="{A24F4AF0-733D-4DF5-8AD9-2C059A31D8A3}" type="slidenum">
              <a:rPr lang="en-US" altLang="pt-BR"/>
              <a:pPr>
                <a:defRPr/>
              </a:pPr>
              <a:t>‹nº›</a:t>
            </a:fld>
            <a:endParaRPr lang="en-US" altLang="pt-BR"/>
          </a:p>
        </p:txBody>
      </p:sp>
    </p:spTree>
    <p:extLst>
      <p:ext uri="{BB962C8B-B14F-4D97-AF65-F5344CB8AC3E}">
        <p14:creationId xmlns:p14="http://schemas.microsoft.com/office/powerpoint/2010/main" val="364986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AF67DAC-F75A-4EC6-89F1-E6D91D10A62A}" type="datetimeFigureOut">
              <a:rPr lang="pt-BR" smtClean="0"/>
              <a:t>16/02/2017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386668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4AF67DAC-F75A-4EC6-89F1-E6D91D10A62A}" type="datetimeFigureOut">
              <a:rPr lang="pt-BR" smtClean="0"/>
              <a:t>16/02/2017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83857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AF67DAC-F75A-4EC6-89F1-E6D91D10A62A}" type="datetimeFigureOut">
              <a:rPr lang="pt-BR" smtClean="0"/>
              <a:t>16/02/2017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405370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AF67DAC-F75A-4EC6-89F1-E6D91D10A62A}" type="datetimeFigureOut">
              <a:rPr lang="pt-BR" smtClean="0"/>
              <a:t>16/02/2017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412524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4AF67DAC-F75A-4EC6-89F1-E6D91D10A62A}" type="datetimeFigureOut">
              <a:rPr lang="pt-BR" smtClean="0"/>
              <a:t>16/02/2017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36618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AF67DAC-F75A-4EC6-89F1-E6D91D10A62A}" type="datetimeFigureOut">
              <a:rPr lang="pt-BR" smtClean="0"/>
              <a:t>16/02/2017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107091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AF67DAC-F75A-4EC6-89F1-E6D91D10A62A}" type="datetimeFigureOut">
              <a:rPr lang="pt-BR" smtClean="0"/>
              <a:t>16/02/2017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351160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AF67DAC-F75A-4EC6-89F1-E6D91D10A62A}" type="datetimeFigureOut">
              <a:rPr lang="pt-BR" smtClean="0"/>
              <a:t>16/02/2017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69149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67DAC-F75A-4EC6-89F1-E6D91D10A62A}" type="datetimeFigureOut">
              <a:rPr lang="pt-BR" smtClean="0"/>
              <a:t>16/02/2017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58BB0-EF96-4339-BFDC-F76F3E28E4F4}" type="slidenum">
              <a:rPr lang="pt-BR" smtClean="0"/>
              <a:t>‹nº›</a:t>
            </a:fld>
            <a:endParaRPr lang="pt-BR"/>
          </a:p>
        </p:txBody>
      </p:sp>
    </p:spTree>
    <p:extLst>
      <p:ext uri="{BB962C8B-B14F-4D97-AF65-F5344CB8AC3E}">
        <p14:creationId xmlns:p14="http://schemas.microsoft.com/office/powerpoint/2010/main" val="15722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xml.com/pub/a/2005/11/16/introducing-sparql-querying-semantic-web-tutorial.html.%20Acesso%20em%2003/2009" TargetMode="External"/><Relationship Id="rId2" Type="http://schemas.openxmlformats.org/officeDocument/2006/relationships/hyperlink" Target="http://www.mysql.com/" TargetMode="External"/><Relationship Id="rId1" Type="http://schemas.openxmlformats.org/officeDocument/2006/relationships/slideLayout" Target="../slideLayouts/slideLayout2.xml"/><Relationship Id="rId4" Type="http://schemas.openxmlformats.org/officeDocument/2006/relationships/hyperlink" Target="http://www.w3.org/TR/rdf-prim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normAutofit/>
          </a:bodyPr>
          <a:lstStyle/>
          <a:p>
            <a:pPr algn="ctr"/>
            <a:r>
              <a:rPr lang="pt-BR" sz="2800" b="1" dirty="0" smtClean="0"/>
              <a:t>Bancos de dados</a:t>
            </a:r>
            <a:r>
              <a:rPr lang="pt-BR" sz="2800" dirty="0" smtClean="0"/>
              <a:t>: </a:t>
            </a:r>
            <a:br>
              <a:rPr lang="pt-BR" sz="2800" dirty="0" smtClean="0"/>
            </a:br>
            <a:r>
              <a:rPr lang="pt-BR" sz="2200" i="1" dirty="0" err="1" smtClean="0"/>
              <a:t>Sql</a:t>
            </a:r>
            <a:r>
              <a:rPr lang="pt-BR" sz="2200" i="1" dirty="0" smtClean="0"/>
              <a:t>, </a:t>
            </a:r>
            <a:r>
              <a:rPr lang="pt-BR" sz="2200" i="1" dirty="0" err="1" smtClean="0"/>
              <a:t>NoSql</a:t>
            </a:r>
            <a:r>
              <a:rPr lang="pt-BR" sz="2200" i="1" dirty="0"/>
              <a:t> </a:t>
            </a:r>
            <a:r>
              <a:rPr lang="pt-BR" sz="2200" i="1" dirty="0" smtClean="0"/>
              <a:t>e </a:t>
            </a:r>
            <a:r>
              <a:rPr lang="pt-BR" sz="2200" i="1" dirty="0" err="1" smtClean="0"/>
              <a:t>Hadoop</a:t>
            </a:r>
            <a:r>
              <a:rPr lang="pt-BR" sz="2400" dirty="0" smtClean="0"/>
              <a:t/>
            </a:r>
            <a:br>
              <a:rPr lang="pt-BR" sz="2400" dirty="0" smtClean="0"/>
            </a:br>
            <a:r>
              <a:rPr lang="pt-BR" sz="4000" b="1" dirty="0" smtClean="0"/>
              <a:t>Aula 3</a:t>
            </a:r>
            <a:endParaRPr lang="pt-BR" sz="4000" b="1" dirty="0"/>
          </a:p>
        </p:txBody>
      </p:sp>
      <p:sp>
        <p:nvSpPr>
          <p:cNvPr id="5" name="Subtítulo 6"/>
          <p:cNvSpPr txBox="1">
            <a:spLocks/>
          </p:cNvSpPr>
          <p:nvPr/>
        </p:nvSpPr>
        <p:spPr>
          <a:xfrm>
            <a:off x="1104900" y="4372404"/>
            <a:ext cx="5734050" cy="9555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b="1" dirty="0" smtClean="0"/>
              <a:t>MPI4002</a:t>
            </a:r>
            <a:r>
              <a:rPr lang="pt-BR" dirty="0" smtClean="0"/>
              <a:t> - </a:t>
            </a:r>
            <a:r>
              <a:rPr lang="pt-BR" b="1" dirty="0" smtClean="0"/>
              <a:t>Bibliotecas Digitais: Implementação e Avaliação de Sistemas e Serviços Digitais</a:t>
            </a:r>
          </a:p>
          <a:p>
            <a:r>
              <a:rPr lang="pt-BR" b="1" dirty="0" smtClean="0"/>
              <a:t>Profs. Marcos L. </a:t>
            </a:r>
            <a:r>
              <a:rPr lang="pt-BR" b="1" dirty="0" err="1" smtClean="0"/>
              <a:t>Mucheroni</a:t>
            </a:r>
            <a:r>
              <a:rPr lang="pt-BR" b="1" dirty="0" smtClean="0"/>
              <a:t> – José Fernando M. Silva</a:t>
            </a:r>
            <a:endParaRPr lang="pt-BR" dirty="0"/>
          </a:p>
        </p:txBody>
      </p:sp>
      <p:pic>
        <p:nvPicPr>
          <p:cNvPr id="9" name="Picture 4" descr="Resultado de imagem para eca 50 an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3007" y="6104007"/>
            <a:ext cx="2057047" cy="606829"/>
          </a:xfrm>
          <a:prstGeom prst="rect">
            <a:avLst/>
          </a:prstGeom>
          <a:noFill/>
          <a:extLst>
            <a:ext uri="{909E8E84-426E-40DD-AFC4-6F175D3DCCD1}">
              <a14:hiddenFill xmlns:a14="http://schemas.microsoft.com/office/drawing/2010/main">
                <a:solidFill>
                  <a:srgbClr val="FFFFFF"/>
                </a:solidFill>
              </a14:hiddenFill>
            </a:ext>
          </a:extLst>
        </p:spPr>
      </p:pic>
      <p:pic>
        <p:nvPicPr>
          <p:cNvPr id="3" name="Espaço Reservado para Imagem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37" b="237"/>
          <a:stretch>
            <a:fillRect/>
          </a:stretch>
        </p:blipFill>
        <p:spPr/>
      </p:pic>
    </p:spTree>
    <p:extLst>
      <p:ext uri="{BB962C8B-B14F-4D97-AF65-F5344CB8AC3E}">
        <p14:creationId xmlns:p14="http://schemas.microsoft.com/office/powerpoint/2010/main" val="19578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069037660"/>
              </p:ext>
            </p:extLst>
          </p:nvPr>
        </p:nvGraphicFramePr>
        <p:xfrm>
          <a:off x="838200" y="1246076"/>
          <a:ext cx="10232771" cy="5491480"/>
        </p:xfrm>
        <a:graphic>
          <a:graphicData uri="http://schemas.openxmlformats.org/drawingml/2006/table">
            <a:tbl>
              <a:tblPr firstRow="1" bandRow="1">
                <a:tableStyleId>{93296810-A885-4BE3-A3E7-6D5BEEA58F35}</a:tableStyleId>
              </a:tblPr>
              <a:tblGrid>
                <a:gridCol w="3222371"/>
                <a:gridCol w="3505200"/>
                <a:gridCol w="3505200"/>
              </a:tblGrid>
              <a:tr h="370840">
                <a:tc>
                  <a:txBody>
                    <a:bodyPr/>
                    <a:lstStyle/>
                    <a:p>
                      <a:r>
                        <a:rPr lang="pt-BR" dirty="0" smtClean="0">
                          <a:effectLst/>
                        </a:rPr>
                        <a:t>TERMO</a:t>
                      </a:r>
                      <a:endParaRPr lang="pt-BR" dirty="0">
                        <a:effectLst/>
                        <a:latin typeface="Arial" panose="020B0604020202020204" pitchFamily="34" charset="0"/>
                      </a:endParaRPr>
                    </a:p>
                  </a:txBody>
                  <a:tcPr/>
                </a:tc>
                <a:tc>
                  <a:txBody>
                    <a:bodyPr/>
                    <a:lstStyle/>
                    <a:p>
                      <a:r>
                        <a:rPr lang="pt-BR" dirty="0" smtClean="0">
                          <a:effectLst/>
                        </a:rPr>
                        <a:t>DEFINIÇÃO</a:t>
                      </a:r>
                      <a:endParaRPr lang="pt-BR" dirty="0">
                        <a:effectLst/>
                        <a:latin typeface="Arial" panose="020B0604020202020204" pitchFamily="34" charset="0"/>
                      </a:endParaRPr>
                    </a:p>
                  </a:txBody>
                  <a:tcPr/>
                </a:tc>
                <a:tc>
                  <a:txBody>
                    <a:bodyPr/>
                    <a:lstStyle/>
                    <a:p>
                      <a:r>
                        <a:rPr lang="pt-BR" dirty="0" smtClean="0">
                          <a:effectLst/>
                        </a:rPr>
                        <a:t>EXEMPLO</a:t>
                      </a:r>
                      <a:r>
                        <a:rPr lang="pt-BR" baseline="0" dirty="0" smtClean="0">
                          <a:effectLst/>
                        </a:rPr>
                        <a:t> DE USO. </a:t>
                      </a:r>
                      <a:endParaRPr lang="pt-BR" dirty="0">
                        <a:effectLst/>
                        <a:latin typeface="Arial" panose="020B0604020202020204" pitchFamily="34" charset="0"/>
                      </a:endParaRPr>
                    </a:p>
                  </a:txBody>
                  <a:tcPr/>
                </a:tc>
              </a:tr>
              <a:tr h="370840">
                <a:tc>
                  <a:txBody>
                    <a:bodyPr/>
                    <a:lstStyle/>
                    <a:p>
                      <a:r>
                        <a:rPr lang="pt-BR" dirty="0" smtClean="0">
                          <a:effectLst/>
                        </a:rPr>
                        <a:t>Base de dados</a:t>
                      </a:r>
                    </a:p>
                  </a:txBody>
                  <a:tcPr/>
                </a:tc>
                <a:tc>
                  <a:txBody>
                    <a:bodyPr/>
                    <a:lstStyle/>
                    <a:p>
                      <a:r>
                        <a:rPr lang="pt-BR" dirty="0" smtClean="0">
                          <a:effectLst/>
                        </a:rPr>
                        <a:t>Coleção organizada de dados</a:t>
                      </a:r>
                    </a:p>
                  </a:txBody>
                  <a:tcPr/>
                </a:tc>
                <a:tc>
                  <a:txBody>
                    <a:bodyPr/>
                    <a:lstStyle/>
                    <a:p>
                      <a:r>
                        <a:rPr lang="pt-BR" dirty="0" smtClean="0">
                          <a:effectLst/>
                        </a:rPr>
                        <a:t>LILACS é uma base de dados para</a:t>
                      </a:r>
                    </a:p>
                    <a:p>
                      <a:r>
                        <a:rPr lang="pt-BR" dirty="0" smtClean="0">
                          <a:effectLst/>
                        </a:rPr>
                        <a:t>de referências bibliográficas.</a:t>
                      </a:r>
                      <a:endParaRPr lang="pt-BR" dirty="0">
                        <a:effectLst/>
                        <a:latin typeface="Arial" panose="020B0604020202020204" pitchFamily="34" charset="0"/>
                      </a:endParaRPr>
                    </a:p>
                  </a:txBody>
                  <a:tcPr/>
                </a:tc>
              </a:tr>
              <a:tr h="370840">
                <a:tc>
                  <a:txBody>
                    <a:bodyPr/>
                    <a:lstStyle/>
                    <a:p>
                      <a:r>
                        <a:rPr lang="pt-BR" dirty="0" smtClean="0">
                          <a:effectLst/>
                        </a:rPr>
                        <a:t>Sistema de banco de dados (BD)</a:t>
                      </a:r>
                    </a:p>
                    <a:p>
                      <a:r>
                        <a:rPr lang="pt-BR" dirty="0" smtClean="0">
                          <a:effectLst/>
                        </a:rPr>
                        <a:t>termo genérico para qualquer</a:t>
                      </a:r>
                    </a:p>
                  </a:txBody>
                  <a:tcPr/>
                </a:tc>
                <a:tc>
                  <a:txBody>
                    <a:bodyPr/>
                    <a:lstStyle/>
                    <a:p>
                      <a:r>
                        <a:rPr lang="pt-BR" dirty="0" smtClean="0">
                          <a:effectLst/>
                        </a:rPr>
                        <a:t>software usado para manipular</a:t>
                      </a:r>
                    </a:p>
                    <a:p>
                      <a:r>
                        <a:rPr lang="pt-BR" dirty="0" smtClean="0">
                          <a:effectLst/>
                        </a:rPr>
                        <a:t>bases de dados</a:t>
                      </a:r>
                    </a:p>
                  </a:txBody>
                  <a:tcPr/>
                </a:tc>
                <a:tc>
                  <a:txBody>
                    <a:bodyPr/>
                    <a:lstStyle/>
                    <a:p>
                      <a:r>
                        <a:rPr lang="pt-BR" dirty="0" err="1" smtClean="0">
                          <a:effectLst/>
                        </a:rPr>
                        <a:t>PostgreSQL</a:t>
                      </a:r>
                      <a:r>
                        <a:rPr lang="pt-BR" dirty="0" smtClean="0">
                          <a:effectLst/>
                        </a:rPr>
                        <a:t> e </a:t>
                      </a:r>
                      <a:r>
                        <a:rPr lang="pt-BR" dirty="0" err="1" smtClean="0">
                          <a:effectLst/>
                        </a:rPr>
                        <a:t>WinISIS</a:t>
                      </a:r>
                      <a:r>
                        <a:rPr lang="pt-BR" dirty="0" smtClean="0">
                          <a:effectLst/>
                        </a:rPr>
                        <a:t> são</a:t>
                      </a:r>
                    </a:p>
                    <a:p>
                      <a:r>
                        <a:rPr lang="pt-BR" dirty="0" smtClean="0">
                          <a:effectLst/>
                        </a:rPr>
                        <a:t>dois sistemas de bancos de</a:t>
                      </a:r>
                    </a:p>
                    <a:p>
                      <a:r>
                        <a:rPr lang="pt-BR" dirty="0" smtClean="0">
                          <a:effectLst/>
                        </a:rPr>
                        <a:t>dados bem distintos.</a:t>
                      </a:r>
                      <a:endParaRPr lang="pt-BR" dirty="0">
                        <a:effectLst/>
                        <a:latin typeface="Arial" panose="020B0604020202020204" pitchFamily="34" charset="0"/>
                      </a:endParaRPr>
                    </a:p>
                  </a:txBody>
                  <a:tcPr/>
                </a:tc>
              </a:tr>
              <a:tr h="370840">
                <a:tc>
                  <a:txBody>
                    <a:bodyPr/>
                    <a:lstStyle/>
                    <a:p>
                      <a:r>
                        <a:rPr lang="pt-BR" dirty="0" smtClean="0">
                          <a:effectLst/>
                          <a:latin typeface="Arial" panose="020B0604020202020204" pitchFamily="34" charset="0"/>
                        </a:rPr>
                        <a:t>Sistema gerenciador de </a:t>
                      </a:r>
                    </a:p>
                    <a:p>
                      <a:r>
                        <a:rPr lang="pt-BR" dirty="0" smtClean="0">
                          <a:effectLst/>
                          <a:latin typeface="Arial" panose="020B0604020202020204" pitchFamily="34" charset="0"/>
                        </a:rPr>
                        <a:t>banco de dados (SGBD)</a:t>
                      </a:r>
                    </a:p>
                  </a:txBody>
                  <a:tcPr/>
                </a:tc>
                <a:tc>
                  <a:txBody>
                    <a:bodyPr/>
                    <a:lstStyle/>
                    <a:p>
                      <a:r>
                        <a:rPr lang="pt-BR" dirty="0" smtClean="0">
                          <a:effectLst/>
                          <a:latin typeface="Arial" panose="020B0604020202020204" pitchFamily="34" charset="0"/>
                        </a:rPr>
                        <a:t>projetado para permitir e</a:t>
                      </a:r>
                    </a:p>
                    <a:p>
                      <a:r>
                        <a:rPr lang="pt-BR" dirty="0" smtClean="0">
                          <a:effectLst/>
                          <a:latin typeface="Arial" panose="020B0604020202020204" pitchFamily="34" charset="0"/>
                        </a:rPr>
                        <a:t>controlar o acesso e a</a:t>
                      </a:r>
                    </a:p>
                    <a:p>
                      <a:r>
                        <a:rPr lang="pt-BR" dirty="0" smtClean="0">
                          <a:effectLst/>
                          <a:latin typeface="Arial" panose="020B0604020202020204" pitchFamily="34" charset="0"/>
                        </a:rPr>
                        <a:t>manipulação dos dados por</a:t>
                      </a:r>
                    </a:p>
                    <a:p>
                      <a:r>
                        <a:rPr lang="pt-BR" dirty="0" smtClean="0">
                          <a:effectLst/>
                          <a:latin typeface="Arial" panose="020B0604020202020204" pitchFamily="34" charset="0"/>
                        </a:rPr>
                        <a:t>múltiplos processos ou usuários</a:t>
                      </a:r>
                    </a:p>
                    <a:p>
                      <a:r>
                        <a:rPr lang="pt-BR" dirty="0" smtClean="0">
                          <a:effectLst/>
                          <a:latin typeface="Arial" panose="020B0604020202020204" pitchFamily="34" charset="0"/>
                        </a:rPr>
                        <a:t>remotos via rede</a:t>
                      </a:r>
                    </a:p>
                  </a:txBody>
                  <a:tcPr/>
                </a:tc>
                <a:tc>
                  <a:txBody>
                    <a:bodyPr/>
                    <a:lstStyle/>
                    <a:p>
                      <a:r>
                        <a:rPr lang="pt-BR" dirty="0" smtClean="0">
                          <a:effectLst/>
                          <a:latin typeface="Arial" panose="020B0604020202020204" pitchFamily="34" charset="0"/>
                        </a:rPr>
                        <a:t>SQL é SGBD</a:t>
                      </a:r>
                      <a:r>
                        <a:rPr lang="pt-BR" baseline="0" dirty="0" smtClean="0">
                          <a:effectLst/>
                          <a:latin typeface="Arial" panose="020B0604020202020204" pitchFamily="34" charset="0"/>
                        </a:rPr>
                        <a:t> comum</a:t>
                      </a:r>
                      <a:r>
                        <a:rPr lang="pt-BR" dirty="0" smtClean="0">
                          <a:effectLst/>
                          <a:latin typeface="Arial" panose="020B0604020202020204" pitchFamily="34" charset="0"/>
                        </a:rPr>
                        <a:t>, e o</a:t>
                      </a:r>
                      <a:r>
                        <a:rPr lang="pt-BR" baseline="0" dirty="0" smtClean="0">
                          <a:effectLst/>
                          <a:latin typeface="Arial" panose="020B0604020202020204" pitchFamily="34" charset="0"/>
                        </a:rPr>
                        <a:t> </a:t>
                      </a:r>
                      <a:r>
                        <a:rPr lang="pt-BR" dirty="0" err="1" smtClean="0">
                          <a:effectLst/>
                          <a:latin typeface="Arial" panose="020B0604020202020204" pitchFamily="34" charset="0"/>
                        </a:rPr>
                        <a:t>CouchDB</a:t>
                      </a:r>
                      <a:r>
                        <a:rPr lang="pt-BR" dirty="0" smtClean="0">
                          <a:effectLst/>
                          <a:latin typeface="Arial" panose="020B0604020202020204" pitchFamily="34" charset="0"/>
                        </a:rPr>
                        <a:t> é um SGBD</a:t>
                      </a:r>
                      <a:r>
                        <a:rPr lang="pt-BR" baseline="0" dirty="0" smtClean="0">
                          <a:effectLst/>
                          <a:latin typeface="Arial" panose="020B0604020202020204" pitchFamily="34" charset="0"/>
                        </a:rPr>
                        <a:t> </a:t>
                      </a:r>
                      <a:r>
                        <a:rPr lang="pt-BR" dirty="0" err="1" smtClean="0">
                          <a:effectLst/>
                          <a:latin typeface="Arial" panose="020B0604020202020204" pitchFamily="34" charset="0"/>
                        </a:rPr>
                        <a:t>Semi</a:t>
                      </a:r>
                      <a:r>
                        <a:rPr lang="pt-BR" dirty="0" smtClean="0">
                          <a:effectLst/>
                          <a:latin typeface="Arial" panose="020B0604020202020204" pitchFamily="34" charset="0"/>
                        </a:rPr>
                        <a:t>- estruturado, </a:t>
                      </a:r>
                      <a:r>
                        <a:rPr lang="pt-BR" dirty="0" err="1" smtClean="0">
                          <a:effectLst/>
                          <a:latin typeface="Arial" panose="020B0604020202020204" pitchFamily="34" charset="0"/>
                        </a:rPr>
                        <a:t>WinISIS</a:t>
                      </a:r>
                      <a:r>
                        <a:rPr lang="pt-BR" dirty="0" smtClean="0">
                          <a:effectLst/>
                          <a:latin typeface="Arial" panose="020B0604020202020204" pitchFamily="34" charset="0"/>
                        </a:rPr>
                        <a:t> não é um SGBD é um aplicativo com</a:t>
                      </a:r>
                      <a:r>
                        <a:rPr lang="pt-BR" baseline="0" dirty="0" smtClean="0">
                          <a:effectLst/>
                          <a:latin typeface="Arial" panose="020B0604020202020204" pitchFamily="34" charset="0"/>
                        </a:rPr>
                        <a:t> BD.</a:t>
                      </a:r>
                      <a:endParaRPr lang="pt-BR" dirty="0">
                        <a:effectLst/>
                        <a:latin typeface="Arial" panose="020B0604020202020204" pitchFamily="34" charset="0"/>
                      </a:endParaRPr>
                    </a:p>
                  </a:txBody>
                  <a:tcPr/>
                </a:tc>
              </a:tr>
              <a:tr h="370840">
                <a:tc>
                  <a:txBody>
                    <a:bodyPr/>
                    <a:lstStyle/>
                    <a:p>
                      <a:r>
                        <a:rPr lang="pt-BR" dirty="0" smtClean="0">
                          <a:effectLst/>
                          <a:latin typeface="Arial" panose="020B0604020202020204" pitchFamily="34" charset="0"/>
                        </a:rPr>
                        <a:t>Sistema</a:t>
                      </a:r>
                      <a:r>
                        <a:rPr lang="pt-BR" baseline="0" dirty="0" smtClean="0">
                          <a:effectLst/>
                          <a:latin typeface="Arial" panose="020B0604020202020204" pitchFamily="34" charset="0"/>
                        </a:rPr>
                        <a:t> Eletrônico de Gerenciamento de Dados</a:t>
                      </a:r>
                      <a:endParaRPr lang="pt-BR" dirty="0" smtClean="0">
                        <a:effectLst/>
                        <a:latin typeface="Arial" panose="020B0604020202020204" pitchFamily="34" charset="0"/>
                      </a:endParaRPr>
                    </a:p>
                  </a:txBody>
                  <a:tcPr/>
                </a:tc>
                <a:tc>
                  <a:txBody>
                    <a:bodyPr/>
                    <a:lstStyle/>
                    <a:p>
                      <a:r>
                        <a:rPr lang="pt-BR" dirty="0" smtClean="0">
                          <a:effectLst/>
                          <a:latin typeface="Arial" panose="020B0604020202020204" pitchFamily="34" charset="0"/>
                        </a:rPr>
                        <a:t>Sistema que garante a</a:t>
                      </a:r>
                      <a:r>
                        <a:rPr lang="pt-BR" baseline="0" dirty="0" smtClean="0">
                          <a:effectLst/>
                          <a:latin typeface="Arial" panose="020B0604020202020204" pitchFamily="34" charset="0"/>
                        </a:rPr>
                        <a:t> </a:t>
                      </a:r>
                      <a:r>
                        <a:rPr lang="pt-BR" baseline="0" dirty="0" err="1" smtClean="0">
                          <a:effectLst/>
                          <a:latin typeface="Arial" panose="020B0604020202020204" pitchFamily="34" charset="0"/>
                        </a:rPr>
                        <a:t>interope</a:t>
                      </a:r>
                      <a:r>
                        <a:rPr lang="pt-BR" baseline="0" dirty="0" smtClean="0">
                          <a:effectLst/>
                          <a:latin typeface="Arial" panose="020B0604020202020204" pitchFamily="34" charset="0"/>
                        </a:rPr>
                        <a:t>- </a:t>
                      </a:r>
                      <a:r>
                        <a:rPr lang="pt-BR" baseline="0" dirty="0" err="1" smtClean="0">
                          <a:effectLst/>
                          <a:latin typeface="Arial" panose="020B0604020202020204" pitchFamily="34" charset="0"/>
                        </a:rPr>
                        <a:t>rabilidade</a:t>
                      </a:r>
                      <a:r>
                        <a:rPr lang="pt-BR" baseline="0" dirty="0" smtClean="0">
                          <a:effectLst/>
                          <a:latin typeface="Arial" panose="020B0604020202020204" pitchFamily="34" charset="0"/>
                        </a:rPr>
                        <a:t> de dados em </a:t>
                      </a:r>
                      <a:r>
                        <a:rPr lang="pt-BR" baseline="0" dirty="0" err="1" smtClean="0">
                          <a:effectLst/>
                          <a:latin typeface="Arial" panose="020B0604020202020204" pitchFamily="34" charset="0"/>
                        </a:rPr>
                        <a:t>língua-gem</a:t>
                      </a:r>
                      <a:r>
                        <a:rPr lang="pt-BR" baseline="0" dirty="0" smtClean="0">
                          <a:effectLst/>
                          <a:latin typeface="Arial" panose="020B0604020202020204" pitchFamily="34" charset="0"/>
                        </a:rPr>
                        <a:t> padrão ou formato aberto.</a:t>
                      </a:r>
                      <a:endParaRPr lang="pt-BR" dirty="0" smtClean="0">
                        <a:effectLst/>
                        <a:latin typeface="Arial" panose="020B0604020202020204" pitchFamily="34" charset="0"/>
                      </a:endParaRPr>
                    </a:p>
                  </a:txBody>
                  <a:tcPr/>
                </a:tc>
                <a:tc>
                  <a:txBody>
                    <a:bodyPr/>
                    <a:lstStyle/>
                    <a:p>
                      <a:r>
                        <a:rPr lang="pt-BR" dirty="0" smtClean="0">
                          <a:effectLst/>
                          <a:latin typeface="Arial" panose="020B0604020202020204" pitchFamily="34" charset="0"/>
                        </a:rPr>
                        <a:t>São inúmeros os sistemas GED,</a:t>
                      </a:r>
                      <a:r>
                        <a:rPr lang="pt-BR" baseline="0" dirty="0" smtClean="0">
                          <a:effectLst/>
                          <a:latin typeface="Arial" panose="020B0604020202020204" pitchFamily="34" charset="0"/>
                        </a:rPr>
                        <a:t> ECM (conteúdo em empresas) o </a:t>
                      </a:r>
                      <a:r>
                        <a:rPr lang="pt-BR" baseline="0" dirty="0" err="1" smtClean="0">
                          <a:effectLst/>
                          <a:latin typeface="Arial" panose="020B0604020202020204" pitchFamily="34" charset="0"/>
                        </a:rPr>
                        <a:t>Alfresco</a:t>
                      </a:r>
                      <a:r>
                        <a:rPr lang="pt-BR" baseline="0" dirty="0" smtClean="0">
                          <a:effectLst/>
                          <a:latin typeface="Arial" panose="020B0604020202020204" pitchFamily="34" charset="0"/>
                        </a:rPr>
                        <a:t>, ERM (recursos) podem ser de bibliotecas, ex. </a:t>
                      </a:r>
                      <a:r>
                        <a:rPr lang="pt-BR" baseline="0" dirty="0" err="1" smtClean="0">
                          <a:effectLst/>
                          <a:latin typeface="Arial" panose="020B0604020202020204" pitchFamily="34" charset="0"/>
                        </a:rPr>
                        <a:t>ExLibris</a:t>
                      </a:r>
                      <a:r>
                        <a:rPr lang="pt-BR" baseline="0" dirty="0" smtClean="0">
                          <a:effectLst/>
                          <a:latin typeface="Arial" panose="020B0604020202020204" pitchFamily="34" charset="0"/>
                        </a:rPr>
                        <a:t>.</a:t>
                      </a:r>
                      <a:endParaRPr lang="pt-BR" dirty="0">
                        <a:effectLst/>
                        <a:latin typeface="Arial" panose="020B0604020202020204" pitchFamily="34" charset="0"/>
                      </a:endParaRPr>
                    </a:p>
                  </a:txBody>
                  <a:tcPr/>
                </a:tc>
              </a:tr>
              <a:tr h="370840">
                <a:tc>
                  <a:txBody>
                    <a:bodyPr/>
                    <a:lstStyle/>
                    <a:p>
                      <a:r>
                        <a:rPr lang="pt-BR" dirty="0" smtClean="0">
                          <a:effectLst/>
                          <a:latin typeface="Arial" panose="020B0604020202020204" pitchFamily="34" charset="0"/>
                        </a:rPr>
                        <a:t>Bancos de Dados </a:t>
                      </a:r>
                      <a:r>
                        <a:rPr lang="pt-BR" dirty="0" err="1" smtClean="0">
                          <a:effectLst/>
                          <a:latin typeface="Arial" panose="020B0604020202020204" pitchFamily="34" charset="0"/>
                        </a:rPr>
                        <a:t>Semi</a:t>
                      </a:r>
                      <a:r>
                        <a:rPr lang="pt-BR" dirty="0" smtClean="0">
                          <a:effectLst/>
                          <a:latin typeface="Arial" panose="020B0604020202020204" pitchFamily="34" charset="0"/>
                        </a:rPr>
                        <a:t>-</a:t>
                      </a:r>
                      <a:r>
                        <a:rPr lang="pt-BR" baseline="0" dirty="0" smtClean="0">
                          <a:effectLst/>
                          <a:latin typeface="Arial" panose="020B0604020202020204" pitchFamily="34" charset="0"/>
                        </a:rPr>
                        <a:t> estruturados </a:t>
                      </a:r>
                      <a:endParaRPr lang="pt-BR" dirty="0" smtClean="0">
                        <a:effectLst/>
                        <a:latin typeface="Arial" panose="020B0604020202020204" pitchFamily="34" charset="0"/>
                      </a:endParaRPr>
                    </a:p>
                  </a:txBody>
                  <a:tcPr/>
                </a:tc>
                <a:tc>
                  <a:txBody>
                    <a:bodyPr/>
                    <a:lstStyle/>
                    <a:p>
                      <a:r>
                        <a:rPr lang="pt-BR" dirty="0" smtClean="0"/>
                        <a:t>A estrutura formal dos modelos de dados não estão como tabelas de dados, mas separados por</a:t>
                      </a:r>
                      <a:r>
                        <a:rPr lang="pt-BR" baseline="0" dirty="0" smtClean="0"/>
                        <a:t> “</a:t>
                      </a:r>
                      <a:r>
                        <a:rPr lang="pt-BR" baseline="0" dirty="0" err="1" smtClean="0"/>
                        <a:t>tags</a:t>
                      </a:r>
                      <a:r>
                        <a:rPr lang="pt-BR" baseline="0" dirty="0" smtClean="0"/>
                        <a:t>”.</a:t>
                      </a:r>
                      <a:endParaRPr lang="pt-BR" dirty="0" smtClean="0">
                        <a:effectLst/>
                        <a:latin typeface="Arial" panose="020B0604020202020204" pitchFamily="34" charset="0"/>
                      </a:endParaRPr>
                    </a:p>
                  </a:txBody>
                  <a:tcPr/>
                </a:tc>
                <a:tc>
                  <a:txBody>
                    <a:bodyPr/>
                    <a:lstStyle/>
                    <a:p>
                      <a:r>
                        <a:rPr lang="pt-BR" dirty="0" smtClean="0">
                          <a:effectLst/>
                          <a:latin typeface="Arial" panose="020B0604020202020204" pitchFamily="34" charset="0"/>
                        </a:rPr>
                        <a:t>Todos modelos</a:t>
                      </a:r>
                      <a:r>
                        <a:rPr lang="pt-BR" baseline="0" dirty="0" smtClean="0">
                          <a:effectLst/>
                          <a:latin typeface="Arial" panose="020B0604020202020204" pitchFamily="34" charset="0"/>
                        </a:rPr>
                        <a:t> de BD </a:t>
                      </a:r>
                      <a:r>
                        <a:rPr lang="pt-BR" baseline="0" dirty="0" err="1" smtClean="0">
                          <a:effectLst/>
                          <a:latin typeface="Arial" panose="020B0604020202020204" pitchFamily="34" charset="0"/>
                        </a:rPr>
                        <a:t>noSQL</a:t>
                      </a:r>
                      <a:r>
                        <a:rPr lang="pt-BR" baseline="0" dirty="0" smtClean="0">
                          <a:effectLst/>
                          <a:latin typeface="Arial" panose="020B0604020202020204" pitchFamily="34" charset="0"/>
                        </a:rPr>
                        <a:t>, mas um exemplo forte é o </a:t>
                      </a:r>
                      <a:r>
                        <a:rPr lang="pt-BR" baseline="0" dirty="0" err="1" smtClean="0">
                          <a:effectLst/>
                          <a:latin typeface="Arial" panose="020B0604020202020204" pitchFamily="34" charset="0"/>
                        </a:rPr>
                        <a:t>Hadoop</a:t>
                      </a:r>
                      <a:r>
                        <a:rPr lang="pt-BR" baseline="0" dirty="0" smtClean="0">
                          <a:effectLst/>
                          <a:latin typeface="Arial" panose="020B0604020202020204" pitchFamily="34" charset="0"/>
                        </a:rPr>
                        <a:t>. Isis é semiestruturado.</a:t>
                      </a:r>
                      <a:endParaRPr lang="pt-BR" dirty="0">
                        <a:effectLst/>
                        <a:latin typeface="Arial" panose="020B0604020202020204" pitchFamily="34" charset="0"/>
                      </a:endParaRPr>
                    </a:p>
                  </a:txBody>
                  <a:tcPr/>
                </a:tc>
              </a:tr>
            </a:tbl>
          </a:graphicData>
        </a:graphic>
      </p:graphicFrame>
      <p:sp>
        <p:nvSpPr>
          <p:cNvPr id="6" name="Título 1"/>
          <p:cNvSpPr>
            <a:spLocks noGrp="1"/>
          </p:cNvSpPr>
          <p:nvPr>
            <p:ph type="title"/>
          </p:nvPr>
        </p:nvSpPr>
        <p:spPr/>
        <p:txBody>
          <a:bodyPr>
            <a:normAutofit/>
          </a:bodyPr>
          <a:lstStyle/>
          <a:p>
            <a:r>
              <a:rPr lang="pt-BR" sz="2400" dirty="0" smtClean="0"/>
              <a:t>Bancos de dados – nomenclatura</a:t>
            </a:r>
            <a:endParaRPr lang="pt-BR" sz="2400" dirty="0"/>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4677" y="0"/>
            <a:ext cx="1417323" cy="1417323"/>
          </a:xfrm>
          <a:prstGeom prst="rect">
            <a:avLst/>
          </a:prstGeom>
        </p:spPr>
      </p:pic>
    </p:spTree>
    <p:extLst>
      <p:ext uri="{BB962C8B-B14F-4D97-AF65-F5344CB8AC3E}">
        <p14:creationId xmlns:p14="http://schemas.microsoft.com/office/powerpoint/2010/main" val="351134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pt-BR" altLang="pt-BR" sz="4000" dirty="0" smtClean="0"/>
              <a:t>Sistemas conhecidos em operação</a:t>
            </a:r>
          </a:p>
        </p:txBody>
      </p:sp>
      <p:sp>
        <p:nvSpPr>
          <p:cNvPr id="34819" name="Rectangle 3"/>
          <p:cNvSpPr>
            <a:spLocks noGrp="1" noChangeArrowheads="1"/>
          </p:cNvSpPr>
          <p:nvPr>
            <p:ph type="body" idx="1"/>
          </p:nvPr>
        </p:nvSpPr>
        <p:spPr>
          <a:xfrm>
            <a:off x="624417" y="1844676"/>
            <a:ext cx="10972800" cy="4525963"/>
          </a:xfrm>
        </p:spPr>
        <p:txBody>
          <a:bodyPr/>
          <a:lstStyle/>
          <a:p>
            <a:pPr eaLnBrk="1" hangingPunct="1">
              <a:lnSpc>
                <a:spcPct val="80000"/>
              </a:lnSpc>
            </a:pPr>
            <a:r>
              <a:rPr lang="pt-BR" altLang="pt-BR" sz="1600" b="1" smtClean="0"/>
              <a:t>Sybase SQL Anywhere</a:t>
            </a:r>
            <a:r>
              <a:rPr lang="pt-BR" altLang="pt-BR" sz="1600" smtClean="0"/>
              <a:t>: Concorre com o Oracle no mercado corporativo. Aplicações para este banco são desenvolvidas com o PowerBuilder.</a:t>
            </a:r>
          </a:p>
          <a:p>
            <a:pPr eaLnBrk="1" hangingPunct="1">
              <a:lnSpc>
                <a:spcPct val="80000"/>
              </a:lnSpc>
            </a:pPr>
            <a:endParaRPr lang="pt-BR" altLang="pt-BR" sz="1600" smtClean="0"/>
          </a:p>
          <a:p>
            <a:pPr eaLnBrk="1" hangingPunct="1">
              <a:lnSpc>
                <a:spcPct val="80000"/>
              </a:lnSpc>
            </a:pPr>
            <a:r>
              <a:rPr lang="pt-BR" altLang="pt-BR" sz="1600" b="1" smtClean="0"/>
              <a:t>MySQL</a:t>
            </a:r>
            <a:r>
              <a:rPr lang="pt-BR" altLang="pt-BR" sz="1600" smtClean="0"/>
              <a:t>: Possui versões para Windows, Solaris, Unix, FreeBSD, Linux) e é gratuito. Muito poderoso, usado principalmente para desenvolvimento WEB como servidor de dados para comércio eletrônico.</a:t>
            </a:r>
          </a:p>
          <a:p>
            <a:pPr eaLnBrk="1" hangingPunct="1">
              <a:lnSpc>
                <a:spcPct val="80000"/>
              </a:lnSpc>
            </a:pPr>
            <a:endParaRPr lang="pt-BR" altLang="pt-BR" sz="1600" smtClean="0"/>
          </a:p>
          <a:p>
            <a:pPr eaLnBrk="1" hangingPunct="1">
              <a:lnSpc>
                <a:spcPct val="80000"/>
              </a:lnSpc>
            </a:pPr>
            <a:r>
              <a:rPr lang="pt-BR" altLang="pt-BR" sz="1600" b="1" smtClean="0"/>
              <a:t>PostgreSQL</a:t>
            </a:r>
            <a:r>
              <a:rPr lang="pt-BR" altLang="pt-BR" sz="1600" smtClean="0"/>
              <a:t>: Gratuito e com boa aceitação. Originalmente concebido para rodar em Linux. Possui versões para Windows. Principalmente usado para comércio eletrônico juntamente com linguagem PHP.</a:t>
            </a:r>
          </a:p>
          <a:p>
            <a:pPr eaLnBrk="1" hangingPunct="1">
              <a:lnSpc>
                <a:spcPct val="80000"/>
              </a:lnSpc>
            </a:pPr>
            <a:endParaRPr lang="pt-BR" altLang="pt-BR" sz="1600" smtClean="0"/>
          </a:p>
          <a:p>
            <a:pPr eaLnBrk="1" hangingPunct="1">
              <a:lnSpc>
                <a:spcPct val="80000"/>
              </a:lnSpc>
            </a:pPr>
            <a:r>
              <a:rPr lang="pt-BR" altLang="pt-BR" sz="1600" b="1" smtClean="0"/>
              <a:t>Informix</a:t>
            </a:r>
            <a:r>
              <a:rPr lang="pt-BR" altLang="pt-BR" sz="1600" smtClean="0"/>
              <a:t>: Boa escalabilidade e desempenho. Comercializado pela IBM.</a:t>
            </a:r>
          </a:p>
          <a:p>
            <a:pPr eaLnBrk="1" hangingPunct="1">
              <a:lnSpc>
                <a:spcPct val="80000"/>
              </a:lnSpc>
            </a:pPr>
            <a:endParaRPr lang="pt-BR" altLang="pt-BR" sz="1600" smtClean="0"/>
          </a:p>
          <a:p>
            <a:pPr eaLnBrk="1" hangingPunct="1">
              <a:lnSpc>
                <a:spcPct val="80000"/>
              </a:lnSpc>
            </a:pPr>
            <a:r>
              <a:rPr lang="pt-BR" altLang="pt-BR" sz="1600" b="1" smtClean="0"/>
              <a:t>DB2</a:t>
            </a:r>
            <a:r>
              <a:rPr lang="pt-BR" altLang="pt-BR" sz="1600" smtClean="0"/>
              <a:t>: Produzido pela IBM, nasceu nos ambientes de grande porte, sendo posteriormente portado para plataformas mais simples (microcomputadores).</a:t>
            </a:r>
          </a:p>
          <a:p>
            <a:pPr eaLnBrk="1" hangingPunct="1">
              <a:lnSpc>
                <a:spcPct val="80000"/>
              </a:lnSpc>
            </a:pPr>
            <a:endParaRPr lang="pt-BR" altLang="pt-BR" sz="1600" smtClean="0"/>
          </a:p>
          <a:p>
            <a:pPr eaLnBrk="1" hangingPunct="1">
              <a:lnSpc>
                <a:spcPct val="80000"/>
              </a:lnSpc>
            </a:pPr>
            <a:r>
              <a:rPr lang="pt-BR" altLang="pt-BR" sz="1600" b="1" smtClean="0"/>
              <a:t>Firebird</a:t>
            </a:r>
            <a:r>
              <a:rPr lang="pt-BR" altLang="pt-BR" sz="1600" smtClean="0"/>
              <a:t>: Nascido de uma iniciativa da Borland em abrir o código do InterBase 6, este sistema é open source e esbanja versatilidade e robustez. Possui recursos de trigger, store procedures e transações concorrentes.</a:t>
            </a: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0188" y="4225842"/>
            <a:ext cx="927029" cy="763254"/>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6987" y="365125"/>
            <a:ext cx="1706813" cy="1161483"/>
          </a:xfrm>
          <a:prstGeom prst="rect">
            <a:avLst/>
          </a:prstGeom>
        </p:spPr>
      </p:pic>
    </p:spTree>
    <p:extLst>
      <p:ext uri="{BB962C8B-B14F-4D97-AF65-F5344CB8AC3E}">
        <p14:creationId xmlns:p14="http://schemas.microsoft.com/office/powerpoint/2010/main" val="1591184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461378"/>
            <a:ext cx="10515600" cy="1325563"/>
          </a:xfrm>
        </p:spPr>
        <p:txBody>
          <a:bodyPr/>
          <a:lstStyle/>
          <a:p>
            <a:pPr eaLnBrk="1" hangingPunct="1"/>
            <a:r>
              <a:rPr lang="pt-BR" altLang="pt-BR" sz="4000" dirty="0" smtClean="0"/>
              <a:t>Sistemas conhecidos, mas caindo em desuso</a:t>
            </a:r>
          </a:p>
        </p:txBody>
      </p:sp>
      <p:sp>
        <p:nvSpPr>
          <p:cNvPr id="35843" name="Rectangle 3"/>
          <p:cNvSpPr>
            <a:spLocks noGrp="1" noChangeArrowheads="1"/>
          </p:cNvSpPr>
          <p:nvPr>
            <p:ph type="body" idx="1"/>
          </p:nvPr>
        </p:nvSpPr>
        <p:spPr>
          <a:xfrm>
            <a:off x="609600" y="1600200"/>
            <a:ext cx="10972800" cy="4997450"/>
          </a:xfrm>
        </p:spPr>
        <p:txBody>
          <a:bodyPr/>
          <a:lstStyle/>
          <a:p>
            <a:pPr eaLnBrk="1" hangingPunct="1">
              <a:lnSpc>
                <a:spcPct val="80000"/>
              </a:lnSpc>
            </a:pPr>
            <a:r>
              <a:rPr lang="pt-BR" altLang="pt-BR" sz="2000" dirty="0" smtClean="0"/>
              <a:t>Além dos gerenciadores, pode-se citar algumas linguagens/ferramentas de desenvolvimento, que manipulam os banco de dados desses gerenciadores:</a:t>
            </a:r>
          </a:p>
          <a:p>
            <a:pPr eaLnBrk="1" hangingPunct="1">
              <a:lnSpc>
                <a:spcPct val="80000"/>
              </a:lnSpc>
            </a:pPr>
            <a:endParaRPr lang="pt-BR" altLang="pt-BR" sz="2000" dirty="0" smtClean="0"/>
          </a:p>
          <a:p>
            <a:pPr lvl="1" eaLnBrk="1" hangingPunct="1">
              <a:lnSpc>
                <a:spcPct val="80000"/>
              </a:lnSpc>
            </a:pPr>
            <a:r>
              <a:rPr lang="pt-BR" altLang="pt-BR" sz="1800" b="1" dirty="0" smtClean="0"/>
              <a:t>COBOL (Common </a:t>
            </a:r>
            <a:r>
              <a:rPr lang="pt-BR" altLang="pt-BR" sz="1800" b="1" dirty="0" err="1" smtClean="0"/>
              <a:t>Busines</a:t>
            </a:r>
            <a:r>
              <a:rPr lang="pt-BR" altLang="pt-BR" sz="1800" b="1" dirty="0" smtClean="0"/>
              <a:t> </a:t>
            </a:r>
            <a:r>
              <a:rPr lang="pt-BR" altLang="pt-BR" sz="1800" b="1" dirty="0" err="1" smtClean="0"/>
              <a:t>Oriented</a:t>
            </a:r>
            <a:r>
              <a:rPr lang="pt-BR" altLang="pt-BR" sz="1800" b="1" dirty="0" smtClean="0"/>
              <a:t> </a:t>
            </a:r>
            <a:r>
              <a:rPr lang="pt-BR" altLang="pt-BR" sz="1800" b="1" dirty="0" err="1" smtClean="0"/>
              <a:t>Language</a:t>
            </a:r>
            <a:r>
              <a:rPr lang="pt-BR" altLang="pt-BR" sz="1800" b="1" dirty="0" smtClean="0"/>
              <a:t>) – </a:t>
            </a:r>
            <a:r>
              <a:rPr lang="pt-BR" altLang="pt-BR" sz="1800" dirty="0"/>
              <a:t>o mais antigo, é na verdade uma linguagem, ainda existe</a:t>
            </a:r>
            <a:r>
              <a:rPr lang="pt-BR" altLang="pt-BR" sz="1800" dirty="0" smtClean="0"/>
              <a:t>.</a:t>
            </a:r>
          </a:p>
          <a:p>
            <a:pPr marL="457200" lvl="1" indent="0" eaLnBrk="1" hangingPunct="1">
              <a:lnSpc>
                <a:spcPct val="80000"/>
              </a:lnSpc>
              <a:buNone/>
            </a:pPr>
            <a:endParaRPr lang="pt-BR" altLang="pt-BR" sz="1800" dirty="0"/>
          </a:p>
          <a:p>
            <a:pPr lvl="1" eaLnBrk="1" hangingPunct="1">
              <a:lnSpc>
                <a:spcPct val="80000"/>
              </a:lnSpc>
            </a:pPr>
            <a:r>
              <a:rPr lang="pt-BR" altLang="pt-BR" sz="1800" b="1" dirty="0" smtClean="0"/>
              <a:t>Clipper</a:t>
            </a:r>
            <a:r>
              <a:rPr lang="pt-BR" altLang="pt-BR" sz="1800" dirty="0" smtClean="0"/>
              <a:t>: Comumente utilizado junto ao </a:t>
            </a:r>
            <a:r>
              <a:rPr lang="pt-BR" altLang="pt-BR" sz="1800" dirty="0" err="1" smtClean="0"/>
              <a:t>dBase</a:t>
            </a:r>
            <a:r>
              <a:rPr lang="pt-BR" altLang="pt-BR" sz="1800" dirty="0" smtClean="0"/>
              <a:t>. O Brasil foi o líder mundial em vendas e uso dessa ferramenta.</a:t>
            </a:r>
          </a:p>
          <a:p>
            <a:pPr lvl="1" eaLnBrk="1" hangingPunct="1">
              <a:lnSpc>
                <a:spcPct val="80000"/>
              </a:lnSpc>
            </a:pPr>
            <a:endParaRPr lang="pt-BR" altLang="pt-BR" sz="1800" dirty="0" smtClean="0"/>
          </a:p>
          <a:p>
            <a:pPr lvl="1" eaLnBrk="1" hangingPunct="1">
              <a:lnSpc>
                <a:spcPct val="80000"/>
              </a:lnSpc>
            </a:pPr>
            <a:r>
              <a:rPr lang="pt-BR" altLang="pt-BR" sz="1800" b="1" dirty="0" err="1" smtClean="0"/>
              <a:t>Joiner</a:t>
            </a:r>
            <a:r>
              <a:rPr lang="pt-BR" altLang="pt-BR" sz="1800" dirty="0" smtClean="0"/>
              <a:t>: Produto nacional concorrente do Clipper, produzido por uma empresa paulista chamada </a:t>
            </a:r>
            <a:r>
              <a:rPr lang="pt-BR" altLang="pt-BR" sz="1800" dirty="0" err="1" smtClean="0"/>
              <a:t>Tuxon</a:t>
            </a:r>
            <a:r>
              <a:rPr lang="pt-BR" altLang="pt-BR" sz="1800" dirty="0" smtClean="0"/>
              <a:t> Software, com versões para DOS, Unix, e algum suporte para Windows.</a:t>
            </a:r>
          </a:p>
          <a:p>
            <a:pPr lvl="1" eaLnBrk="1" hangingPunct="1">
              <a:lnSpc>
                <a:spcPct val="80000"/>
              </a:lnSpc>
            </a:pPr>
            <a:endParaRPr lang="pt-BR" altLang="pt-BR" sz="1800" dirty="0" smtClean="0"/>
          </a:p>
          <a:p>
            <a:pPr lvl="1" eaLnBrk="1" hangingPunct="1">
              <a:lnSpc>
                <a:spcPct val="80000"/>
              </a:lnSpc>
            </a:pPr>
            <a:r>
              <a:rPr lang="pt-BR" altLang="pt-BR" sz="1800" b="1" dirty="0" smtClean="0"/>
              <a:t>Delphi/C++</a:t>
            </a:r>
            <a:r>
              <a:rPr lang="pt-BR" altLang="pt-BR" sz="1800" b="1" dirty="0" err="1" smtClean="0"/>
              <a:t>Builder</a:t>
            </a:r>
            <a:r>
              <a:rPr lang="pt-BR" altLang="pt-BR" sz="1800" b="1" dirty="0" smtClean="0"/>
              <a:t>/</a:t>
            </a:r>
            <a:r>
              <a:rPr lang="pt-BR" altLang="pt-BR" sz="1800" b="1" dirty="0" err="1" smtClean="0"/>
              <a:t>JBuilder</a:t>
            </a:r>
            <a:r>
              <a:rPr lang="pt-BR" altLang="pt-BR" sz="1800" dirty="0" smtClean="0"/>
              <a:t>: Ferramentas de desenvolvimento da Borland que possuem suporte nativo aos bancos de dados </a:t>
            </a:r>
            <a:r>
              <a:rPr lang="pt-BR" altLang="pt-BR" sz="1800" dirty="0" err="1" smtClean="0"/>
              <a:t>Interbase</a:t>
            </a:r>
            <a:r>
              <a:rPr lang="pt-BR" altLang="pt-BR" sz="1800" dirty="0" smtClean="0"/>
              <a:t> e MySQL. Delphi e C++</a:t>
            </a:r>
            <a:r>
              <a:rPr lang="pt-BR" altLang="pt-BR" sz="1800" dirty="0" err="1" smtClean="0"/>
              <a:t>Builder</a:t>
            </a:r>
            <a:r>
              <a:rPr lang="pt-BR" altLang="pt-BR" sz="1800" dirty="0" smtClean="0"/>
              <a:t> também podem acessar arquivos no formato </a:t>
            </a:r>
            <a:r>
              <a:rPr lang="pt-BR" altLang="pt-BR" sz="1800" dirty="0" err="1" smtClean="0"/>
              <a:t>dBase</a:t>
            </a:r>
            <a:r>
              <a:rPr lang="pt-BR" altLang="pt-BR" sz="1800" dirty="0" smtClean="0"/>
              <a:t>, </a:t>
            </a:r>
            <a:r>
              <a:rPr lang="pt-BR" altLang="pt-BR" sz="1800" dirty="0" err="1" smtClean="0"/>
              <a:t>Paradox</a:t>
            </a:r>
            <a:r>
              <a:rPr lang="pt-BR" altLang="pt-BR" sz="1800" dirty="0" smtClean="0"/>
              <a:t> e Access nativamente, enquanto outras bases de dados podem ser </a:t>
            </a:r>
            <a:r>
              <a:rPr lang="pt-BR" altLang="pt-BR" sz="1800" dirty="0" err="1" smtClean="0"/>
              <a:t>maipuladas</a:t>
            </a:r>
            <a:r>
              <a:rPr lang="pt-BR" altLang="pt-BR" sz="1800" dirty="0" smtClean="0"/>
              <a:t> através da tecnologia ODBC.</a:t>
            </a:r>
          </a:p>
          <a:p>
            <a:pPr lvl="1" eaLnBrk="1" hangingPunct="1">
              <a:lnSpc>
                <a:spcPct val="80000"/>
              </a:lnSpc>
            </a:pPr>
            <a:endParaRPr lang="pt-BR" altLang="pt-BR" sz="1800" dirty="0" smtClean="0"/>
          </a:p>
          <a:p>
            <a:pPr lvl="1" eaLnBrk="1" hangingPunct="1">
              <a:lnSpc>
                <a:spcPct val="80000"/>
              </a:lnSpc>
            </a:pPr>
            <a:r>
              <a:rPr lang="pt-BR" altLang="pt-BR" sz="1800" b="1" dirty="0" smtClean="0"/>
              <a:t>Visual Basic/Visual C++</a:t>
            </a:r>
            <a:r>
              <a:rPr lang="pt-BR" altLang="pt-BR" sz="1800" dirty="0" smtClean="0"/>
              <a:t>: O programador pode criar aplicações que acessam bancos de dados Access ou, por meio de ODBC, outros formatos.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225" y="461378"/>
            <a:ext cx="1909512" cy="1004034"/>
          </a:xfrm>
          <a:prstGeom prst="rect">
            <a:avLst/>
          </a:prstGeom>
        </p:spPr>
      </p:pic>
    </p:spTree>
    <p:extLst>
      <p:ext uri="{BB962C8B-B14F-4D97-AF65-F5344CB8AC3E}">
        <p14:creationId xmlns:p14="http://schemas.microsoft.com/office/powerpoint/2010/main" val="211669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p:nvPr>
        </p:nvSpPr>
        <p:spPr>
          <a:xfrm>
            <a:off x="2209800" y="533400"/>
            <a:ext cx="7772400" cy="1143000"/>
          </a:xfrm>
        </p:spPr>
        <p:txBody>
          <a:bodyPr/>
          <a:lstStyle/>
          <a:p>
            <a:r>
              <a:rPr lang="pt-BR" altLang="pt-BR" smtClean="0"/>
              <a:t>Bancos de Dados</a:t>
            </a:r>
          </a:p>
        </p:txBody>
      </p:sp>
      <p:sp>
        <p:nvSpPr>
          <p:cNvPr id="36867" name="Espaço Reservado para Conteúdo 2"/>
          <p:cNvSpPr>
            <a:spLocks noGrp="1"/>
          </p:cNvSpPr>
          <p:nvPr>
            <p:ph idx="1"/>
          </p:nvPr>
        </p:nvSpPr>
        <p:spPr>
          <a:xfrm>
            <a:off x="1752600" y="1371600"/>
            <a:ext cx="8153400" cy="4343400"/>
          </a:xfrm>
        </p:spPr>
        <p:txBody>
          <a:bodyPr>
            <a:normAutofit fontScale="85000" lnSpcReduction="20000"/>
          </a:bodyPr>
          <a:lstStyle/>
          <a:p>
            <a:pPr>
              <a:buFontTx/>
              <a:buNone/>
            </a:pPr>
            <a:endParaRPr lang="pt-BR" altLang="pt-BR" smtClean="0"/>
          </a:p>
          <a:p>
            <a:r>
              <a:rPr lang="pt-BR" altLang="pt-BR" b="1" smtClean="0"/>
              <a:t>MySQL</a:t>
            </a:r>
            <a:r>
              <a:rPr lang="pt-BR" altLang="pt-BR" smtClean="0"/>
              <a:t> e </a:t>
            </a:r>
            <a:r>
              <a:rPr lang="pt-BR" altLang="pt-BR" b="1" smtClean="0"/>
              <a:t>PostgreSQL</a:t>
            </a:r>
            <a:r>
              <a:rPr lang="pt-BR" altLang="pt-BR" smtClean="0"/>
              <a:t>, os mais populares. </a:t>
            </a:r>
          </a:p>
          <a:p>
            <a:r>
              <a:rPr lang="pt-BR" altLang="pt-BR" smtClean="0"/>
              <a:t>PostgreSQL - início na Universidade de Berkeley, na Califórnia, em 1986. </a:t>
            </a:r>
          </a:p>
          <a:p>
            <a:r>
              <a:rPr lang="pt-BR" altLang="pt-BR" smtClean="0"/>
              <a:t>MySQL surgiu na Suécia três colegas: Allan Larsson, David Axmark e Michael Monty Widenius.</a:t>
            </a:r>
          </a:p>
          <a:p>
            <a:r>
              <a:rPr lang="pt-BR" altLang="pt-BR" smtClean="0"/>
              <a:t>MySQL, 1ª. versão foi lançada no ano de 1996.</a:t>
            </a:r>
          </a:p>
          <a:p>
            <a:r>
              <a:rPr lang="pt-BR" altLang="pt-BR" smtClean="0"/>
              <a:t>Compatibilidade com várias linguagens, algumas:</a:t>
            </a:r>
          </a:p>
          <a:p>
            <a:r>
              <a:rPr lang="pt-BR" altLang="pt-BR" smtClean="0"/>
              <a:t>Java, PHP, Python, Ruby, e C/C++;</a:t>
            </a:r>
          </a:p>
          <a:p>
            <a:r>
              <a:rPr lang="pt-BR" altLang="pt-BR" smtClean="0"/>
              <a:t>Base de dados de tamanho ilimitado;</a:t>
            </a:r>
          </a:p>
          <a:p>
            <a:r>
              <a:rPr lang="pt-BR" altLang="pt-BR" smtClean="0"/>
              <a:t>ORACLE: profissional, mas paga.</a:t>
            </a:r>
            <a:br>
              <a:rPr lang="pt-BR" altLang="pt-BR" smtClean="0"/>
            </a:br>
            <a:endParaRPr lang="pt-BR" altLang="pt-BR" smtClean="0"/>
          </a:p>
        </p:txBody>
      </p:sp>
      <p:pic>
        <p:nvPicPr>
          <p:cNvPr id="36868" name="Imagem 3" descr="posgresql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15400" y="1905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Imagem 4" descr="mysql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3581400"/>
            <a:ext cx="13223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p:cNvPicPr>
            <a:picLocks noChangeAspect="1"/>
          </p:cNvPicPr>
          <p:nvPr/>
        </p:nvPicPr>
        <p:blipFill>
          <a:blip r:embed="rId5"/>
          <a:stretch>
            <a:fillRect/>
          </a:stretch>
        </p:blipFill>
        <p:spPr>
          <a:xfrm>
            <a:off x="7060281" y="4562769"/>
            <a:ext cx="1538288" cy="1152231"/>
          </a:xfrm>
          <a:prstGeom prst="rect">
            <a:avLst/>
          </a:prstGeom>
        </p:spPr>
      </p:pic>
    </p:spTree>
    <p:extLst>
      <p:ext uri="{BB962C8B-B14F-4D97-AF65-F5344CB8AC3E}">
        <p14:creationId xmlns:p14="http://schemas.microsoft.com/office/powerpoint/2010/main" val="323212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Dados Estruturados</a:t>
            </a:r>
            <a:endParaRPr lang="pt-BR"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921607719"/>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fontAlgn="ctr"/>
                      <a:r>
                        <a:rPr lang="pt-BR" sz="1100" b="1" i="0" u="none" strike="noStrike" dirty="0" smtClean="0">
                          <a:solidFill>
                            <a:srgbClr val="000000"/>
                          </a:solidFill>
                          <a:effectLst/>
                          <a:latin typeface="Verdana" panose="020B0604030504040204" pitchFamily="34" charset="0"/>
                        </a:rPr>
                        <a:t>Tipos de dados</a:t>
                      </a:r>
                      <a:endParaRPr lang="pt-BR" sz="1100" b="1" i="0" u="none" strike="noStrike" dirty="0">
                        <a:solidFill>
                          <a:srgbClr val="000000"/>
                        </a:solidFill>
                        <a:effectLst/>
                        <a:latin typeface="Verdana" panose="020B0604030504040204" pitchFamily="34" charset="0"/>
                      </a:endParaRPr>
                    </a:p>
                  </a:txBody>
                  <a:tcPr marL="9525" marR="9525" marT="9525" marB="0" anchor="ctr"/>
                </a:tc>
                <a:tc>
                  <a:txBody>
                    <a:bodyPr/>
                    <a:lstStyle/>
                    <a:p>
                      <a:pPr algn="ctr" fontAlgn="ctr"/>
                      <a:r>
                        <a:rPr lang="pt-BR" sz="1100" b="1" i="0" u="none" strike="noStrike" dirty="0" smtClean="0">
                          <a:solidFill>
                            <a:srgbClr val="000000"/>
                          </a:solidFill>
                          <a:effectLst/>
                          <a:latin typeface="Verdana" panose="020B0604030504040204" pitchFamily="34" charset="0"/>
                        </a:rPr>
                        <a:t>Descrição</a:t>
                      </a:r>
                      <a:endParaRPr lang="pt-BR" sz="1100" b="1" i="0" u="none" strike="noStrike" dirty="0">
                        <a:solidFill>
                          <a:srgbClr val="000000"/>
                        </a:solidFill>
                        <a:effectLst/>
                        <a:latin typeface="Verdana" panose="020B0604030504040204" pitchFamily="34" charset="0"/>
                      </a:endParaRPr>
                    </a:p>
                  </a:txBody>
                  <a:tcPr marL="9525" marR="9525" marT="9525" marB="0" anchor="ctr"/>
                </a:tc>
              </a:tr>
              <a:tr h="370840">
                <a:tc>
                  <a:txBody>
                    <a:bodyPr/>
                    <a:lstStyle/>
                    <a:p>
                      <a:pPr algn="l" fontAlgn="ctr"/>
                      <a:r>
                        <a:rPr lang="pt-BR" sz="1100" b="0" i="0" u="none" strike="noStrike">
                          <a:solidFill>
                            <a:srgbClr val="000000"/>
                          </a:solidFill>
                          <a:effectLst/>
                          <a:latin typeface="Verdana" panose="020B0604030504040204" pitchFamily="34" charset="0"/>
                        </a:rPr>
                        <a:t>CHARACTER(n)</a:t>
                      </a:r>
                    </a:p>
                  </a:txBody>
                  <a:tcPr marL="9525" marR="9525" marT="9525" marB="0" anchor="ctr"/>
                </a:tc>
                <a:tc>
                  <a:txBody>
                    <a:bodyPr/>
                    <a:lstStyle/>
                    <a:p>
                      <a:pPr algn="l" fontAlgn="ctr"/>
                      <a:r>
                        <a:rPr lang="pt-BR" sz="1100" b="0" i="0" u="none" strike="noStrike" dirty="0" smtClean="0">
                          <a:solidFill>
                            <a:srgbClr val="000000"/>
                          </a:solidFill>
                          <a:effectLst/>
                          <a:latin typeface="Verdana" panose="020B0604030504040204" pitchFamily="34" charset="0"/>
                        </a:rPr>
                        <a:t>Cadeia</a:t>
                      </a:r>
                      <a:r>
                        <a:rPr lang="pt-BR" sz="1100" b="0" i="0" u="none" strike="noStrike" baseline="0" dirty="0" smtClean="0">
                          <a:solidFill>
                            <a:srgbClr val="000000"/>
                          </a:solidFill>
                          <a:effectLst/>
                          <a:latin typeface="Verdana" panose="020B0604030504040204" pitchFamily="34" charset="0"/>
                        </a:rPr>
                        <a:t> (</a:t>
                      </a:r>
                      <a:r>
                        <a:rPr lang="pt-BR" sz="1100" b="0" i="0" u="none" strike="noStrike" baseline="0" dirty="0" err="1" smtClean="0">
                          <a:solidFill>
                            <a:srgbClr val="000000"/>
                          </a:solidFill>
                          <a:effectLst/>
                          <a:latin typeface="Verdana" panose="020B0604030504040204" pitchFamily="34" charset="0"/>
                        </a:rPr>
                        <a:t>String</a:t>
                      </a:r>
                      <a:r>
                        <a:rPr lang="pt-BR" sz="1100" b="0" i="0" u="none" strike="noStrike" baseline="0" dirty="0" smtClean="0">
                          <a:solidFill>
                            <a:srgbClr val="000000"/>
                          </a:solidFill>
                          <a:effectLst/>
                          <a:latin typeface="Verdana" panose="020B0604030504040204" pitchFamily="34" charset="0"/>
                        </a:rPr>
                        <a:t>) de c</a:t>
                      </a:r>
                      <a:r>
                        <a:rPr lang="pt-BR" sz="1100" b="0" i="0" u="none" strike="noStrike" dirty="0" smtClean="0">
                          <a:solidFill>
                            <a:srgbClr val="000000"/>
                          </a:solidFill>
                          <a:effectLst/>
                          <a:latin typeface="Verdana" panose="020B0604030504040204" pitchFamily="34" charset="0"/>
                        </a:rPr>
                        <a:t>aracteres. Tamanho</a:t>
                      </a:r>
                      <a:r>
                        <a:rPr lang="pt-BR" sz="1100" b="0" i="0" u="none" strike="noStrike" baseline="0" dirty="0" smtClean="0">
                          <a:solidFill>
                            <a:srgbClr val="000000"/>
                          </a:solidFill>
                          <a:effectLst/>
                          <a:latin typeface="Verdana" panose="020B0604030504040204" pitchFamily="34" charset="0"/>
                        </a:rPr>
                        <a:t> fixo</a:t>
                      </a:r>
                      <a:r>
                        <a:rPr lang="pt-BR" sz="1100" b="0" i="0" u="none" strike="noStrike" dirty="0" smtClean="0">
                          <a:solidFill>
                            <a:srgbClr val="000000"/>
                          </a:solidFill>
                          <a:effectLst/>
                          <a:latin typeface="Verdana" panose="020B0604030504040204" pitchFamily="34" charset="0"/>
                        </a:rPr>
                        <a:t> </a:t>
                      </a:r>
                      <a:r>
                        <a:rPr lang="pt-BR" sz="1100" b="0" i="0" u="none" strike="noStrike" dirty="0">
                          <a:solidFill>
                            <a:srgbClr val="000000"/>
                          </a:solidFill>
                          <a:effectLst/>
                          <a:latin typeface="Verdana" panose="020B0604030504040204" pitchFamily="34" charset="0"/>
                        </a:rPr>
                        <a:t>n</a:t>
                      </a:r>
                    </a:p>
                  </a:txBody>
                  <a:tcPr marL="9525" marR="9525" marT="9525" marB="0" anchor="ctr"/>
                </a:tc>
              </a:tr>
              <a:tr h="370840">
                <a:tc>
                  <a:txBody>
                    <a:bodyPr/>
                    <a:lstStyle/>
                    <a:p>
                      <a:pPr algn="l" fontAlgn="ctr"/>
                      <a:r>
                        <a:rPr lang="pt-BR" sz="1100" b="0" i="0" u="none" strike="noStrike">
                          <a:solidFill>
                            <a:srgbClr val="000000"/>
                          </a:solidFill>
                          <a:effectLst/>
                          <a:latin typeface="Verdana" panose="020B0604030504040204" pitchFamily="34" charset="0"/>
                        </a:rPr>
                        <a:t>VARCHAR(n) or</a:t>
                      </a:r>
                    </a:p>
                  </a:txBody>
                  <a:tcPr marL="9525" marR="9525" marT="9525" marB="0" anchor="ctr"/>
                </a:tc>
                <a:tc rowSpan="2">
                  <a:txBody>
                    <a:bodyPr/>
                    <a:lstStyle/>
                    <a:p>
                      <a:pPr algn="l" fontAlgn="ctr"/>
                      <a:r>
                        <a:rPr lang="en-US" sz="1100" b="0" i="0" u="none" strike="noStrike" dirty="0" err="1" smtClean="0">
                          <a:solidFill>
                            <a:srgbClr val="000000"/>
                          </a:solidFill>
                          <a:effectLst/>
                          <a:latin typeface="Verdana" panose="020B0604030504040204" pitchFamily="34" charset="0"/>
                        </a:rPr>
                        <a:t>Cadeia</a:t>
                      </a:r>
                      <a:r>
                        <a:rPr lang="en-US" sz="1100" b="0" i="0" u="none" strike="noStrike" dirty="0" smtClean="0">
                          <a:solidFill>
                            <a:srgbClr val="000000"/>
                          </a:solidFill>
                          <a:effectLst/>
                          <a:latin typeface="Verdana" panose="020B0604030504040204" pitchFamily="34" charset="0"/>
                        </a:rPr>
                        <a:t> de </a:t>
                      </a:r>
                      <a:r>
                        <a:rPr lang="en-US" sz="1100" b="0" i="0" u="none" strike="noStrike" dirty="0" err="1" smtClean="0">
                          <a:solidFill>
                            <a:srgbClr val="000000"/>
                          </a:solidFill>
                          <a:effectLst/>
                          <a:latin typeface="Verdana" panose="020B0604030504040204" pitchFamily="34" charset="0"/>
                        </a:rPr>
                        <a:t>caracteres</a:t>
                      </a:r>
                      <a:r>
                        <a:rPr lang="en-US" sz="1100" b="0" i="0" u="none" strike="noStrike" dirty="0" smtClean="0">
                          <a:solidFill>
                            <a:srgbClr val="000000"/>
                          </a:solidFill>
                          <a:effectLst/>
                          <a:latin typeface="Verdana" panose="020B0604030504040204" pitchFamily="34" charset="0"/>
                        </a:rPr>
                        <a:t>. </a:t>
                      </a:r>
                      <a:r>
                        <a:rPr lang="en-US" sz="1100" b="0" i="0" u="none" strike="noStrike" dirty="0" err="1" smtClean="0">
                          <a:solidFill>
                            <a:srgbClr val="000000"/>
                          </a:solidFill>
                          <a:effectLst/>
                          <a:latin typeface="Verdana" panose="020B0604030504040204" pitchFamily="34" charset="0"/>
                        </a:rPr>
                        <a:t>Comprimento</a:t>
                      </a:r>
                      <a:r>
                        <a:rPr lang="en-US" sz="1100" b="0" i="0" u="none" strike="noStrike" dirty="0" smtClean="0">
                          <a:solidFill>
                            <a:srgbClr val="000000"/>
                          </a:solidFill>
                          <a:effectLst/>
                          <a:latin typeface="Verdana" panose="020B0604030504040204" pitchFamily="34" charset="0"/>
                        </a:rPr>
                        <a:t> </a:t>
                      </a:r>
                      <a:r>
                        <a:rPr lang="en-US" sz="1100" b="0" i="0" u="none" strike="noStrike" dirty="0" err="1" smtClean="0">
                          <a:solidFill>
                            <a:srgbClr val="000000"/>
                          </a:solidFill>
                          <a:effectLst/>
                          <a:latin typeface="Verdana" panose="020B0604030504040204" pitchFamily="34" charset="0"/>
                        </a:rPr>
                        <a:t>variável</a:t>
                      </a:r>
                      <a:r>
                        <a:rPr lang="en-US" sz="1100" b="0" i="0" u="none" strike="noStrike" dirty="0" smtClean="0">
                          <a:solidFill>
                            <a:srgbClr val="000000"/>
                          </a:solidFill>
                          <a:effectLst/>
                          <a:latin typeface="Verdana" panose="020B0604030504040204" pitchFamily="34" charset="0"/>
                        </a:rPr>
                        <a:t> </a:t>
                      </a:r>
                      <a:r>
                        <a:rPr lang="en-US" sz="1100" b="0" i="0" u="none" strike="noStrike" dirty="0" err="1" smtClean="0">
                          <a:solidFill>
                            <a:srgbClr val="000000"/>
                          </a:solidFill>
                          <a:effectLst/>
                          <a:latin typeface="Verdana" panose="020B0604030504040204" pitchFamily="34" charset="0"/>
                        </a:rPr>
                        <a:t>máximo</a:t>
                      </a:r>
                      <a:r>
                        <a:rPr lang="en-US" sz="1100" b="0" i="0" u="none" strike="noStrike" dirty="0" smtClean="0">
                          <a:solidFill>
                            <a:srgbClr val="000000"/>
                          </a:solidFill>
                          <a:effectLst/>
                          <a:latin typeface="Verdana" panose="020B0604030504040204" pitchFamily="34" charset="0"/>
                        </a:rPr>
                        <a:t> n</a:t>
                      </a:r>
                      <a:endParaRPr lang="en-US" sz="1100" b="0" i="0" u="none" strike="noStrike" dirty="0">
                        <a:solidFill>
                          <a:srgbClr val="000000"/>
                        </a:solidFill>
                        <a:effectLst/>
                        <a:latin typeface="Verdana" panose="020B0604030504040204" pitchFamily="34" charset="0"/>
                      </a:endParaRPr>
                    </a:p>
                  </a:txBody>
                  <a:tcPr marL="9525" marR="9525" marT="9525" marB="0" anchor="ctr"/>
                </a:tc>
              </a:tr>
              <a:tr h="370840">
                <a:tc>
                  <a:txBody>
                    <a:bodyPr/>
                    <a:lstStyle/>
                    <a:p>
                      <a:pPr algn="l" fontAlgn="ctr"/>
                      <a:r>
                        <a:rPr lang="pt-BR" sz="1100" b="0" i="0" u="none" strike="noStrike">
                          <a:solidFill>
                            <a:srgbClr val="000000"/>
                          </a:solidFill>
                          <a:effectLst/>
                          <a:latin typeface="Verdana" panose="020B0604030504040204" pitchFamily="34" charset="0"/>
                        </a:rPr>
                        <a:t>CHARACTER VARYING(n)</a:t>
                      </a:r>
                    </a:p>
                  </a:txBody>
                  <a:tcPr marL="9525" marR="9525" marT="9525" marB="0" anchor="ctr"/>
                </a:tc>
                <a:tc vMerge="1">
                  <a:txBody>
                    <a:bodyPr/>
                    <a:lstStyle/>
                    <a:p>
                      <a:endParaRPr lang="pt-BR"/>
                    </a:p>
                  </a:txBody>
                  <a:tcPr/>
                </a:tc>
              </a:tr>
              <a:tr h="370840">
                <a:tc>
                  <a:txBody>
                    <a:bodyPr/>
                    <a:lstStyle/>
                    <a:p>
                      <a:pPr algn="l" fontAlgn="ctr"/>
                      <a:r>
                        <a:rPr lang="pt-BR" sz="1100" b="0" i="0" u="none" strike="noStrike">
                          <a:solidFill>
                            <a:srgbClr val="000000"/>
                          </a:solidFill>
                          <a:effectLst/>
                          <a:latin typeface="Verdana" panose="020B0604030504040204" pitchFamily="34" charset="0"/>
                        </a:rPr>
                        <a:t>BINARY(n)</a:t>
                      </a:r>
                    </a:p>
                  </a:txBody>
                  <a:tcPr marL="9525" marR="9525" marT="9525" marB="0" anchor="ctr"/>
                </a:tc>
                <a:tc>
                  <a:txBody>
                    <a:bodyPr/>
                    <a:lstStyle/>
                    <a:p>
                      <a:pPr algn="l" fontAlgn="ctr"/>
                      <a:r>
                        <a:rPr lang="pt-BR" sz="1100" b="0" i="0" u="none" strike="noStrike" dirty="0" smtClean="0">
                          <a:solidFill>
                            <a:srgbClr val="000000"/>
                          </a:solidFill>
                          <a:effectLst/>
                          <a:latin typeface="Verdana" panose="020B0604030504040204" pitchFamily="34" charset="0"/>
                        </a:rPr>
                        <a:t>Cadeia</a:t>
                      </a:r>
                      <a:r>
                        <a:rPr lang="pt-BR" sz="1100" b="0" i="0" u="none" strike="noStrike" baseline="0" dirty="0" smtClean="0">
                          <a:solidFill>
                            <a:srgbClr val="000000"/>
                          </a:solidFill>
                          <a:effectLst/>
                          <a:latin typeface="Verdana" panose="020B0604030504040204" pitchFamily="34" charset="0"/>
                        </a:rPr>
                        <a:t> (</a:t>
                      </a:r>
                      <a:r>
                        <a:rPr lang="pt-BR" sz="1100" b="0" i="0" u="none" strike="noStrike" baseline="0" dirty="0" err="1" smtClean="0">
                          <a:solidFill>
                            <a:srgbClr val="000000"/>
                          </a:solidFill>
                          <a:effectLst/>
                          <a:latin typeface="Verdana" panose="020B0604030504040204" pitchFamily="34" charset="0"/>
                        </a:rPr>
                        <a:t>String</a:t>
                      </a:r>
                      <a:r>
                        <a:rPr lang="pt-BR" sz="1100" b="0" i="0" u="none" strike="noStrike" baseline="0" dirty="0" smtClean="0">
                          <a:solidFill>
                            <a:srgbClr val="000000"/>
                          </a:solidFill>
                          <a:effectLst/>
                          <a:latin typeface="Verdana" panose="020B0604030504040204" pitchFamily="34" charset="0"/>
                        </a:rPr>
                        <a:t>) b</a:t>
                      </a:r>
                      <a:r>
                        <a:rPr lang="pt-BR" sz="1100" b="0" i="0" u="none" strike="noStrike" dirty="0" smtClean="0">
                          <a:solidFill>
                            <a:srgbClr val="000000"/>
                          </a:solidFill>
                          <a:effectLst/>
                          <a:latin typeface="Verdana" panose="020B0604030504040204" pitchFamily="34" charset="0"/>
                        </a:rPr>
                        <a:t>inária. Comprimento fixo </a:t>
                      </a:r>
                      <a:r>
                        <a:rPr lang="pt-BR" sz="1100" b="0" i="0" u="none" strike="noStrike" dirty="0">
                          <a:solidFill>
                            <a:srgbClr val="000000"/>
                          </a:solidFill>
                          <a:effectLst/>
                          <a:latin typeface="Verdana" panose="020B0604030504040204" pitchFamily="34" charset="0"/>
                        </a:rPr>
                        <a:t>n</a:t>
                      </a:r>
                    </a:p>
                  </a:txBody>
                  <a:tcPr marL="9525" marR="9525" marT="9525" marB="0" anchor="ctr"/>
                </a:tc>
              </a:tr>
              <a:tr h="370840">
                <a:tc>
                  <a:txBody>
                    <a:bodyPr/>
                    <a:lstStyle/>
                    <a:p>
                      <a:pPr algn="l" fontAlgn="ctr"/>
                      <a:r>
                        <a:rPr lang="pt-BR" sz="1100" b="0" i="0" u="none" strike="noStrike">
                          <a:solidFill>
                            <a:srgbClr val="000000"/>
                          </a:solidFill>
                          <a:effectLst/>
                          <a:latin typeface="Verdana" panose="020B0604030504040204" pitchFamily="34" charset="0"/>
                        </a:rPr>
                        <a:t>BOOLEAN</a:t>
                      </a:r>
                    </a:p>
                  </a:txBody>
                  <a:tcPr marL="9525" marR="9525" marT="9525" marB="0" anchor="ctr"/>
                </a:tc>
                <a:tc>
                  <a:txBody>
                    <a:bodyPr/>
                    <a:lstStyle/>
                    <a:p>
                      <a:pPr algn="l" fontAlgn="ctr"/>
                      <a:r>
                        <a:rPr lang="pt-BR" sz="1100" b="0" i="0" u="none" strike="noStrike" dirty="0" smtClean="0">
                          <a:solidFill>
                            <a:srgbClr val="000000"/>
                          </a:solidFill>
                          <a:effectLst/>
                          <a:latin typeface="Verdana" panose="020B0604030504040204" pitchFamily="34" charset="0"/>
                        </a:rPr>
                        <a:t>Armazena</a:t>
                      </a:r>
                      <a:r>
                        <a:rPr lang="pt-BR" sz="1100" b="0" i="0" u="none" strike="noStrike" baseline="0" dirty="0" smtClean="0">
                          <a:solidFill>
                            <a:srgbClr val="000000"/>
                          </a:solidFill>
                          <a:effectLst/>
                          <a:latin typeface="Verdana" panose="020B0604030504040204" pitchFamily="34" charset="0"/>
                        </a:rPr>
                        <a:t> valore</a:t>
                      </a:r>
                      <a:r>
                        <a:rPr lang="pt-BR" sz="1100" b="0" i="0" u="none" strike="noStrike" dirty="0" smtClean="0">
                          <a:solidFill>
                            <a:srgbClr val="000000"/>
                          </a:solidFill>
                          <a:effectLst/>
                          <a:latin typeface="Verdana" panose="020B0604030504040204" pitchFamily="34" charset="0"/>
                        </a:rPr>
                        <a:t>s </a:t>
                      </a:r>
                      <a:r>
                        <a:rPr lang="pt-BR" sz="1100" b="0" i="0" u="none" strike="noStrike" dirty="0">
                          <a:solidFill>
                            <a:srgbClr val="000000"/>
                          </a:solidFill>
                          <a:effectLst/>
                          <a:latin typeface="Verdana" panose="020B0604030504040204" pitchFamily="34" charset="0"/>
                        </a:rPr>
                        <a:t>TRUE </a:t>
                      </a:r>
                      <a:r>
                        <a:rPr lang="pt-BR" sz="1100" b="0" i="0" u="none" strike="noStrike" dirty="0" smtClean="0">
                          <a:solidFill>
                            <a:srgbClr val="000000"/>
                          </a:solidFill>
                          <a:effectLst/>
                          <a:latin typeface="Verdana" panose="020B0604030504040204" pitchFamily="34" charset="0"/>
                        </a:rPr>
                        <a:t>ou FALSE</a:t>
                      </a:r>
                      <a:endParaRPr lang="pt-BR" sz="1100" b="0" i="0" u="none" strike="noStrike" dirty="0">
                        <a:solidFill>
                          <a:srgbClr val="000000"/>
                        </a:solidFill>
                        <a:effectLst/>
                        <a:latin typeface="Verdana" panose="020B0604030504040204" pitchFamily="34" charset="0"/>
                      </a:endParaRPr>
                    </a:p>
                  </a:txBody>
                  <a:tcPr marL="9525" marR="9525" marT="9525" marB="0" anchor="ctr"/>
                </a:tc>
              </a:tr>
              <a:tr h="370840">
                <a:tc>
                  <a:txBody>
                    <a:bodyPr/>
                    <a:lstStyle/>
                    <a:p>
                      <a:pPr algn="l" fontAlgn="ctr"/>
                      <a:r>
                        <a:rPr lang="pt-BR" sz="1100" b="0" i="0" u="none" strike="noStrike">
                          <a:solidFill>
                            <a:srgbClr val="000000"/>
                          </a:solidFill>
                          <a:effectLst/>
                          <a:latin typeface="Verdana" panose="020B0604030504040204" pitchFamily="34" charset="0"/>
                        </a:rPr>
                        <a:t>VARBINARY(n) or</a:t>
                      </a:r>
                    </a:p>
                  </a:txBody>
                  <a:tcPr marL="9525" marR="9525" marT="9525" marB="0" anchor="ctr"/>
                </a:tc>
                <a:tc rowSpan="2">
                  <a:txBody>
                    <a:bodyPr/>
                    <a:lstStyle/>
                    <a:p>
                      <a:pPr algn="l" fontAlgn="ctr"/>
                      <a:r>
                        <a:rPr lang="en-US" sz="1100" b="0" i="0" u="none" strike="noStrike" dirty="0" err="1" smtClean="0">
                          <a:solidFill>
                            <a:srgbClr val="000000"/>
                          </a:solidFill>
                          <a:effectLst/>
                          <a:latin typeface="Verdana" panose="020B0604030504040204" pitchFamily="34" charset="0"/>
                        </a:rPr>
                        <a:t>Cadeia</a:t>
                      </a:r>
                      <a:r>
                        <a:rPr lang="en-US" sz="1100" b="0" i="0" u="none" strike="noStrike" dirty="0" smtClean="0">
                          <a:solidFill>
                            <a:srgbClr val="000000"/>
                          </a:solidFill>
                          <a:effectLst/>
                          <a:latin typeface="Verdana" panose="020B0604030504040204" pitchFamily="34" charset="0"/>
                        </a:rPr>
                        <a:t> </a:t>
                      </a:r>
                      <a:r>
                        <a:rPr lang="en-US" sz="1100" b="0" i="0" u="none" strike="noStrike" dirty="0" err="1" smtClean="0">
                          <a:solidFill>
                            <a:srgbClr val="000000"/>
                          </a:solidFill>
                          <a:effectLst/>
                          <a:latin typeface="Verdana" panose="020B0604030504040204" pitchFamily="34" charset="0"/>
                        </a:rPr>
                        <a:t>Binária</a:t>
                      </a:r>
                      <a:r>
                        <a:rPr lang="en-US" sz="1100" b="0" i="0" u="none" strike="noStrike" dirty="0" smtClean="0">
                          <a:solidFill>
                            <a:srgbClr val="000000"/>
                          </a:solidFill>
                          <a:effectLst/>
                          <a:latin typeface="Verdana" panose="020B0604030504040204" pitchFamily="34" charset="0"/>
                        </a:rPr>
                        <a:t>. </a:t>
                      </a:r>
                      <a:r>
                        <a:rPr lang="en-US" sz="1100" b="0" i="0" u="none" strike="noStrike" dirty="0" err="1" smtClean="0">
                          <a:solidFill>
                            <a:srgbClr val="000000"/>
                          </a:solidFill>
                          <a:effectLst/>
                          <a:latin typeface="Verdana" panose="020B0604030504040204" pitchFamily="34" charset="0"/>
                        </a:rPr>
                        <a:t>Comprimento</a:t>
                      </a:r>
                      <a:r>
                        <a:rPr lang="en-US" sz="1100" b="0" i="0" u="none" strike="noStrike" dirty="0" smtClean="0">
                          <a:solidFill>
                            <a:srgbClr val="000000"/>
                          </a:solidFill>
                          <a:effectLst/>
                          <a:latin typeface="Verdana" panose="020B0604030504040204" pitchFamily="34" charset="0"/>
                        </a:rPr>
                        <a:t> </a:t>
                      </a:r>
                      <a:r>
                        <a:rPr lang="en-US" sz="1100" b="0" i="0" u="none" strike="noStrike" dirty="0" err="1" smtClean="0">
                          <a:solidFill>
                            <a:srgbClr val="000000"/>
                          </a:solidFill>
                          <a:effectLst/>
                          <a:latin typeface="Verdana" panose="020B0604030504040204" pitchFamily="34" charset="0"/>
                        </a:rPr>
                        <a:t>variável</a:t>
                      </a:r>
                      <a:r>
                        <a:rPr lang="en-US" sz="1100" b="0" i="0" u="none" strike="noStrike" baseline="0" dirty="0" smtClean="0">
                          <a:solidFill>
                            <a:srgbClr val="000000"/>
                          </a:solidFill>
                          <a:effectLst/>
                          <a:latin typeface="Verdana" panose="020B0604030504040204" pitchFamily="34" charset="0"/>
                        </a:rPr>
                        <a:t> </a:t>
                      </a:r>
                      <a:r>
                        <a:rPr lang="en-US" sz="1100" b="0" i="0" u="none" strike="noStrike" baseline="0" dirty="0" err="1" smtClean="0">
                          <a:solidFill>
                            <a:srgbClr val="000000"/>
                          </a:solidFill>
                          <a:effectLst/>
                          <a:latin typeface="Verdana" panose="020B0604030504040204" pitchFamily="34" charset="0"/>
                        </a:rPr>
                        <a:t>máximo</a:t>
                      </a:r>
                      <a:r>
                        <a:rPr lang="en-US" sz="1100" b="0" i="0" u="none" strike="noStrike" baseline="0" dirty="0" smtClean="0">
                          <a:solidFill>
                            <a:srgbClr val="000000"/>
                          </a:solidFill>
                          <a:effectLst/>
                          <a:latin typeface="Verdana" panose="020B0604030504040204" pitchFamily="34" charset="0"/>
                        </a:rPr>
                        <a:t> </a:t>
                      </a:r>
                      <a:r>
                        <a:rPr lang="en-US" sz="1100" b="0" i="0" u="none" strike="noStrike" dirty="0" smtClean="0">
                          <a:solidFill>
                            <a:srgbClr val="000000"/>
                          </a:solidFill>
                          <a:effectLst/>
                          <a:latin typeface="Verdana" panose="020B0604030504040204" pitchFamily="34" charset="0"/>
                        </a:rPr>
                        <a:t>n</a:t>
                      </a:r>
                      <a:endParaRPr lang="en-US" sz="1100" b="0" i="0" u="none" strike="noStrike" dirty="0">
                        <a:solidFill>
                          <a:srgbClr val="000000"/>
                        </a:solidFill>
                        <a:effectLst/>
                        <a:latin typeface="Verdana" panose="020B0604030504040204" pitchFamily="34" charset="0"/>
                      </a:endParaRPr>
                    </a:p>
                  </a:txBody>
                  <a:tcPr marL="9525" marR="9525" marT="9525" marB="0" anchor="ctr"/>
                </a:tc>
              </a:tr>
              <a:tr h="370840">
                <a:tc>
                  <a:txBody>
                    <a:bodyPr/>
                    <a:lstStyle/>
                    <a:p>
                      <a:pPr algn="l" fontAlgn="ctr"/>
                      <a:r>
                        <a:rPr lang="pt-BR" sz="1100" b="0" i="0" u="none" strike="noStrike">
                          <a:solidFill>
                            <a:srgbClr val="000000"/>
                          </a:solidFill>
                          <a:effectLst/>
                          <a:latin typeface="Verdana" panose="020B0604030504040204" pitchFamily="34" charset="0"/>
                        </a:rPr>
                        <a:t>BINARY VARYING(n)</a:t>
                      </a:r>
                    </a:p>
                  </a:txBody>
                  <a:tcPr marL="9525" marR="9525" marT="9525" marB="0" anchor="ctr"/>
                </a:tc>
                <a:tc vMerge="1">
                  <a:txBody>
                    <a:bodyPr/>
                    <a:lstStyle/>
                    <a:p>
                      <a:endParaRPr lang="pt-BR"/>
                    </a:p>
                  </a:txBody>
                  <a:tcPr/>
                </a:tc>
              </a:tr>
              <a:tr h="370840">
                <a:tc>
                  <a:txBody>
                    <a:bodyPr/>
                    <a:lstStyle/>
                    <a:p>
                      <a:pPr algn="l" fontAlgn="ctr"/>
                      <a:r>
                        <a:rPr lang="pt-BR" sz="1100" b="0" i="0" u="none" strike="noStrike" dirty="0">
                          <a:solidFill>
                            <a:srgbClr val="000000"/>
                          </a:solidFill>
                          <a:effectLst/>
                          <a:latin typeface="Verdana" panose="020B0604030504040204" pitchFamily="34" charset="0"/>
                        </a:rPr>
                        <a:t>INTEGER(p</a:t>
                      </a:r>
                      <a:r>
                        <a:rPr lang="pt-BR" sz="1100" b="0" i="0" u="none" strike="noStrike" dirty="0" smtClean="0">
                          <a:solidFill>
                            <a:srgbClr val="000000"/>
                          </a:solidFill>
                          <a:effectLst/>
                          <a:latin typeface="Verdana" panose="020B0604030504040204" pitchFamily="34" charset="0"/>
                        </a:rPr>
                        <a:t>) OU INT </a:t>
                      </a:r>
                      <a:endParaRPr lang="pt-BR" sz="1100" b="0" i="0" u="none" strike="noStrike" dirty="0">
                        <a:solidFill>
                          <a:srgbClr val="000000"/>
                        </a:solidFill>
                        <a:effectLst/>
                        <a:latin typeface="Verdana" panose="020B0604030504040204" pitchFamily="34" charset="0"/>
                      </a:endParaRPr>
                    </a:p>
                  </a:txBody>
                  <a:tcPr marL="9525" marR="9525" marT="9525" marB="0" anchor="ctr"/>
                </a:tc>
                <a:tc>
                  <a:txBody>
                    <a:bodyPr/>
                    <a:lstStyle/>
                    <a:p>
                      <a:pPr algn="l" fontAlgn="ctr"/>
                      <a:r>
                        <a:rPr lang="pt-BR" sz="1100" b="0" i="0" u="none" strike="noStrike" dirty="0" smtClean="0">
                          <a:solidFill>
                            <a:srgbClr val="000000"/>
                          </a:solidFill>
                          <a:effectLst/>
                          <a:latin typeface="Verdana" panose="020B0604030504040204" pitchFamily="34" charset="0"/>
                        </a:rPr>
                        <a:t>Numérico</a:t>
                      </a:r>
                      <a:r>
                        <a:rPr lang="pt-BR" sz="1100" b="0" i="0" u="none" strike="noStrike" baseline="0" dirty="0" smtClean="0">
                          <a:solidFill>
                            <a:srgbClr val="000000"/>
                          </a:solidFill>
                          <a:effectLst/>
                          <a:latin typeface="Verdana" panose="020B0604030504040204" pitchFamily="34" charset="0"/>
                        </a:rPr>
                        <a:t> inteiro </a:t>
                      </a:r>
                      <a:r>
                        <a:rPr lang="pt-BR" sz="1100" b="0" i="0" u="none" strike="noStrike" dirty="0" smtClean="0">
                          <a:solidFill>
                            <a:srgbClr val="000000"/>
                          </a:solidFill>
                          <a:effectLst/>
                          <a:latin typeface="Verdana" panose="020B0604030504040204" pitchFamily="34" charset="0"/>
                        </a:rPr>
                        <a:t>com precisão p, INT</a:t>
                      </a:r>
                      <a:r>
                        <a:rPr lang="pt-BR" sz="1100" b="0" i="0" u="none" strike="noStrike" baseline="0" dirty="0" smtClean="0">
                          <a:solidFill>
                            <a:srgbClr val="000000"/>
                          </a:solidFill>
                          <a:effectLst/>
                          <a:latin typeface="Verdana" panose="020B0604030504040204" pitchFamily="34" charset="0"/>
                        </a:rPr>
                        <a:t> valores inteiros até 32.657</a:t>
                      </a:r>
                      <a:endParaRPr lang="pt-BR" sz="1100" b="0" i="0" u="none" strike="noStrike" dirty="0">
                        <a:solidFill>
                          <a:srgbClr val="000000"/>
                        </a:solidFill>
                        <a:effectLst/>
                        <a:latin typeface="Verdana" panose="020B0604030504040204" pitchFamily="34" charset="0"/>
                      </a:endParaRPr>
                    </a:p>
                  </a:txBody>
                  <a:tcPr marL="9525" marR="9525" marT="9525" marB="0" anchor="ctr"/>
                </a:tc>
              </a:tr>
              <a:tr h="370840">
                <a:tc>
                  <a:txBody>
                    <a:bodyPr/>
                    <a:lstStyle/>
                    <a:p>
                      <a:pPr marL="0" algn="l" defTabSz="914400" rtl="0" eaLnBrk="1" fontAlgn="ctr" latinLnBrk="0" hangingPunct="1"/>
                      <a:r>
                        <a:rPr lang="pt-BR" sz="1100" b="0" i="0" u="none" strike="noStrike" kern="1200" dirty="0">
                          <a:solidFill>
                            <a:srgbClr val="000000"/>
                          </a:solidFill>
                          <a:effectLst/>
                          <a:latin typeface="Verdana" panose="020B0604030504040204" pitchFamily="34" charset="0"/>
                          <a:ea typeface="+mn-ea"/>
                          <a:cs typeface="+mn-cs"/>
                        </a:rPr>
                        <a:t>FLOAT</a:t>
                      </a:r>
                    </a:p>
                  </a:txBody>
                  <a:tcPr anchor="ctr"/>
                </a:tc>
                <a:tc>
                  <a:txBody>
                    <a:bodyPr/>
                    <a:lstStyle/>
                    <a:p>
                      <a:pPr marL="0" algn="l" defTabSz="914400" rtl="0" eaLnBrk="1" fontAlgn="ctr" latinLnBrk="0" hangingPunct="1"/>
                      <a:r>
                        <a:rPr lang="it-IT" sz="1100" b="0" i="0" u="none" strike="noStrike" kern="1200" dirty="0" smtClean="0">
                          <a:solidFill>
                            <a:srgbClr val="000000"/>
                          </a:solidFill>
                          <a:effectLst/>
                          <a:latin typeface="Verdana" panose="020B0604030504040204" pitchFamily="34" charset="0"/>
                          <a:ea typeface="+mn-ea"/>
                          <a:cs typeface="+mn-cs"/>
                        </a:rPr>
                        <a:t>Aproximação numérica, precisão da mantissa  </a:t>
                      </a:r>
                      <a:r>
                        <a:rPr lang="it-IT" sz="1100" b="0" i="0" u="none" strike="noStrike" kern="1200" dirty="0">
                          <a:solidFill>
                            <a:srgbClr val="000000"/>
                          </a:solidFill>
                          <a:effectLst/>
                          <a:latin typeface="Verdana" panose="020B0604030504040204" pitchFamily="34" charset="0"/>
                          <a:ea typeface="+mn-ea"/>
                          <a:cs typeface="+mn-cs"/>
                        </a:rPr>
                        <a:t>16</a:t>
                      </a:r>
                    </a:p>
                  </a:txBody>
                  <a:tcPr anchor="ctr"/>
                </a:tc>
              </a:tr>
              <a:tr h="370840">
                <a:tc>
                  <a:txBody>
                    <a:bodyPr/>
                    <a:lstStyle/>
                    <a:p>
                      <a:pPr marL="0" algn="l" defTabSz="914400" rtl="0" eaLnBrk="1" fontAlgn="ctr" latinLnBrk="0" hangingPunct="1"/>
                      <a:r>
                        <a:rPr lang="pt-BR" sz="1100" b="0" i="0" u="none" strike="noStrike" kern="1200" dirty="0">
                          <a:solidFill>
                            <a:srgbClr val="000000"/>
                          </a:solidFill>
                          <a:effectLst/>
                          <a:latin typeface="Verdana" panose="020B0604030504040204" pitchFamily="34" charset="0"/>
                          <a:ea typeface="+mn-ea"/>
                          <a:cs typeface="+mn-cs"/>
                        </a:rPr>
                        <a:t>DOUBLE PRECISION</a:t>
                      </a:r>
                    </a:p>
                  </a:txBody>
                  <a:tcPr anchor="ctr"/>
                </a:tc>
                <a:tc>
                  <a:txBody>
                    <a:bodyPr/>
                    <a:lstStyle/>
                    <a:p>
                      <a:pPr marL="0" algn="l" defTabSz="914400" rtl="0" eaLnBrk="1" fontAlgn="ctr" latinLnBrk="0" hangingPunct="1"/>
                      <a:r>
                        <a:rPr lang="it-IT" sz="1100" b="0" i="0" u="none" strike="noStrike" kern="1200" dirty="0" smtClean="0">
                          <a:solidFill>
                            <a:srgbClr val="000000"/>
                          </a:solidFill>
                          <a:effectLst/>
                          <a:latin typeface="Verdana" panose="020B0604030504040204" pitchFamily="34" charset="0"/>
                          <a:ea typeface="+mn-ea"/>
                          <a:cs typeface="+mn-cs"/>
                        </a:rPr>
                        <a:t>Aproximação numérica, precisão da mantissa 16</a:t>
                      </a:r>
                      <a:endParaRPr lang="it-IT" sz="1100" b="0" i="0" u="none" strike="noStrike" kern="1200" dirty="0">
                        <a:solidFill>
                          <a:srgbClr val="000000"/>
                        </a:solidFill>
                        <a:effectLst/>
                        <a:latin typeface="Verdana" panose="020B0604030504040204" pitchFamily="34" charset="0"/>
                        <a:ea typeface="+mn-ea"/>
                        <a:cs typeface="+mn-cs"/>
                      </a:endParaRPr>
                    </a:p>
                  </a:txBody>
                  <a:tcPr anchor="ctr"/>
                </a:tc>
              </a:tr>
            </a:tbl>
          </a:graphicData>
        </a:graphic>
      </p:graphicFrame>
    </p:spTree>
    <p:extLst>
      <p:ext uri="{BB962C8B-B14F-4D97-AF65-F5344CB8AC3E}">
        <p14:creationId xmlns:p14="http://schemas.microsoft.com/office/powerpoint/2010/main" val="365260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Instruções (mínimas)</a:t>
            </a:r>
            <a:endParaRPr lang="pt-BR" dirty="0"/>
          </a:p>
        </p:txBody>
      </p:sp>
      <p:graphicFrame>
        <p:nvGraphicFramePr>
          <p:cNvPr id="6" name="Espaço Reservado para Conteúdo 5"/>
          <p:cNvGraphicFramePr>
            <a:graphicFrameLocks noGrp="1"/>
          </p:cNvGraphicFramePr>
          <p:nvPr>
            <p:ph idx="1"/>
          </p:nvPr>
        </p:nvGraphicFramePr>
        <p:xfrm>
          <a:off x="838200" y="1825625"/>
          <a:ext cx="10515600" cy="1624965"/>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l" fontAlgn="b"/>
                      <a:r>
                        <a:rPr lang="pt-BR" sz="1100" b="0" i="0" u="none" strike="noStrike">
                          <a:solidFill>
                            <a:schemeClr val="accent4">
                              <a:lumMod val="20000"/>
                              <a:lumOff val="80000"/>
                            </a:schemeClr>
                          </a:solidFill>
                          <a:latin typeface="Calibri"/>
                        </a:rPr>
                        <a:t>instrução</a:t>
                      </a:r>
                    </a:p>
                  </a:txBody>
                  <a:tcPr marL="9525" marR="9525" marT="9525" marB="0" anchor="b"/>
                </a:tc>
                <a:tc>
                  <a:txBody>
                    <a:bodyPr/>
                    <a:lstStyle/>
                    <a:p>
                      <a:pPr algn="l" fontAlgn="b"/>
                      <a:r>
                        <a:rPr lang="pt-BR" sz="1100" b="0" i="0" u="none" strike="noStrike">
                          <a:solidFill>
                            <a:schemeClr val="accent4">
                              <a:lumMod val="20000"/>
                              <a:lumOff val="80000"/>
                            </a:schemeClr>
                          </a:solidFill>
                          <a:latin typeface="Calibri"/>
                        </a:rPr>
                        <a:t>SQL</a:t>
                      </a:r>
                    </a:p>
                  </a:txBody>
                  <a:tcPr marL="9525" marR="9525" marT="9525" marB="0" anchor="b"/>
                </a:tc>
                <a:tc>
                  <a:txBody>
                    <a:bodyPr/>
                    <a:lstStyle/>
                    <a:p>
                      <a:pPr algn="l" fontAlgn="b"/>
                      <a:r>
                        <a:rPr lang="pt-BR" sz="1100" b="0" i="0" u="none" strike="noStrike">
                          <a:solidFill>
                            <a:schemeClr val="accent4">
                              <a:lumMod val="20000"/>
                              <a:lumOff val="80000"/>
                            </a:schemeClr>
                          </a:solidFill>
                          <a:latin typeface="Calibri"/>
                        </a:rPr>
                        <a:t>O QUE FAZ</a:t>
                      </a:r>
                    </a:p>
                  </a:txBody>
                  <a:tcPr marL="9525" marR="9525" marT="9525" marB="0" anchor="b"/>
                </a:tc>
                <a:tc>
                  <a:txBody>
                    <a:bodyPr/>
                    <a:lstStyle/>
                    <a:p>
                      <a:pPr algn="l" fontAlgn="b"/>
                      <a:r>
                        <a:rPr lang="pt-BR" sz="1100" b="0" i="0" u="none" strike="noStrike" dirty="0">
                          <a:solidFill>
                            <a:schemeClr val="accent4">
                              <a:lumMod val="20000"/>
                              <a:lumOff val="80000"/>
                            </a:schemeClr>
                          </a:solidFill>
                          <a:latin typeface="Calibri"/>
                        </a:rPr>
                        <a:t>EXEMPLO</a:t>
                      </a:r>
                    </a:p>
                  </a:txBody>
                  <a:tcPr marL="9525" marR="9525" marT="9525" marB="0" anchor="b"/>
                </a:tc>
              </a:tr>
              <a:tr h="370840">
                <a:tc>
                  <a:txBody>
                    <a:bodyPr/>
                    <a:lstStyle/>
                    <a:p>
                      <a:pPr algn="l" rtl="0" fontAlgn="b"/>
                      <a:r>
                        <a:rPr lang="pt-PT" sz="1100" b="0" i="0" u="none" strike="noStrike">
                          <a:solidFill>
                            <a:srgbClr val="000000"/>
                          </a:solidFill>
                          <a:latin typeface="Calibri"/>
                        </a:rPr>
                        <a:t>inclusões</a:t>
                      </a:r>
                    </a:p>
                  </a:txBody>
                  <a:tcPr marL="9525" marR="9525" marT="9525" marB="0" anchor="b"/>
                </a:tc>
                <a:tc>
                  <a:txBody>
                    <a:bodyPr/>
                    <a:lstStyle/>
                    <a:p>
                      <a:pPr algn="l" fontAlgn="b"/>
                      <a:r>
                        <a:rPr lang="pt-BR" sz="1100" b="0" i="0" u="none" strike="noStrike">
                          <a:solidFill>
                            <a:srgbClr val="000000"/>
                          </a:solidFill>
                          <a:latin typeface="Calibri"/>
                        </a:rPr>
                        <a:t>INSERT</a:t>
                      </a:r>
                    </a:p>
                  </a:txBody>
                  <a:tcPr marL="9525" marR="9525" marT="9525" marB="0" anchor="b"/>
                </a:tc>
                <a:tc>
                  <a:txBody>
                    <a:bodyPr/>
                    <a:lstStyle/>
                    <a:p>
                      <a:pPr algn="l" fontAlgn="b"/>
                      <a:r>
                        <a:rPr lang="pt-BR" sz="1100" b="0" i="0" u="none" strike="noStrike">
                          <a:solidFill>
                            <a:srgbClr val="000000"/>
                          </a:solidFill>
                          <a:latin typeface="Calibri"/>
                        </a:rPr>
                        <a:t>é usada para inserir um registro (formalmente uma tupla) a uma tabela existente.</a:t>
                      </a:r>
                    </a:p>
                  </a:txBody>
                  <a:tcPr marL="9525" marR="9525" marT="9525" marB="0" anchor="b"/>
                </a:tc>
                <a:tc>
                  <a:txBody>
                    <a:bodyPr/>
                    <a:lstStyle/>
                    <a:p>
                      <a:pPr algn="l" fontAlgn="b"/>
                      <a:r>
                        <a:rPr lang="pt-BR" sz="1000" b="0" i="0" u="none" strike="noStrike">
                          <a:solidFill>
                            <a:srgbClr val="000000"/>
                          </a:solidFill>
                          <a:latin typeface="Arial Unicode MS"/>
                        </a:rPr>
                        <a:t>INSERT INTO Pessoa (id, nome, sexo) VALUE; </a:t>
                      </a:r>
                    </a:p>
                  </a:txBody>
                  <a:tcPr marL="9525" marR="9525" marT="9525" marB="0" anchor="b"/>
                </a:tc>
              </a:tr>
              <a:tr h="370840">
                <a:tc>
                  <a:txBody>
                    <a:bodyPr/>
                    <a:lstStyle/>
                    <a:p>
                      <a:pPr algn="l" rtl="0" fontAlgn="b"/>
                      <a:r>
                        <a:rPr lang="pt-PT" sz="1100" b="0" i="0" u="none" strike="noStrike">
                          <a:solidFill>
                            <a:srgbClr val="000000"/>
                          </a:solidFill>
                          <a:latin typeface="Calibri"/>
                        </a:rPr>
                        <a:t>alterações</a:t>
                      </a:r>
                    </a:p>
                  </a:txBody>
                  <a:tcPr marL="9525" marR="9525" marT="9525" marB="0" anchor="b"/>
                </a:tc>
                <a:tc>
                  <a:txBody>
                    <a:bodyPr/>
                    <a:lstStyle/>
                    <a:p>
                      <a:pPr algn="l" fontAlgn="b"/>
                      <a:r>
                        <a:rPr lang="pt-BR" sz="1100" b="0" i="0" u="none" strike="noStrike">
                          <a:solidFill>
                            <a:srgbClr val="000000"/>
                          </a:solidFill>
                          <a:latin typeface="Calibri"/>
                        </a:rPr>
                        <a:t>UPDATE</a:t>
                      </a:r>
                    </a:p>
                  </a:txBody>
                  <a:tcPr marL="9525" marR="9525" marT="9525" marB="0" anchor="b"/>
                </a:tc>
                <a:tc>
                  <a:txBody>
                    <a:bodyPr/>
                    <a:lstStyle/>
                    <a:p>
                      <a:pPr algn="l" fontAlgn="b"/>
                      <a:r>
                        <a:rPr lang="pt-BR" sz="1100" b="0" i="0" u="none" strike="noStrike">
                          <a:solidFill>
                            <a:srgbClr val="000000"/>
                          </a:solidFill>
                          <a:latin typeface="Calibri"/>
                        </a:rPr>
                        <a:t>para mudar os valores de dados em uma ou mais linhas da tabela existente.</a:t>
                      </a:r>
                    </a:p>
                  </a:txBody>
                  <a:tcPr marL="9525" marR="9525" marT="9525" marB="0" anchor="b"/>
                </a:tc>
                <a:tc>
                  <a:txBody>
                    <a:bodyPr/>
                    <a:lstStyle/>
                    <a:p>
                      <a:pPr algn="l" fontAlgn="b"/>
                      <a:r>
                        <a:rPr lang="pt-BR" sz="1100" b="0" i="0" u="none" strike="noStrike">
                          <a:solidFill>
                            <a:srgbClr val="000000"/>
                          </a:solidFill>
                          <a:latin typeface="Calibri"/>
                        </a:rPr>
                        <a:t>UPDATE Pessoa SET data_nascimento = '11/09/1985' WHERE </a:t>
                      </a:r>
                    </a:p>
                  </a:txBody>
                  <a:tcPr marL="9525" marR="9525" marT="9525" marB="0" anchor="b"/>
                </a:tc>
              </a:tr>
              <a:tr h="370840">
                <a:tc>
                  <a:txBody>
                    <a:bodyPr/>
                    <a:lstStyle/>
                    <a:p>
                      <a:pPr algn="l" rtl="0" fontAlgn="b"/>
                      <a:r>
                        <a:rPr lang="pt-PT" sz="1100" b="0" i="0" u="none" strike="noStrike">
                          <a:solidFill>
                            <a:srgbClr val="000000"/>
                          </a:solidFill>
                          <a:latin typeface="Calibri"/>
                        </a:rPr>
                        <a:t>exclusões</a:t>
                      </a:r>
                    </a:p>
                  </a:txBody>
                  <a:tcPr marL="9525" marR="9525" marT="9525" marB="0" anchor="b"/>
                </a:tc>
                <a:tc>
                  <a:txBody>
                    <a:bodyPr/>
                    <a:lstStyle/>
                    <a:p>
                      <a:pPr algn="l" fontAlgn="b"/>
                      <a:r>
                        <a:rPr lang="pt-BR" sz="1100" b="0" i="0" u="none" strike="noStrike">
                          <a:solidFill>
                            <a:srgbClr val="000000"/>
                          </a:solidFill>
                          <a:latin typeface="Calibri"/>
                        </a:rPr>
                        <a:t>DELETE</a:t>
                      </a:r>
                    </a:p>
                  </a:txBody>
                  <a:tcPr marL="9525" marR="9525" marT="9525" marB="0" anchor="b"/>
                </a:tc>
                <a:tc>
                  <a:txBody>
                    <a:bodyPr/>
                    <a:lstStyle/>
                    <a:p>
                      <a:pPr algn="l" fontAlgn="b"/>
                      <a:r>
                        <a:rPr lang="pt-BR" sz="1100" b="0" i="0" u="none" strike="noStrike">
                          <a:solidFill>
                            <a:srgbClr val="000000"/>
                          </a:solidFill>
                          <a:latin typeface="Calibri"/>
                        </a:rPr>
                        <a:t>permite remover linhas existentes de uma tabela.</a:t>
                      </a:r>
                    </a:p>
                  </a:txBody>
                  <a:tcPr marL="9525" marR="9525" marT="9525" marB="0" anchor="b"/>
                </a:tc>
                <a:tc>
                  <a:txBody>
                    <a:bodyPr/>
                    <a:lstStyle/>
                    <a:p>
                      <a:pPr algn="l" fontAlgn="b"/>
                      <a:r>
                        <a:rPr lang="pt-BR" sz="1100" b="0" i="0" u="none" strike="noStrike" dirty="0">
                          <a:solidFill>
                            <a:srgbClr val="000000"/>
                          </a:solidFill>
                          <a:latin typeface="Calibri"/>
                        </a:rPr>
                        <a:t>DELETE FROM pessoa WHERE </a:t>
                      </a:r>
                      <a:r>
                        <a:rPr lang="pt-BR" sz="1100" b="0" i="0" u="none" strike="noStrike" dirty="0" err="1">
                          <a:solidFill>
                            <a:srgbClr val="000000"/>
                          </a:solidFill>
                          <a:latin typeface="Calibri"/>
                        </a:rPr>
                        <a:t>id_pessoa</a:t>
                      </a:r>
                      <a:r>
                        <a:rPr lang="pt-BR" sz="1100" b="0" i="0" u="none" strike="noStrike" dirty="0">
                          <a:solidFill>
                            <a:srgbClr val="000000"/>
                          </a:solidFill>
                          <a:latin typeface="Calibri"/>
                        </a:rPr>
                        <a:t> = 7 </a:t>
                      </a:r>
                    </a:p>
                  </a:txBody>
                  <a:tcPr marL="9525" marR="9525" marT="9525" marB="0" anchor="b"/>
                </a:tc>
              </a:tr>
            </a:tbl>
          </a:graphicData>
        </a:graphic>
      </p:graphicFrame>
      <p:sp>
        <p:nvSpPr>
          <p:cNvPr id="7" name="CaixaDeTexto 6"/>
          <p:cNvSpPr txBox="1"/>
          <p:nvPr/>
        </p:nvSpPr>
        <p:spPr>
          <a:xfrm>
            <a:off x="1608083" y="3857297"/>
            <a:ext cx="3098541" cy="369332"/>
          </a:xfrm>
          <a:prstGeom prst="rect">
            <a:avLst/>
          </a:prstGeom>
          <a:noFill/>
        </p:spPr>
        <p:txBody>
          <a:bodyPr wrap="none" rtlCol="0">
            <a:spAutoFit/>
          </a:bodyPr>
          <a:lstStyle/>
          <a:p>
            <a:r>
              <a:rPr lang="pt-BR" dirty="0" smtClean="0"/>
              <a:t>ALGUMAS EXTERIORES NOVAS:</a:t>
            </a:r>
            <a:endParaRPr lang="pt-BR" dirty="0"/>
          </a:p>
        </p:txBody>
      </p:sp>
      <p:sp>
        <p:nvSpPr>
          <p:cNvPr id="9" name="CaixaDeTexto 8"/>
          <p:cNvSpPr txBox="1"/>
          <p:nvPr/>
        </p:nvSpPr>
        <p:spPr>
          <a:xfrm>
            <a:off x="1269402" y="4324574"/>
            <a:ext cx="9911944" cy="2308324"/>
          </a:xfrm>
          <a:prstGeom prst="rect">
            <a:avLst/>
          </a:prstGeom>
          <a:noFill/>
        </p:spPr>
        <p:txBody>
          <a:bodyPr wrap="none" rtlCol="0">
            <a:spAutoFit/>
          </a:bodyPr>
          <a:lstStyle/>
          <a:p>
            <a:pPr lvl="1"/>
            <a:r>
              <a:rPr lang="pt-BR" b="1" dirty="0" err="1" smtClean="0"/>
              <a:t>Blobs</a:t>
            </a:r>
            <a:r>
              <a:rPr lang="pt-BR" b="1" dirty="0" smtClean="0"/>
              <a:t> e </a:t>
            </a:r>
            <a:r>
              <a:rPr lang="pt-BR" b="1" dirty="0" err="1" smtClean="0"/>
              <a:t>clobs</a:t>
            </a:r>
            <a:endParaRPr lang="pt-BR" sz="1050" dirty="0" smtClean="0"/>
          </a:p>
          <a:p>
            <a:r>
              <a:rPr lang="pt-BR" dirty="0" smtClean="0"/>
              <a:t> </a:t>
            </a:r>
            <a:endParaRPr lang="pt-BR" sz="1050" dirty="0" smtClean="0"/>
          </a:p>
          <a:p>
            <a:r>
              <a:rPr lang="pt-BR" b="1" dirty="0" err="1" smtClean="0"/>
              <a:t>Binary</a:t>
            </a:r>
            <a:r>
              <a:rPr lang="pt-BR" b="1" dirty="0" smtClean="0"/>
              <a:t> </a:t>
            </a:r>
            <a:r>
              <a:rPr lang="pt-BR" b="1" dirty="0" err="1" smtClean="0"/>
              <a:t>large</a:t>
            </a:r>
            <a:r>
              <a:rPr lang="pt-BR" b="1" dirty="0" smtClean="0"/>
              <a:t> </a:t>
            </a:r>
            <a:r>
              <a:rPr lang="pt-BR" b="1" dirty="0" err="1" smtClean="0"/>
              <a:t>objects</a:t>
            </a:r>
            <a:r>
              <a:rPr lang="pt-BR" dirty="0" smtClean="0"/>
              <a:t> (</a:t>
            </a:r>
            <a:r>
              <a:rPr lang="pt-BR" dirty="0" err="1" smtClean="0"/>
              <a:t>blobs</a:t>
            </a:r>
            <a:r>
              <a:rPr lang="pt-BR" dirty="0" smtClean="0"/>
              <a:t>) e </a:t>
            </a:r>
            <a:r>
              <a:rPr lang="pt-BR" b="1" dirty="0" err="1" smtClean="0"/>
              <a:t>Character</a:t>
            </a:r>
            <a:r>
              <a:rPr lang="pt-BR" b="1" dirty="0" smtClean="0"/>
              <a:t> </a:t>
            </a:r>
            <a:r>
              <a:rPr lang="pt-BR" b="1" dirty="0" err="1" smtClean="0"/>
              <a:t>large</a:t>
            </a:r>
            <a:r>
              <a:rPr lang="pt-BR" b="1" dirty="0" smtClean="0"/>
              <a:t> </a:t>
            </a:r>
            <a:r>
              <a:rPr lang="pt-BR" b="1" dirty="0" err="1" smtClean="0"/>
              <a:t>objects</a:t>
            </a:r>
            <a:r>
              <a:rPr lang="pt-BR" dirty="0" smtClean="0"/>
              <a:t> (</a:t>
            </a:r>
            <a:r>
              <a:rPr lang="pt-BR" dirty="0" err="1" smtClean="0"/>
              <a:t>clobs</a:t>
            </a:r>
            <a:r>
              <a:rPr lang="pt-BR" dirty="0" smtClean="0"/>
              <a:t>) são tipos de dados tratados de maneira </a:t>
            </a:r>
          </a:p>
          <a:p>
            <a:r>
              <a:rPr lang="pt-BR" dirty="0" smtClean="0"/>
              <a:t>semelhante aos tipos embutidos JDBC. Por default os objetos </a:t>
            </a:r>
            <a:r>
              <a:rPr lang="pt-BR" dirty="0" err="1" smtClean="0"/>
              <a:t>blob</a:t>
            </a:r>
            <a:r>
              <a:rPr lang="pt-BR" dirty="0" smtClean="0"/>
              <a:t> e </a:t>
            </a:r>
            <a:r>
              <a:rPr lang="pt-BR" dirty="0" err="1" smtClean="0"/>
              <a:t>clob</a:t>
            </a:r>
            <a:r>
              <a:rPr lang="pt-BR" dirty="0" smtClean="0"/>
              <a:t> só se mantém validos durante </a:t>
            </a:r>
          </a:p>
          <a:p>
            <a:r>
              <a:rPr lang="pt-BR" dirty="0" smtClean="0"/>
              <a:t>a transação que os criou.   Como fazer (</a:t>
            </a:r>
            <a:r>
              <a:rPr lang="pt-BR" smtClean="0"/>
              <a:t>complicado mesmo):</a:t>
            </a:r>
            <a:endParaRPr lang="pt-BR" dirty="0" smtClean="0"/>
          </a:p>
          <a:p>
            <a:r>
              <a:rPr lang="pt-BR" dirty="0" err="1" smtClean="0"/>
              <a:t>Blob</a:t>
            </a:r>
            <a:r>
              <a:rPr lang="pt-BR" dirty="0" smtClean="0"/>
              <a:t> </a:t>
            </a:r>
            <a:r>
              <a:rPr lang="pt-BR" dirty="0" err="1" smtClean="0"/>
              <a:t>blob</a:t>
            </a:r>
            <a:r>
              <a:rPr lang="pt-BR" dirty="0" smtClean="0"/>
              <a:t> = </a:t>
            </a:r>
            <a:r>
              <a:rPr lang="pt-BR" dirty="0" err="1" smtClean="0"/>
              <a:t>rs.getBlob</a:t>
            </a:r>
            <a:r>
              <a:rPr lang="pt-BR" dirty="0" smtClean="0"/>
              <a:t>()1 ;   // coluna 1</a:t>
            </a:r>
          </a:p>
          <a:p>
            <a:r>
              <a:rPr lang="pt-BR" dirty="0" err="1" smtClean="0"/>
              <a:t>Clob</a:t>
            </a:r>
            <a:r>
              <a:rPr lang="pt-BR" dirty="0" smtClean="0"/>
              <a:t> </a:t>
            </a:r>
            <a:r>
              <a:rPr lang="pt-BR" dirty="0" err="1" smtClean="0"/>
              <a:t>clob</a:t>
            </a:r>
            <a:r>
              <a:rPr lang="pt-BR" dirty="0" smtClean="0"/>
              <a:t> = </a:t>
            </a:r>
            <a:r>
              <a:rPr lang="pt-BR" dirty="0" err="1" smtClean="0"/>
              <a:t>rs.getClob</a:t>
            </a:r>
            <a:r>
              <a:rPr lang="pt-BR" dirty="0" smtClean="0"/>
              <a:t>()1 ;   // coluna 2</a:t>
            </a:r>
          </a:p>
          <a:p>
            <a:endParaRPr lang="pt-BR" dirty="0"/>
          </a:p>
        </p:txBody>
      </p:sp>
    </p:spTree>
    <p:extLst>
      <p:ext uri="{BB962C8B-B14F-4D97-AF65-F5344CB8AC3E}">
        <p14:creationId xmlns:p14="http://schemas.microsoft.com/office/powerpoint/2010/main" val="4143119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84941" y="950494"/>
            <a:ext cx="11118849" cy="5791200"/>
          </a:xfrm>
        </p:spPr>
        <p:txBody>
          <a:bodyPr/>
          <a:lstStyle/>
          <a:p>
            <a:endParaRPr lang="pt-BR" dirty="0" smtClean="0"/>
          </a:p>
          <a:p>
            <a:r>
              <a:rPr lang="pt-BR" dirty="0" smtClean="0"/>
              <a:t>Passo 1: Instalar uma versão “server” do MySQL</a:t>
            </a:r>
          </a:p>
          <a:p>
            <a:r>
              <a:rPr lang="pt-BR" dirty="0" smtClean="0"/>
              <a:t>Passo 2: Criar uma tabela entrando no ambiente DOS MySQL</a:t>
            </a:r>
          </a:p>
          <a:p>
            <a:r>
              <a:rPr lang="pt-BR" dirty="0" smtClean="0"/>
              <a:t>Passo 3: Gerar uma senha para o “servidor” do MySQL</a:t>
            </a:r>
          </a:p>
          <a:p>
            <a:r>
              <a:rPr lang="pt-BR" dirty="0" smtClean="0"/>
              <a:t>Passo 4: Gerar uma base de Dados, sempre haverão duas do software:</a:t>
            </a:r>
          </a:p>
          <a:p>
            <a:pPr marL="0" indent="0">
              <a:buNone/>
            </a:pPr>
            <a:r>
              <a:rPr lang="pt-BR" dirty="0" smtClean="0"/>
              <a:t>                   </a:t>
            </a:r>
            <a:r>
              <a:rPr lang="pt-BR" dirty="0" err="1" smtClean="0"/>
              <a:t>information_schema</a:t>
            </a:r>
            <a:endParaRPr lang="pt-BR" dirty="0" smtClean="0"/>
          </a:p>
          <a:p>
            <a:pPr marL="0" indent="0">
              <a:buNone/>
            </a:pPr>
            <a:r>
              <a:rPr lang="pt-BR" dirty="0"/>
              <a:t> </a:t>
            </a:r>
            <a:r>
              <a:rPr lang="pt-BR" dirty="0" smtClean="0"/>
              <a:t>                  </a:t>
            </a:r>
            <a:r>
              <a:rPr lang="pt-BR" dirty="0" err="1" smtClean="0"/>
              <a:t>mysql</a:t>
            </a:r>
            <a:r>
              <a:rPr lang="pt-BR" dirty="0" smtClean="0"/>
              <a:t> (comandos, helps, etc.)</a:t>
            </a:r>
          </a:p>
          <a:p>
            <a:r>
              <a:rPr lang="pt-BR" dirty="0" smtClean="0"/>
              <a:t>Passo 5: construir e atualizar bases de dados.</a:t>
            </a:r>
          </a:p>
          <a:p>
            <a:endParaRPr lang="pt-BR" dirty="0"/>
          </a:p>
        </p:txBody>
      </p:sp>
      <p:sp>
        <p:nvSpPr>
          <p:cNvPr id="3" name="CaixaDeTexto 2"/>
          <p:cNvSpPr txBox="1"/>
          <p:nvPr/>
        </p:nvSpPr>
        <p:spPr>
          <a:xfrm>
            <a:off x="3384884" y="128337"/>
            <a:ext cx="4651210" cy="584775"/>
          </a:xfrm>
          <a:prstGeom prst="rect">
            <a:avLst/>
          </a:prstGeom>
          <a:noFill/>
        </p:spPr>
        <p:txBody>
          <a:bodyPr wrap="none" rtlCol="0">
            <a:spAutoFit/>
          </a:bodyPr>
          <a:lstStyle/>
          <a:p>
            <a:r>
              <a:rPr lang="pt-BR" sz="3200" b="1" dirty="0" smtClean="0"/>
              <a:t>Passo a passo para MySQL</a:t>
            </a:r>
            <a:endParaRPr lang="pt-BR" sz="3200" b="1" dirty="0"/>
          </a:p>
        </p:txBody>
      </p:sp>
    </p:spTree>
    <p:extLst>
      <p:ext uri="{BB962C8B-B14F-4D97-AF65-F5344CB8AC3E}">
        <p14:creationId xmlns:p14="http://schemas.microsoft.com/office/powerpoint/2010/main" val="294865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ço Reservado para Conteúdo 1"/>
          <p:cNvSpPr>
            <a:spLocks noGrp="1"/>
          </p:cNvSpPr>
          <p:nvPr>
            <p:ph/>
          </p:nvPr>
        </p:nvSpPr>
        <p:spPr>
          <a:xfrm>
            <a:off x="1905000" y="1066800"/>
            <a:ext cx="8339138" cy="5791200"/>
          </a:xfrm>
        </p:spPr>
        <p:txBody>
          <a:bodyPr/>
          <a:lstStyle/>
          <a:p>
            <a:r>
              <a:rPr lang="pt-BR" altLang="pt-BR" smtClean="0"/>
              <a:t>MySQL Comandos (1):</a:t>
            </a:r>
          </a:p>
          <a:p>
            <a:r>
              <a:rPr lang="pt-BR" altLang="pt-BR" b="1" smtClean="0"/>
              <a:t>USE – </a:t>
            </a:r>
            <a:r>
              <a:rPr lang="pt-BR" altLang="pt-BR" smtClean="0"/>
              <a:t>usa um banco de dados;</a:t>
            </a:r>
          </a:p>
          <a:p>
            <a:r>
              <a:rPr lang="pt-BR" altLang="pt-BR" b="1" smtClean="0"/>
              <a:t>CREATE </a:t>
            </a:r>
            <a:r>
              <a:rPr lang="pt-BR" altLang="pt-BR" smtClean="0"/>
              <a:t>cria uma tabela: (no sistema DOS)</a:t>
            </a:r>
          </a:p>
          <a:p>
            <a:pPr>
              <a:buFontTx/>
              <a:buNone/>
            </a:pPr>
            <a:r>
              <a:rPr lang="pt-BR" altLang="pt-BR" smtClean="0"/>
              <a:t>mysql&gt; </a:t>
            </a:r>
            <a:r>
              <a:rPr lang="pt-BR" altLang="pt-BR" b="1" smtClean="0"/>
              <a:t>CREATE TABLE </a:t>
            </a:r>
            <a:r>
              <a:rPr lang="pt-BR" altLang="pt-BR" b="1" i="1" smtClean="0"/>
              <a:t>Pessoas (</a:t>
            </a:r>
          </a:p>
          <a:p>
            <a:pPr>
              <a:buFontTx/>
              <a:buNone/>
            </a:pPr>
            <a:r>
              <a:rPr lang="pt-BR" altLang="pt-BR" smtClean="0"/>
              <a:t>    nome varchar(20) not null,</a:t>
            </a:r>
          </a:p>
          <a:p>
            <a:pPr>
              <a:buFontTx/>
              <a:buNone/>
            </a:pPr>
            <a:r>
              <a:rPr lang="pt-BR" altLang="pt-BR" smtClean="0"/>
              <a:t>    sobrenome varchar(20) not null,</a:t>
            </a:r>
          </a:p>
          <a:p>
            <a:pPr>
              <a:buFontTx/>
              <a:buNone/>
            </a:pPr>
            <a:r>
              <a:rPr lang="pt-BR" altLang="pt-BR" smtClean="0"/>
              <a:t>    pais varchar(18) not null,</a:t>
            </a:r>
          </a:p>
          <a:p>
            <a:pPr>
              <a:buFontTx/>
              <a:buNone/>
            </a:pPr>
            <a:r>
              <a:rPr lang="pt-BR" altLang="pt-BR" smtClean="0"/>
              <a:t>    aniversario not null,</a:t>
            </a:r>
          </a:p>
          <a:p>
            <a:pPr>
              <a:buFontTx/>
              <a:buNone/>
            </a:pPr>
            <a:r>
              <a:rPr lang="pt-BR" altLang="pt-BR" smtClean="0"/>
              <a:t>    default '00-00-0000',</a:t>
            </a:r>
          </a:p>
          <a:p>
            <a:pPr>
              <a:buFontTx/>
              <a:buNone/>
            </a:pPr>
            <a:r>
              <a:rPr lang="pt-BR" altLang="pt-BR" smtClean="0"/>
              <a:t>    falecimento null</a:t>
            </a:r>
          </a:p>
          <a:p>
            <a:pPr>
              <a:buFontTx/>
              <a:buNone/>
            </a:pPr>
            <a:r>
              <a:rPr lang="pt-BR" altLang="pt-BR" smtClean="0"/>
              <a:t>);</a:t>
            </a:r>
          </a:p>
        </p:txBody>
      </p:sp>
    </p:spTree>
    <p:extLst>
      <p:ext uri="{BB962C8B-B14F-4D97-AF65-F5344CB8AC3E}">
        <p14:creationId xmlns:p14="http://schemas.microsoft.com/office/powerpoint/2010/main" val="1929196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9743"/>
            <a:ext cx="7772400" cy="1470025"/>
          </a:xfrm>
        </p:spPr>
        <p:txBody>
          <a:bodyPr>
            <a:normAutofit fontScale="90000"/>
          </a:bodyPr>
          <a:lstStyle/>
          <a:p>
            <a:r>
              <a:rPr lang="pt-BR" dirty="0" smtClean="0"/>
              <a:t>COMANDOS </a:t>
            </a:r>
            <a:r>
              <a:rPr lang="pt-BR" dirty="0" err="1" smtClean="0"/>
              <a:t>Mysql</a:t>
            </a:r>
            <a:r>
              <a:rPr lang="pt-BR" dirty="0" smtClean="0"/>
              <a:t>  no DOS</a:t>
            </a:r>
            <a:endParaRPr lang="pt-BR" dirty="0"/>
          </a:p>
        </p:txBody>
      </p:sp>
      <p:sp>
        <p:nvSpPr>
          <p:cNvPr id="4" name="Subtítulo 3"/>
          <p:cNvSpPr>
            <a:spLocks noGrp="1"/>
          </p:cNvSpPr>
          <p:nvPr>
            <p:ph type="subTitle" idx="1"/>
          </p:nvPr>
        </p:nvSpPr>
        <p:spPr/>
        <p:txBody>
          <a:bodyPr/>
          <a:lstStyle/>
          <a:p>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1556792"/>
            <a:ext cx="6778500" cy="4532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599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ço Reservado para Conteúdo 1"/>
          <p:cNvSpPr>
            <a:spLocks noGrp="1"/>
          </p:cNvSpPr>
          <p:nvPr>
            <p:ph/>
          </p:nvPr>
        </p:nvSpPr>
        <p:spPr>
          <a:xfrm>
            <a:off x="1828800" y="1295400"/>
            <a:ext cx="8339138" cy="5791200"/>
          </a:xfrm>
        </p:spPr>
        <p:txBody>
          <a:bodyPr/>
          <a:lstStyle/>
          <a:p>
            <a:r>
              <a:rPr lang="pt-BR" altLang="pt-BR" smtClean="0"/>
              <a:t>MySQL Comandos (2):</a:t>
            </a:r>
            <a:endParaRPr lang="en-US" altLang="pt-BR" b="1" smtClean="0"/>
          </a:p>
          <a:p>
            <a:endParaRPr lang="en-US" altLang="pt-BR" b="1" smtClean="0"/>
          </a:p>
          <a:p>
            <a:r>
              <a:rPr lang="en-US" altLang="pt-BR" b="1" smtClean="0"/>
              <a:t>SHOW  </a:t>
            </a:r>
            <a:r>
              <a:rPr lang="en-US" altLang="pt-BR" smtClean="0"/>
              <a:t>mostra a tabela do banco de dados:</a:t>
            </a:r>
          </a:p>
          <a:p>
            <a:pPr>
              <a:buFontTx/>
              <a:buNone/>
            </a:pPr>
            <a:r>
              <a:rPr lang="pt-BR" altLang="pt-BR" smtClean="0"/>
              <a:t>      mysql&gt; </a:t>
            </a:r>
            <a:r>
              <a:rPr lang="pt-BR" altLang="pt-BR" b="1" smtClean="0"/>
              <a:t>SHOW tables;</a:t>
            </a:r>
          </a:p>
          <a:p>
            <a:r>
              <a:rPr lang="pt-BR" altLang="pt-BR" b="1" smtClean="0"/>
              <a:t>DESCRIBE </a:t>
            </a:r>
            <a:r>
              <a:rPr lang="pt-BR" altLang="pt-BR" smtClean="0"/>
              <a:t>- descreve uma tabela da base de dados</a:t>
            </a:r>
            <a:r>
              <a:rPr lang="pt-BR" altLang="pt-BR" b="1" smtClean="0"/>
              <a:t>:</a:t>
            </a:r>
          </a:p>
          <a:p>
            <a:pPr>
              <a:buFontTx/>
              <a:buNone/>
            </a:pPr>
            <a:r>
              <a:rPr lang="pt-BR" altLang="pt-BR" smtClean="0"/>
              <a:t>      mysql&gt; </a:t>
            </a:r>
            <a:r>
              <a:rPr lang="pt-BR" altLang="pt-BR" b="1" smtClean="0"/>
              <a:t>DESCRIBE </a:t>
            </a:r>
            <a:r>
              <a:rPr lang="pt-BR" altLang="pt-BR" b="1" i="1" smtClean="0"/>
              <a:t>Pessoas</a:t>
            </a:r>
            <a:r>
              <a:rPr lang="pt-BR" altLang="pt-BR" b="1" smtClean="0"/>
              <a:t>;</a:t>
            </a:r>
            <a:endParaRPr lang="pt-BR" altLang="pt-BR" smtClean="0"/>
          </a:p>
        </p:txBody>
      </p:sp>
    </p:spTree>
    <p:extLst>
      <p:ext uri="{BB962C8B-B14F-4D97-AF65-F5344CB8AC3E}">
        <p14:creationId xmlns:p14="http://schemas.microsoft.com/office/powerpoint/2010/main" val="655291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3149600" y="1447800"/>
            <a:ext cx="6908800" cy="457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pt-BR" altLang="pt-BR" dirty="0">
                <a:latin typeface="Arial" charset="0"/>
              </a:rPr>
              <a:t>Programas de Aplicações / Consultas (Queries)</a:t>
            </a:r>
          </a:p>
        </p:txBody>
      </p:sp>
      <p:sp>
        <p:nvSpPr>
          <p:cNvPr id="27653" name="Text Box 1028"/>
          <p:cNvSpPr txBox="1">
            <a:spLocks noChangeArrowheads="1"/>
          </p:cNvSpPr>
          <p:nvPr/>
        </p:nvSpPr>
        <p:spPr bwMode="auto">
          <a:xfrm>
            <a:off x="4635500" y="528638"/>
            <a:ext cx="29418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pPr eaLnBrk="1" hangingPunct="1"/>
            <a:r>
              <a:rPr lang="pt-BR" altLang="pt-BR">
                <a:latin typeface="Arial" pitchFamily="34" charset="0"/>
              </a:rPr>
              <a:t>Usuários/Programadores</a:t>
            </a:r>
          </a:p>
        </p:txBody>
      </p:sp>
      <p:sp>
        <p:nvSpPr>
          <p:cNvPr id="27654" name="Line 1029"/>
          <p:cNvSpPr>
            <a:spLocks noChangeShapeType="1"/>
          </p:cNvSpPr>
          <p:nvPr/>
        </p:nvSpPr>
        <p:spPr bwMode="auto">
          <a:xfrm>
            <a:off x="6299200" y="838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7655" name="Text Box 1030"/>
          <p:cNvSpPr txBox="1">
            <a:spLocks noChangeArrowheads="1"/>
          </p:cNvSpPr>
          <p:nvPr/>
        </p:nvSpPr>
        <p:spPr bwMode="auto">
          <a:xfrm>
            <a:off x="588433" y="341313"/>
            <a:ext cx="24972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pPr eaLnBrk="1" hangingPunct="1"/>
            <a:r>
              <a:rPr lang="pt-BR" altLang="pt-BR">
                <a:latin typeface="Arial" pitchFamily="34" charset="0"/>
              </a:rPr>
              <a:t>SISTEMA DE BANCO</a:t>
            </a:r>
            <a:br>
              <a:rPr lang="pt-BR" altLang="pt-BR">
                <a:latin typeface="Arial" pitchFamily="34" charset="0"/>
              </a:rPr>
            </a:br>
            <a:r>
              <a:rPr lang="pt-BR" altLang="pt-BR">
                <a:latin typeface="Arial" pitchFamily="34" charset="0"/>
              </a:rPr>
              <a:t>DE DADOS</a:t>
            </a:r>
          </a:p>
        </p:txBody>
      </p:sp>
      <p:sp>
        <p:nvSpPr>
          <p:cNvPr id="27656" name="Rectangle 1031"/>
          <p:cNvSpPr>
            <a:spLocks noChangeArrowheads="1"/>
          </p:cNvSpPr>
          <p:nvPr/>
        </p:nvSpPr>
        <p:spPr bwMode="auto">
          <a:xfrm>
            <a:off x="1422400" y="2438400"/>
            <a:ext cx="9855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tLang="pt-BR">
              <a:latin typeface="Arial" pitchFamily="34" charset="0"/>
            </a:endParaRPr>
          </a:p>
        </p:txBody>
      </p:sp>
      <p:sp>
        <p:nvSpPr>
          <p:cNvPr id="27657" name="Line 1032"/>
          <p:cNvSpPr>
            <a:spLocks noChangeShapeType="1"/>
          </p:cNvSpPr>
          <p:nvPr/>
        </p:nvSpPr>
        <p:spPr bwMode="auto">
          <a:xfrm>
            <a:off x="6299200" y="2057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4584" name="Rectangle 1033"/>
          <p:cNvSpPr>
            <a:spLocks noChangeArrowheads="1"/>
          </p:cNvSpPr>
          <p:nvPr/>
        </p:nvSpPr>
        <p:spPr bwMode="auto">
          <a:xfrm>
            <a:off x="2946400" y="2895600"/>
            <a:ext cx="7010400" cy="533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pt-BR" altLang="pt-BR" dirty="0">
                <a:latin typeface="Arial" charset="0"/>
              </a:rPr>
              <a:t>Programas para Processamento de consultas / </a:t>
            </a:r>
          </a:p>
          <a:p>
            <a:pPr algn="ctr">
              <a:defRPr/>
            </a:pPr>
            <a:r>
              <a:rPr lang="pt-BR" altLang="pt-BR" dirty="0">
                <a:latin typeface="Arial" charset="0"/>
              </a:rPr>
              <a:t>gerenciamento de dados</a:t>
            </a:r>
          </a:p>
        </p:txBody>
      </p:sp>
      <p:sp>
        <p:nvSpPr>
          <p:cNvPr id="24585" name="Rectangle 1035"/>
          <p:cNvSpPr>
            <a:spLocks noChangeArrowheads="1"/>
          </p:cNvSpPr>
          <p:nvPr/>
        </p:nvSpPr>
        <p:spPr bwMode="auto">
          <a:xfrm>
            <a:off x="2946400" y="4038600"/>
            <a:ext cx="7010400" cy="533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pt-BR" altLang="pt-BR">
                <a:latin typeface="Arial" charset="0"/>
              </a:rPr>
              <a:t>Software para Acesso aos Dados Armazenados</a:t>
            </a:r>
          </a:p>
        </p:txBody>
      </p:sp>
      <p:sp>
        <p:nvSpPr>
          <p:cNvPr id="27664" name="Line 1037"/>
          <p:cNvSpPr>
            <a:spLocks noChangeShapeType="1"/>
          </p:cNvSpPr>
          <p:nvPr/>
        </p:nvSpPr>
        <p:spPr bwMode="auto">
          <a:xfrm>
            <a:off x="6299200" y="3429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4587" name="AutoShape 1038"/>
          <p:cNvSpPr>
            <a:spLocks noChangeArrowheads="1"/>
          </p:cNvSpPr>
          <p:nvPr/>
        </p:nvSpPr>
        <p:spPr bwMode="auto">
          <a:xfrm>
            <a:off x="2032000" y="5257800"/>
            <a:ext cx="2844800" cy="1371600"/>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pt-BR" altLang="pt-BR" dirty="0">
                <a:latin typeface="Arial" charset="0"/>
              </a:rPr>
              <a:t>Definição dos dados</a:t>
            </a:r>
          </a:p>
        </p:txBody>
      </p:sp>
      <p:sp>
        <p:nvSpPr>
          <p:cNvPr id="24588" name="AutoShape 1040"/>
          <p:cNvSpPr>
            <a:spLocks noChangeArrowheads="1"/>
          </p:cNvSpPr>
          <p:nvPr/>
        </p:nvSpPr>
        <p:spPr bwMode="auto">
          <a:xfrm>
            <a:off x="7315200" y="5257800"/>
            <a:ext cx="2844800" cy="1371600"/>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pt-BR" altLang="pt-BR">
                <a:latin typeface="Arial" charset="0"/>
              </a:rPr>
              <a:t>Banco de dados</a:t>
            </a:r>
          </a:p>
          <a:p>
            <a:pPr algn="ctr">
              <a:defRPr/>
            </a:pPr>
            <a:r>
              <a:rPr lang="pt-BR" altLang="pt-BR">
                <a:latin typeface="Arial" charset="0"/>
              </a:rPr>
              <a:t>armazenados</a:t>
            </a:r>
          </a:p>
        </p:txBody>
      </p:sp>
      <p:sp>
        <p:nvSpPr>
          <p:cNvPr id="27671" name="Line 1042"/>
          <p:cNvSpPr>
            <a:spLocks noChangeShapeType="1"/>
          </p:cNvSpPr>
          <p:nvPr/>
        </p:nvSpPr>
        <p:spPr bwMode="auto">
          <a:xfrm flipV="1">
            <a:off x="3352800" y="4572000"/>
            <a:ext cx="203200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7672" name="Line 1043"/>
          <p:cNvSpPr>
            <a:spLocks noChangeShapeType="1"/>
          </p:cNvSpPr>
          <p:nvPr/>
        </p:nvSpPr>
        <p:spPr bwMode="auto">
          <a:xfrm flipH="1" flipV="1">
            <a:off x="6807200" y="4572000"/>
            <a:ext cx="193040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7673" name="Text Box 1044"/>
          <p:cNvSpPr txBox="1">
            <a:spLocks noChangeArrowheads="1"/>
          </p:cNvSpPr>
          <p:nvPr/>
        </p:nvSpPr>
        <p:spPr bwMode="auto">
          <a:xfrm>
            <a:off x="1502834" y="2551113"/>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pPr eaLnBrk="1" hangingPunct="1"/>
            <a:r>
              <a:rPr lang="pt-BR" altLang="pt-BR">
                <a:latin typeface="Arial" pitchFamily="34" charset="0"/>
              </a:rPr>
              <a:t>SGBD</a:t>
            </a:r>
          </a:p>
        </p:txBody>
      </p:sp>
    </p:spTree>
    <p:extLst>
      <p:ext uri="{BB962C8B-B14F-4D97-AF65-F5344CB8AC3E}">
        <p14:creationId xmlns:p14="http://schemas.microsoft.com/office/powerpoint/2010/main" val="3491536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ço Reservado para Conteúdo 1"/>
          <p:cNvSpPr>
            <a:spLocks noGrp="1"/>
          </p:cNvSpPr>
          <p:nvPr>
            <p:ph/>
          </p:nvPr>
        </p:nvSpPr>
        <p:spPr>
          <a:xfrm>
            <a:off x="1981200" y="1066800"/>
            <a:ext cx="8339138" cy="5791200"/>
          </a:xfrm>
        </p:spPr>
        <p:txBody>
          <a:bodyPr/>
          <a:lstStyle/>
          <a:p>
            <a:pPr>
              <a:buFontTx/>
              <a:buNone/>
            </a:pPr>
            <a:r>
              <a:rPr lang="pt-BR" altLang="pt-BR" smtClean="0"/>
              <a:t>    MySQL Comandos (3):</a:t>
            </a:r>
            <a:endParaRPr lang="en-US" altLang="pt-BR" b="1" smtClean="0"/>
          </a:p>
          <a:p>
            <a:r>
              <a:rPr lang="en-US" altLang="pt-BR" b="1" smtClean="0"/>
              <a:t>INSERT INTO </a:t>
            </a:r>
            <a:r>
              <a:rPr lang="en-US" altLang="pt-BR" smtClean="0"/>
              <a:t>insere dados na tabela:</a:t>
            </a:r>
          </a:p>
          <a:p>
            <a:pPr>
              <a:buFontTx/>
              <a:buNone/>
            </a:pPr>
            <a:r>
              <a:rPr lang="en-US" altLang="pt-BR" smtClean="0"/>
              <a:t>    mysql&gt; </a:t>
            </a:r>
            <a:r>
              <a:rPr lang="en-US" altLang="pt-BR" b="1" smtClean="0"/>
              <a:t>INSERT INTO </a:t>
            </a:r>
            <a:r>
              <a:rPr lang="en-US" altLang="pt-BR" b="1" i="1" smtClean="0"/>
              <a:t>Pessoas</a:t>
            </a:r>
            <a:r>
              <a:rPr lang="en-US" altLang="pt-BR" smtClean="0"/>
              <a:t> </a:t>
            </a:r>
            <a:r>
              <a:rPr lang="en-US" altLang="pt-BR" b="1" i="1" smtClean="0"/>
              <a:t>VALUES</a:t>
            </a:r>
          </a:p>
          <a:p>
            <a:pPr>
              <a:buFontTx/>
              <a:buNone/>
            </a:pPr>
            <a:r>
              <a:rPr lang="pt-BR" altLang="pt-BR" smtClean="0"/>
              <a:t>     ('Smith',</a:t>
            </a:r>
          </a:p>
          <a:p>
            <a:pPr>
              <a:buFontTx/>
              <a:buNone/>
            </a:pPr>
            <a:r>
              <a:rPr lang="pt-BR" altLang="pt-BR" smtClean="0"/>
              <a:t>      'John',</a:t>
            </a:r>
          </a:p>
          <a:p>
            <a:pPr>
              <a:buFontTx/>
              <a:buNone/>
            </a:pPr>
            <a:r>
              <a:rPr lang="pt-BR" altLang="pt-BR" smtClean="0"/>
              <a:t>      ‘Inglaterra',</a:t>
            </a:r>
          </a:p>
          <a:p>
            <a:pPr>
              <a:buFontTx/>
              <a:buNone/>
            </a:pPr>
            <a:r>
              <a:rPr lang="pt-BR" altLang="pt-BR" smtClean="0"/>
              <a:t>      '10-12-1956',</a:t>
            </a:r>
          </a:p>
          <a:p>
            <a:pPr>
              <a:buFontTx/>
              <a:buNone/>
            </a:pPr>
            <a:r>
              <a:rPr lang="pt-BR" altLang="pt-BR" smtClean="0"/>
              <a:t>      ' </a:t>
            </a:r>
            <a:r>
              <a:rPr lang="pt-BR" altLang="pt-BR" b="1" smtClean="0"/>
              <a:t>');</a:t>
            </a:r>
          </a:p>
        </p:txBody>
      </p:sp>
    </p:spTree>
    <p:extLst>
      <p:ext uri="{BB962C8B-B14F-4D97-AF65-F5344CB8AC3E}">
        <p14:creationId xmlns:p14="http://schemas.microsoft.com/office/powerpoint/2010/main" val="208601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35560" y="476673"/>
            <a:ext cx="7772400" cy="1470025"/>
          </a:xfrm>
        </p:spPr>
        <p:txBody>
          <a:bodyPr>
            <a:normAutofit fontScale="90000"/>
          </a:bodyPr>
          <a:lstStyle/>
          <a:p>
            <a:r>
              <a:rPr lang="pt-BR" dirty="0" smtClean="0"/>
              <a:t>COMANDOS </a:t>
            </a:r>
            <a:r>
              <a:rPr lang="pt-BR" dirty="0" err="1" smtClean="0"/>
              <a:t>Mysql</a:t>
            </a:r>
            <a:r>
              <a:rPr lang="pt-BR" dirty="0" smtClean="0"/>
              <a:t> no DOS</a:t>
            </a:r>
            <a:endParaRPr lang="pt-BR" dirty="0"/>
          </a:p>
        </p:txBody>
      </p:sp>
      <p:sp>
        <p:nvSpPr>
          <p:cNvPr id="4" name="Subtítulo 3"/>
          <p:cNvSpPr>
            <a:spLocks noGrp="1"/>
          </p:cNvSpPr>
          <p:nvPr>
            <p:ph type="subTitle" idx="1"/>
          </p:nvPr>
        </p:nvSpPr>
        <p:spPr/>
        <p:txBody>
          <a:bodyPr/>
          <a:lstStyle/>
          <a:p>
            <a:endParaRPr lang="pt-B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2132857"/>
            <a:ext cx="8096358" cy="3582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249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ço Reservado para Conteúdo 1"/>
          <p:cNvSpPr>
            <a:spLocks noGrp="1"/>
          </p:cNvSpPr>
          <p:nvPr>
            <p:ph/>
          </p:nvPr>
        </p:nvSpPr>
        <p:spPr>
          <a:xfrm>
            <a:off x="1524000" y="1066800"/>
            <a:ext cx="8339138" cy="5791200"/>
          </a:xfrm>
        </p:spPr>
        <p:txBody>
          <a:bodyPr/>
          <a:lstStyle/>
          <a:p>
            <a:endParaRPr lang="pt-BR" altLang="pt-BR" b="1" smtClean="0"/>
          </a:p>
          <a:p>
            <a:pPr>
              <a:buFontTx/>
              <a:buNone/>
            </a:pPr>
            <a:r>
              <a:rPr lang="pt-BR" altLang="pt-BR" b="1" smtClean="0"/>
              <a:t>   INSERT INTO </a:t>
            </a:r>
            <a:r>
              <a:rPr lang="pt-BR" altLang="pt-BR" b="1" i="1" smtClean="0"/>
              <a:t>Pessoas</a:t>
            </a:r>
            <a:r>
              <a:rPr lang="pt-BR" altLang="pt-BR" b="1" smtClean="0"/>
              <a:t> VALUES (</a:t>
            </a:r>
          </a:p>
          <a:p>
            <a:pPr>
              <a:buFontTx/>
              <a:buNone/>
            </a:pPr>
            <a:r>
              <a:rPr lang="pt-BR" altLang="pt-BR" smtClean="0"/>
              <a:t>    'Lynch',</a:t>
            </a:r>
          </a:p>
          <a:p>
            <a:pPr>
              <a:buFontTx/>
              <a:buNone/>
            </a:pPr>
            <a:r>
              <a:rPr lang="pt-BR" altLang="pt-BR" smtClean="0"/>
              <a:t>    'Alan',</a:t>
            </a:r>
          </a:p>
          <a:p>
            <a:pPr>
              <a:buFontTx/>
              <a:buNone/>
            </a:pPr>
            <a:r>
              <a:rPr lang="pt-BR" altLang="pt-BR" smtClean="0"/>
              <a:t>    ‘Holanda',</a:t>
            </a:r>
          </a:p>
          <a:p>
            <a:pPr>
              <a:buFontTx/>
              <a:buNone/>
            </a:pPr>
            <a:r>
              <a:rPr lang="pt-BR" altLang="pt-BR" smtClean="0"/>
              <a:t>    '10-06-1955',</a:t>
            </a:r>
          </a:p>
          <a:p>
            <a:pPr>
              <a:buFontTx/>
              <a:buNone/>
            </a:pPr>
            <a:r>
              <a:rPr lang="pt-BR" altLang="pt-BR" smtClean="0"/>
              <a:t>    '01-07-2001'</a:t>
            </a:r>
            <a:r>
              <a:rPr lang="pt-BR" altLang="pt-BR" b="1" smtClean="0"/>
              <a:t>);</a:t>
            </a:r>
          </a:p>
          <a:p>
            <a:pPr>
              <a:buFontTx/>
              <a:buNone/>
            </a:pPr>
            <a:r>
              <a:rPr lang="pt-BR" altLang="pt-BR" b="1" smtClean="0"/>
              <a:t>    INSERT INTO </a:t>
            </a:r>
            <a:r>
              <a:rPr lang="pt-BR" altLang="pt-BR" b="1" i="1" smtClean="0"/>
              <a:t>Pessoas</a:t>
            </a:r>
            <a:r>
              <a:rPr lang="pt-BR" altLang="pt-BR" b="1" smtClean="0"/>
              <a:t> VALUE (</a:t>
            </a:r>
          </a:p>
          <a:p>
            <a:pPr>
              <a:buFontTx/>
              <a:buNone/>
            </a:pPr>
            <a:r>
              <a:rPr lang="pt-BR" altLang="pt-BR" smtClean="0"/>
              <a:t>     'Baker', 'Pat', ‘Belgica', '01-07-1955', ' ‘</a:t>
            </a:r>
          </a:p>
          <a:p>
            <a:pPr>
              <a:buFontTx/>
              <a:buNone/>
            </a:pPr>
            <a:r>
              <a:rPr lang="pt-BR" altLang="pt-BR" smtClean="0"/>
              <a:t>   </a:t>
            </a:r>
            <a:r>
              <a:rPr lang="pt-BR" altLang="pt-BR" b="1" smtClean="0"/>
              <a:t>)</a:t>
            </a:r>
            <a:r>
              <a:rPr lang="pt-BR" altLang="pt-BR" smtClean="0"/>
              <a:t>;</a:t>
            </a:r>
          </a:p>
        </p:txBody>
      </p:sp>
    </p:spTree>
    <p:extLst>
      <p:ext uri="{BB962C8B-B14F-4D97-AF65-F5344CB8AC3E}">
        <p14:creationId xmlns:p14="http://schemas.microsoft.com/office/powerpoint/2010/main" val="4090040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99075" y="0"/>
            <a:ext cx="7772400" cy="1470025"/>
          </a:xfrm>
        </p:spPr>
        <p:txBody>
          <a:bodyPr>
            <a:normAutofit fontScale="90000"/>
          </a:bodyPr>
          <a:lstStyle/>
          <a:p>
            <a:r>
              <a:rPr lang="pt-BR" dirty="0" smtClean="0"/>
              <a:t>COMANDOS </a:t>
            </a:r>
            <a:r>
              <a:rPr lang="pt-BR" dirty="0" err="1" smtClean="0"/>
              <a:t>Mysql</a:t>
            </a:r>
            <a:r>
              <a:rPr lang="pt-BR" dirty="0" smtClean="0"/>
              <a:t>  no DOS</a:t>
            </a:r>
            <a:endParaRPr lang="pt-BR" dirty="0"/>
          </a:p>
        </p:txBody>
      </p:sp>
      <p:sp>
        <p:nvSpPr>
          <p:cNvPr id="4" name="Subtítulo 3"/>
          <p:cNvSpPr>
            <a:spLocks noGrp="1"/>
          </p:cNvSpPr>
          <p:nvPr>
            <p:ph type="subTitle" idx="1"/>
          </p:nvPr>
        </p:nvSpPr>
        <p:spPr/>
        <p:txBody>
          <a:bodyPr/>
          <a:lstStyle/>
          <a:p>
            <a:endParaRPr lang="pt-B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1556793"/>
            <a:ext cx="6696744" cy="4517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reto 4"/>
          <p:cNvCxnSpPr/>
          <p:nvPr/>
        </p:nvCxnSpPr>
        <p:spPr>
          <a:xfrm>
            <a:off x="2459596" y="5509236"/>
            <a:ext cx="7632848" cy="72008"/>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40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ço Reservado para Conteúdo 1"/>
          <p:cNvSpPr>
            <a:spLocks noGrp="1"/>
          </p:cNvSpPr>
          <p:nvPr>
            <p:ph/>
          </p:nvPr>
        </p:nvSpPr>
        <p:spPr>
          <a:xfrm>
            <a:off x="1752600" y="762000"/>
            <a:ext cx="8339138" cy="5791200"/>
          </a:xfrm>
        </p:spPr>
        <p:txBody>
          <a:bodyPr/>
          <a:lstStyle/>
          <a:p>
            <a:endParaRPr lang="en-US" altLang="pt-BR" b="1" smtClean="0"/>
          </a:p>
          <a:p>
            <a:r>
              <a:rPr lang="pt-BR" altLang="pt-BR" smtClean="0"/>
              <a:t>MySQL Comandos (4):</a:t>
            </a:r>
            <a:endParaRPr lang="en-US" altLang="pt-BR" b="1" smtClean="0"/>
          </a:p>
          <a:p>
            <a:endParaRPr lang="en-US" altLang="pt-BR" b="1" smtClean="0"/>
          </a:p>
          <a:p>
            <a:r>
              <a:rPr lang="en-US" altLang="pt-BR" b="1" smtClean="0"/>
              <a:t>SELECT seleciona dados de uma table:</a:t>
            </a:r>
          </a:p>
          <a:p>
            <a:pPr>
              <a:buFontTx/>
              <a:buNone/>
            </a:pPr>
            <a:r>
              <a:rPr lang="pt-BR" altLang="pt-BR" smtClean="0"/>
              <a:t>    mysql&gt; </a:t>
            </a:r>
            <a:r>
              <a:rPr lang="pt-BR" altLang="pt-BR" b="1" smtClean="0"/>
              <a:t>SELECT * FROM </a:t>
            </a:r>
            <a:r>
              <a:rPr lang="pt-BR" altLang="pt-BR" b="1" i="1" smtClean="0"/>
              <a:t>Pessoas;</a:t>
            </a:r>
          </a:p>
          <a:p>
            <a:r>
              <a:rPr lang="pt-BR" altLang="pt-BR" b="1" smtClean="0"/>
              <a:t>INSERT mais alguns dados:</a:t>
            </a:r>
          </a:p>
          <a:p>
            <a:pPr>
              <a:buFontTx/>
              <a:buNone/>
            </a:pPr>
            <a:r>
              <a:rPr lang="pt-BR" altLang="pt-BR" b="1" smtClean="0"/>
              <a:t>    INSERT INTO </a:t>
            </a:r>
            <a:r>
              <a:rPr lang="pt-BR" altLang="pt-BR" b="1" i="1" smtClean="0"/>
              <a:t>Pessoas VALUES</a:t>
            </a:r>
            <a:r>
              <a:rPr lang="pt-BR" altLang="pt-BR" b="1" smtClean="0"/>
              <a:t> (</a:t>
            </a:r>
          </a:p>
          <a:p>
            <a:pPr>
              <a:buFontTx/>
              <a:buNone/>
            </a:pPr>
            <a:r>
              <a:rPr lang="pt-BR" altLang="pt-BR" smtClean="0"/>
              <a:t>    'Burke', ‘Peter', ‘EUA', '02-15-1980',' '</a:t>
            </a:r>
          </a:p>
          <a:p>
            <a:pPr>
              <a:buFontTx/>
              <a:buNone/>
            </a:pPr>
            <a:r>
              <a:rPr lang="pt-BR" altLang="pt-BR" b="1" smtClean="0"/>
              <a:t>    );</a:t>
            </a:r>
            <a:endParaRPr lang="pt-BR" altLang="pt-BR" smtClean="0"/>
          </a:p>
        </p:txBody>
      </p:sp>
    </p:spTree>
    <p:extLst>
      <p:ext uri="{BB962C8B-B14F-4D97-AF65-F5344CB8AC3E}">
        <p14:creationId xmlns:p14="http://schemas.microsoft.com/office/powerpoint/2010/main" val="546405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COMANDOS </a:t>
            </a:r>
            <a:r>
              <a:rPr lang="pt-BR" dirty="0" err="1" smtClean="0"/>
              <a:t>Mysql</a:t>
            </a:r>
            <a:r>
              <a:rPr lang="pt-BR" dirty="0" smtClean="0"/>
              <a:t> no DOS</a:t>
            </a:r>
            <a:endParaRPr lang="pt-BR" dirty="0"/>
          </a:p>
        </p:txBody>
      </p:sp>
      <p:sp>
        <p:nvSpPr>
          <p:cNvPr id="3" name="Espaço Reservado para Conteúdo 2"/>
          <p:cNvSpPr>
            <a:spLocks noGrp="1"/>
          </p:cNvSpPr>
          <p:nvPr>
            <p:ph idx="1"/>
          </p:nvPr>
        </p:nvSpPr>
        <p:spPr/>
        <p:txBody>
          <a:bodyPr/>
          <a:lstStyle/>
          <a:p>
            <a:endParaRPr lang="pt-B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74" y="1821402"/>
            <a:ext cx="8021479"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reto 4"/>
          <p:cNvCxnSpPr/>
          <p:nvPr/>
        </p:nvCxnSpPr>
        <p:spPr>
          <a:xfrm>
            <a:off x="1228774" y="3740441"/>
            <a:ext cx="8568952" cy="7200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6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2442" y="162229"/>
            <a:ext cx="10515600" cy="1325563"/>
          </a:xfrm>
        </p:spPr>
        <p:txBody>
          <a:bodyPr/>
          <a:lstStyle/>
          <a:p>
            <a:r>
              <a:rPr lang="pt-BR" dirty="0" smtClean="0"/>
              <a:t>DICAS PRÁTICAS - Criar planilha no Excel</a:t>
            </a:r>
            <a:endParaRPr lang="pt-BR" dirty="0"/>
          </a:p>
        </p:txBody>
      </p:sp>
      <p:sp>
        <p:nvSpPr>
          <p:cNvPr id="3" name="Espaço Reservado para Conteúdo 2"/>
          <p:cNvSpPr>
            <a:spLocks noGrp="1"/>
          </p:cNvSpPr>
          <p:nvPr>
            <p:ph idx="1"/>
          </p:nvPr>
        </p:nvSpPr>
        <p:spPr>
          <a:xfrm>
            <a:off x="701565" y="1068880"/>
            <a:ext cx="10515600" cy="4351338"/>
          </a:xfrm>
        </p:spPr>
        <p:txBody>
          <a:bodyPr/>
          <a:lstStyle/>
          <a:p>
            <a:r>
              <a:rPr lang="pt-BR" dirty="0" smtClean="0"/>
              <a:t>Se quiser destacar a primeira coluna (não é necessário, pois isto será feito na importação no Access)</a:t>
            </a:r>
            <a:endParaRPr lang="pt-BR" dirty="0"/>
          </a:p>
        </p:txBody>
      </p:sp>
      <p:pic>
        <p:nvPicPr>
          <p:cNvPr id="4" name="Imagem 3"/>
          <p:cNvPicPr>
            <a:picLocks noChangeAspect="1"/>
          </p:cNvPicPr>
          <p:nvPr/>
        </p:nvPicPr>
        <p:blipFill>
          <a:blip r:embed="rId2"/>
          <a:stretch>
            <a:fillRect/>
          </a:stretch>
        </p:blipFill>
        <p:spPr>
          <a:xfrm>
            <a:off x="1102883" y="1906705"/>
            <a:ext cx="8806600" cy="4951295"/>
          </a:xfrm>
          <a:prstGeom prst="rect">
            <a:avLst/>
          </a:prstGeom>
        </p:spPr>
      </p:pic>
    </p:spTree>
    <p:extLst>
      <p:ext uri="{BB962C8B-B14F-4D97-AF65-F5344CB8AC3E}">
        <p14:creationId xmlns:p14="http://schemas.microsoft.com/office/powerpoint/2010/main" val="1758494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Importar no Banco de Dados - Access</a:t>
            </a:r>
            <a:endParaRPr lang="pt-BR" dirty="0"/>
          </a:p>
        </p:txBody>
      </p:sp>
      <p:sp>
        <p:nvSpPr>
          <p:cNvPr id="3" name="Espaço Reservado para Conteúdo 2"/>
          <p:cNvSpPr>
            <a:spLocks noGrp="1"/>
          </p:cNvSpPr>
          <p:nvPr>
            <p:ph idx="1"/>
          </p:nvPr>
        </p:nvSpPr>
        <p:spPr>
          <a:xfrm>
            <a:off x="743606" y="1216024"/>
            <a:ext cx="10515600" cy="4351338"/>
          </a:xfrm>
        </p:spPr>
        <p:txBody>
          <a:bodyPr/>
          <a:lstStyle/>
          <a:p>
            <a:r>
              <a:rPr lang="pt-BR" dirty="0" smtClean="0"/>
              <a:t>Ao importar destacar a primeira linha como “Títulos”</a:t>
            </a:r>
          </a:p>
          <a:p>
            <a:endParaRPr lang="pt-BR" dirty="0"/>
          </a:p>
        </p:txBody>
      </p:sp>
      <p:pic>
        <p:nvPicPr>
          <p:cNvPr id="4" name="Imagem 3"/>
          <p:cNvPicPr>
            <a:picLocks noChangeAspect="1"/>
          </p:cNvPicPr>
          <p:nvPr/>
        </p:nvPicPr>
        <p:blipFill>
          <a:blip r:embed="rId2"/>
          <a:stretch>
            <a:fillRect/>
          </a:stretch>
        </p:blipFill>
        <p:spPr>
          <a:xfrm>
            <a:off x="880241" y="1735688"/>
            <a:ext cx="10519491" cy="5914326"/>
          </a:xfrm>
          <a:prstGeom prst="rect">
            <a:avLst/>
          </a:prstGeom>
        </p:spPr>
      </p:pic>
    </p:spTree>
    <p:extLst>
      <p:ext uri="{BB962C8B-B14F-4D97-AF65-F5344CB8AC3E}">
        <p14:creationId xmlns:p14="http://schemas.microsoft.com/office/powerpoint/2010/main" val="3935452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Ir avançando e colocando os campos</a:t>
            </a:r>
            <a:endParaRPr lang="pt-BR" dirty="0"/>
          </a:p>
        </p:txBody>
      </p:sp>
      <p:sp>
        <p:nvSpPr>
          <p:cNvPr id="3" name="Espaço Reservado para Conteúdo 2"/>
          <p:cNvSpPr>
            <a:spLocks noGrp="1"/>
          </p:cNvSpPr>
          <p:nvPr>
            <p:ph idx="1"/>
          </p:nvPr>
        </p:nvSpPr>
        <p:spPr/>
        <p:txBody>
          <a:bodyPr/>
          <a:lstStyle/>
          <a:p>
            <a:r>
              <a:rPr lang="pt-BR" dirty="0" smtClean="0"/>
              <a:t>Veja as seleções de campos que existem para cada “Título”</a:t>
            </a:r>
          </a:p>
          <a:p>
            <a:pPr marL="0" indent="0">
              <a:buNone/>
            </a:pPr>
            <a:r>
              <a:rPr lang="pt-BR" dirty="0"/>
              <a:t> </a:t>
            </a:r>
            <a:r>
              <a:rPr lang="pt-BR" dirty="0" smtClean="0"/>
              <a:t> </a:t>
            </a:r>
            <a:endParaRPr lang="pt-BR" dirty="0"/>
          </a:p>
        </p:txBody>
      </p:sp>
      <p:pic>
        <p:nvPicPr>
          <p:cNvPr id="4" name="Imagem 3"/>
          <p:cNvPicPr>
            <a:picLocks noChangeAspect="1"/>
          </p:cNvPicPr>
          <p:nvPr/>
        </p:nvPicPr>
        <p:blipFill>
          <a:blip r:embed="rId2"/>
          <a:stretch>
            <a:fillRect/>
          </a:stretch>
        </p:blipFill>
        <p:spPr>
          <a:xfrm>
            <a:off x="1032859" y="2209485"/>
            <a:ext cx="9270240" cy="5211965"/>
          </a:xfrm>
          <a:prstGeom prst="rect">
            <a:avLst/>
          </a:prstGeom>
        </p:spPr>
      </p:pic>
    </p:spTree>
    <p:extLst>
      <p:ext uri="{BB962C8B-B14F-4D97-AF65-F5344CB8AC3E}">
        <p14:creationId xmlns:p14="http://schemas.microsoft.com/office/powerpoint/2010/main" val="4197150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704563" y="2511380"/>
            <a:ext cx="4775149" cy="923330"/>
          </a:xfrm>
          <a:prstGeom prst="rect">
            <a:avLst/>
          </a:prstGeom>
          <a:noFill/>
        </p:spPr>
        <p:txBody>
          <a:bodyPr wrap="square" lIns="91440" tIns="45720" rIns="91440" bIns="45720">
            <a:spAutoFit/>
          </a:bodyPr>
          <a:lstStyle/>
          <a:p>
            <a:pPr algn="ctr"/>
            <a:r>
              <a:rPr lang="pt-BR"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Intervalo</a:t>
            </a:r>
            <a:endParaRPr lang="pt-B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2263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imagem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447801"/>
            <a:ext cx="65532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a:spLocks noGrp="1" noChangeArrowheads="1"/>
          </p:cNvSpPr>
          <p:nvPr>
            <p:ph type="title"/>
          </p:nvPr>
        </p:nvSpPr>
        <p:spPr>
          <a:xfrm>
            <a:off x="2097505" y="336885"/>
            <a:ext cx="8426116" cy="762000"/>
          </a:xfrm>
        </p:spPr>
        <p:txBody>
          <a:bodyPr>
            <a:noAutofit/>
          </a:bodyPr>
          <a:lstStyle/>
          <a:p>
            <a:pPr>
              <a:defRPr/>
            </a:pPr>
            <a:r>
              <a:rPr lang="pt-BR" dirty="0"/>
              <a:t>Bases e Bancos de Dados - conceitos</a:t>
            </a:r>
          </a:p>
        </p:txBody>
      </p:sp>
    </p:spTree>
    <p:extLst>
      <p:ext uri="{BB962C8B-B14F-4D97-AF65-F5344CB8AC3E}">
        <p14:creationId xmlns:p14="http://schemas.microsoft.com/office/powerpoint/2010/main" val="3537935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práticas (com interfaces)</a:t>
            </a:r>
            <a:endParaRPr lang="pt-BR" dirty="0"/>
          </a:p>
        </p:txBody>
      </p:sp>
      <p:sp>
        <p:nvSpPr>
          <p:cNvPr id="3" name="Espaço Reservado para Conteúdo 2"/>
          <p:cNvSpPr>
            <a:spLocks noGrp="1"/>
          </p:cNvSpPr>
          <p:nvPr>
            <p:ph idx="1"/>
          </p:nvPr>
        </p:nvSpPr>
        <p:spPr/>
        <p:txBody>
          <a:bodyPr/>
          <a:lstStyle/>
          <a:p>
            <a:pPr marL="0" indent="0">
              <a:buNone/>
            </a:pPr>
            <a:r>
              <a:rPr lang="pt-BR" dirty="0" err="1" smtClean="0"/>
              <a:t>HeidiSQL</a:t>
            </a:r>
            <a:r>
              <a:rPr lang="pt-BR" dirty="0" smtClean="0"/>
              <a:t>                                                         </a:t>
            </a:r>
            <a:r>
              <a:rPr lang="pt-BR" smtClean="0"/>
              <a:t>MariaDB</a:t>
            </a:r>
            <a:endParaRPr lang="pt-BR" dirty="0"/>
          </a:p>
        </p:txBody>
      </p:sp>
      <p:pic>
        <p:nvPicPr>
          <p:cNvPr id="1026" name="Picture 2" descr="Conn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40" y="2262187"/>
            <a:ext cx="5857875" cy="391477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53" y="2262187"/>
            <a:ext cx="4088230" cy="3993430"/>
          </a:xfrm>
          <a:prstGeom prst="rect">
            <a:avLst/>
          </a:prstGeom>
        </p:spPr>
      </p:pic>
    </p:spTree>
    <p:extLst>
      <p:ext uri="{BB962C8B-B14F-4D97-AF65-F5344CB8AC3E}">
        <p14:creationId xmlns:p14="http://schemas.microsoft.com/office/powerpoint/2010/main" val="1569828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ISIS CDS (já era um modelo semiestruturado)</a:t>
            </a:r>
            <a:endParaRPr lang="pt-BR" dirty="0"/>
          </a:p>
        </p:txBody>
      </p:sp>
      <p:sp>
        <p:nvSpPr>
          <p:cNvPr id="3" name="Espaço Reservado para Conteúdo 2"/>
          <p:cNvSpPr>
            <a:spLocks noGrp="1"/>
          </p:cNvSpPr>
          <p:nvPr>
            <p:ph idx="1"/>
          </p:nvPr>
        </p:nvSpPr>
        <p:spPr>
          <a:xfrm>
            <a:off x="838199" y="1825625"/>
            <a:ext cx="10830059" cy="4794116"/>
          </a:xfrm>
        </p:spPr>
        <p:txBody>
          <a:bodyPr>
            <a:normAutofit fontScale="62500" lnSpcReduction="20000"/>
          </a:bodyPr>
          <a:lstStyle/>
          <a:p>
            <a:r>
              <a:rPr lang="pt-BR" dirty="0" smtClean="0"/>
              <a:t>Desenvolvido na década de 70, como uma </a:t>
            </a:r>
            <a:r>
              <a:rPr lang="pt-BR" dirty="0" err="1" smtClean="0"/>
              <a:t>mesclagem</a:t>
            </a:r>
            <a:r>
              <a:rPr lang="pt-BR" dirty="0" smtClean="0"/>
              <a:t> (MERGING) do CDS-ISIS:</a:t>
            </a:r>
          </a:p>
          <a:p>
            <a:pPr marL="0" indent="0">
              <a:buNone/>
            </a:pPr>
            <a:r>
              <a:rPr lang="pt-BR" dirty="0"/>
              <a:t> </a:t>
            </a:r>
            <a:r>
              <a:rPr lang="pt-BR" dirty="0" smtClean="0"/>
              <a:t>   </a:t>
            </a:r>
            <a:r>
              <a:rPr lang="pt-BR" dirty="0" err="1"/>
              <a:t>Computerized</a:t>
            </a:r>
            <a:r>
              <a:rPr lang="pt-BR" dirty="0"/>
              <a:t> </a:t>
            </a:r>
            <a:r>
              <a:rPr lang="pt-BR" dirty="0" err="1"/>
              <a:t>Documentation</a:t>
            </a:r>
            <a:r>
              <a:rPr lang="pt-BR" dirty="0"/>
              <a:t> System </a:t>
            </a:r>
            <a:r>
              <a:rPr lang="pt-BR" dirty="0" smtClean="0"/>
              <a:t>/ </a:t>
            </a:r>
            <a:r>
              <a:rPr lang="en-US" dirty="0"/>
              <a:t>Integrated Set of Information Systems</a:t>
            </a:r>
            <a:endParaRPr lang="pt-BR" dirty="0" smtClean="0"/>
          </a:p>
          <a:p>
            <a:pPr marL="0" indent="0">
              <a:buNone/>
            </a:pPr>
            <a:r>
              <a:rPr lang="pt-BR" dirty="0" smtClean="0"/>
              <a:t>Surgimento histórico: </a:t>
            </a:r>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endParaRPr lang="pt-BR" b="1" i="1" dirty="0" smtClean="0"/>
          </a:p>
          <a:p>
            <a:pPr marL="0" indent="0">
              <a:buNone/>
            </a:pPr>
            <a:endParaRPr lang="pt-BR" b="1" i="1" dirty="0" smtClean="0"/>
          </a:p>
          <a:p>
            <a:pPr marL="0" indent="0">
              <a:buNone/>
            </a:pPr>
            <a:r>
              <a:rPr lang="pt-BR" b="1" i="1" dirty="0" err="1" smtClean="0"/>
              <a:t>MicroISIS</a:t>
            </a:r>
            <a:r>
              <a:rPr lang="pt-BR" b="1" i="1" dirty="0" smtClean="0"/>
              <a:t> </a:t>
            </a:r>
            <a:r>
              <a:rPr lang="pt-BR" b="1" i="1" dirty="0"/>
              <a:t>for DOS</a:t>
            </a:r>
            <a:r>
              <a:rPr lang="pt-BR" dirty="0"/>
              <a:t>: v</a:t>
            </a:r>
            <a:r>
              <a:rPr lang="pt-BR" dirty="0" smtClean="0"/>
              <a:t>ersão </a:t>
            </a:r>
            <a:r>
              <a:rPr lang="pt-BR" dirty="0"/>
              <a:t>3.08 (1998); </a:t>
            </a:r>
            <a:br>
              <a:rPr lang="pt-BR" dirty="0"/>
            </a:br>
            <a:r>
              <a:rPr lang="pt-BR" b="1" i="1" dirty="0" err="1"/>
              <a:t>MicroISIS</a:t>
            </a:r>
            <a:r>
              <a:rPr lang="pt-BR" b="1" i="1" dirty="0"/>
              <a:t> for Windows</a:t>
            </a:r>
            <a:r>
              <a:rPr lang="pt-BR" dirty="0"/>
              <a:t>: Atual versão 1.0x - beta Jan/99; Mai/1999 (</a:t>
            </a:r>
            <a:r>
              <a:rPr lang="pt-BR" dirty="0" err="1"/>
              <a:t>Bireme</a:t>
            </a:r>
            <a:r>
              <a:rPr lang="pt-BR" dirty="0" smtClean="0"/>
              <a:t>), </a:t>
            </a:r>
            <a:r>
              <a:rPr lang="pt-BR" dirty="0"/>
              <a:t>pode ser utilizada em conjunto com a versão DOS; </a:t>
            </a:r>
            <a:br>
              <a:rPr lang="pt-BR" dirty="0"/>
            </a:br>
            <a:r>
              <a:rPr lang="pt-BR" b="1" i="1" dirty="0"/>
              <a:t>ISIS for UNIX</a:t>
            </a:r>
            <a:r>
              <a:rPr lang="pt-BR" dirty="0"/>
              <a:t>: Versão compatível com a 1.03 da versão DOS; </a:t>
            </a:r>
            <a:br>
              <a:rPr lang="pt-BR" dirty="0"/>
            </a:br>
            <a:r>
              <a:rPr lang="pt-BR" b="1" i="1" dirty="0" err="1"/>
              <a:t>MiniISIS</a:t>
            </a:r>
            <a:r>
              <a:rPr lang="pt-BR" dirty="0"/>
              <a:t>: Versão do ISIS para </a:t>
            </a:r>
            <a:r>
              <a:rPr lang="pt-BR" dirty="0" err="1"/>
              <a:t>Mini-Computadores</a:t>
            </a:r>
            <a:r>
              <a:rPr lang="pt-BR" dirty="0"/>
              <a:t>. </a:t>
            </a:r>
            <a:br>
              <a:rPr lang="pt-BR" dirty="0"/>
            </a:br>
            <a:r>
              <a:rPr lang="pt-BR" b="1" i="1" dirty="0"/>
              <a:t>CISIS</a:t>
            </a:r>
            <a:r>
              <a:rPr lang="pt-BR" dirty="0"/>
              <a:t>: Propriedade da </a:t>
            </a:r>
            <a:r>
              <a:rPr lang="pt-BR" dirty="0" err="1"/>
              <a:t>Bireme</a:t>
            </a:r>
            <a:r>
              <a:rPr lang="pt-BR" dirty="0"/>
              <a:t>, conjunto de aplicativos e funções/objetos em linguagem C, que permitem a criação de soluções ISIS pessoais / diversificadas; </a:t>
            </a:r>
            <a:br>
              <a:rPr lang="pt-BR" dirty="0"/>
            </a:br>
            <a:r>
              <a:rPr lang="pt-BR" b="1" i="1" dirty="0" err="1"/>
              <a:t>WWWisis</a:t>
            </a:r>
            <a:r>
              <a:rPr lang="pt-BR" dirty="0"/>
              <a:t>: Aplicativo da </a:t>
            </a:r>
            <a:r>
              <a:rPr lang="pt-BR" dirty="0" err="1"/>
              <a:t>Bireme</a:t>
            </a:r>
            <a:r>
              <a:rPr lang="pt-BR" dirty="0"/>
              <a:t> (versão 3.0x, Jan/99) </a:t>
            </a:r>
            <a:endParaRPr lang="pt-BR" dirty="0" smtClean="0"/>
          </a:p>
        </p:txBody>
      </p:sp>
      <p:sp>
        <p:nvSpPr>
          <p:cNvPr id="4" name="CaixaDeTexto 3"/>
          <p:cNvSpPr txBox="1"/>
          <p:nvPr/>
        </p:nvSpPr>
        <p:spPr>
          <a:xfrm>
            <a:off x="1178951" y="2871989"/>
            <a:ext cx="10077184"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En 1980 la UNESCO, dentro de las actividades del Programa General de </a:t>
            </a:r>
            <a:r>
              <a:rPr lang="es-ES" dirty="0" smtClean="0"/>
              <a:t>información</a:t>
            </a:r>
            <a:r>
              <a:rPr lang="es-ES" dirty="0"/>
              <a:t>,.. Por entonces UNESCO disponía de un sistema </a:t>
            </a:r>
            <a:r>
              <a:rPr lang="es-ES" dirty="0" err="1" smtClean="0"/>
              <a:t>informatico</a:t>
            </a:r>
            <a:r>
              <a:rPr lang="es-ES" dirty="0"/>
              <a:t>, diseñado para grandes ordenadores, ordenadores </a:t>
            </a:r>
          </a:p>
          <a:p>
            <a:r>
              <a:rPr lang="es-ES" dirty="0"/>
              <a:t>mainframe, cuyas capacidades se acoplaban perfectamente a los planes </a:t>
            </a:r>
            <a:r>
              <a:rPr lang="es-ES" dirty="0" smtClean="0"/>
              <a:t>diseñados</a:t>
            </a:r>
            <a:r>
              <a:rPr lang="es-ES" dirty="0"/>
              <a:t>. Solamente había que adaptarlo para que funcionase en </a:t>
            </a:r>
            <a:r>
              <a:rPr lang="es-ES" dirty="0" smtClean="0"/>
              <a:t>microordenadores </a:t>
            </a:r>
            <a:r>
              <a:rPr lang="es-ES" dirty="0"/>
              <a:t>que estuviesen al alcance de las bibliotecas. </a:t>
            </a:r>
            <a:r>
              <a:rPr lang="es-ES" dirty="0" smtClean="0"/>
              <a:t>(</a:t>
            </a:r>
            <a:r>
              <a:rPr lang="es-ES" dirty="0"/>
              <a:t>HERNÁNDEZ, 2001) </a:t>
            </a:r>
          </a:p>
          <a:p>
            <a:r>
              <a:rPr lang="es-ES" dirty="0"/>
              <a:t> </a:t>
            </a:r>
            <a:endParaRPr lang="pt-BR" dirty="0"/>
          </a:p>
        </p:txBody>
      </p:sp>
    </p:spTree>
    <p:extLst>
      <p:ext uri="{BB962C8B-B14F-4D97-AF65-F5344CB8AC3E}">
        <p14:creationId xmlns:p14="http://schemas.microsoft.com/office/powerpoint/2010/main" val="704859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Modelo ACID – funciona bem p/ estruturado</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buNone/>
            </a:pPr>
            <a:r>
              <a:rPr lang="pt-BR" b="1" dirty="0"/>
              <a:t>Atomicidade</a:t>
            </a:r>
          </a:p>
          <a:p>
            <a:r>
              <a:rPr lang="pt-BR" dirty="0"/>
              <a:t>Estado em que as modificações no BD devem ser todas ou nenhuma feita. Cada transação é dita como “atômica”. Se uma parte desta transação falhar, toda transação falhará. </a:t>
            </a:r>
          </a:p>
          <a:p>
            <a:pPr marL="0" indent="0">
              <a:buNone/>
            </a:pPr>
            <a:r>
              <a:rPr lang="pt-BR" b="1" dirty="0" smtClean="0"/>
              <a:t>Consistência</a:t>
            </a:r>
            <a:endParaRPr lang="pt-BR" b="1" dirty="0"/>
          </a:p>
          <a:p>
            <a:r>
              <a:rPr lang="pt-BR" dirty="0"/>
              <a:t>Estado que garante que todos os dados serão escritos no BD. </a:t>
            </a:r>
            <a:endParaRPr lang="pt-BR" b="1" dirty="0" smtClean="0"/>
          </a:p>
          <a:p>
            <a:pPr marL="0" indent="0">
              <a:buNone/>
            </a:pPr>
            <a:r>
              <a:rPr lang="pt-BR" b="1" dirty="0" smtClean="0"/>
              <a:t>Isolamento</a:t>
            </a:r>
            <a:endParaRPr lang="pt-BR" b="1" dirty="0"/>
          </a:p>
          <a:p>
            <a:r>
              <a:rPr lang="pt-BR" dirty="0"/>
              <a:t>Requer que múltiplas transações que estejam ocorrendo “ao mesmo tempo”, não interfiram nas outras</a:t>
            </a:r>
            <a:r>
              <a:rPr lang="pt-BR" dirty="0" smtClean="0"/>
              <a:t>.</a:t>
            </a:r>
          </a:p>
          <a:p>
            <a:pPr marL="0" indent="0">
              <a:buNone/>
            </a:pPr>
            <a:r>
              <a:rPr lang="pt-BR" b="1" dirty="0"/>
              <a:t>Durabilidade</a:t>
            </a:r>
          </a:p>
          <a:p>
            <a:r>
              <a:rPr lang="pt-BR" dirty="0"/>
              <a:t>Garante que toda transação cometida (</a:t>
            </a:r>
            <a:r>
              <a:rPr lang="pt-BR" dirty="0" err="1"/>
              <a:t>commit</a:t>
            </a:r>
            <a:r>
              <a:rPr lang="pt-BR" dirty="0"/>
              <a:t>) pelo BD não será perdida.</a:t>
            </a:r>
          </a:p>
          <a:p>
            <a:pPr marL="0" indent="0">
              <a:buNone/>
            </a:pPr>
            <a:endParaRPr lang="pt-BR" dirty="0"/>
          </a:p>
          <a:p>
            <a:endParaRPr lang="pt-BR" dirty="0"/>
          </a:p>
        </p:txBody>
      </p:sp>
    </p:spTree>
    <p:extLst>
      <p:ext uri="{BB962C8B-B14F-4D97-AF65-F5344CB8AC3E}">
        <p14:creationId xmlns:p14="http://schemas.microsoft.com/office/powerpoint/2010/main" val="2266705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2520950" y="838200"/>
            <a:ext cx="6057900" cy="4914900"/>
          </a:xfrm>
        </p:spPr>
        <p:txBody>
          <a:bodyPr>
            <a:normAutofit fontScale="92500" lnSpcReduction="10000"/>
          </a:bodyPr>
          <a:lstStyle/>
          <a:p>
            <a:pPr marL="0" indent="0">
              <a:buNone/>
              <a:defRPr/>
            </a:pPr>
            <a:r>
              <a:rPr lang="pt-BR" sz="1350" dirty="0"/>
              <a:t>Agora que falamos brevemente sobre as principais características nos bancos de dados </a:t>
            </a:r>
            <a:r>
              <a:rPr lang="pt-BR" sz="1350" dirty="0" err="1"/>
              <a:t>NoSQL</a:t>
            </a:r>
            <a:r>
              <a:rPr lang="pt-BR" sz="1350" dirty="0"/>
              <a:t>, é importante ressaltar algumas técnicas utilizadas para a implementação de suas funcionalidades. Entre elas estão:</a:t>
            </a:r>
          </a:p>
          <a:p>
            <a:pPr marL="0" indent="0">
              <a:buNone/>
              <a:defRPr/>
            </a:pPr>
            <a:r>
              <a:rPr lang="pt-BR" sz="1350" dirty="0"/>
              <a:t>• </a:t>
            </a:r>
            <a:r>
              <a:rPr lang="pt-BR" sz="1350" b="1" dirty="0" err="1"/>
              <a:t>Map</a:t>
            </a:r>
            <a:r>
              <a:rPr lang="pt-BR" sz="1350" b="1" dirty="0"/>
              <a:t>/</a:t>
            </a:r>
            <a:r>
              <a:rPr lang="pt-BR" sz="1350" b="1" dirty="0" err="1"/>
              <a:t>reduce</a:t>
            </a:r>
            <a:r>
              <a:rPr lang="pt-BR" sz="1350" b="1" dirty="0"/>
              <a:t>: </a:t>
            </a:r>
            <a:r>
              <a:rPr lang="pt-BR" sz="1350" dirty="0"/>
              <a:t>permite a manipulação de enormes volumes de dados ao longo de nós em uma rede (VOLGELS, W. ]. Funciona da seguinte forma: na fase </a:t>
            </a:r>
            <a:r>
              <a:rPr lang="pt-BR" sz="1350" dirty="0" err="1"/>
              <a:t>map</a:t>
            </a:r>
            <a:r>
              <a:rPr lang="pt-BR" sz="1350" dirty="0"/>
              <a:t>, os problemas são particionados em pequenos problemas que são distribuídos em outros nós na rede. Quando chegam à fase </a:t>
            </a:r>
            <a:r>
              <a:rPr lang="pt-BR" sz="1350" dirty="0" err="1"/>
              <a:t>reduce</a:t>
            </a:r>
            <a:r>
              <a:rPr lang="pt-BR" sz="1350" dirty="0"/>
              <a:t>, esses pequenos problemas são resolvidos em cada nó filho e o resultado é passado para o pai, que sendo ele consequentemente filho, repassaria para o seu, até chegar à raiz do problema.</a:t>
            </a:r>
          </a:p>
          <a:p>
            <a:pPr marL="0" indent="0">
              <a:buNone/>
              <a:defRPr/>
            </a:pPr>
            <a:r>
              <a:rPr lang="pt-BR" sz="1350" b="1" dirty="0" err="1"/>
              <a:t>Consistent</a:t>
            </a:r>
            <a:r>
              <a:rPr lang="pt-BR" sz="1350" b="1" dirty="0"/>
              <a:t> </a:t>
            </a:r>
            <a:r>
              <a:rPr lang="pt-BR" sz="1350" b="1" dirty="0" err="1"/>
              <a:t>hashing</a:t>
            </a:r>
            <a:r>
              <a:rPr lang="pt-BR" sz="1350" b="1" dirty="0"/>
              <a:t>: </a:t>
            </a:r>
            <a:r>
              <a:rPr lang="pt-BR" sz="1350" dirty="0"/>
              <a:t>suporta mecanismos de armazenamento e recuperação, onde a quantidade de sites está em constante mudança (</a:t>
            </a:r>
            <a:r>
              <a:rPr lang="pt-BR" sz="1350" dirty="0" err="1"/>
              <a:t>Vogels</a:t>
            </a:r>
            <a:r>
              <a:rPr lang="pt-BR" sz="1350" dirty="0"/>
              <a:t>, 2008). É interessante usar essa técnica, pois ela evita que haja uma grande migração de dados entre estes sites, que podem ser alocados ou </a:t>
            </a:r>
            <a:r>
              <a:rPr lang="pt-BR" sz="1350" dirty="0" err="1"/>
              <a:t>desalocados</a:t>
            </a:r>
            <a:r>
              <a:rPr lang="pt-BR" sz="1350" dirty="0"/>
              <a:t> para a distribuição dos dados.</a:t>
            </a:r>
          </a:p>
          <a:p>
            <a:pPr marL="0" indent="0">
              <a:buNone/>
              <a:defRPr/>
            </a:pPr>
            <a:r>
              <a:rPr lang="pt-BR" sz="1350" b="1" dirty="0"/>
              <a:t>MVCC (</a:t>
            </a:r>
            <a:r>
              <a:rPr lang="pt-BR" sz="1350" b="1" dirty="0" err="1"/>
              <a:t>Multiversion</a:t>
            </a:r>
            <a:r>
              <a:rPr lang="pt-BR" sz="1350" b="1" dirty="0"/>
              <a:t> </a:t>
            </a:r>
            <a:r>
              <a:rPr lang="pt-BR" sz="1350" b="1" dirty="0" err="1"/>
              <a:t>concurrency</a:t>
            </a:r>
            <a:r>
              <a:rPr lang="pt-BR" sz="1350" b="1" dirty="0"/>
              <a:t> </a:t>
            </a:r>
            <a:r>
              <a:rPr lang="pt-BR" sz="1350" b="1" dirty="0" err="1"/>
              <a:t>control</a:t>
            </a:r>
            <a:r>
              <a:rPr lang="pt-BR" sz="1350" b="1" dirty="0"/>
              <a:t>): </a:t>
            </a:r>
            <a:r>
              <a:rPr lang="pt-BR" sz="1350" dirty="0"/>
              <a:t>Oferece suporte a transações paralelas em banco de dados. Por não fazer uso de </a:t>
            </a:r>
            <a:r>
              <a:rPr lang="pt-BR" sz="1350" dirty="0" err="1"/>
              <a:t>locks</a:t>
            </a:r>
            <a:r>
              <a:rPr lang="pt-BR" sz="1350" dirty="0"/>
              <a:t> para controle de concorrência, faz com que transações de escrita e leitura sejam feitas simultaneamente [SOBREIRA, 2012].</a:t>
            </a:r>
          </a:p>
          <a:p>
            <a:pPr marL="0" indent="0">
              <a:buNone/>
              <a:defRPr/>
            </a:pPr>
            <a:r>
              <a:rPr lang="pt-BR" sz="1350" dirty="0"/>
              <a:t>• </a:t>
            </a:r>
            <a:r>
              <a:rPr lang="pt-BR" sz="1350" b="1" dirty="0"/>
              <a:t>Vector </a:t>
            </a:r>
            <a:r>
              <a:rPr lang="pt-BR" sz="1350" b="1" dirty="0" err="1"/>
              <a:t>clocks</a:t>
            </a:r>
            <a:r>
              <a:rPr lang="pt-BR" sz="1350" b="1" dirty="0"/>
              <a:t>: </a:t>
            </a:r>
            <a:r>
              <a:rPr lang="pt-BR" sz="1350" dirty="0"/>
              <a:t>Ordenam eventos que ocorreram em um sistema. Como existe a possibilidade de várias operações estarem acontecendo simultaneamente, o uso de um log de operações informando suas datas se faz importante para informar qual versão de um dado é a mais atual (</a:t>
            </a:r>
            <a:r>
              <a:rPr lang="pt-BR" sz="1350" dirty="0" err="1"/>
              <a:t>NoSQL</a:t>
            </a:r>
            <a:r>
              <a:rPr lang="pt-BR" sz="1350" dirty="0"/>
              <a:t>, 2016).</a:t>
            </a:r>
          </a:p>
          <a:p>
            <a:pPr marL="0" indent="0">
              <a:buNone/>
              <a:defRPr/>
            </a:pPr>
            <a:r>
              <a:rPr lang="pt-BR" sz="1350" dirty="0" err="1"/>
              <a:t>NoSQL</a:t>
            </a:r>
            <a:r>
              <a:rPr lang="pt-BR" sz="1350" dirty="0"/>
              <a:t>. http://nosqlba.com.br/.</a:t>
            </a:r>
          </a:p>
          <a:p>
            <a:pPr marL="0" indent="0">
              <a:buNone/>
              <a:defRPr/>
            </a:pPr>
            <a:r>
              <a:rPr lang="pt-BR" sz="1350" dirty="0" err="1"/>
              <a:t>Idgnow</a:t>
            </a:r>
            <a:r>
              <a:rPr lang="pt-BR" sz="1350" dirty="0"/>
              <a:t>. http://idgnow.uol.com.br/internet/2009/02/19/twitter-e-o-servico-social-mais-instavel durante-2008-aponta-estudo/.</a:t>
            </a:r>
          </a:p>
          <a:p>
            <a:pPr marL="0" indent="0">
              <a:buNone/>
              <a:defRPr/>
            </a:pPr>
            <a:r>
              <a:rPr lang="pt-BR" sz="1350" dirty="0"/>
              <a:t>SOBREIRA, G. http://www.ffb.edu.br/sites/default/files/tcc-20102-gleidson-sobreira-leite.pdf .</a:t>
            </a:r>
          </a:p>
          <a:p>
            <a:pPr marL="0" indent="0">
              <a:buNone/>
              <a:defRPr/>
            </a:pPr>
            <a:r>
              <a:rPr lang="pt-BR" sz="1350" dirty="0"/>
              <a:t>VOGELS,  W. “</a:t>
            </a:r>
            <a:r>
              <a:rPr lang="pt-BR" sz="1350" dirty="0" err="1"/>
              <a:t>Eventually</a:t>
            </a:r>
            <a:r>
              <a:rPr lang="pt-BR" sz="1350" dirty="0"/>
              <a:t> </a:t>
            </a:r>
            <a:r>
              <a:rPr lang="pt-BR" sz="1350" dirty="0" err="1"/>
              <a:t>Consistent</a:t>
            </a:r>
            <a:r>
              <a:rPr lang="pt-BR" sz="1350" dirty="0"/>
              <a:t>”, </a:t>
            </a:r>
            <a:r>
              <a:rPr lang="pt-BR" sz="1350" dirty="0" err="1"/>
              <a:t>Scalable</a:t>
            </a:r>
            <a:r>
              <a:rPr lang="pt-BR" sz="1350" dirty="0"/>
              <a:t> Web Services, Volume 6 No. 6, Outubro de 2008. </a:t>
            </a:r>
          </a:p>
          <a:p>
            <a:pPr marL="0" indent="0">
              <a:buNone/>
              <a:defRPr/>
            </a:pPr>
            <a:endParaRPr lang="pt-BR" sz="1350" dirty="0"/>
          </a:p>
          <a:p>
            <a:pPr>
              <a:defRPr/>
            </a:pPr>
            <a:endParaRPr lang="en-US" altLang="pt-BR" sz="1350" i="1" dirty="0"/>
          </a:p>
        </p:txBody>
      </p:sp>
      <p:sp>
        <p:nvSpPr>
          <p:cNvPr id="8196" name="Retângulo 1"/>
          <p:cNvSpPr>
            <a:spLocks noChangeArrowheads="1"/>
          </p:cNvSpPr>
          <p:nvPr/>
        </p:nvSpPr>
        <p:spPr bwMode="auto">
          <a:xfrm>
            <a:off x="1785938" y="158751"/>
            <a:ext cx="33829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pt-BR" altLang="pt-BR" sz="2100" dirty="0" err="1">
                <a:latin typeface="Franklin Gothic Medium" panose="020B0603020102020204" pitchFamily="34" charset="0"/>
              </a:rPr>
              <a:t>NoSQL</a:t>
            </a:r>
            <a:endParaRPr lang="pt-BR" altLang="pt-BR" sz="2100" dirty="0">
              <a:latin typeface="Franklin Gothic Medium" panose="020B0603020102020204" pitchFamily="34" charset="0"/>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709" y="158751"/>
            <a:ext cx="1609725" cy="1533525"/>
          </a:xfrm>
          <a:prstGeom prst="rect">
            <a:avLst/>
          </a:prstGeom>
        </p:spPr>
      </p:pic>
    </p:spTree>
    <p:extLst>
      <p:ext uri="{BB962C8B-B14F-4D97-AF65-F5344CB8AC3E}">
        <p14:creationId xmlns:p14="http://schemas.microsoft.com/office/powerpoint/2010/main" val="2432159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481070" y="1635617"/>
            <a:ext cx="8706119" cy="5111258"/>
          </a:xfrm>
        </p:spPr>
        <p:txBody>
          <a:bodyPr/>
          <a:lstStyle/>
          <a:p>
            <a:pPr>
              <a:defRPr/>
            </a:pPr>
            <a:r>
              <a:rPr lang="pt-BR" sz="1350" dirty="0"/>
              <a:t>Modelos de banco de dados </a:t>
            </a:r>
            <a:r>
              <a:rPr lang="pt-BR" sz="1350" dirty="0" err="1"/>
              <a:t>NoSQL</a:t>
            </a:r>
            <a:endParaRPr lang="pt-BR" sz="1350" dirty="0"/>
          </a:p>
          <a:p>
            <a:pPr>
              <a:defRPr/>
            </a:pPr>
            <a:r>
              <a:rPr lang="pt-BR" sz="1350" dirty="0"/>
              <a:t>Neste caso, temos </a:t>
            </a:r>
            <a:r>
              <a:rPr lang="pt-BR" sz="1350" dirty="0" smtClean="0"/>
              <a:t>três </a:t>
            </a:r>
            <a:r>
              <a:rPr lang="pt-BR" sz="1350" dirty="0"/>
              <a:t>categorias do </a:t>
            </a:r>
            <a:r>
              <a:rPr lang="pt-BR" sz="1350" dirty="0" err="1"/>
              <a:t>NoSQL</a:t>
            </a:r>
            <a:r>
              <a:rPr lang="pt-BR" sz="1350" dirty="0"/>
              <a:t> que as diferenciam entre si:</a:t>
            </a:r>
          </a:p>
          <a:p>
            <a:pPr>
              <a:defRPr/>
            </a:pPr>
            <a:r>
              <a:rPr lang="pt-BR" sz="1350" dirty="0" smtClean="0"/>
              <a:t>1 - </a:t>
            </a:r>
            <a:r>
              <a:rPr lang="pt-BR" sz="1350" b="1" dirty="0"/>
              <a:t>Chave-valor (</a:t>
            </a:r>
            <a:r>
              <a:rPr lang="pt-BR" sz="1350" b="1" dirty="0" err="1"/>
              <a:t>key-value</a:t>
            </a:r>
            <a:r>
              <a:rPr lang="pt-BR" sz="1350" b="1" dirty="0"/>
              <a:t>): </a:t>
            </a:r>
            <a:r>
              <a:rPr lang="pt-BR" sz="1350" dirty="0"/>
              <a:t>Este modelo é considerado simples e permite a sua visualização através de uma tabela de </a:t>
            </a:r>
            <a:r>
              <a:rPr lang="pt-BR" sz="1350" dirty="0" err="1"/>
              <a:t>hash</a:t>
            </a:r>
            <a:r>
              <a:rPr lang="pt-BR" sz="1350" dirty="0"/>
              <a:t>, no qual há uma chave única e um indicador de determinado dado, podendo ser uma </a:t>
            </a:r>
            <a:r>
              <a:rPr lang="pt-BR" sz="1350" dirty="0" err="1"/>
              <a:t>String</a:t>
            </a:r>
            <a:r>
              <a:rPr lang="pt-BR" sz="1350" dirty="0"/>
              <a:t> ou um binário. Ex.</a:t>
            </a:r>
          </a:p>
          <a:p>
            <a:pPr>
              <a:defRPr/>
            </a:pPr>
            <a:endParaRPr lang="pt-BR" altLang="pt-BR" sz="1350" i="1" dirty="0"/>
          </a:p>
          <a:p>
            <a:pPr marL="0" indent="0">
              <a:buNone/>
              <a:defRPr/>
            </a:pPr>
            <a:r>
              <a:rPr lang="en-US" altLang="pt-BR" sz="1350" i="1" dirty="0"/>
              <a:t> </a:t>
            </a:r>
          </a:p>
        </p:txBody>
      </p:sp>
      <p:sp>
        <p:nvSpPr>
          <p:cNvPr id="2" name="Retângulo 1"/>
          <p:cNvSpPr/>
          <p:nvPr/>
        </p:nvSpPr>
        <p:spPr>
          <a:xfrm>
            <a:off x="2754313" y="917576"/>
            <a:ext cx="6356350" cy="415925"/>
          </a:xfrm>
          <a:prstGeom prst="rect">
            <a:avLst/>
          </a:prstGeom>
        </p:spPr>
        <p:txBody>
          <a:bodyPr>
            <a:spAutoFit/>
          </a:bodyPr>
          <a:lstStyle/>
          <a:p>
            <a:pPr>
              <a:defRPr/>
            </a:pPr>
            <a:r>
              <a:rPr lang="pt-BR" sz="2100" dirty="0">
                <a:latin typeface="+mj-lt"/>
              </a:rPr>
              <a:t>Diferenças de campos e tratamentos da Informação</a:t>
            </a:r>
          </a:p>
        </p:txBody>
      </p:sp>
      <p:pic>
        <p:nvPicPr>
          <p:cNvPr id="10245" name="Imagem 4" descr="http://arquivo.devmedia.com.br/REVISTAS/sql/imagens/102/05_artigoNoSQL/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939" y="3010778"/>
            <a:ext cx="2071264" cy="141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CaixaDeTexto 2"/>
          <p:cNvSpPr txBox="1">
            <a:spLocks noChangeArrowheads="1"/>
          </p:cNvSpPr>
          <p:nvPr/>
        </p:nvSpPr>
        <p:spPr bwMode="auto">
          <a:xfrm>
            <a:off x="4167290" y="4421189"/>
            <a:ext cx="2468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pt-BR" altLang="pt-BR" sz="1800" dirty="0">
                <a:latin typeface="Franklin Gothic Medium" panose="020B0603020102020204" pitchFamily="34" charset="0"/>
              </a:rPr>
              <a:t>Campos e Informações</a:t>
            </a:r>
          </a:p>
        </p:txBody>
      </p:sp>
    </p:spTree>
    <p:extLst>
      <p:ext uri="{BB962C8B-B14F-4D97-AF65-F5344CB8AC3E}">
        <p14:creationId xmlns:p14="http://schemas.microsoft.com/office/powerpoint/2010/main" val="41673535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755776" y="1609725"/>
            <a:ext cx="7483475" cy="4914900"/>
          </a:xfrm>
        </p:spPr>
        <p:txBody>
          <a:bodyPr>
            <a:normAutofit/>
          </a:bodyPr>
          <a:lstStyle/>
          <a:p>
            <a:pPr marL="0" indent="0">
              <a:buNone/>
              <a:defRPr/>
            </a:pPr>
            <a:r>
              <a:rPr lang="pt-BR" sz="1350" b="1" dirty="0" smtClean="0"/>
              <a:t>2 - Banco </a:t>
            </a:r>
            <a:r>
              <a:rPr lang="pt-BR" sz="1350" b="1" dirty="0"/>
              <a:t>de Dados Orientado a Documento:</a:t>
            </a:r>
            <a:r>
              <a:rPr lang="pt-BR" sz="1350" dirty="0"/>
              <a:t> Como o próprio nome sugere, este modelo armazena coleções e documentos. Explicando melhor, um documento, no geral, é um objeto identificador único e um conjunto de campos que podem ser </a:t>
            </a:r>
            <a:r>
              <a:rPr lang="pt-BR" sz="1350" dirty="0" err="1"/>
              <a:t>strings</a:t>
            </a:r>
            <a:r>
              <a:rPr lang="pt-BR" sz="1350" dirty="0"/>
              <a:t>, listas ou documentos aninhados.</a:t>
            </a:r>
          </a:p>
          <a:p>
            <a:pPr>
              <a:defRPr/>
            </a:pPr>
            <a:r>
              <a:rPr lang="pt-BR" altLang="pt-BR" sz="1350" i="1" dirty="0"/>
              <a:t>No exemplo desejamos investigar as opiniões sobre um site. </a:t>
            </a:r>
            <a:r>
              <a:rPr lang="pt-BR" altLang="pt-BR" sz="1350" dirty="0"/>
              <a:t>A opinião terá como campos: </a:t>
            </a:r>
            <a:r>
              <a:rPr lang="pt-BR" sz="1350" dirty="0"/>
              <a:t>Assunto, Autor, Data, </a:t>
            </a:r>
            <a:r>
              <a:rPr lang="pt-BR" sz="1350" dirty="0" err="1"/>
              <a:t>Tags</a:t>
            </a:r>
            <a:r>
              <a:rPr lang="pt-BR" sz="1350" dirty="0"/>
              <a:t> e Mensagens. Não há nenhum tipo de restrição ou complexidade de inserir tal dado no banco de dados, esta flexibilidade é um ponto forte neste tipo de modelo </a:t>
            </a:r>
            <a:r>
              <a:rPr lang="pt-BR" sz="1350" dirty="0" err="1"/>
              <a:t>NoSQL</a:t>
            </a:r>
            <a:r>
              <a:rPr lang="pt-BR" sz="1350" dirty="0"/>
              <a:t>. Ex.</a:t>
            </a:r>
          </a:p>
          <a:p>
            <a:pPr marL="0" indent="0">
              <a:buNone/>
              <a:defRPr/>
            </a:pPr>
            <a:r>
              <a:rPr lang="pt-BR" sz="1350" dirty="0"/>
              <a:t>                                       </a:t>
            </a:r>
          </a:p>
          <a:p>
            <a:pPr marL="0" indent="0">
              <a:buNone/>
              <a:defRPr/>
            </a:pPr>
            <a:endParaRPr lang="en-US" altLang="pt-BR" sz="1350" i="1" dirty="0"/>
          </a:p>
        </p:txBody>
      </p:sp>
      <p:sp>
        <p:nvSpPr>
          <p:cNvPr id="12292" name="Retângulo 1"/>
          <p:cNvSpPr>
            <a:spLocks noChangeArrowheads="1"/>
          </p:cNvSpPr>
          <p:nvPr/>
        </p:nvSpPr>
        <p:spPr bwMode="auto">
          <a:xfrm>
            <a:off x="2827338" y="1022351"/>
            <a:ext cx="33829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pt-BR" altLang="pt-BR" sz="2100">
                <a:latin typeface="Franklin Gothic Medium" panose="020B0603020102020204" pitchFamily="34" charset="0"/>
              </a:rPr>
              <a:t>NoSQL</a:t>
            </a:r>
          </a:p>
        </p:txBody>
      </p:sp>
      <p:pic>
        <p:nvPicPr>
          <p:cNvPr id="12293" name="Imagem 4" descr="http://arquivo.devmedia.com.br/REVISTAS/sql/imagens/102/05_artigoNoSQL/image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3379789"/>
            <a:ext cx="3322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tângulo 2"/>
          <p:cNvSpPr>
            <a:spLocks noChangeArrowheads="1"/>
          </p:cNvSpPr>
          <p:nvPr/>
        </p:nvSpPr>
        <p:spPr bwMode="auto">
          <a:xfrm>
            <a:off x="4048125" y="4581525"/>
            <a:ext cx="457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pt-BR" altLang="pt-BR" sz="1500">
                <a:latin typeface="Times New Roman" panose="02020603050405020304" pitchFamily="18" charset="0"/>
                <a:cs typeface="Times New Roman" panose="02020603050405020304" pitchFamily="18" charset="0"/>
              </a:rPr>
              <a:t>Documento com informações</a:t>
            </a:r>
          </a:p>
        </p:txBody>
      </p:sp>
    </p:spTree>
    <p:extLst>
      <p:ext uri="{BB962C8B-B14F-4D97-AF65-F5344CB8AC3E}">
        <p14:creationId xmlns:p14="http://schemas.microsoft.com/office/powerpoint/2010/main" val="3032684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ço Reservado para Conteúdo 2"/>
          <p:cNvSpPr>
            <a:spLocks noGrp="1"/>
          </p:cNvSpPr>
          <p:nvPr>
            <p:ph idx="1"/>
          </p:nvPr>
        </p:nvSpPr>
        <p:spPr>
          <a:xfrm>
            <a:off x="688125" y="842717"/>
            <a:ext cx="10515600" cy="4351338"/>
          </a:xfrm>
        </p:spPr>
        <p:txBody>
          <a:bodyPr/>
          <a:lstStyle/>
          <a:p>
            <a:pPr marL="0" indent="0">
              <a:buNone/>
            </a:pPr>
            <a:r>
              <a:rPr lang="pt-BR" altLang="pt-BR" b="1" dirty="0">
                <a:latin typeface="Calibri" panose="020F0502020204030204" pitchFamily="34" charset="0"/>
                <a:ea typeface="Calibri" panose="020F0502020204030204" pitchFamily="34" charset="0"/>
                <a:cs typeface="Times New Roman" panose="02020603050405020304" pitchFamily="18" charset="0"/>
              </a:rPr>
              <a:t>3</a:t>
            </a:r>
            <a:r>
              <a:rPr lang="pt-BR" altLang="pt-BR" b="1" dirty="0" smtClean="0">
                <a:latin typeface="Calibri" panose="020F0502020204030204" pitchFamily="34" charset="0"/>
                <a:ea typeface="Calibri" panose="020F0502020204030204" pitchFamily="34" charset="0"/>
                <a:cs typeface="Times New Roman" panose="02020603050405020304" pitchFamily="18" charset="0"/>
              </a:rPr>
              <a:t> - Orientado a Coluna (</a:t>
            </a:r>
            <a:r>
              <a:rPr lang="pt-BR" altLang="pt-BR" b="1" dirty="0" err="1" smtClean="0">
                <a:latin typeface="Calibri" panose="020F0502020204030204" pitchFamily="34" charset="0"/>
                <a:ea typeface="Calibri" panose="020F0502020204030204" pitchFamily="34" charset="0"/>
                <a:cs typeface="Times New Roman" panose="02020603050405020304" pitchFamily="18" charset="0"/>
              </a:rPr>
              <a:t>column</a:t>
            </a:r>
            <a:r>
              <a:rPr lang="pt-BR" altLang="pt-BR" b="1" dirty="0" smtClean="0">
                <a:latin typeface="Calibri" panose="020F0502020204030204" pitchFamily="34" charset="0"/>
                <a:ea typeface="Calibri" panose="020F0502020204030204" pitchFamily="34" charset="0"/>
                <a:cs typeface="Times New Roman" panose="02020603050405020304" pitchFamily="18" charset="0"/>
              </a:rPr>
              <a:t> </a:t>
            </a:r>
            <a:r>
              <a:rPr lang="pt-BR" altLang="pt-BR" b="1" dirty="0" err="1" smtClean="0">
                <a:latin typeface="Calibri" panose="020F0502020204030204" pitchFamily="34" charset="0"/>
                <a:ea typeface="Calibri" panose="020F0502020204030204" pitchFamily="34" charset="0"/>
                <a:cs typeface="Times New Roman" panose="02020603050405020304" pitchFamily="18" charset="0"/>
              </a:rPr>
              <a:t>family</a:t>
            </a:r>
            <a:r>
              <a:rPr lang="pt-BR" altLang="pt-BR" b="1" dirty="0" smtClean="0">
                <a:latin typeface="Calibri" panose="020F0502020204030204" pitchFamily="34" charset="0"/>
                <a:ea typeface="Calibri" panose="020F0502020204030204" pitchFamily="34" charset="0"/>
                <a:cs typeface="Times New Roman" panose="02020603050405020304" pitchFamily="18" charset="0"/>
              </a:rPr>
              <a:t>): </a:t>
            </a:r>
            <a:r>
              <a:rPr lang="pt-BR" altLang="pt-BR" dirty="0" smtClean="0">
                <a:latin typeface="Calibri" panose="020F0502020204030204" pitchFamily="34" charset="0"/>
                <a:ea typeface="Calibri" panose="020F0502020204030204" pitchFamily="34" charset="0"/>
                <a:cs typeface="Times New Roman" panose="02020603050405020304" pitchFamily="18" charset="0"/>
              </a:rPr>
              <a:t>Demonstra maior complexidade que o de chave-valor. Este tipo de banco de dados foi criado para armazenar e processar uma grande quantidade de dados distribuídos em diversas máquinas. Aqui existem as chaves, mas neste caso, elas apontam para atributos ou colunas múltiplas. Neste caso, os dados são indexados por uma tripla (coluna, linha e </a:t>
            </a:r>
            <a:r>
              <a:rPr lang="pt-BR" altLang="pt-BR" i="1" dirty="0" err="1" smtClean="0">
                <a:latin typeface="Calibri" panose="020F0502020204030204" pitchFamily="34" charset="0"/>
                <a:ea typeface="Calibri" panose="020F0502020204030204" pitchFamily="34" charset="0"/>
                <a:cs typeface="Times New Roman" panose="02020603050405020304" pitchFamily="18" charset="0"/>
              </a:rPr>
              <a:t>timestamp</a:t>
            </a:r>
            <a:r>
              <a:rPr lang="pt-BR" altLang="pt-BR" dirty="0" smtClean="0">
                <a:latin typeface="Calibri" panose="020F0502020204030204" pitchFamily="34" charset="0"/>
                <a:ea typeface="Calibri" panose="020F0502020204030204" pitchFamily="34" charset="0"/>
                <a:cs typeface="Times New Roman" panose="02020603050405020304" pitchFamily="18" charset="0"/>
              </a:rPr>
              <a:t>), a coluna e linha são identificadas por chaves e o </a:t>
            </a:r>
            <a:r>
              <a:rPr lang="pt-BR" altLang="pt-BR" i="1" dirty="0" err="1" smtClean="0">
                <a:latin typeface="Calibri" panose="020F0502020204030204" pitchFamily="34" charset="0"/>
                <a:ea typeface="Calibri" panose="020F0502020204030204" pitchFamily="34" charset="0"/>
                <a:cs typeface="Times New Roman" panose="02020603050405020304" pitchFamily="18" charset="0"/>
              </a:rPr>
              <a:t>timestamp</a:t>
            </a:r>
            <a:r>
              <a:rPr lang="pt-BR" altLang="pt-BR" dirty="0" smtClean="0">
                <a:latin typeface="Calibri" panose="020F0502020204030204" pitchFamily="34" charset="0"/>
                <a:ea typeface="Calibri" panose="020F0502020204030204" pitchFamily="34" charset="0"/>
                <a:cs typeface="Times New Roman" panose="02020603050405020304" pitchFamily="18" charset="0"/>
              </a:rPr>
              <a:t> permite diferenciar múltiplas versões de um mesmo dado.</a:t>
            </a:r>
            <a:endParaRPr lang="pt-BR" altLang="pt-BR" dirty="0" smtClean="0">
              <a:ea typeface="Calibri" panose="020F0502020204030204" pitchFamily="34" charset="0"/>
              <a:cs typeface="Times New Roman" panose="02020603050405020304" pitchFamily="18" charset="0"/>
            </a:endParaRPr>
          </a:p>
          <a:p>
            <a:endParaRPr lang="pt-BR" altLang="pt-BR" dirty="0" smtClean="0">
              <a:ea typeface="Calibri" panose="020F0502020204030204" pitchFamily="34" charset="0"/>
              <a:cs typeface="Times New Roman" panose="02020603050405020304" pitchFamily="18" charset="0"/>
            </a:endParaRPr>
          </a:p>
        </p:txBody>
      </p:sp>
      <p:sp>
        <p:nvSpPr>
          <p:cNvPr id="14340" name="CaixaDeTexto 4"/>
          <p:cNvSpPr txBox="1">
            <a:spLocks noChangeArrowheads="1"/>
          </p:cNvSpPr>
          <p:nvPr/>
        </p:nvSpPr>
        <p:spPr bwMode="auto">
          <a:xfrm>
            <a:off x="2152650" y="0"/>
            <a:ext cx="35956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pt-BR" altLang="pt-BR" sz="2100" dirty="0">
                <a:latin typeface="Franklin Gothic Medium" panose="020B0603020102020204" pitchFamily="34" charset="0"/>
              </a:rPr>
              <a:t>Como cresce a Complexidade</a:t>
            </a:r>
          </a:p>
        </p:txBody>
      </p:sp>
      <p:pic>
        <p:nvPicPr>
          <p:cNvPr id="14341" name="Imagem 5" descr="http://arquivo.devmedia.com.br/REVISTAS/sql/imagens/102/05_artigoNoSQL/image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4" y="4457700"/>
            <a:ext cx="4429125"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2812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Conceitos novos para Bancos de Dados</a:t>
            </a:r>
            <a:endParaRPr lang="pt-BR" dirty="0"/>
          </a:p>
        </p:txBody>
      </p:sp>
      <p:sp>
        <p:nvSpPr>
          <p:cNvPr id="3" name="Espaço Reservado para Conteúdo 2"/>
          <p:cNvSpPr>
            <a:spLocks noGrp="1"/>
          </p:cNvSpPr>
          <p:nvPr>
            <p:ph idx="1"/>
          </p:nvPr>
        </p:nvSpPr>
        <p:spPr/>
        <p:txBody>
          <a:bodyPr>
            <a:normAutofit/>
          </a:bodyPr>
          <a:lstStyle/>
          <a:p>
            <a:r>
              <a:rPr lang="pt-BR" dirty="0" smtClean="0"/>
              <a:t>SGBD modelo </a:t>
            </a:r>
            <a:r>
              <a:rPr lang="pt-BR" dirty="0"/>
              <a:t>de consistência </a:t>
            </a:r>
            <a:r>
              <a:rPr lang="pt-BR" dirty="0" smtClean="0"/>
              <a:t>- controle </a:t>
            </a:r>
            <a:r>
              <a:rPr lang="pt-BR" dirty="0"/>
              <a:t>transacional ACID (</a:t>
            </a:r>
            <a:r>
              <a:rPr lang="pt-BR" dirty="0" err="1"/>
              <a:t>Atomicity</a:t>
            </a:r>
            <a:r>
              <a:rPr lang="pt-BR" dirty="0"/>
              <a:t>, </a:t>
            </a:r>
            <a:r>
              <a:rPr lang="pt-BR" dirty="0" err="1"/>
              <a:t>Consistency</a:t>
            </a:r>
            <a:r>
              <a:rPr lang="pt-BR" dirty="0"/>
              <a:t>, </a:t>
            </a:r>
            <a:r>
              <a:rPr lang="pt-BR" dirty="0" err="1"/>
              <a:t>Isolation</a:t>
            </a:r>
            <a:r>
              <a:rPr lang="pt-BR" dirty="0"/>
              <a:t> e </a:t>
            </a:r>
            <a:r>
              <a:rPr lang="pt-BR" dirty="0" err="1"/>
              <a:t>Durability</a:t>
            </a:r>
            <a:r>
              <a:rPr lang="pt-BR" dirty="0"/>
              <a:t>), </a:t>
            </a:r>
            <a:endParaRPr lang="pt-BR" dirty="0" smtClean="0"/>
          </a:p>
          <a:p>
            <a:r>
              <a:rPr lang="pt-BR" dirty="0" smtClean="0"/>
              <a:t>Não é </a:t>
            </a:r>
            <a:r>
              <a:rPr lang="pt-BR" dirty="0"/>
              <a:t>inviável quando estão distribuídos em vários nós, caso típico das redes (importante aqui são redes e não mídias).</a:t>
            </a:r>
          </a:p>
          <a:p>
            <a:r>
              <a:rPr lang="pt-BR" dirty="0"/>
              <a:t>M</a:t>
            </a:r>
            <a:r>
              <a:rPr lang="pt-BR" dirty="0" smtClean="0"/>
              <a:t>odelo </a:t>
            </a:r>
            <a:r>
              <a:rPr lang="pt-BR" dirty="0"/>
              <a:t>desenvolvido </a:t>
            </a:r>
            <a:r>
              <a:rPr lang="pt-BR" dirty="0" smtClean="0"/>
              <a:t>para </a:t>
            </a:r>
            <a:r>
              <a:rPr lang="pt-BR" dirty="0" err="1" smtClean="0"/>
              <a:t>NoSQL</a:t>
            </a:r>
            <a:r>
              <a:rPr lang="pt-BR" dirty="0" smtClean="0"/>
              <a:t> deve ser </a:t>
            </a:r>
            <a:r>
              <a:rPr lang="pt-BR" dirty="0"/>
              <a:t>outro: CAP (</a:t>
            </a:r>
            <a:r>
              <a:rPr lang="pt-BR" dirty="0" err="1"/>
              <a:t>Consistency</a:t>
            </a:r>
            <a:r>
              <a:rPr lang="pt-BR" dirty="0"/>
              <a:t>, </a:t>
            </a:r>
            <a:r>
              <a:rPr lang="pt-BR" dirty="0" err="1"/>
              <a:t>Availability</a:t>
            </a:r>
            <a:r>
              <a:rPr lang="pt-BR" dirty="0"/>
              <a:t> e </a:t>
            </a:r>
            <a:r>
              <a:rPr lang="pt-BR" dirty="0" err="1"/>
              <a:t>Partition</a:t>
            </a:r>
            <a:r>
              <a:rPr lang="pt-BR" dirty="0"/>
              <a:t> </a:t>
            </a:r>
            <a:r>
              <a:rPr lang="pt-BR" dirty="0" err="1"/>
              <a:t>tolerance</a:t>
            </a:r>
            <a:r>
              <a:rPr lang="pt-BR" dirty="0"/>
              <a:t>) onde geralmente somente duas dessas 3 propriedades podem ser garantidas simultaneamente, o que dificulta ainda mais o processamento, mas não se a base de Dados for “semiestruturada”, isto é, trabalhar com o princípio que os dados não são estruturados nos formatos convencionais dos bancos SQL.</a:t>
            </a:r>
          </a:p>
          <a:p>
            <a:endParaRPr lang="pt-BR" dirty="0"/>
          </a:p>
        </p:txBody>
      </p:sp>
    </p:spTree>
    <p:extLst>
      <p:ext uri="{BB962C8B-B14F-4D97-AF65-F5344CB8AC3E}">
        <p14:creationId xmlns:p14="http://schemas.microsoft.com/office/powerpoint/2010/main" val="160165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CAP diferente de ACID</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466" y="1471748"/>
            <a:ext cx="6349912" cy="3572668"/>
          </a:xfrm>
        </p:spPr>
      </p:pic>
    </p:spTree>
    <p:extLst>
      <p:ext uri="{BB962C8B-B14F-4D97-AF65-F5344CB8AC3E}">
        <p14:creationId xmlns:p14="http://schemas.microsoft.com/office/powerpoint/2010/main" val="768432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Modelo CAP e softwares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986" y="1264533"/>
            <a:ext cx="6549906" cy="4912430"/>
          </a:xfrm>
        </p:spPr>
      </p:pic>
      <p:sp>
        <p:nvSpPr>
          <p:cNvPr id="5" name="CaixaDeTexto 4"/>
          <p:cNvSpPr txBox="1"/>
          <p:nvPr/>
        </p:nvSpPr>
        <p:spPr>
          <a:xfrm>
            <a:off x="1481070" y="6176963"/>
            <a:ext cx="8963696" cy="369332"/>
          </a:xfrm>
          <a:prstGeom prst="rect">
            <a:avLst/>
          </a:prstGeom>
          <a:noFill/>
        </p:spPr>
        <p:txBody>
          <a:bodyPr wrap="square" rtlCol="0">
            <a:spAutoFit/>
          </a:bodyPr>
          <a:lstStyle/>
          <a:p>
            <a:r>
              <a:rPr lang="en-US" dirty="0" smtClean="0"/>
              <a:t>CAP </a:t>
            </a:r>
            <a:r>
              <a:rPr lang="en-US" dirty="0"/>
              <a:t>Theorem </a:t>
            </a:r>
            <a:r>
              <a:rPr lang="en-US" dirty="0" smtClean="0"/>
              <a:t>no Symposium </a:t>
            </a:r>
            <a:r>
              <a:rPr lang="en-US" dirty="0"/>
              <a:t>on Principles of Distributed Computing (PODC) </a:t>
            </a:r>
            <a:r>
              <a:rPr lang="en-US" dirty="0" smtClean="0"/>
              <a:t>2000. </a:t>
            </a:r>
            <a:r>
              <a:rPr lang="en-US" dirty="0" err="1" smtClean="0"/>
              <a:t>Ver</a:t>
            </a:r>
            <a:r>
              <a:rPr lang="en-US" dirty="0" smtClean="0"/>
              <a:t> PDF. </a:t>
            </a:r>
            <a:endParaRPr lang="pt-BR" dirty="0"/>
          </a:p>
        </p:txBody>
      </p:sp>
    </p:spTree>
    <p:extLst>
      <p:ext uri="{BB962C8B-B14F-4D97-AF65-F5344CB8AC3E}">
        <p14:creationId xmlns:p14="http://schemas.microsoft.com/office/powerpoint/2010/main" val="35085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533400"/>
            <a:ext cx="10363200" cy="1143000"/>
          </a:xfrm>
        </p:spPr>
        <p:txBody>
          <a:bodyPr/>
          <a:lstStyle/>
          <a:p>
            <a:pPr eaLnBrk="1" hangingPunct="1"/>
            <a:r>
              <a:rPr lang="pt-BR" altLang="pt-BR" dirty="0" smtClean="0"/>
              <a:t>Utilitários de um SGBD</a:t>
            </a:r>
          </a:p>
        </p:txBody>
      </p:sp>
      <p:sp>
        <p:nvSpPr>
          <p:cNvPr id="29699" name="Rectangle 3"/>
          <p:cNvSpPr>
            <a:spLocks noGrp="1" noChangeArrowheads="1"/>
          </p:cNvSpPr>
          <p:nvPr>
            <p:ph type="body" idx="1"/>
          </p:nvPr>
        </p:nvSpPr>
        <p:spPr>
          <a:xfrm>
            <a:off x="812800" y="1828800"/>
            <a:ext cx="10363200" cy="4114800"/>
          </a:xfrm>
        </p:spPr>
        <p:txBody>
          <a:bodyPr>
            <a:normAutofit lnSpcReduction="10000"/>
          </a:bodyPr>
          <a:lstStyle/>
          <a:p>
            <a:pPr eaLnBrk="1" hangingPunct="1">
              <a:lnSpc>
                <a:spcPct val="90000"/>
              </a:lnSpc>
            </a:pPr>
            <a:r>
              <a:rPr lang="pt-BR" altLang="pt-BR" sz="2000" b="1" smtClean="0"/>
              <a:t>Carregamento (</a:t>
            </a:r>
            <a:r>
              <a:rPr lang="pt-BR" altLang="pt-BR" sz="2000" b="1" i="1" smtClean="0"/>
              <a:t>loading</a:t>
            </a:r>
            <a:r>
              <a:rPr lang="pt-BR" altLang="pt-BR" sz="2000" b="1" smtClean="0"/>
              <a:t>)</a:t>
            </a:r>
            <a:r>
              <a:rPr lang="pt-BR" altLang="pt-BR" sz="2000" smtClean="0"/>
              <a:t> : carrega arquivos e dados existentes dentro do banco de dados. Útil para transferência de dados entre SGBDs ou entre SGBDs e outros sistemas (são ferramentas de conversão).</a:t>
            </a:r>
          </a:p>
          <a:p>
            <a:pPr eaLnBrk="1" hangingPunct="1">
              <a:lnSpc>
                <a:spcPct val="90000"/>
              </a:lnSpc>
            </a:pPr>
            <a:endParaRPr lang="pt-BR" altLang="pt-BR" sz="2000" smtClean="0"/>
          </a:p>
          <a:p>
            <a:pPr eaLnBrk="1" hangingPunct="1">
              <a:lnSpc>
                <a:spcPct val="90000"/>
              </a:lnSpc>
            </a:pPr>
            <a:r>
              <a:rPr lang="pt-BR" altLang="pt-BR" sz="2000" b="1" i="1" smtClean="0"/>
              <a:t>Backup</a:t>
            </a:r>
            <a:r>
              <a:rPr lang="pt-BR" altLang="pt-BR" sz="2000" b="1" smtClean="0"/>
              <a:t>:</a:t>
            </a:r>
            <a:r>
              <a:rPr lang="pt-BR" altLang="pt-BR" sz="2000" smtClean="0"/>
              <a:t> cria uma cópia do banco de dados, geralmente descarregando (</a:t>
            </a:r>
            <a:r>
              <a:rPr lang="pt-BR" altLang="pt-BR" sz="2000" i="1" smtClean="0"/>
              <a:t>dumping</a:t>
            </a:r>
            <a:r>
              <a:rPr lang="pt-BR" altLang="pt-BR" sz="2000" smtClean="0"/>
              <a:t>) todo o banco de dados em uma fita (por exemplo). Também possibilita o </a:t>
            </a:r>
            <a:r>
              <a:rPr lang="pt-BR" altLang="pt-BR" sz="2000" i="1" smtClean="0"/>
              <a:t>backup</a:t>
            </a:r>
            <a:r>
              <a:rPr lang="pt-BR" altLang="pt-BR" sz="2000" smtClean="0"/>
              <a:t> incremental.</a:t>
            </a:r>
          </a:p>
          <a:p>
            <a:pPr eaLnBrk="1" hangingPunct="1">
              <a:lnSpc>
                <a:spcPct val="90000"/>
              </a:lnSpc>
            </a:pPr>
            <a:endParaRPr lang="pt-BR" altLang="pt-BR" sz="2000" smtClean="0"/>
          </a:p>
          <a:p>
            <a:pPr eaLnBrk="1" hangingPunct="1">
              <a:lnSpc>
                <a:spcPct val="90000"/>
              </a:lnSpc>
            </a:pPr>
            <a:r>
              <a:rPr lang="pt-BR" altLang="pt-BR" sz="2000" b="1" smtClean="0"/>
              <a:t>Reorganização de arquivos</a:t>
            </a:r>
            <a:r>
              <a:rPr lang="pt-BR" altLang="pt-BR" sz="2000" smtClean="0"/>
              <a:t>: reorganiza os arquivos do banco de dados em uma nova forma buscando melhorar seu desempenho.</a:t>
            </a:r>
          </a:p>
          <a:p>
            <a:pPr eaLnBrk="1" hangingPunct="1">
              <a:lnSpc>
                <a:spcPct val="90000"/>
              </a:lnSpc>
            </a:pPr>
            <a:endParaRPr lang="pt-BR" altLang="pt-BR" sz="2000" smtClean="0"/>
          </a:p>
          <a:p>
            <a:pPr eaLnBrk="1" hangingPunct="1">
              <a:lnSpc>
                <a:spcPct val="90000"/>
              </a:lnSpc>
            </a:pPr>
            <a:r>
              <a:rPr lang="pt-BR" altLang="pt-BR" sz="2000" b="1" smtClean="0"/>
              <a:t>Monitoramento de desempenho:</a:t>
            </a:r>
            <a:r>
              <a:rPr lang="pt-BR" altLang="pt-BR" sz="2000" smtClean="0"/>
              <a:t> monitora o uso do BD e fornece estatísticas para o DBA, que pode tomar decisões para melhorar o desempenho.</a:t>
            </a:r>
          </a:p>
        </p:txBody>
      </p:sp>
    </p:spTree>
    <p:extLst>
      <p:ext uri="{BB962C8B-B14F-4D97-AF65-F5344CB8AC3E}">
        <p14:creationId xmlns:p14="http://schemas.microsoft.com/office/powerpoint/2010/main" val="14583360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Big Data e os 3 </a:t>
            </a:r>
            <a:r>
              <a:rPr lang="pt-BR" dirty="0" err="1" smtClean="0"/>
              <a:t>Vs</a:t>
            </a:r>
            <a:r>
              <a:rPr lang="pt-BR" dirty="0" smtClean="0"/>
              <a:t> (velocidade, volume e variedade)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679" y="1820508"/>
            <a:ext cx="7088404" cy="3633551"/>
          </a:xfrm>
        </p:spPr>
      </p:pic>
    </p:spTree>
    <p:extLst>
      <p:ext uri="{BB962C8B-B14F-4D97-AF65-F5344CB8AC3E}">
        <p14:creationId xmlns:p14="http://schemas.microsoft.com/office/powerpoint/2010/main" val="2085654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81200" y="1600201"/>
            <a:ext cx="8610600" cy="4525963"/>
          </a:xfrm>
        </p:spPr>
        <p:txBody>
          <a:bodyPr/>
          <a:lstStyle/>
          <a:p>
            <a:pPr>
              <a:buFontTx/>
              <a:buAutoNum type="arabicPeriod"/>
              <a:defRPr/>
            </a:pPr>
            <a:r>
              <a:rPr lang="en-US" b="1" dirty="0" smtClean="0">
                <a:solidFill>
                  <a:schemeClr val="accent6">
                    <a:lumMod val="75000"/>
                  </a:schemeClr>
                </a:solidFill>
                <a:latin typeface="Cambria" pitchFamily="18" charset="0"/>
              </a:rPr>
              <a:t> </a:t>
            </a:r>
            <a:r>
              <a:rPr lang="en-US" b="1" dirty="0" err="1" smtClean="0">
                <a:solidFill>
                  <a:schemeClr val="accent6">
                    <a:lumMod val="75000"/>
                  </a:schemeClr>
                </a:solidFill>
                <a:latin typeface="Cambria" pitchFamily="18" charset="0"/>
              </a:rPr>
              <a:t>Introdução</a:t>
            </a:r>
            <a:r>
              <a:rPr lang="en-US" b="1" dirty="0" smtClean="0">
                <a:solidFill>
                  <a:schemeClr val="accent6">
                    <a:lumMod val="75000"/>
                  </a:schemeClr>
                </a:solidFill>
                <a:latin typeface="Cambria" pitchFamily="18" charset="0"/>
              </a:rPr>
              <a:t>: Hadoop – </a:t>
            </a:r>
            <a:r>
              <a:rPr lang="en-US" b="1" dirty="0" err="1" smtClean="0">
                <a:solidFill>
                  <a:schemeClr val="accent6">
                    <a:lumMod val="75000"/>
                  </a:schemeClr>
                </a:solidFill>
                <a:latin typeface="Cambria" pitchFamily="18" charset="0"/>
              </a:rPr>
              <a:t>história</a:t>
            </a:r>
            <a:r>
              <a:rPr lang="en-US" b="1" dirty="0" smtClean="0">
                <a:solidFill>
                  <a:schemeClr val="accent6">
                    <a:lumMod val="75000"/>
                  </a:schemeClr>
                </a:solidFill>
                <a:latin typeface="Cambria" pitchFamily="18" charset="0"/>
              </a:rPr>
              <a:t> e </a:t>
            </a:r>
            <a:r>
              <a:rPr lang="en-US" b="1" dirty="0" err="1" smtClean="0">
                <a:solidFill>
                  <a:schemeClr val="accent6">
                    <a:lumMod val="75000"/>
                  </a:schemeClr>
                </a:solidFill>
                <a:latin typeface="Cambria" pitchFamily="18" charset="0"/>
              </a:rPr>
              <a:t>vantagens</a:t>
            </a:r>
            <a:endParaRPr lang="en-US" b="1" dirty="0" smtClean="0">
              <a:solidFill>
                <a:schemeClr val="accent6">
                  <a:lumMod val="75000"/>
                </a:schemeClr>
              </a:solidFill>
              <a:latin typeface="Cambria" pitchFamily="18" charset="0"/>
            </a:endParaRPr>
          </a:p>
          <a:p>
            <a:pPr>
              <a:buFontTx/>
              <a:buAutoNum type="arabicPeriod"/>
              <a:defRPr/>
            </a:pPr>
            <a:endParaRPr lang="en-US" b="1" dirty="0" smtClean="0">
              <a:solidFill>
                <a:schemeClr val="accent6">
                  <a:lumMod val="75000"/>
                </a:schemeClr>
              </a:solidFill>
              <a:latin typeface="Cambria" pitchFamily="18" charset="0"/>
            </a:endParaRPr>
          </a:p>
          <a:p>
            <a:pPr>
              <a:buFontTx/>
              <a:buAutoNum type="arabicPeriod"/>
              <a:defRPr/>
            </a:pPr>
            <a:r>
              <a:rPr lang="en-US" b="1" dirty="0" smtClean="0">
                <a:solidFill>
                  <a:schemeClr val="accent6">
                    <a:lumMod val="75000"/>
                  </a:schemeClr>
                </a:solidFill>
                <a:latin typeface="Cambria" pitchFamily="18" charset="0"/>
              </a:rPr>
              <a:t> </a:t>
            </a:r>
            <a:r>
              <a:rPr lang="en-US" b="1" dirty="0" err="1" smtClean="0">
                <a:solidFill>
                  <a:schemeClr val="accent6">
                    <a:lumMod val="75000"/>
                  </a:schemeClr>
                </a:solidFill>
                <a:latin typeface="Cambria" pitchFamily="18" charset="0"/>
              </a:rPr>
              <a:t>Detalhes</a:t>
            </a:r>
            <a:r>
              <a:rPr lang="en-US" b="1" dirty="0" smtClean="0">
                <a:solidFill>
                  <a:schemeClr val="accent6">
                    <a:lumMod val="75000"/>
                  </a:schemeClr>
                </a:solidFill>
                <a:latin typeface="Cambria" pitchFamily="18" charset="0"/>
              </a:rPr>
              <a:t> da </a:t>
            </a:r>
            <a:r>
              <a:rPr lang="en-US" b="1" dirty="0" err="1" smtClean="0">
                <a:solidFill>
                  <a:schemeClr val="accent6">
                    <a:lumMod val="75000"/>
                  </a:schemeClr>
                </a:solidFill>
                <a:latin typeface="Cambria" pitchFamily="18" charset="0"/>
              </a:rPr>
              <a:t>arquitetura</a:t>
            </a:r>
            <a:endParaRPr lang="en-US" b="1" dirty="0" smtClean="0">
              <a:solidFill>
                <a:schemeClr val="accent6">
                  <a:lumMod val="75000"/>
                </a:schemeClr>
              </a:solidFill>
              <a:latin typeface="Cambria" pitchFamily="18" charset="0"/>
            </a:endParaRPr>
          </a:p>
          <a:p>
            <a:pPr>
              <a:buFontTx/>
              <a:buAutoNum type="arabicPeriod"/>
              <a:defRPr/>
            </a:pPr>
            <a:endParaRPr lang="en-US" b="1" dirty="0" smtClean="0">
              <a:solidFill>
                <a:schemeClr val="accent6">
                  <a:lumMod val="75000"/>
                </a:schemeClr>
              </a:solidFill>
              <a:latin typeface="Cambria" pitchFamily="18" charset="0"/>
            </a:endParaRPr>
          </a:p>
          <a:p>
            <a:pPr>
              <a:buFontTx/>
              <a:buAutoNum type="arabicPeriod"/>
              <a:defRPr/>
            </a:pPr>
            <a:r>
              <a:rPr lang="en-US" b="1" dirty="0" smtClean="0">
                <a:solidFill>
                  <a:schemeClr val="accent6">
                    <a:lumMod val="75000"/>
                  </a:schemeClr>
                </a:solidFill>
                <a:latin typeface="Cambria" pitchFamily="18" charset="0"/>
              </a:rPr>
              <a:t> </a:t>
            </a:r>
            <a:r>
              <a:rPr lang="en-US" b="1" dirty="0" err="1" smtClean="0">
                <a:solidFill>
                  <a:schemeClr val="accent6">
                    <a:lumMod val="75000"/>
                  </a:schemeClr>
                </a:solidFill>
                <a:latin typeface="Cambria" pitchFamily="18" charset="0"/>
              </a:rPr>
              <a:t>Aplicações</a:t>
            </a:r>
            <a:r>
              <a:rPr lang="en-US" b="1" dirty="0" smtClean="0">
                <a:solidFill>
                  <a:schemeClr val="accent6">
                    <a:lumMod val="75000"/>
                  </a:schemeClr>
                </a:solidFill>
                <a:latin typeface="Cambria" pitchFamily="18" charset="0"/>
              </a:rPr>
              <a:t> do Hadoop</a:t>
            </a:r>
            <a:endParaRPr lang="en-US" dirty="0"/>
          </a:p>
        </p:txBody>
      </p:sp>
      <p:pic>
        <p:nvPicPr>
          <p:cNvPr id="1638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5562601"/>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ítulo 1"/>
          <p:cNvSpPr>
            <a:spLocks noGrp="1"/>
          </p:cNvSpPr>
          <p:nvPr>
            <p:ph type="title"/>
          </p:nvPr>
        </p:nvSpPr>
        <p:spPr>
          <a:xfrm>
            <a:off x="2095500" y="449263"/>
            <a:ext cx="7772400" cy="1143000"/>
          </a:xfrm>
        </p:spPr>
        <p:txBody>
          <a:bodyPr/>
          <a:lstStyle/>
          <a:p>
            <a:r>
              <a:rPr lang="pt-BR" altLang="pt-BR" dirty="0" smtClean="0"/>
              <a:t>Uma ferramenta para </a:t>
            </a:r>
            <a:r>
              <a:rPr lang="pt-BR" altLang="pt-BR" smtClean="0"/>
              <a:t>BigData</a:t>
            </a:r>
            <a:endParaRPr lang="pt-BR" altLang="pt-BR" dirty="0" smtClean="0"/>
          </a:p>
        </p:txBody>
      </p:sp>
    </p:spTree>
    <p:extLst>
      <p:ext uri="{BB962C8B-B14F-4D97-AF65-F5344CB8AC3E}">
        <p14:creationId xmlns:p14="http://schemas.microsoft.com/office/powerpoint/2010/main" val="3760420017"/>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pt-BR" smtClean="0"/>
              <a:t>O que é o Hadoop?</a:t>
            </a:r>
          </a:p>
        </p:txBody>
      </p:sp>
      <p:sp>
        <p:nvSpPr>
          <p:cNvPr id="17411" name="Content Placeholder 2"/>
          <p:cNvSpPr>
            <a:spLocks noGrp="1"/>
          </p:cNvSpPr>
          <p:nvPr>
            <p:ph idx="1"/>
          </p:nvPr>
        </p:nvSpPr>
        <p:spPr>
          <a:xfrm>
            <a:off x="1648496" y="1598613"/>
            <a:ext cx="7772400" cy="4114800"/>
          </a:xfrm>
        </p:spPr>
        <p:txBody>
          <a:bodyPr/>
          <a:lstStyle/>
          <a:p>
            <a:r>
              <a:rPr lang="pt-PT" altLang="pt-BR" dirty="0" smtClean="0"/>
              <a:t>Projeto top nível superior da Fundação Apache (software livre) e implementação open-source de quadros para escalável de armazenamento confiável, computação distribuída e de grande volume de dados.</a:t>
            </a:r>
          </a:p>
          <a:p>
            <a:r>
              <a:rPr lang="pt-PT" altLang="pt-BR" dirty="0" smtClean="0"/>
              <a:t>É uma arquitetura flexível e altamente disponível para a computação em larga escala e de processamento de dados em uma rede de hardware  comuns</a:t>
            </a:r>
            <a:r>
              <a:rPr lang="en-US" altLang="pt-BR" dirty="0" smtClean="0"/>
              <a:t>.</a:t>
            </a:r>
          </a:p>
          <a:p>
            <a:endParaRPr lang="en-US" altLang="pt-BR" dirty="0" smtClean="0"/>
          </a:p>
        </p:txBody>
      </p:sp>
      <p:pic>
        <p:nvPicPr>
          <p:cNvPr id="1741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621338"/>
            <a:ext cx="5080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396204"/>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971800" y="121726"/>
            <a:ext cx="7772400" cy="1143000"/>
          </a:xfrm>
        </p:spPr>
        <p:txBody>
          <a:bodyPr/>
          <a:lstStyle/>
          <a:p>
            <a:r>
              <a:rPr lang="en-US" altLang="pt-BR" dirty="0" err="1" smtClean="0">
                <a:latin typeface="Cambria" panose="02040503050406030204" pitchFamily="18" charset="0"/>
              </a:rPr>
              <a:t>Desenvolvedores</a:t>
            </a:r>
            <a:r>
              <a:rPr lang="en-US" altLang="pt-BR" dirty="0" smtClean="0">
                <a:latin typeface="Cambria" panose="02040503050406030204" pitchFamily="18" charset="0"/>
              </a:rPr>
              <a:t> do Hadoop</a:t>
            </a:r>
          </a:p>
        </p:txBody>
      </p:sp>
      <p:pic>
        <p:nvPicPr>
          <p:cNvPr id="215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5562601"/>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635" t="12286" r="24349" b="37429"/>
          <a:stretch/>
        </p:blipFill>
        <p:spPr bwMode="auto">
          <a:xfrm>
            <a:off x="2362201" y="1219201"/>
            <a:ext cx="2100943" cy="2873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0" name="TextBox 5"/>
          <p:cNvSpPr txBox="1">
            <a:spLocks noChangeArrowheads="1"/>
          </p:cNvSpPr>
          <p:nvPr/>
        </p:nvSpPr>
        <p:spPr bwMode="auto">
          <a:xfrm>
            <a:off x="2362201" y="4114800"/>
            <a:ext cx="2100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lgn="ctr">
              <a:spcBef>
                <a:spcPct val="0"/>
              </a:spcBef>
              <a:buFontTx/>
              <a:buNone/>
            </a:pPr>
            <a:r>
              <a:rPr lang="en-US" altLang="pt-BR" sz="1800">
                <a:latin typeface="Impact" panose="020B0806030902050204" pitchFamily="34" charset="0"/>
              </a:rPr>
              <a:t>Doug Cutting</a:t>
            </a:r>
          </a:p>
        </p:txBody>
      </p:sp>
      <p:sp>
        <p:nvSpPr>
          <p:cNvPr id="21511" name="TextBox 6"/>
          <p:cNvSpPr txBox="1">
            <a:spLocks noChangeArrowheads="1"/>
          </p:cNvSpPr>
          <p:nvPr/>
        </p:nvSpPr>
        <p:spPr bwMode="auto">
          <a:xfrm>
            <a:off x="4572000" y="3330576"/>
            <a:ext cx="5943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00B050"/>
                </a:solidFill>
                <a:latin typeface="Impact" panose="020B0806030902050204" pitchFamily="34" charset="0"/>
              </a:rPr>
              <a:t>2005</a:t>
            </a:r>
            <a:r>
              <a:rPr lang="en-US" altLang="pt-BR" sz="1800">
                <a:latin typeface="Impact" panose="020B0806030902050204" pitchFamily="34" charset="0"/>
              </a:rPr>
              <a:t>: </a:t>
            </a:r>
            <a:r>
              <a:rPr lang="pt-PT" altLang="pt-BR" sz="1800">
                <a:latin typeface="Franklin Gothic Medium" panose="020B0603020102020204" pitchFamily="34" charset="0"/>
              </a:rPr>
              <a:t>Doug Cutting e Michael J. Cafarella desenvolvido Hadoop para apoiar a distribuição para o projeto de motores de busca Nutch.</a:t>
            </a:r>
          </a:p>
          <a:p>
            <a:pPr>
              <a:spcBef>
                <a:spcPct val="0"/>
              </a:spcBef>
              <a:buFontTx/>
              <a:buNone/>
            </a:pPr>
            <a:endParaRPr lang="en-US" altLang="pt-BR" sz="1800">
              <a:latin typeface="Franklin Gothic Medium" panose="020B0603020102020204" pitchFamily="34" charset="0"/>
            </a:endParaRPr>
          </a:p>
          <a:p>
            <a:pPr>
              <a:spcBef>
                <a:spcPct val="0"/>
              </a:spcBef>
              <a:buFontTx/>
              <a:buNone/>
            </a:pPr>
            <a:r>
              <a:rPr lang="pt-PT" altLang="pt-BR" sz="1800">
                <a:latin typeface="Franklin Gothic Medium" panose="020B0603020102020204" pitchFamily="34" charset="0"/>
              </a:rPr>
              <a:t>O projeto foi financiado pelo Yahoo</a:t>
            </a:r>
            <a:r>
              <a:rPr lang="en-US" altLang="pt-BR" sz="1800">
                <a:latin typeface="Franklin Gothic Medium" panose="020B0603020102020204" pitchFamily="34" charset="0"/>
              </a:rPr>
              <a:t>.</a:t>
            </a:r>
          </a:p>
          <a:p>
            <a:pPr>
              <a:spcBef>
                <a:spcPct val="0"/>
              </a:spcBef>
              <a:buFontTx/>
              <a:buNone/>
            </a:pPr>
            <a:endParaRPr lang="en-US" altLang="pt-BR" sz="1800">
              <a:latin typeface="Franklin Gothic Medium" panose="020B0603020102020204" pitchFamily="34" charset="0"/>
            </a:endParaRPr>
          </a:p>
          <a:p>
            <a:pPr>
              <a:spcBef>
                <a:spcPct val="0"/>
              </a:spcBef>
              <a:buFontTx/>
              <a:buNone/>
            </a:pPr>
            <a:r>
              <a:rPr lang="en-US" altLang="pt-BR" sz="1800">
                <a:solidFill>
                  <a:srgbClr val="00B050"/>
                </a:solidFill>
                <a:latin typeface="Franklin Gothic Medium" panose="020B0603020102020204" pitchFamily="34" charset="0"/>
              </a:rPr>
              <a:t>2006</a:t>
            </a:r>
            <a:r>
              <a:rPr lang="en-US" altLang="pt-BR" sz="1800">
                <a:latin typeface="Franklin Gothic Medium" panose="020B0603020102020204" pitchFamily="34" charset="0"/>
              </a:rPr>
              <a:t>: </a:t>
            </a:r>
            <a:r>
              <a:rPr lang="pt-PT" altLang="pt-BR" sz="1800">
                <a:latin typeface="Franklin Gothic Medium" panose="020B0603020102020204" pitchFamily="34" charset="0"/>
              </a:rPr>
              <a:t>Yahoo deu o projeto Apache</a:t>
            </a:r>
            <a:br>
              <a:rPr lang="pt-PT" altLang="pt-BR" sz="1800">
                <a:latin typeface="Franklin Gothic Medium" panose="020B0603020102020204" pitchFamily="34" charset="0"/>
              </a:rPr>
            </a:br>
            <a:r>
              <a:rPr lang="pt-PT" altLang="pt-BR" sz="1800">
                <a:latin typeface="Franklin Gothic Medium" panose="020B0603020102020204" pitchFamily="34" charset="0"/>
              </a:rPr>
              <a:t>software Foundation</a:t>
            </a:r>
            <a:r>
              <a:rPr lang="en-US" altLang="pt-BR" sz="1800">
                <a:latin typeface="Franklin Gothic Medium" panose="020B0603020102020204" pitchFamily="34" charset="0"/>
              </a:rPr>
              <a:t>.</a:t>
            </a:r>
          </a:p>
        </p:txBody>
      </p:sp>
      <p:pic>
        <p:nvPicPr>
          <p:cNvPr id="21512" name="Picture 4" descr="Nu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2526" y="4572001"/>
            <a:ext cx="1285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6" descr="Lucene Nutch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2526" y="406082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774826"/>
            <a:ext cx="44196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241480"/>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pt-BR" smtClean="0">
                <a:latin typeface="Cambria" panose="02040503050406030204" pitchFamily="18" charset="0"/>
              </a:rPr>
              <a:t>O que é o Hadoop?</a:t>
            </a:r>
          </a:p>
        </p:txBody>
      </p:sp>
      <p:pic>
        <p:nvPicPr>
          <p:cNvPr id="245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5067301"/>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62200" y="1206500"/>
            <a:ext cx="6629400" cy="4801314"/>
          </a:xfrm>
          <a:prstGeom prst="rect">
            <a:avLst/>
          </a:prstGeom>
          <a:noFill/>
        </p:spPr>
        <p:txBody>
          <a:bodyPr>
            <a:spAutoFit/>
          </a:bodyPr>
          <a:lstStyle/>
          <a:p>
            <a:pPr marL="285750" indent="-285750">
              <a:buFont typeface="Arial" panose="020B0604020202020204" pitchFamily="34" charset="0"/>
              <a:buChar char="•"/>
              <a:defRPr/>
            </a:pPr>
            <a:r>
              <a:rPr lang="en-US" u="sng" dirty="0" err="1">
                <a:latin typeface="+mj-lt"/>
              </a:rPr>
              <a:t>Hadoop</a:t>
            </a:r>
            <a:r>
              <a:rPr lang="en-US" u="sng" dirty="0">
                <a:latin typeface="+mj-lt"/>
              </a:rPr>
              <a:t>: </a:t>
            </a:r>
          </a:p>
          <a:p>
            <a:pPr marL="285750" indent="-285750">
              <a:buFont typeface="Arial" panose="020B0604020202020204" pitchFamily="34" charset="0"/>
              <a:buChar char="•"/>
              <a:defRPr/>
            </a:pPr>
            <a:endParaRPr lang="en-US" u="sng" dirty="0">
              <a:latin typeface="+mj-lt"/>
            </a:endParaRPr>
          </a:p>
          <a:p>
            <a:pPr marL="742950" lvl="1" indent="-285750">
              <a:buFont typeface="Arial" panose="020B0604020202020204" pitchFamily="34" charset="0"/>
              <a:buChar char="•"/>
              <a:defRPr/>
            </a:pPr>
            <a:r>
              <a:rPr lang="pt-PT" dirty="0">
                <a:latin typeface="+mj-lt"/>
              </a:rPr>
              <a:t>sub Projetos concluídos, adicionando Mais Poder computacional para o framewoork Hadoop</a:t>
            </a:r>
            <a:r>
              <a:rPr lang="en-US" dirty="0">
                <a:latin typeface="+mj-lt"/>
              </a:rPr>
              <a:t>, </a:t>
            </a:r>
            <a:r>
              <a:rPr lang="en-US" dirty="0" err="1">
                <a:latin typeface="+mj-lt"/>
              </a:rPr>
              <a:t>licenciado</a:t>
            </a:r>
            <a:r>
              <a:rPr lang="en-US" dirty="0">
                <a:latin typeface="+mj-lt"/>
              </a:rPr>
              <a:t> </a:t>
            </a:r>
            <a:r>
              <a:rPr lang="en-US" dirty="0" err="1">
                <a:latin typeface="+mj-lt"/>
              </a:rPr>
              <a:t>sobre</a:t>
            </a:r>
            <a:r>
              <a:rPr lang="en-US" dirty="0">
                <a:latin typeface="+mj-lt"/>
              </a:rPr>
              <a:t> a </a:t>
            </a:r>
            <a:r>
              <a:rPr lang="en-US" dirty="0" err="1">
                <a:latin typeface="+mj-lt"/>
              </a:rPr>
              <a:t>licença</a:t>
            </a:r>
            <a:r>
              <a:rPr lang="en-US" dirty="0">
                <a:latin typeface="+mj-lt"/>
              </a:rPr>
              <a:t> da v2 do Apache v2 .</a:t>
            </a:r>
          </a:p>
          <a:p>
            <a:pPr marL="742950" lvl="1" indent="-285750">
              <a:buFont typeface="Arial" panose="020B0604020202020204" pitchFamily="34" charset="0"/>
              <a:buChar char="•"/>
              <a:defRPr/>
            </a:pPr>
            <a:endParaRPr lang="en-US" dirty="0">
              <a:latin typeface="+mj-lt"/>
            </a:endParaRPr>
          </a:p>
          <a:p>
            <a:pPr marL="285750" indent="-285750">
              <a:buFont typeface="Arial" panose="020B0604020202020204" pitchFamily="34" charset="0"/>
              <a:buChar char="•"/>
              <a:defRPr/>
            </a:pPr>
            <a:r>
              <a:rPr lang="en-US" u="sng" dirty="0" err="1">
                <a:latin typeface="+mj-lt"/>
              </a:rPr>
              <a:t>Objetivos</a:t>
            </a:r>
            <a:r>
              <a:rPr lang="en-US" u="sng" dirty="0">
                <a:latin typeface="+mj-lt"/>
              </a:rPr>
              <a:t> / </a:t>
            </a:r>
            <a:r>
              <a:rPr lang="en-US" u="sng" dirty="0" err="1">
                <a:latin typeface="+mj-lt"/>
              </a:rPr>
              <a:t>Requisitos</a:t>
            </a:r>
            <a:r>
              <a:rPr lang="en-US" u="sng" dirty="0">
                <a:latin typeface="+mj-lt"/>
              </a:rPr>
              <a:t>: </a:t>
            </a:r>
          </a:p>
          <a:p>
            <a:pPr lvl="1">
              <a:defRPr/>
            </a:pPr>
            <a:endParaRPr lang="en-US" dirty="0">
              <a:latin typeface="+mj-lt"/>
            </a:endParaRPr>
          </a:p>
          <a:p>
            <a:pPr marL="742950" lvl="1" indent="-285750">
              <a:buFont typeface="Arial" panose="020B0604020202020204" pitchFamily="34" charset="0"/>
              <a:buChar char="•"/>
              <a:defRPr/>
            </a:pPr>
            <a:r>
              <a:rPr lang="en-US" dirty="0" err="1">
                <a:latin typeface="+mj-lt"/>
              </a:rPr>
              <a:t>Abstrações</a:t>
            </a:r>
            <a:r>
              <a:rPr lang="en-US" dirty="0">
                <a:latin typeface="+mj-lt"/>
              </a:rPr>
              <a:t> e </a:t>
            </a:r>
            <a:r>
              <a:rPr lang="en-US" dirty="0" err="1">
                <a:latin typeface="+mj-lt"/>
              </a:rPr>
              <a:t>facilidade</a:t>
            </a:r>
            <a:r>
              <a:rPr lang="en-US" dirty="0">
                <a:latin typeface="+mj-lt"/>
              </a:rPr>
              <a:t> para </a:t>
            </a:r>
            <a:r>
              <a:rPr lang="en-US" dirty="0" err="1">
                <a:latin typeface="+mj-lt"/>
              </a:rPr>
              <a:t>armazenamento</a:t>
            </a:r>
            <a:r>
              <a:rPr lang="en-US" dirty="0">
                <a:latin typeface="+mj-lt"/>
              </a:rPr>
              <a:t> e </a:t>
            </a:r>
            <a:r>
              <a:rPr lang="en-US" dirty="0" err="1">
                <a:latin typeface="+mj-lt"/>
              </a:rPr>
              <a:t>processamento</a:t>
            </a:r>
            <a:r>
              <a:rPr lang="en-US" dirty="0">
                <a:latin typeface="+mj-lt"/>
              </a:rPr>
              <a:t> de </a:t>
            </a:r>
            <a:r>
              <a:rPr lang="en-US" dirty="0" err="1">
                <a:latin typeface="+mj-lt"/>
              </a:rPr>
              <a:t>grande</a:t>
            </a:r>
            <a:r>
              <a:rPr lang="en-US" dirty="0">
                <a:latin typeface="+mj-lt"/>
              </a:rPr>
              <a:t> </a:t>
            </a:r>
            <a:r>
              <a:rPr lang="en-US" dirty="0" err="1">
                <a:latin typeface="+mj-lt"/>
              </a:rPr>
              <a:t>quantidades</a:t>
            </a:r>
            <a:r>
              <a:rPr lang="en-US" dirty="0">
                <a:latin typeface="+mj-lt"/>
              </a:rPr>
              <a:t> de dados que </a:t>
            </a:r>
            <a:r>
              <a:rPr lang="en-US" dirty="0" err="1">
                <a:latin typeface="+mj-lt"/>
              </a:rPr>
              <a:t>cresçam</a:t>
            </a:r>
            <a:r>
              <a:rPr lang="en-US" dirty="0">
                <a:latin typeface="+mj-lt"/>
              </a:rPr>
              <a:t> </a:t>
            </a:r>
          </a:p>
          <a:p>
            <a:pPr marL="742950" lvl="1" indent="-285750">
              <a:buFont typeface="Arial" panose="020B0604020202020204" pitchFamily="34" charset="0"/>
              <a:buChar char="•"/>
              <a:defRPr/>
            </a:pPr>
            <a:r>
              <a:rPr lang="en-US" dirty="0" err="1">
                <a:solidFill>
                  <a:schemeClr val="tx2">
                    <a:lumMod val="50000"/>
                  </a:schemeClr>
                </a:solidFill>
                <a:latin typeface="+mj-lt"/>
              </a:rPr>
              <a:t>Trata</a:t>
            </a:r>
            <a:r>
              <a:rPr lang="en-US" dirty="0">
                <a:solidFill>
                  <a:schemeClr val="tx2">
                    <a:lumMod val="50000"/>
                  </a:schemeClr>
                </a:solidFill>
                <a:latin typeface="+mj-lt"/>
              </a:rPr>
              <a:t> dados </a:t>
            </a:r>
            <a:r>
              <a:rPr lang="en-US" dirty="0" err="1">
                <a:solidFill>
                  <a:schemeClr val="tx2">
                    <a:lumMod val="50000"/>
                  </a:schemeClr>
                </a:solidFill>
                <a:latin typeface="+mj-lt"/>
              </a:rPr>
              <a:t>estruturados</a:t>
            </a:r>
            <a:r>
              <a:rPr lang="en-US" dirty="0">
                <a:solidFill>
                  <a:schemeClr val="tx2">
                    <a:lumMod val="50000"/>
                  </a:schemeClr>
                </a:solidFill>
                <a:latin typeface="+mj-lt"/>
              </a:rPr>
              <a:t> e </a:t>
            </a:r>
            <a:r>
              <a:rPr lang="en-US" dirty="0" err="1">
                <a:solidFill>
                  <a:schemeClr val="tx2">
                    <a:lumMod val="50000"/>
                  </a:schemeClr>
                </a:solidFill>
                <a:latin typeface="+mj-lt"/>
              </a:rPr>
              <a:t>não</a:t>
            </a:r>
            <a:r>
              <a:rPr lang="en-US" dirty="0">
                <a:solidFill>
                  <a:schemeClr val="tx2">
                    <a:lumMod val="50000"/>
                  </a:schemeClr>
                </a:solidFill>
                <a:latin typeface="+mj-lt"/>
              </a:rPr>
              <a:t> </a:t>
            </a:r>
            <a:r>
              <a:rPr lang="en-US" dirty="0" err="1">
                <a:solidFill>
                  <a:schemeClr val="tx2">
                    <a:lumMod val="50000"/>
                  </a:schemeClr>
                </a:solidFill>
                <a:latin typeface="+mj-lt"/>
              </a:rPr>
              <a:t>estruturados</a:t>
            </a:r>
            <a:r>
              <a:rPr lang="en-US" dirty="0">
                <a:solidFill>
                  <a:schemeClr val="tx2">
                    <a:lumMod val="50000"/>
                  </a:schemeClr>
                </a:solidFill>
                <a:latin typeface="+mj-lt"/>
              </a:rPr>
              <a:t>. </a:t>
            </a:r>
          </a:p>
          <a:p>
            <a:pPr marL="742950" lvl="1" indent="-285750">
              <a:buFont typeface="Arial" panose="020B0604020202020204" pitchFamily="34" charset="0"/>
              <a:buChar char="•"/>
              <a:defRPr/>
            </a:pPr>
            <a:r>
              <a:rPr lang="en-US" dirty="0" err="1">
                <a:solidFill>
                  <a:schemeClr val="tx2">
                    <a:lumMod val="50000"/>
                  </a:schemeClr>
                </a:solidFill>
                <a:latin typeface="+mj-lt"/>
              </a:rPr>
              <a:t>Modelos</a:t>
            </a:r>
            <a:r>
              <a:rPr lang="en-US" dirty="0">
                <a:solidFill>
                  <a:schemeClr val="tx2">
                    <a:lumMod val="50000"/>
                  </a:schemeClr>
                </a:solidFill>
                <a:latin typeface="+mj-lt"/>
              </a:rPr>
              <a:t> simples para </a:t>
            </a:r>
            <a:r>
              <a:rPr lang="en-US" dirty="0" err="1">
                <a:solidFill>
                  <a:schemeClr val="tx2">
                    <a:lumMod val="50000"/>
                  </a:schemeClr>
                </a:solidFill>
                <a:latin typeface="+mj-lt"/>
              </a:rPr>
              <a:t>programação</a:t>
            </a:r>
            <a:r>
              <a:rPr lang="en-US" dirty="0">
                <a:solidFill>
                  <a:schemeClr val="tx2">
                    <a:lumMod val="50000"/>
                  </a:schemeClr>
                </a:solidFill>
                <a:latin typeface="+mj-lt"/>
              </a:rPr>
              <a:t> (</a:t>
            </a:r>
            <a:r>
              <a:rPr lang="en-US" dirty="0" err="1">
                <a:solidFill>
                  <a:schemeClr val="tx2">
                    <a:lumMod val="50000"/>
                  </a:schemeClr>
                </a:solidFill>
                <a:latin typeface="+mj-lt"/>
              </a:rPr>
              <a:t>programas</a:t>
            </a:r>
            <a:r>
              <a:rPr lang="en-US" dirty="0">
                <a:solidFill>
                  <a:schemeClr val="tx2">
                    <a:lumMod val="50000"/>
                  </a:schemeClr>
                </a:solidFill>
                <a:latin typeface="+mj-lt"/>
              </a:rPr>
              <a:t> </a:t>
            </a:r>
            <a:r>
              <a:rPr lang="en-US" dirty="0" err="1">
                <a:solidFill>
                  <a:schemeClr val="tx2">
                    <a:lumMod val="50000"/>
                  </a:schemeClr>
                </a:solidFill>
                <a:latin typeface="+mj-lt"/>
              </a:rPr>
              <a:t>claro</a:t>
            </a:r>
            <a:r>
              <a:rPr lang="en-US" dirty="0">
                <a:solidFill>
                  <a:schemeClr val="tx2">
                    <a:lumMod val="50000"/>
                  </a:schemeClr>
                </a:solidFill>
                <a:latin typeface="+mj-lt"/>
              </a:rPr>
              <a:t>)</a:t>
            </a:r>
            <a:endParaRPr lang="en-US" dirty="0">
              <a:latin typeface="+mj-lt"/>
            </a:endParaRPr>
          </a:p>
          <a:p>
            <a:pPr marL="742950" lvl="1" indent="-285750">
              <a:buFont typeface="Arial" panose="020B0604020202020204" pitchFamily="34" charset="0"/>
              <a:buChar char="•"/>
              <a:defRPr/>
            </a:pPr>
            <a:r>
              <a:rPr lang="en-US" dirty="0">
                <a:latin typeface="+mj-lt"/>
              </a:rPr>
              <a:t>Alta </a:t>
            </a:r>
            <a:r>
              <a:rPr lang="en-US" dirty="0" err="1">
                <a:latin typeface="+mj-lt"/>
              </a:rPr>
              <a:t>escalabilidade</a:t>
            </a:r>
            <a:r>
              <a:rPr lang="en-US" dirty="0">
                <a:latin typeface="+mj-lt"/>
              </a:rPr>
              <a:t> </a:t>
            </a:r>
          </a:p>
          <a:p>
            <a:pPr marL="742950" lvl="1" indent="-285750">
              <a:buFont typeface="Arial" panose="020B0604020202020204" pitchFamily="34" charset="0"/>
              <a:buChar char="•"/>
              <a:defRPr/>
            </a:pPr>
            <a:endParaRPr lang="en-US" dirty="0">
              <a:latin typeface="+mj-lt"/>
            </a:endParaRPr>
          </a:p>
          <a:p>
            <a:pPr marL="742950" lvl="1" indent="-285750">
              <a:buFont typeface="Arial" panose="020B0604020202020204" pitchFamily="34" charset="0"/>
              <a:buChar char="•"/>
              <a:defRPr/>
            </a:pPr>
            <a:r>
              <a:rPr lang="en-US" dirty="0" err="1">
                <a:latin typeface="+mj-lt"/>
              </a:rPr>
              <a:t>Mais</a:t>
            </a:r>
            <a:r>
              <a:rPr lang="en-US" dirty="0">
                <a:latin typeface="+mj-lt"/>
              </a:rPr>
              <a:t> </a:t>
            </a:r>
            <a:r>
              <a:rPr lang="en-US" dirty="0" err="1">
                <a:latin typeface="+mj-lt"/>
              </a:rPr>
              <a:t>computação</a:t>
            </a:r>
            <a:r>
              <a:rPr lang="en-US" dirty="0">
                <a:latin typeface="+mj-lt"/>
              </a:rPr>
              <a:t> e </a:t>
            </a:r>
            <a:r>
              <a:rPr lang="en-US" dirty="0" err="1">
                <a:latin typeface="+mj-lt"/>
              </a:rPr>
              <a:t>menos</a:t>
            </a:r>
            <a:r>
              <a:rPr lang="en-US" dirty="0">
                <a:latin typeface="+mj-lt"/>
              </a:rPr>
              <a:t> dados</a:t>
            </a:r>
          </a:p>
          <a:p>
            <a:pPr marL="742950" lvl="1" indent="-285750">
              <a:buFont typeface="Arial" panose="020B0604020202020204" pitchFamily="34" charset="0"/>
              <a:buChar char="•"/>
              <a:defRPr/>
            </a:pPr>
            <a:endParaRPr lang="en-US" dirty="0">
              <a:latin typeface="+mj-lt"/>
            </a:endParaRPr>
          </a:p>
          <a:p>
            <a:pPr marL="742950" lvl="1" indent="-285750">
              <a:buFont typeface="Arial" panose="020B0604020202020204" pitchFamily="34" charset="0"/>
              <a:buChar char="•"/>
              <a:defRPr/>
            </a:pPr>
            <a:r>
              <a:rPr lang="en-US" dirty="0" err="1">
                <a:latin typeface="+mj-lt"/>
              </a:rPr>
              <a:t>Tolerância</a:t>
            </a:r>
            <a:r>
              <a:rPr lang="en-US" dirty="0">
                <a:latin typeface="+mj-lt"/>
              </a:rPr>
              <a:t> a </a:t>
            </a:r>
            <a:r>
              <a:rPr lang="en-US" dirty="0" err="1">
                <a:latin typeface="+mj-lt"/>
              </a:rPr>
              <a:t>falhas</a:t>
            </a:r>
            <a:r>
              <a:rPr lang="en-US" dirty="0">
                <a:latin typeface="+mj-lt"/>
              </a:rPr>
              <a:t> e </a:t>
            </a:r>
            <a:r>
              <a:rPr lang="en-US" dirty="0" err="1">
                <a:latin typeface="+mj-lt"/>
              </a:rPr>
              <a:t>tratamentos</a:t>
            </a:r>
            <a:r>
              <a:rPr lang="en-US" dirty="0">
                <a:latin typeface="+mj-lt"/>
              </a:rPr>
              <a:t> de dados.</a:t>
            </a:r>
          </a:p>
        </p:txBody>
      </p:sp>
    </p:spTree>
    <p:extLst>
      <p:ext uri="{BB962C8B-B14F-4D97-AF65-F5344CB8AC3E}">
        <p14:creationId xmlns:p14="http://schemas.microsoft.com/office/powerpoint/2010/main" val="2739840471"/>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pt-BR" smtClean="0">
                <a:latin typeface="Cambria" panose="02040503050406030204" pitchFamily="18" charset="0"/>
              </a:rPr>
              <a:t>Breve história do Hadoop</a:t>
            </a:r>
          </a:p>
        </p:txBody>
      </p:sp>
      <p:sp>
        <p:nvSpPr>
          <p:cNvPr id="18436" name="Rectangle 3"/>
          <p:cNvSpPr>
            <a:spLocks noGrp="1" noChangeArrowheads="1"/>
          </p:cNvSpPr>
          <p:nvPr>
            <p:ph type="body" idx="1"/>
          </p:nvPr>
        </p:nvSpPr>
        <p:spPr>
          <a:xfrm>
            <a:off x="2895600" y="1970088"/>
            <a:ext cx="7215188" cy="1600200"/>
          </a:xfrm>
        </p:spPr>
        <p:txBody>
          <a:bodyPr/>
          <a:lstStyle/>
          <a:p>
            <a:r>
              <a:rPr lang="en-US" altLang="pt-BR" smtClean="0"/>
              <a:t>Projetado para responder a questão: </a:t>
            </a:r>
            <a:r>
              <a:rPr lang="en-US" altLang="pt-BR" b="1" smtClean="0"/>
              <a:t>“</a:t>
            </a:r>
            <a:r>
              <a:rPr lang="pt-PT" altLang="pt-BR" smtClean="0"/>
              <a:t>Como processar grandes volumes de dados com custo e tempo razoáveis</a:t>
            </a:r>
            <a:r>
              <a:rPr lang="en-US" altLang="pt-BR" b="1" smtClean="0"/>
              <a:t>?”</a:t>
            </a:r>
          </a:p>
        </p:txBody>
      </p:sp>
      <p:pic>
        <p:nvPicPr>
          <p:cNvPr id="1843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7600" y="4839492"/>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2" descr="http://2.bp.blogspot.com/-Y0yKsyAy3QQ/UGv2G6PLYBI/AAAAAAAAAOw/mG4diacSefQ/s320/web-crawl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3124200"/>
            <a:ext cx="3286125"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CaixaDeTexto 1"/>
          <p:cNvSpPr txBox="1">
            <a:spLocks noChangeArrowheads="1"/>
          </p:cNvSpPr>
          <p:nvPr/>
        </p:nvSpPr>
        <p:spPr bwMode="auto">
          <a:xfrm>
            <a:off x="7696200" y="3810000"/>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pt-BR" altLang="pt-BR" sz="1800">
                <a:latin typeface="Franklin Gothic Medium" panose="020B0603020102020204" pitchFamily="34" charset="0"/>
              </a:rPr>
              <a:t>Web crawlers </a:t>
            </a:r>
          </a:p>
        </p:txBody>
      </p:sp>
    </p:spTree>
    <p:extLst>
      <p:ext uri="{BB962C8B-B14F-4D97-AF65-F5344CB8AC3E}">
        <p14:creationId xmlns:p14="http://schemas.microsoft.com/office/powerpoint/2010/main" val="837845318"/>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pt-BR" smtClean="0">
                <a:latin typeface="Cambria" panose="02040503050406030204" pitchFamily="18" charset="0"/>
              </a:rPr>
              <a:t>Máquinas de buscas nos anos 90</a:t>
            </a:r>
          </a:p>
        </p:txBody>
      </p:sp>
      <p:pic>
        <p:nvPicPr>
          <p:cNvPr id="194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86322" y="5093731"/>
            <a:ext cx="17526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r="37704" b="53851"/>
          <a:stretch>
            <a:fillRect/>
          </a:stretch>
        </p:blipFill>
        <p:spPr bwMode="auto">
          <a:xfrm>
            <a:off x="5329975" y="1444624"/>
            <a:ext cx="41275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l="16666" r="15294" b="33824"/>
          <a:stretch>
            <a:fillRect/>
          </a:stretch>
        </p:blipFill>
        <p:spPr bwMode="auto">
          <a:xfrm>
            <a:off x="1034872" y="4340225"/>
            <a:ext cx="37338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t="2" r="27548" b="54153"/>
          <a:stretch>
            <a:fillRect/>
          </a:stretch>
        </p:blipFill>
        <p:spPr bwMode="auto">
          <a:xfrm>
            <a:off x="5329975" y="3941762"/>
            <a:ext cx="419100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1"/>
          <p:cNvSpPr>
            <a:spLocks noChangeArrowheads="1"/>
          </p:cNvSpPr>
          <p:nvPr/>
        </p:nvSpPr>
        <p:spPr bwMode="auto">
          <a:xfrm>
            <a:off x="1252360" y="5211761"/>
            <a:ext cx="64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FF0000"/>
                </a:solidFill>
                <a:latin typeface="Impact" panose="020B0806030902050204" pitchFamily="34" charset="0"/>
              </a:rPr>
              <a:t>1996</a:t>
            </a:r>
          </a:p>
        </p:txBody>
      </p:sp>
      <p:sp>
        <p:nvSpPr>
          <p:cNvPr id="19465" name="Rectangle 2"/>
          <p:cNvSpPr>
            <a:spLocks noChangeArrowheads="1"/>
          </p:cNvSpPr>
          <p:nvPr/>
        </p:nvSpPr>
        <p:spPr bwMode="auto">
          <a:xfrm>
            <a:off x="9138388" y="1884361"/>
            <a:ext cx="64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FF0000"/>
                </a:solidFill>
                <a:latin typeface="Impact" panose="020B0806030902050204" pitchFamily="34" charset="0"/>
              </a:rPr>
              <a:t>1996</a:t>
            </a:r>
          </a:p>
        </p:txBody>
      </p:sp>
      <p:sp>
        <p:nvSpPr>
          <p:cNvPr id="19466" name="Rectangle 10"/>
          <p:cNvSpPr>
            <a:spLocks noChangeArrowheads="1"/>
          </p:cNvSpPr>
          <p:nvPr/>
        </p:nvSpPr>
        <p:spPr bwMode="auto">
          <a:xfrm>
            <a:off x="6049113" y="6075361"/>
            <a:ext cx="612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FF0000"/>
                </a:solidFill>
                <a:latin typeface="Impact" panose="020B0806030902050204" pitchFamily="34" charset="0"/>
              </a:rPr>
              <a:t>1997</a:t>
            </a:r>
          </a:p>
        </p:txBody>
      </p:sp>
      <p:pic>
        <p:nvPicPr>
          <p:cNvPr id="19467" name="Content Placeholder 4"/>
          <p:cNvPicPr>
            <a:picLocks noGrp="1" noChangeAspect="1"/>
          </p:cNvPicPr>
          <p:nvPr>
            <p:ph sz="half" idx="1"/>
          </p:nvPr>
        </p:nvPicPr>
        <p:blipFill>
          <a:blip r:embed="rId6">
            <a:extLst>
              <a:ext uri="{28A0092B-C50C-407E-A947-70E740481C1C}">
                <a14:useLocalDpi xmlns:a14="http://schemas.microsoft.com/office/drawing/2010/main" val="0"/>
              </a:ext>
            </a:extLst>
          </a:blip>
          <a:srcRect r="22049" b="25398"/>
          <a:stretch>
            <a:fillRect/>
          </a:stretch>
        </p:blipFill>
        <p:spPr>
          <a:xfrm>
            <a:off x="1055510" y="1444624"/>
            <a:ext cx="3733800" cy="2722562"/>
          </a:xfrm>
        </p:spPr>
      </p:pic>
      <p:sp>
        <p:nvSpPr>
          <p:cNvPr id="19468" name="Rectangle 23"/>
          <p:cNvSpPr>
            <a:spLocks noChangeArrowheads="1"/>
          </p:cNvSpPr>
          <p:nvPr/>
        </p:nvSpPr>
        <p:spPr bwMode="auto">
          <a:xfrm>
            <a:off x="1252360" y="2816224"/>
            <a:ext cx="64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FF0000"/>
                </a:solidFill>
                <a:latin typeface="Impact" panose="020B0806030902050204" pitchFamily="34" charset="0"/>
              </a:rPr>
              <a:t>1996</a:t>
            </a:r>
          </a:p>
        </p:txBody>
      </p:sp>
    </p:spTree>
    <p:extLst>
      <p:ext uri="{BB962C8B-B14F-4D97-AF65-F5344CB8AC3E}">
        <p14:creationId xmlns:p14="http://schemas.microsoft.com/office/powerpoint/2010/main" val="20331241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nodeType="afterGroup">
                            <p:stCondLst>
                              <p:cond delay="20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900" fill="hold"/>
                                        <p:tgtEl>
                                          <p:spTgt spid="9"/>
                                        </p:tgtEl>
                                        <p:attrNameLst>
                                          <p:attrName>ppt_x</p:attrName>
                                        </p:attrNameLst>
                                      </p:cBhvr>
                                      <p:tavLst>
                                        <p:tav tm="0">
                                          <p:val>
                                            <p:strVal val="#ppt_x"/>
                                          </p:val>
                                        </p:tav>
                                        <p:tav tm="100000">
                                          <p:val>
                                            <p:strVal val="#ppt_x"/>
                                          </p:val>
                                        </p:tav>
                                      </p:tavLst>
                                    </p:anim>
                                    <p:anim calcmode="lin" valueType="num">
                                      <p:cBhvr additive="base">
                                        <p:cTn id="12" dur="900" fill="hold"/>
                                        <p:tgtEl>
                                          <p:spTgt spid="9"/>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2900"/>
                            </p:stCondLst>
                            <p:childTnLst>
                              <p:par>
                                <p:cTn id="14" presetID="16" presetClass="entr" presetSubtype="2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1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pt-BR" smtClean="0">
                <a:latin typeface="Cambria" panose="02040503050406030204" pitchFamily="18" charset="0"/>
              </a:rPr>
              <a:t>A máquina de busca Google</a:t>
            </a:r>
          </a:p>
        </p:txBody>
      </p:sp>
      <p:pic>
        <p:nvPicPr>
          <p:cNvPr id="204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94702" y="4973638"/>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rcRect l="5814" r="4486" b="43237"/>
          <a:stretch>
            <a:fillRect/>
          </a:stretch>
        </p:blipFill>
        <p:spPr>
          <a:xfrm>
            <a:off x="2743201" y="1695450"/>
            <a:ext cx="5878513" cy="2833688"/>
          </a:xfrm>
        </p:spPr>
      </p:pic>
      <p:pic>
        <p:nvPicPr>
          <p:cNvPr id="20486" name="Picture 3"/>
          <p:cNvPicPr>
            <a:picLocks noChangeAspect="1" noChangeArrowheads="1"/>
          </p:cNvPicPr>
          <p:nvPr/>
        </p:nvPicPr>
        <p:blipFill>
          <a:blip r:embed="rId4">
            <a:extLst>
              <a:ext uri="{28A0092B-C50C-407E-A947-70E740481C1C}">
                <a14:useLocalDpi xmlns:a14="http://schemas.microsoft.com/office/drawing/2010/main" val="0"/>
              </a:ext>
            </a:extLst>
          </a:blip>
          <a:srcRect l="22202" t="43719" r="3802" b="14336"/>
          <a:stretch>
            <a:fillRect/>
          </a:stretch>
        </p:blipFill>
        <p:spPr bwMode="auto">
          <a:xfrm>
            <a:off x="2819400" y="4119564"/>
            <a:ext cx="5867400"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Rectangle 5"/>
          <p:cNvSpPr>
            <a:spLocks noChangeArrowheads="1"/>
          </p:cNvSpPr>
          <p:nvPr/>
        </p:nvSpPr>
        <p:spPr bwMode="auto">
          <a:xfrm>
            <a:off x="9134476" y="27432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dirty="0">
                <a:solidFill>
                  <a:srgbClr val="FF0000"/>
                </a:solidFill>
                <a:latin typeface="Impact" panose="020B0806030902050204" pitchFamily="34" charset="0"/>
              </a:rPr>
              <a:t>1998</a:t>
            </a:r>
          </a:p>
        </p:txBody>
      </p:sp>
      <p:sp>
        <p:nvSpPr>
          <p:cNvPr id="20488" name="Rectangle 6"/>
          <p:cNvSpPr>
            <a:spLocks noChangeArrowheads="1"/>
          </p:cNvSpPr>
          <p:nvPr/>
        </p:nvSpPr>
        <p:spPr bwMode="auto">
          <a:xfrm>
            <a:off x="9147300" y="3858419"/>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dirty="0">
                <a:solidFill>
                  <a:srgbClr val="FF0000"/>
                </a:solidFill>
                <a:latin typeface="Impact" panose="020B0806030902050204" pitchFamily="34" charset="0"/>
              </a:rPr>
              <a:t>2013</a:t>
            </a:r>
          </a:p>
        </p:txBody>
      </p:sp>
    </p:spTree>
    <p:extLst>
      <p:ext uri="{BB962C8B-B14F-4D97-AF65-F5344CB8AC3E}">
        <p14:creationId xmlns:p14="http://schemas.microsoft.com/office/powerpoint/2010/main" val="1046745342"/>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pt-BR" smtClean="0">
                <a:latin typeface="Cambria" panose="02040503050406030204" pitchFamily="18" charset="0"/>
              </a:rPr>
              <a:t>Está na origem do Google</a:t>
            </a:r>
          </a:p>
        </p:txBody>
      </p:sp>
      <p:pic>
        <p:nvPicPr>
          <p:cNvPr id="225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14327" y="5066506"/>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3"/>
          <p:cNvPicPr>
            <a:picLocks noChangeAspect="1" noChangeArrowheads="1"/>
          </p:cNvPicPr>
          <p:nvPr/>
        </p:nvPicPr>
        <p:blipFill>
          <a:blip r:embed="rId3">
            <a:extLst>
              <a:ext uri="{28A0092B-C50C-407E-A947-70E740481C1C}">
                <a14:useLocalDpi xmlns:a14="http://schemas.microsoft.com/office/drawing/2010/main" val="0"/>
              </a:ext>
            </a:extLst>
          </a:blip>
          <a:srcRect l="20110" t="30325" r="15981" b="50000"/>
          <a:stretch>
            <a:fillRect/>
          </a:stretch>
        </p:blipFill>
        <p:spPr bwMode="auto">
          <a:xfrm>
            <a:off x="2971800" y="1852614"/>
            <a:ext cx="39624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4"/>
          <p:cNvPicPr>
            <a:picLocks noChangeAspect="1" noChangeArrowheads="1"/>
          </p:cNvPicPr>
          <p:nvPr/>
        </p:nvPicPr>
        <p:blipFill>
          <a:blip r:embed="rId4">
            <a:extLst>
              <a:ext uri="{28A0092B-C50C-407E-A947-70E740481C1C}">
                <a14:useLocalDpi xmlns:a14="http://schemas.microsoft.com/office/drawing/2010/main" val="0"/>
              </a:ext>
            </a:extLst>
          </a:blip>
          <a:srcRect l="19112" t="37978" r="20992" b="32709"/>
          <a:stretch>
            <a:fillRect/>
          </a:stretch>
        </p:blipFill>
        <p:spPr bwMode="auto">
          <a:xfrm>
            <a:off x="2971800" y="2940051"/>
            <a:ext cx="39624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5" name="TextBox 12"/>
          <p:cNvSpPr txBox="1">
            <a:spLocks noChangeArrowheads="1"/>
          </p:cNvSpPr>
          <p:nvPr/>
        </p:nvSpPr>
        <p:spPr bwMode="auto">
          <a:xfrm>
            <a:off x="1905000" y="2163764"/>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0070C0"/>
                </a:solidFill>
                <a:latin typeface="Impact" panose="020B0806030902050204" pitchFamily="34" charset="0"/>
              </a:rPr>
              <a:t>2003</a:t>
            </a:r>
          </a:p>
        </p:txBody>
      </p:sp>
      <p:sp>
        <p:nvSpPr>
          <p:cNvPr id="22536" name="TextBox 15"/>
          <p:cNvSpPr txBox="1">
            <a:spLocks noChangeArrowheads="1"/>
          </p:cNvSpPr>
          <p:nvPr/>
        </p:nvSpPr>
        <p:spPr bwMode="auto">
          <a:xfrm>
            <a:off x="1981200" y="335915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00B050"/>
                </a:solidFill>
                <a:latin typeface="Impact" panose="020B0806030902050204" pitchFamily="34" charset="0"/>
              </a:rPr>
              <a:t>2004</a:t>
            </a:r>
          </a:p>
        </p:txBody>
      </p:sp>
      <p:pic>
        <p:nvPicPr>
          <p:cNvPr id="22537" name="Picture 2" descr="http://davidepalmisano.com/wp-content/uploads/2012/10/hdfs-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5575" y="1844676"/>
            <a:ext cx="25146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7086600" y="2249488"/>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2539" name="Picture 4" descr="http://fcl.uncc.edu/nhnguye1/cloud_computin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3048000"/>
            <a:ext cx="2514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a:off x="7162800" y="3413125"/>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2541" name="Picture 6" descr="https://si0.twimg.com/profile_images/1921741692/HBase-Twitter3.png"/>
          <p:cNvPicPr>
            <a:picLocks noChangeAspect="1" noChangeArrowheads="1"/>
          </p:cNvPicPr>
          <p:nvPr/>
        </p:nvPicPr>
        <p:blipFill>
          <a:blip r:embed="rId7">
            <a:extLst>
              <a:ext uri="{28A0092B-C50C-407E-A947-70E740481C1C}">
                <a14:useLocalDpi xmlns:a14="http://schemas.microsoft.com/office/drawing/2010/main" val="0"/>
              </a:ext>
            </a:extLst>
          </a:blip>
          <a:srcRect t="29243" b="31152"/>
          <a:stretch>
            <a:fillRect/>
          </a:stretch>
        </p:blipFill>
        <p:spPr bwMode="auto">
          <a:xfrm>
            <a:off x="7824788" y="4235450"/>
            <a:ext cx="25146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p:nvPr/>
        </p:nvCxnSpPr>
        <p:spPr>
          <a:xfrm>
            <a:off x="7197725" y="4724400"/>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2543" name="Picture 8" descr="Google BigTable Database Service Launch Rumour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4503738"/>
            <a:ext cx="21336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TextBox 18"/>
          <p:cNvSpPr txBox="1">
            <a:spLocks noChangeArrowheads="1"/>
          </p:cNvSpPr>
          <p:nvPr/>
        </p:nvSpPr>
        <p:spPr bwMode="auto">
          <a:xfrm>
            <a:off x="1985963" y="486410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pPr>
            <a:r>
              <a:rPr lang="en-US" altLang="pt-BR" sz="1800">
                <a:solidFill>
                  <a:srgbClr val="FF0000"/>
                </a:solidFill>
                <a:latin typeface="Impact" panose="020B0806030902050204" pitchFamily="34" charset="0"/>
              </a:rPr>
              <a:t>2006</a:t>
            </a:r>
          </a:p>
        </p:txBody>
      </p:sp>
    </p:spTree>
    <p:extLst>
      <p:ext uri="{BB962C8B-B14F-4D97-AF65-F5344CB8AC3E}">
        <p14:creationId xmlns:p14="http://schemas.microsoft.com/office/powerpoint/2010/main" val="227249319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667000" y="446088"/>
            <a:ext cx="7772400" cy="1143000"/>
          </a:xfrm>
        </p:spPr>
        <p:txBody>
          <a:bodyPr/>
          <a:lstStyle/>
          <a:p>
            <a:r>
              <a:rPr lang="en-US" altLang="pt-BR" smtClean="0">
                <a:latin typeface="Cambria" panose="02040503050406030204" pitchFamily="18" charset="0"/>
              </a:rPr>
              <a:t>Alguns milestones Hadoop </a:t>
            </a:r>
          </a:p>
        </p:txBody>
      </p:sp>
      <p:pic>
        <p:nvPicPr>
          <p:cNvPr id="235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4570928"/>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1981200" y="1600200"/>
            <a:ext cx="6781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sz="1600" dirty="0"/>
              <a:t>2008 - Hadoop Wins Terabyte Sort  Benchmark (</a:t>
            </a:r>
            <a:r>
              <a:rPr lang="pt-PT" sz="1600" dirty="0"/>
              <a:t>classificadas 1 terabyte de dados em 209 segundos, em comparação com recorde anterior de 297 segundos</a:t>
            </a:r>
            <a:r>
              <a:rPr lang="en-US" sz="1600" dirty="0"/>
              <a:t>)</a:t>
            </a:r>
          </a:p>
          <a:p>
            <a:pPr>
              <a:defRPr/>
            </a:pPr>
            <a:endParaRPr lang="en-US" sz="1600" dirty="0"/>
          </a:p>
          <a:p>
            <a:pPr>
              <a:defRPr/>
            </a:pPr>
            <a:r>
              <a:rPr lang="en-US" sz="1600" dirty="0"/>
              <a:t>2009 – Avro e </a:t>
            </a:r>
            <a:r>
              <a:rPr lang="en-US" sz="1600" dirty="0" err="1"/>
              <a:t>Chukwa</a:t>
            </a:r>
            <a:r>
              <a:rPr lang="en-US" sz="1600" dirty="0"/>
              <a:t> </a:t>
            </a:r>
            <a:r>
              <a:rPr lang="pt-PT" sz="1600" dirty="0"/>
              <a:t>se tornaram os novos membros da família Hadoop Framework</a:t>
            </a:r>
          </a:p>
          <a:p>
            <a:pPr>
              <a:defRPr/>
            </a:pPr>
            <a:endParaRPr lang="en-US" sz="1600" dirty="0"/>
          </a:p>
          <a:p>
            <a:pPr>
              <a:defRPr/>
            </a:pPr>
            <a:r>
              <a:rPr lang="en-US" sz="1600" dirty="0"/>
              <a:t>2010 - Hadoop's </a:t>
            </a:r>
            <a:r>
              <a:rPr lang="en-US" sz="1600" dirty="0" err="1"/>
              <a:t>Hbase</a:t>
            </a:r>
            <a:r>
              <a:rPr lang="en-US" sz="1600" dirty="0"/>
              <a:t>, Hive e Pig </a:t>
            </a:r>
            <a:r>
              <a:rPr lang="pt-PT" sz="1600" dirty="0"/>
              <a:t>sub projectos concluídos, adicionando mais poder computacional para framework Hadoop</a:t>
            </a:r>
          </a:p>
          <a:p>
            <a:pPr>
              <a:defRPr/>
            </a:pPr>
            <a:endParaRPr lang="en-US" sz="1600" dirty="0"/>
          </a:p>
          <a:p>
            <a:pPr>
              <a:defRPr/>
            </a:pPr>
            <a:r>
              <a:rPr lang="en-US" sz="1600" dirty="0"/>
              <a:t>2011 - </a:t>
            </a:r>
            <a:r>
              <a:rPr lang="en-US" sz="1600" dirty="0" err="1"/>
              <a:t>ZooKeeper</a:t>
            </a:r>
            <a:r>
              <a:rPr lang="en-US" sz="1600" dirty="0"/>
              <a:t> </a:t>
            </a:r>
            <a:r>
              <a:rPr lang="en-US" sz="1600" dirty="0" err="1"/>
              <a:t>foi</a:t>
            </a:r>
            <a:r>
              <a:rPr lang="en-US" sz="1600" dirty="0"/>
              <a:t> </a:t>
            </a:r>
            <a:r>
              <a:rPr lang="en-US" sz="1600" dirty="0" err="1"/>
              <a:t>completado</a:t>
            </a:r>
            <a:endParaRPr lang="en-US" sz="1600" dirty="0"/>
          </a:p>
          <a:p>
            <a:pPr>
              <a:defRPr/>
            </a:pPr>
            <a:endParaRPr lang="en-US" sz="1600" dirty="0"/>
          </a:p>
          <a:p>
            <a:pPr>
              <a:defRPr/>
            </a:pPr>
            <a:r>
              <a:rPr lang="en-US" sz="1600" dirty="0"/>
              <a:t>2013 - Hadoop 1.1.2 e Hadoop 2.0.3 alpha. </a:t>
            </a:r>
          </a:p>
          <a:p>
            <a:pPr marL="0" indent="0">
              <a:buNone/>
              <a:defRPr/>
            </a:pPr>
            <a:r>
              <a:rPr lang="en-US" sz="1600" dirty="0"/>
              <a:t>               - </a:t>
            </a:r>
            <a:r>
              <a:rPr lang="en-US" sz="1600" dirty="0" err="1"/>
              <a:t>Ambari</a:t>
            </a:r>
            <a:r>
              <a:rPr lang="en-US" sz="1600" dirty="0"/>
              <a:t>, Cassandra, Mahout </a:t>
            </a:r>
            <a:r>
              <a:rPr lang="en-US" sz="1600" dirty="0" err="1"/>
              <a:t>foram</a:t>
            </a:r>
            <a:r>
              <a:rPr lang="en-US" sz="1600" dirty="0"/>
              <a:t> </a:t>
            </a:r>
            <a:r>
              <a:rPr lang="en-US" sz="1600" dirty="0" err="1"/>
              <a:t>adicionados</a:t>
            </a:r>
            <a:r>
              <a:rPr lang="en-US" sz="1600" dirty="0"/>
              <a:t>.</a:t>
            </a:r>
          </a:p>
        </p:txBody>
      </p:sp>
    </p:spTree>
    <p:extLst>
      <p:ext uri="{BB962C8B-B14F-4D97-AF65-F5344CB8AC3E}">
        <p14:creationId xmlns:p14="http://schemas.microsoft.com/office/powerpoint/2010/main" val="292021244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711200" y="5334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pt-BR" altLang="pt-BR" sz="4400">
                <a:solidFill>
                  <a:schemeClr val="tx2"/>
                </a:solidFill>
                <a:latin typeface="Arial" pitchFamily="34" charset="0"/>
              </a:rPr>
              <a:t>Utilitários de um SGBD</a:t>
            </a:r>
          </a:p>
        </p:txBody>
      </p:sp>
      <p:sp>
        <p:nvSpPr>
          <p:cNvPr id="30723" name="Text Box 3"/>
          <p:cNvSpPr txBox="1">
            <a:spLocks noChangeArrowheads="1"/>
          </p:cNvSpPr>
          <p:nvPr/>
        </p:nvSpPr>
        <p:spPr bwMode="auto">
          <a:xfrm>
            <a:off x="711200" y="1676401"/>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pPr eaLnBrk="1" hangingPunct="1">
              <a:spcBef>
                <a:spcPct val="50000"/>
              </a:spcBef>
            </a:pPr>
            <a:r>
              <a:rPr lang="pt-BR" altLang="pt-BR">
                <a:latin typeface="Arial" pitchFamily="34" charset="0"/>
              </a:rPr>
              <a:t> </a:t>
            </a:r>
            <a:r>
              <a:rPr lang="pt-BR" altLang="pt-BR" sz="2000">
                <a:latin typeface="Arial" pitchFamily="34" charset="0"/>
              </a:rPr>
              <a:t>Espelhamento</a:t>
            </a:r>
          </a:p>
        </p:txBody>
      </p:sp>
      <p:sp>
        <p:nvSpPr>
          <p:cNvPr id="30724" name="Text Box 4"/>
          <p:cNvSpPr txBox="1">
            <a:spLocks noChangeArrowheads="1"/>
          </p:cNvSpPr>
          <p:nvPr/>
        </p:nvSpPr>
        <p:spPr bwMode="auto">
          <a:xfrm>
            <a:off x="5283200" y="1676401"/>
            <a:ext cx="254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pPr eaLnBrk="1" hangingPunct="1">
              <a:spcBef>
                <a:spcPct val="50000"/>
              </a:spcBef>
            </a:pPr>
            <a:r>
              <a:rPr lang="pt-BR" altLang="pt-BR">
                <a:latin typeface="Arial" pitchFamily="34" charset="0"/>
              </a:rPr>
              <a:t> </a:t>
            </a:r>
            <a:r>
              <a:rPr lang="pt-BR" altLang="pt-BR" sz="2000">
                <a:latin typeface="Arial" pitchFamily="34" charset="0"/>
              </a:rPr>
              <a:t>Replicação</a:t>
            </a:r>
          </a:p>
        </p:txBody>
      </p:sp>
      <p:sp>
        <p:nvSpPr>
          <p:cNvPr id="30725" name="Text Box 5"/>
          <p:cNvSpPr txBox="1">
            <a:spLocks noChangeArrowheads="1"/>
          </p:cNvSpPr>
          <p:nvPr/>
        </p:nvSpPr>
        <p:spPr bwMode="auto">
          <a:xfrm>
            <a:off x="1828800" y="2590800"/>
            <a:ext cx="182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r>
              <a:rPr lang="pt-BR" altLang="pt-BR" sz="9600">
                <a:latin typeface="Webdings" pitchFamily="18" charset="2"/>
              </a:rPr>
              <a:t></a:t>
            </a:r>
            <a:endParaRPr lang="pt-BR" altLang="pt-BR" sz="9600">
              <a:latin typeface="Wingdings" pitchFamily="2" charset="2"/>
            </a:endParaRPr>
          </a:p>
        </p:txBody>
      </p:sp>
      <p:pic>
        <p:nvPicPr>
          <p:cNvPr id="30726" name="Picture 6" descr="servi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324226"/>
            <a:ext cx="1270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 Box 7"/>
          <p:cNvSpPr txBox="1">
            <a:spLocks noChangeArrowheads="1"/>
          </p:cNvSpPr>
          <p:nvPr/>
        </p:nvSpPr>
        <p:spPr bwMode="auto">
          <a:xfrm>
            <a:off x="6197600" y="2181225"/>
            <a:ext cx="182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r>
              <a:rPr lang="pt-BR" altLang="pt-BR" sz="9600">
                <a:latin typeface="Webdings" pitchFamily="18" charset="2"/>
              </a:rPr>
              <a:t></a:t>
            </a:r>
            <a:endParaRPr lang="pt-BR" altLang="pt-BR" sz="9600">
              <a:latin typeface="Wingdings" pitchFamily="2" charset="2"/>
            </a:endParaRPr>
          </a:p>
        </p:txBody>
      </p:sp>
      <p:pic>
        <p:nvPicPr>
          <p:cNvPr id="30728" name="Picture 8" descr="servi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2790826"/>
            <a:ext cx="1270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 Box 9"/>
          <p:cNvSpPr txBox="1">
            <a:spLocks noChangeArrowheads="1"/>
          </p:cNvSpPr>
          <p:nvPr/>
        </p:nvSpPr>
        <p:spPr bwMode="auto">
          <a:xfrm>
            <a:off x="1828800" y="3962400"/>
            <a:ext cx="182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r>
              <a:rPr lang="pt-BR" altLang="pt-BR" sz="9600">
                <a:latin typeface="Webdings" pitchFamily="18" charset="2"/>
              </a:rPr>
              <a:t></a:t>
            </a:r>
            <a:endParaRPr lang="pt-BR" altLang="pt-BR" sz="9600">
              <a:latin typeface="Wingdings" pitchFamily="2" charset="2"/>
            </a:endParaRPr>
          </a:p>
        </p:txBody>
      </p:sp>
      <p:sp>
        <p:nvSpPr>
          <p:cNvPr id="30730" name="Text Box 11"/>
          <p:cNvSpPr txBox="1">
            <a:spLocks noChangeArrowheads="1"/>
          </p:cNvSpPr>
          <p:nvPr/>
        </p:nvSpPr>
        <p:spPr bwMode="auto">
          <a:xfrm>
            <a:off x="6197600" y="4419600"/>
            <a:ext cx="182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r>
              <a:rPr lang="pt-BR" altLang="pt-BR" sz="9600">
                <a:latin typeface="Webdings" pitchFamily="18" charset="2"/>
              </a:rPr>
              <a:t></a:t>
            </a:r>
            <a:endParaRPr lang="pt-BR" altLang="pt-BR" sz="9600">
              <a:latin typeface="Wingdings" pitchFamily="2" charset="2"/>
            </a:endParaRPr>
          </a:p>
        </p:txBody>
      </p:sp>
      <p:pic>
        <p:nvPicPr>
          <p:cNvPr id="30731" name="Picture 12" descr="servi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5029201"/>
            <a:ext cx="1270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Line 13"/>
          <p:cNvSpPr>
            <a:spLocks noChangeShapeType="1"/>
          </p:cNvSpPr>
          <p:nvPr/>
        </p:nvSpPr>
        <p:spPr bwMode="auto">
          <a:xfrm flipV="1">
            <a:off x="1727200" y="3581400"/>
            <a:ext cx="508000" cy="1524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733" name="Line 14"/>
          <p:cNvSpPr>
            <a:spLocks noChangeShapeType="1"/>
          </p:cNvSpPr>
          <p:nvPr/>
        </p:nvSpPr>
        <p:spPr bwMode="auto">
          <a:xfrm>
            <a:off x="1727200" y="4191000"/>
            <a:ext cx="609600" cy="609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734" name="Line 15"/>
          <p:cNvSpPr>
            <a:spLocks noChangeShapeType="1"/>
          </p:cNvSpPr>
          <p:nvPr/>
        </p:nvSpPr>
        <p:spPr bwMode="auto">
          <a:xfrm flipV="1">
            <a:off x="6096000" y="3048000"/>
            <a:ext cx="508000" cy="381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735" name="Line 16"/>
          <p:cNvSpPr>
            <a:spLocks noChangeShapeType="1"/>
          </p:cNvSpPr>
          <p:nvPr/>
        </p:nvSpPr>
        <p:spPr bwMode="auto">
          <a:xfrm flipV="1">
            <a:off x="6096000" y="5334000"/>
            <a:ext cx="508000" cy="457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736" name="AutoShape 19"/>
          <p:cNvSpPr>
            <a:spLocks noChangeArrowheads="1"/>
          </p:cNvSpPr>
          <p:nvPr/>
        </p:nvSpPr>
        <p:spPr bwMode="auto">
          <a:xfrm>
            <a:off x="3352800" y="3276600"/>
            <a:ext cx="812800" cy="1981200"/>
          </a:xfrm>
          <a:prstGeom prst="curvedLeftArrow">
            <a:avLst>
              <a:gd name="adj1" fmla="val 65000"/>
              <a:gd name="adj2" fmla="val 1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tLang="pt-BR">
              <a:latin typeface="Arial" pitchFamily="34" charset="0"/>
            </a:endParaRPr>
          </a:p>
        </p:txBody>
      </p:sp>
      <p:sp>
        <p:nvSpPr>
          <p:cNvPr id="30737" name="AutoShape 20"/>
          <p:cNvSpPr>
            <a:spLocks noChangeArrowheads="1"/>
          </p:cNvSpPr>
          <p:nvPr/>
        </p:nvSpPr>
        <p:spPr bwMode="auto">
          <a:xfrm>
            <a:off x="7620000" y="2895600"/>
            <a:ext cx="1016000" cy="2895600"/>
          </a:xfrm>
          <a:prstGeom prst="curvedLeftArrow">
            <a:avLst>
              <a:gd name="adj1" fmla="val 76000"/>
              <a:gd name="adj2" fmla="val 152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tLang="pt-BR">
              <a:latin typeface="Arial" pitchFamily="34" charset="0"/>
            </a:endParaRPr>
          </a:p>
        </p:txBody>
      </p:sp>
      <p:sp>
        <p:nvSpPr>
          <p:cNvPr id="30738" name="Text Box 21"/>
          <p:cNvSpPr txBox="1">
            <a:spLocks noChangeArrowheads="1"/>
          </p:cNvSpPr>
          <p:nvPr/>
        </p:nvSpPr>
        <p:spPr bwMode="auto">
          <a:xfrm>
            <a:off x="9042400" y="1676401"/>
            <a:ext cx="254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pPr eaLnBrk="1" hangingPunct="1">
              <a:spcBef>
                <a:spcPct val="50000"/>
              </a:spcBef>
            </a:pPr>
            <a:r>
              <a:rPr lang="pt-BR" altLang="pt-BR">
                <a:latin typeface="Arial" pitchFamily="34" charset="0"/>
              </a:rPr>
              <a:t> </a:t>
            </a:r>
            <a:r>
              <a:rPr lang="pt-BR" altLang="pt-BR" sz="2000">
                <a:latin typeface="Arial" pitchFamily="34" charset="0"/>
              </a:rPr>
              <a:t>Clusterização</a:t>
            </a:r>
          </a:p>
        </p:txBody>
      </p:sp>
      <p:sp>
        <p:nvSpPr>
          <p:cNvPr id="30739" name="Text Box 22"/>
          <p:cNvSpPr txBox="1">
            <a:spLocks noChangeArrowheads="1"/>
          </p:cNvSpPr>
          <p:nvPr/>
        </p:nvSpPr>
        <p:spPr bwMode="auto">
          <a:xfrm>
            <a:off x="10668000" y="3733800"/>
            <a:ext cx="182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Impact" pitchFamily="34" charset="0"/>
              </a:defRPr>
            </a:lvl1pPr>
            <a:lvl2pPr marL="742950" indent="-285750" eaLnBrk="0" hangingPunct="0">
              <a:defRPr b="1">
                <a:solidFill>
                  <a:schemeClr val="tx1"/>
                </a:solidFill>
                <a:latin typeface="Impact" pitchFamily="34" charset="0"/>
              </a:defRPr>
            </a:lvl2pPr>
            <a:lvl3pPr marL="1143000" indent="-228600" eaLnBrk="0" hangingPunct="0">
              <a:defRPr b="1">
                <a:solidFill>
                  <a:schemeClr val="tx1"/>
                </a:solidFill>
                <a:latin typeface="Impact" pitchFamily="34" charset="0"/>
              </a:defRPr>
            </a:lvl3pPr>
            <a:lvl4pPr marL="1600200" indent="-228600" eaLnBrk="0" hangingPunct="0">
              <a:defRPr b="1">
                <a:solidFill>
                  <a:schemeClr val="tx1"/>
                </a:solidFill>
                <a:latin typeface="Impact" pitchFamily="34" charset="0"/>
              </a:defRPr>
            </a:lvl4pPr>
            <a:lvl5pPr marL="2057400" indent="-228600" eaLnBrk="0" hangingPunct="0">
              <a:defRPr b="1">
                <a:solidFill>
                  <a:schemeClr val="tx1"/>
                </a:solidFill>
                <a:latin typeface="Impact" pitchFamily="34" charset="0"/>
              </a:defRPr>
            </a:lvl5pPr>
            <a:lvl6pPr marL="2514600" indent="-228600" eaLnBrk="0" fontAlgn="base" hangingPunct="0">
              <a:spcBef>
                <a:spcPct val="0"/>
              </a:spcBef>
              <a:spcAft>
                <a:spcPct val="0"/>
              </a:spcAft>
              <a:defRPr b="1">
                <a:solidFill>
                  <a:schemeClr val="tx1"/>
                </a:solidFill>
                <a:latin typeface="Impact" pitchFamily="34" charset="0"/>
              </a:defRPr>
            </a:lvl6pPr>
            <a:lvl7pPr marL="2971800" indent="-228600" eaLnBrk="0" fontAlgn="base" hangingPunct="0">
              <a:spcBef>
                <a:spcPct val="0"/>
              </a:spcBef>
              <a:spcAft>
                <a:spcPct val="0"/>
              </a:spcAft>
              <a:defRPr b="1">
                <a:solidFill>
                  <a:schemeClr val="tx1"/>
                </a:solidFill>
                <a:latin typeface="Impact" pitchFamily="34" charset="0"/>
              </a:defRPr>
            </a:lvl7pPr>
            <a:lvl8pPr marL="3429000" indent="-228600" eaLnBrk="0" fontAlgn="base" hangingPunct="0">
              <a:spcBef>
                <a:spcPct val="0"/>
              </a:spcBef>
              <a:spcAft>
                <a:spcPct val="0"/>
              </a:spcAft>
              <a:defRPr b="1">
                <a:solidFill>
                  <a:schemeClr val="tx1"/>
                </a:solidFill>
                <a:latin typeface="Impact" pitchFamily="34" charset="0"/>
              </a:defRPr>
            </a:lvl8pPr>
            <a:lvl9pPr marL="3886200" indent="-228600" eaLnBrk="0" fontAlgn="base" hangingPunct="0">
              <a:spcBef>
                <a:spcPct val="0"/>
              </a:spcBef>
              <a:spcAft>
                <a:spcPct val="0"/>
              </a:spcAft>
              <a:defRPr b="1">
                <a:solidFill>
                  <a:schemeClr val="tx1"/>
                </a:solidFill>
                <a:latin typeface="Impact" pitchFamily="34" charset="0"/>
              </a:defRPr>
            </a:lvl9pPr>
          </a:lstStyle>
          <a:p>
            <a:r>
              <a:rPr lang="pt-BR" altLang="pt-BR" sz="9600">
                <a:latin typeface="Webdings" pitchFamily="18" charset="2"/>
              </a:rPr>
              <a:t></a:t>
            </a:r>
            <a:endParaRPr lang="pt-BR" altLang="pt-BR" sz="9600">
              <a:latin typeface="Wingdings" pitchFamily="2" charset="2"/>
            </a:endParaRPr>
          </a:p>
        </p:txBody>
      </p:sp>
      <p:pic>
        <p:nvPicPr>
          <p:cNvPr id="30740" name="Picture 23" descr="servi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0" y="2790826"/>
            <a:ext cx="1270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1" name="Picture 25" descr="servi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0" y="5029201"/>
            <a:ext cx="1270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2" name="Line 27"/>
          <p:cNvSpPr>
            <a:spLocks noChangeShapeType="1"/>
          </p:cNvSpPr>
          <p:nvPr/>
        </p:nvSpPr>
        <p:spPr bwMode="auto">
          <a:xfrm flipV="1">
            <a:off x="10566400" y="4953000"/>
            <a:ext cx="5080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743" name="Line 30"/>
          <p:cNvSpPr>
            <a:spLocks noChangeShapeType="1"/>
          </p:cNvSpPr>
          <p:nvPr/>
        </p:nvSpPr>
        <p:spPr bwMode="auto">
          <a:xfrm>
            <a:off x="10566400" y="3352800"/>
            <a:ext cx="508000" cy="9144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430862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728914" y="696914"/>
            <a:ext cx="7138987" cy="490537"/>
          </a:xfrm>
        </p:spPr>
        <p:txBody>
          <a:bodyPr>
            <a:normAutofit fontScale="90000"/>
          </a:bodyPr>
          <a:lstStyle/>
          <a:p>
            <a:r>
              <a:rPr lang="en-US" altLang="pt-BR" smtClean="0">
                <a:latin typeface="Cambria" panose="02040503050406030204" pitchFamily="18" charset="0"/>
              </a:rPr>
              <a:t>Architetura Hadoop</a:t>
            </a:r>
          </a:p>
        </p:txBody>
      </p:sp>
      <p:sp>
        <p:nvSpPr>
          <p:cNvPr id="25604" name="Rectangle 1"/>
          <p:cNvSpPr>
            <a:spLocks noChangeArrowheads="1"/>
          </p:cNvSpPr>
          <p:nvPr/>
        </p:nvSpPr>
        <p:spPr bwMode="auto">
          <a:xfrm>
            <a:off x="2514600" y="1600200"/>
            <a:ext cx="7086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pPr>
            <a:r>
              <a:rPr lang="pt-PT" altLang="pt-BR" sz="1800">
                <a:latin typeface="Franklin Gothic Medium" panose="020B0603020102020204" pitchFamily="34" charset="0"/>
              </a:rPr>
              <a:t>Distribuído, com alguma centralização</a:t>
            </a:r>
          </a:p>
          <a:p>
            <a:pPr>
              <a:spcBef>
                <a:spcPct val="0"/>
              </a:spcBef>
            </a:pPr>
            <a:endParaRPr lang="en-US" altLang="pt-BR" sz="1800">
              <a:latin typeface="Franklin Gothic Medium" panose="020B0603020102020204" pitchFamily="34" charset="0"/>
            </a:endParaRPr>
          </a:p>
          <a:p>
            <a:pPr>
              <a:spcBef>
                <a:spcPct val="0"/>
              </a:spcBef>
            </a:pPr>
            <a:r>
              <a:rPr lang="en-US" altLang="pt-BR" sz="1800">
                <a:latin typeface="Franklin Gothic Medium" panose="020B0603020102020204" pitchFamily="34" charset="0"/>
              </a:rPr>
              <a:t>Escrito em Java suporta Python e Ruby, dificuldades com PHP.</a:t>
            </a:r>
          </a:p>
          <a:p>
            <a:pPr>
              <a:spcBef>
                <a:spcPct val="0"/>
              </a:spcBef>
            </a:pPr>
            <a:endParaRPr lang="en-US" altLang="pt-BR" sz="1800">
              <a:latin typeface="Franklin Gothic Medium" panose="020B0603020102020204" pitchFamily="34" charset="0"/>
            </a:endParaRPr>
          </a:p>
          <a:p>
            <a:pPr>
              <a:spcBef>
                <a:spcPct val="0"/>
              </a:spcBef>
            </a:pPr>
            <a:r>
              <a:rPr lang="en-US" altLang="pt-BR" sz="1800">
                <a:latin typeface="Franklin Gothic Medium" panose="020B0603020102020204" pitchFamily="34" charset="0"/>
              </a:rPr>
              <a:t>É sempre necessária alguma programação.</a:t>
            </a:r>
          </a:p>
          <a:p>
            <a:pPr>
              <a:spcBef>
                <a:spcPct val="0"/>
              </a:spcBef>
            </a:pPr>
            <a:endParaRPr lang="en-US" altLang="pt-BR" sz="1800">
              <a:latin typeface="Franklin Gothic Medium" panose="020B0603020102020204" pitchFamily="34" charset="0"/>
            </a:endParaRPr>
          </a:p>
          <a:p>
            <a:pPr>
              <a:spcBef>
                <a:spcPct val="0"/>
              </a:spcBef>
            </a:pPr>
            <a:r>
              <a:rPr lang="en-US" altLang="pt-BR" sz="1800">
                <a:latin typeface="Franklin Gothic Medium" panose="020B0603020102020204" pitchFamily="34" charset="0"/>
              </a:rPr>
              <a:t>Versão Handoop 2.0 cria facilidades para usuários, mas é 2.0 ?</a:t>
            </a:r>
          </a:p>
        </p:txBody>
      </p:sp>
      <p:pic>
        <p:nvPicPr>
          <p:cNvPr id="2560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4900" y="4648201"/>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140358"/>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pt-BR" smtClean="0">
                <a:latin typeface="Cambria" panose="02040503050406030204" pitchFamily="18" charset="0"/>
              </a:rPr>
              <a:t>Hadoop Framework Tools</a:t>
            </a:r>
          </a:p>
        </p:txBody>
      </p:sp>
      <p:pic>
        <p:nvPicPr>
          <p:cNvPr id="2662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5562601"/>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rationalintelligence.com/wp_log/wp-content/uploads/2011/08/Picture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738" y="1676400"/>
            <a:ext cx="7543801"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7029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669257" y="423864"/>
            <a:ext cx="9213850" cy="490537"/>
          </a:xfrm>
        </p:spPr>
        <p:txBody>
          <a:bodyPr>
            <a:normAutofit fontScale="90000"/>
          </a:bodyPr>
          <a:lstStyle/>
          <a:p>
            <a:r>
              <a:rPr lang="en-US" altLang="pt-BR" dirty="0" err="1" smtClean="0">
                <a:latin typeface="Cambria" panose="02040503050406030204" pitchFamily="18" charset="0"/>
              </a:rPr>
              <a:t>Modelo</a:t>
            </a:r>
            <a:r>
              <a:rPr lang="en-US" altLang="pt-BR" dirty="0" smtClean="0">
                <a:latin typeface="Cambria" panose="02040503050406030204" pitchFamily="18" charset="0"/>
              </a:rPr>
              <a:t> de </a:t>
            </a:r>
            <a:r>
              <a:rPr lang="en-US" altLang="pt-BR" dirty="0" err="1" smtClean="0">
                <a:latin typeface="Cambria" panose="02040503050406030204" pitchFamily="18" charset="0"/>
              </a:rPr>
              <a:t>aplicação</a:t>
            </a:r>
            <a:r>
              <a:rPr lang="en-US" altLang="pt-BR" dirty="0" smtClean="0">
                <a:latin typeface="Cambria" panose="02040503050406030204" pitchFamily="18" charset="0"/>
              </a:rPr>
              <a:t> de </a:t>
            </a:r>
            <a:r>
              <a:rPr lang="en-US" altLang="pt-BR" dirty="0" err="1" smtClean="0">
                <a:latin typeface="Cambria" panose="02040503050406030204" pitchFamily="18" charset="0"/>
              </a:rPr>
              <a:t>Handoop</a:t>
            </a:r>
            <a:r>
              <a:rPr lang="en-US" altLang="pt-BR" dirty="0" smtClean="0">
                <a:latin typeface="Cambria" panose="02040503050406030204" pitchFamily="18" charset="0"/>
              </a:rPr>
              <a:t> </a:t>
            </a:r>
          </a:p>
        </p:txBody>
      </p:sp>
      <p:pic>
        <p:nvPicPr>
          <p:cNvPr id="2765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5562601"/>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www.atlantbh.com/wp-content/uploads/2012/01/Hadoop-Cluster.png"/>
          <p:cNvPicPr>
            <a:picLocks noChangeAspect="1" noChangeArrowheads="1"/>
          </p:cNvPicPr>
          <p:nvPr/>
        </p:nvPicPr>
        <p:blipFill>
          <a:blip r:embed="rId3"/>
          <a:srcRect/>
          <a:stretch>
            <a:fillRect/>
          </a:stretch>
        </p:blipFill>
        <p:spPr bwMode="auto">
          <a:xfrm>
            <a:off x="2684464" y="1371600"/>
            <a:ext cx="7183437" cy="37925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239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pt-BR" smtClean="0">
                <a:latin typeface="Cambria" panose="02040503050406030204" pitchFamily="18" charset="0"/>
              </a:rPr>
              <a:t>Hadoop  no mercado</a:t>
            </a:r>
          </a:p>
        </p:txBody>
      </p:sp>
      <p:pic>
        <p:nvPicPr>
          <p:cNvPr id="2867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5257801"/>
            <a:ext cx="1752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2667000" y="1524000"/>
            <a:ext cx="6629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4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pPr>
            <a:r>
              <a:rPr lang="en-US" altLang="pt-BR" sz="1800">
                <a:latin typeface="Franklin Gothic Medium" panose="020B0603020102020204" pitchFamily="34" charset="0"/>
              </a:rPr>
              <a:t>Hadoop está em muitas organizações que usam big data: </a:t>
            </a:r>
          </a:p>
          <a:p>
            <a:pPr lvl="1">
              <a:spcBef>
                <a:spcPct val="0"/>
              </a:spcBef>
              <a:buFont typeface="Courier New" panose="02070309020205020404" pitchFamily="49" charset="0"/>
              <a:buChar char="o"/>
            </a:pPr>
            <a:r>
              <a:rPr lang="en-US" altLang="pt-BR" sz="1800">
                <a:latin typeface="Franklin Gothic Medium" panose="020B0603020102020204" pitchFamily="34" charset="0"/>
              </a:rPr>
              <a:t>Yahoo! </a:t>
            </a:r>
          </a:p>
          <a:p>
            <a:pPr lvl="1">
              <a:spcBef>
                <a:spcPct val="0"/>
              </a:spcBef>
              <a:buFont typeface="Courier New" panose="02070309020205020404" pitchFamily="49" charset="0"/>
              <a:buChar char="o"/>
            </a:pPr>
            <a:r>
              <a:rPr lang="en-US" altLang="pt-BR" sz="1800">
                <a:latin typeface="Franklin Gothic Medium" panose="020B0603020102020204" pitchFamily="34" charset="0"/>
              </a:rPr>
              <a:t>Facebook</a:t>
            </a:r>
          </a:p>
          <a:p>
            <a:pPr lvl="1">
              <a:spcBef>
                <a:spcPct val="0"/>
              </a:spcBef>
              <a:buFont typeface="Courier New" panose="02070309020205020404" pitchFamily="49" charset="0"/>
              <a:buChar char="o"/>
            </a:pPr>
            <a:r>
              <a:rPr lang="en-US" altLang="pt-BR" sz="1800">
                <a:latin typeface="Franklin Gothic Medium" panose="020B0603020102020204" pitchFamily="34" charset="0"/>
              </a:rPr>
              <a:t>Amazon</a:t>
            </a:r>
          </a:p>
          <a:p>
            <a:pPr lvl="1">
              <a:spcBef>
                <a:spcPct val="0"/>
              </a:spcBef>
              <a:buFont typeface="Courier New" panose="02070309020205020404" pitchFamily="49" charset="0"/>
              <a:buChar char="o"/>
            </a:pPr>
            <a:r>
              <a:rPr lang="en-US" altLang="pt-BR" sz="1800">
                <a:latin typeface="Franklin Gothic Medium" panose="020B0603020102020204" pitchFamily="34" charset="0"/>
              </a:rPr>
              <a:t>Netflix</a:t>
            </a:r>
          </a:p>
          <a:p>
            <a:pPr lvl="1">
              <a:spcBef>
                <a:spcPct val="0"/>
              </a:spcBef>
              <a:buFont typeface="Courier New" panose="02070309020205020404" pitchFamily="49" charset="0"/>
              <a:buChar char="o"/>
            </a:pPr>
            <a:r>
              <a:rPr lang="en-US" altLang="pt-BR" sz="1800">
                <a:latin typeface="Franklin Gothic Medium" panose="020B0603020102020204" pitchFamily="34" charset="0"/>
              </a:rPr>
              <a:t>Etc…</a:t>
            </a:r>
          </a:p>
          <a:p>
            <a:pPr lvl="1">
              <a:spcBef>
                <a:spcPct val="0"/>
              </a:spcBef>
              <a:buFont typeface="Arial" panose="020B0604020202020204" pitchFamily="34" charset="0"/>
              <a:buChar char="•"/>
            </a:pPr>
            <a:endParaRPr lang="en-US" altLang="pt-BR" sz="1800">
              <a:latin typeface="Franklin Gothic Medium" panose="020B0603020102020204" pitchFamily="34" charset="0"/>
            </a:endParaRPr>
          </a:p>
          <a:p>
            <a:pPr>
              <a:spcBef>
                <a:spcPct val="0"/>
              </a:spcBef>
            </a:pPr>
            <a:r>
              <a:rPr lang="en-US" altLang="pt-BR" sz="1800">
                <a:latin typeface="Franklin Gothic Medium" panose="020B0603020102020204" pitchFamily="34" charset="0"/>
              </a:rPr>
              <a:t>Algumas exemplos de escalabilidade: </a:t>
            </a:r>
          </a:p>
          <a:p>
            <a:pPr lvl="1">
              <a:spcBef>
                <a:spcPct val="0"/>
              </a:spcBef>
              <a:buFont typeface="Courier New" panose="02070309020205020404" pitchFamily="49" charset="0"/>
              <a:buChar char="o"/>
            </a:pPr>
            <a:r>
              <a:rPr lang="en-US" altLang="pt-BR" sz="1800">
                <a:latin typeface="Franklin Gothic Medium" panose="020B0603020102020204" pitchFamily="34" charset="0"/>
              </a:rPr>
              <a:t>Yahoo!’s Search Webmap executa em um núcleo de 10.000 nós num cluster Linux para potencializar a Yahoo! Web search </a:t>
            </a:r>
          </a:p>
          <a:p>
            <a:pPr lvl="1">
              <a:spcBef>
                <a:spcPct val="0"/>
              </a:spcBef>
              <a:buFont typeface="Courier New" panose="02070309020205020404" pitchFamily="49" charset="0"/>
              <a:buChar char="o"/>
            </a:pPr>
            <a:endParaRPr lang="en-US" altLang="pt-BR" sz="1800">
              <a:latin typeface="Franklin Gothic Medium" panose="020B0603020102020204" pitchFamily="34" charset="0"/>
            </a:endParaRPr>
          </a:p>
          <a:p>
            <a:pPr lvl="1">
              <a:spcBef>
                <a:spcPct val="0"/>
              </a:spcBef>
              <a:buFont typeface="Courier New" panose="02070309020205020404" pitchFamily="49" charset="0"/>
              <a:buChar char="o"/>
            </a:pPr>
            <a:r>
              <a:rPr lang="en-US" altLang="pt-BR" sz="1800">
                <a:latin typeface="Franklin Gothic Medium" panose="020B0603020102020204" pitchFamily="34" charset="0"/>
              </a:rPr>
              <a:t>FB’s Hadoop hospeda 100+ Pbyte de dados (Julho, 2012) &amp; crescia a ½ PB/dia (Nov, 2012)</a:t>
            </a:r>
          </a:p>
        </p:txBody>
      </p:sp>
    </p:spTree>
    <p:extLst>
      <p:ext uri="{BB962C8B-B14F-4D97-AF65-F5344CB8AC3E}">
        <p14:creationId xmlns:p14="http://schemas.microsoft.com/office/powerpoint/2010/main" val="1701342028"/>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Novo tipo de desenvolvimento para Web</a:t>
            </a:r>
            <a:endParaRPr lang="pt-BR" dirty="0"/>
          </a:p>
        </p:txBody>
      </p:sp>
      <p:sp>
        <p:nvSpPr>
          <p:cNvPr id="3" name="Espaço Reservado para Conteúdo 2"/>
          <p:cNvSpPr>
            <a:spLocks noGrp="1"/>
          </p:cNvSpPr>
          <p:nvPr>
            <p:ph idx="1"/>
          </p:nvPr>
        </p:nvSpPr>
        <p:spPr>
          <a:xfrm>
            <a:off x="723900" y="1609724"/>
            <a:ext cx="10883900" cy="4410075"/>
          </a:xfrm>
        </p:spPr>
        <p:txBody>
          <a:bodyPr/>
          <a:lstStyle/>
          <a:p>
            <a:r>
              <a:rPr lang="pt-BR" dirty="0" smtClean="0"/>
              <a:t>Surgimento de diversas aplicações Web, agora com </a:t>
            </a:r>
            <a:r>
              <a:rPr lang="pt-BR" i="1" dirty="0" err="1" smtClean="0"/>
              <a:t>Linked</a:t>
            </a:r>
            <a:r>
              <a:rPr lang="pt-BR" i="1" smtClean="0"/>
              <a:t> Data.</a:t>
            </a:r>
            <a:endParaRPr lang="pt-BR" i="1" dirty="0" smtClean="0"/>
          </a:p>
          <a:p>
            <a:r>
              <a:rPr lang="pt-BR" dirty="0" smtClean="0"/>
              <a:t>Necessidade de um banco de dados específico.</a:t>
            </a:r>
          </a:p>
          <a:p>
            <a:r>
              <a:rPr lang="pt-BR" dirty="0" smtClean="0"/>
              <a:t>A linguagem deveria facilitar a implementação e desenvolvimento.</a:t>
            </a:r>
          </a:p>
          <a:p>
            <a:r>
              <a:rPr lang="pt-BR" dirty="0" smtClean="0"/>
              <a:t>Já haviam linguagem complexas com </a:t>
            </a:r>
            <a:r>
              <a:rPr lang="pt-BR" dirty="0" err="1" smtClean="0"/>
              <a:t>Hbase</a:t>
            </a:r>
            <a:r>
              <a:rPr lang="pt-BR" dirty="0" smtClean="0"/>
              <a:t> e </a:t>
            </a:r>
            <a:r>
              <a:rPr lang="pt-BR" dirty="0" err="1" smtClean="0"/>
              <a:t>Reduced</a:t>
            </a:r>
            <a:r>
              <a:rPr lang="pt-BR" dirty="0"/>
              <a:t> </a:t>
            </a:r>
            <a:r>
              <a:rPr lang="pt-BR" dirty="0" smtClean="0"/>
              <a:t>Map.</a:t>
            </a:r>
          </a:p>
          <a:p>
            <a:r>
              <a:rPr lang="pt-BR" dirty="0" smtClean="0"/>
              <a:t>A dificuldade é que só especialistas conseguiam implementar.</a:t>
            </a:r>
          </a:p>
          <a:p>
            <a:r>
              <a:rPr lang="pt-BR" dirty="0" smtClean="0"/>
              <a:t>O volume de dados cresceu e a desestruturação é crescente.</a:t>
            </a:r>
          </a:p>
          <a:p>
            <a:r>
              <a:rPr lang="pt-BR" dirty="0" smtClean="0"/>
              <a:t>Solução encontrada: SPARQL (</a:t>
            </a:r>
            <a:r>
              <a:rPr lang="en-US" dirty="0"/>
              <a:t>SPARQL Protocol and RDF Query Language)</a:t>
            </a:r>
            <a:endParaRPr lang="pt-BR" dirty="0"/>
          </a:p>
        </p:txBody>
      </p:sp>
    </p:spTree>
    <p:extLst>
      <p:ext uri="{BB962C8B-B14F-4D97-AF65-F5344CB8AC3E}">
        <p14:creationId xmlns:p14="http://schemas.microsoft.com/office/powerpoint/2010/main" val="1378988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 </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a:t>D. </a:t>
            </a:r>
            <a:r>
              <a:rPr lang="pt-BR" dirty="0" err="1"/>
              <a:t>Agrawal</a:t>
            </a:r>
            <a:r>
              <a:rPr lang="pt-BR" dirty="0"/>
              <a:t>, S. Das, </a:t>
            </a:r>
            <a:r>
              <a:rPr lang="pt-BR" dirty="0" err="1"/>
              <a:t>and</a:t>
            </a:r>
            <a:r>
              <a:rPr lang="pt-BR" dirty="0"/>
              <a:t> A. El </a:t>
            </a:r>
            <a:r>
              <a:rPr lang="pt-BR" dirty="0" err="1"/>
              <a:t>Abbadi</a:t>
            </a:r>
            <a:r>
              <a:rPr lang="pt-BR" dirty="0"/>
              <a:t>. Big data </a:t>
            </a:r>
            <a:r>
              <a:rPr lang="pt-BR" dirty="0" err="1"/>
              <a:t>and</a:t>
            </a:r>
            <a:r>
              <a:rPr lang="pt-BR" dirty="0"/>
              <a:t> </a:t>
            </a:r>
            <a:r>
              <a:rPr lang="pt-BR" dirty="0" err="1"/>
              <a:t>cloud</a:t>
            </a:r>
            <a:r>
              <a:rPr lang="pt-BR" dirty="0"/>
              <a:t> </a:t>
            </a:r>
            <a:r>
              <a:rPr lang="pt-BR" dirty="0" err="1"/>
              <a:t>computing</a:t>
            </a:r>
            <a:r>
              <a:rPr lang="pt-BR" dirty="0"/>
              <a:t>: New </a:t>
            </a:r>
            <a:r>
              <a:rPr lang="pt-BR" dirty="0" err="1"/>
              <a:t>wine</a:t>
            </a:r>
            <a:r>
              <a:rPr lang="pt-BR" dirty="0"/>
              <a:t> </a:t>
            </a:r>
            <a:r>
              <a:rPr lang="pt-BR" dirty="0" err="1"/>
              <a:t>or</a:t>
            </a:r>
            <a:r>
              <a:rPr lang="pt-BR" dirty="0"/>
              <a:t> </a:t>
            </a:r>
            <a:r>
              <a:rPr lang="pt-BR" dirty="0" err="1"/>
              <a:t>just</a:t>
            </a:r>
            <a:r>
              <a:rPr lang="pt-BR" dirty="0"/>
              <a:t> new </a:t>
            </a:r>
            <a:r>
              <a:rPr lang="pt-BR" dirty="0" err="1"/>
              <a:t>bottles</a:t>
            </a:r>
            <a:r>
              <a:rPr lang="pt-BR" dirty="0"/>
              <a:t>? Proc. VLDB </a:t>
            </a:r>
            <a:r>
              <a:rPr lang="pt-BR" dirty="0" err="1"/>
              <a:t>Endow</a:t>
            </a:r>
            <a:r>
              <a:rPr lang="pt-BR" dirty="0"/>
              <a:t>., 3(2):1647–1648,2010.</a:t>
            </a:r>
          </a:p>
          <a:p>
            <a:r>
              <a:rPr lang="pt-BR" dirty="0"/>
              <a:t>D. </a:t>
            </a:r>
            <a:r>
              <a:rPr lang="pt-BR" dirty="0" err="1"/>
              <a:t>Agrawal</a:t>
            </a:r>
            <a:r>
              <a:rPr lang="pt-BR" dirty="0"/>
              <a:t>, S. Das, </a:t>
            </a:r>
            <a:r>
              <a:rPr lang="pt-BR" dirty="0" err="1"/>
              <a:t>and</a:t>
            </a:r>
            <a:r>
              <a:rPr lang="pt-BR" dirty="0"/>
              <a:t> A. El </a:t>
            </a:r>
            <a:r>
              <a:rPr lang="pt-BR" dirty="0" err="1"/>
              <a:t>Abbadi</a:t>
            </a:r>
            <a:r>
              <a:rPr lang="pt-BR" dirty="0"/>
              <a:t>. Big data </a:t>
            </a:r>
            <a:r>
              <a:rPr lang="pt-BR" dirty="0" err="1"/>
              <a:t>and</a:t>
            </a:r>
            <a:r>
              <a:rPr lang="pt-BR" dirty="0"/>
              <a:t> </a:t>
            </a:r>
            <a:r>
              <a:rPr lang="pt-BR" dirty="0" err="1"/>
              <a:t>cloud</a:t>
            </a:r>
            <a:r>
              <a:rPr lang="pt-BR" dirty="0"/>
              <a:t> </a:t>
            </a:r>
            <a:r>
              <a:rPr lang="pt-BR" dirty="0" err="1"/>
              <a:t>computing</a:t>
            </a:r>
            <a:r>
              <a:rPr lang="pt-BR" dirty="0"/>
              <a:t>: </a:t>
            </a:r>
            <a:r>
              <a:rPr lang="pt-BR" dirty="0" err="1"/>
              <a:t>current</a:t>
            </a:r>
            <a:r>
              <a:rPr lang="pt-BR" dirty="0"/>
              <a:t> </a:t>
            </a:r>
            <a:r>
              <a:rPr lang="pt-BR" dirty="0" err="1"/>
              <a:t>state</a:t>
            </a:r>
            <a:r>
              <a:rPr lang="pt-BR" dirty="0"/>
              <a:t> </a:t>
            </a:r>
            <a:r>
              <a:rPr lang="pt-BR" dirty="0" err="1"/>
              <a:t>and</a:t>
            </a:r>
            <a:r>
              <a:rPr lang="pt-BR" dirty="0"/>
              <a:t> future </a:t>
            </a:r>
            <a:r>
              <a:rPr lang="pt-BR" dirty="0" err="1"/>
              <a:t>opportunities</a:t>
            </a:r>
            <a:r>
              <a:rPr lang="pt-BR" dirty="0"/>
              <a:t>. In EDBT, </a:t>
            </a:r>
            <a:r>
              <a:rPr lang="pt-BR" dirty="0" err="1"/>
              <a:t>page</a:t>
            </a:r>
            <a:r>
              <a:rPr lang="pt-BR" dirty="0"/>
              <a:t> 530, 2011.</a:t>
            </a:r>
          </a:p>
          <a:p>
            <a:r>
              <a:rPr lang="pt-BR" dirty="0"/>
              <a:t>Apache </a:t>
            </a:r>
            <a:r>
              <a:rPr lang="pt-BR" dirty="0" err="1"/>
              <a:t>Hadoop</a:t>
            </a:r>
            <a:r>
              <a:rPr lang="pt-BR" dirty="0"/>
              <a:t>. http://hadoop.apache.org, 2012.</a:t>
            </a:r>
          </a:p>
          <a:p>
            <a:r>
              <a:rPr lang="pt-BR" dirty="0"/>
              <a:t>Apache </a:t>
            </a:r>
            <a:r>
              <a:rPr lang="pt-BR" dirty="0" err="1"/>
              <a:t>Hive</a:t>
            </a:r>
            <a:r>
              <a:rPr lang="pt-BR" dirty="0"/>
              <a:t>. hive.apache.org, 2012.</a:t>
            </a:r>
          </a:p>
          <a:p>
            <a:r>
              <a:rPr lang="pt-BR" dirty="0"/>
              <a:t>Apache </a:t>
            </a:r>
            <a:r>
              <a:rPr lang="pt-BR" dirty="0" err="1"/>
              <a:t>Pig</a:t>
            </a:r>
            <a:r>
              <a:rPr lang="pt-BR" dirty="0"/>
              <a:t>. http://pig.apache.org, 2012.</a:t>
            </a:r>
          </a:p>
          <a:p>
            <a:r>
              <a:rPr lang="pt-BR" dirty="0"/>
              <a:t>CATTELL, R. </a:t>
            </a:r>
            <a:r>
              <a:rPr lang="pt-BR" dirty="0" err="1"/>
              <a:t>Scalable</a:t>
            </a:r>
            <a:r>
              <a:rPr lang="pt-BR" dirty="0"/>
              <a:t> SQL </a:t>
            </a:r>
            <a:r>
              <a:rPr lang="pt-BR" dirty="0" err="1"/>
              <a:t>and</a:t>
            </a:r>
            <a:r>
              <a:rPr lang="pt-BR" dirty="0"/>
              <a:t> </a:t>
            </a:r>
            <a:r>
              <a:rPr lang="pt-BR" dirty="0" err="1"/>
              <a:t>NoSQL</a:t>
            </a:r>
            <a:r>
              <a:rPr lang="pt-BR" dirty="0"/>
              <a:t> data </a:t>
            </a:r>
            <a:r>
              <a:rPr lang="pt-BR" dirty="0" err="1"/>
              <a:t>stores</a:t>
            </a:r>
            <a:r>
              <a:rPr lang="pt-BR" dirty="0"/>
              <a:t>. ACM SIGMOD Record, 39(4):12, May 2011.</a:t>
            </a:r>
          </a:p>
          <a:p>
            <a:pPr marL="228600" lvl="1">
              <a:spcBef>
                <a:spcPts val="1000"/>
              </a:spcBef>
            </a:pPr>
            <a:r>
              <a:rPr lang="pt-BR" sz="2800" dirty="0"/>
              <a:t>HERNÁNDEZ, Adolfo. </a:t>
            </a:r>
            <a:r>
              <a:rPr lang="pt-BR" sz="2800" dirty="0" err="1"/>
              <a:t>MicroISIS</a:t>
            </a:r>
            <a:r>
              <a:rPr lang="pt-BR" sz="2800" dirty="0"/>
              <a:t> : </a:t>
            </a:r>
            <a:r>
              <a:rPr lang="pt-BR" sz="2800" dirty="0" err="1"/>
              <a:t>Diecinueve</a:t>
            </a:r>
            <a:r>
              <a:rPr lang="pt-BR" sz="2800" dirty="0"/>
              <a:t> </a:t>
            </a:r>
            <a:r>
              <a:rPr lang="pt-BR" sz="2800" dirty="0" err="1"/>
              <a:t>años</a:t>
            </a:r>
            <a:r>
              <a:rPr lang="pt-BR" sz="2800" dirty="0"/>
              <a:t> de historia. Madrid,  2001.Disponível em: &lt;http://www.cindoc.csic.es/isis/historia.htm&gt; Acesso  em 02/04/2009. </a:t>
            </a:r>
          </a:p>
          <a:p>
            <a:pPr marL="228600" lvl="1">
              <a:spcBef>
                <a:spcPts val="1000"/>
              </a:spcBef>
            </a:pPr>
            <a:r>
              <a:rPr lang="pt-BR" sz="2800" dirty="0" err="1"/>
              <a:t>Mysql</a:t>
            </a:r>
            <a:r>
              <a:rPr lang="pt-BR" sz="2800" dirty="0"/>
              <a:t> – Disponível em:</a:t>
            </a:r>
            <a:r>
              <a:rPr lang="pt-BR" sz="2800" dirty="0">
                <a:hlinkClick r:id="rId2"/>
              </a:rPr>
              <a:t> http://www.mysql.com/</a:t>
            </a:r>
            <a:r>
              <a:rPr lang="pt-BR" sz="2800" dirty="0"/>
              <a:t>, Acesso: janeiro de 2010.</a:t>
            </a:r>
          </a:p>
          <a:p>
            <a:pPr marL="228600" lvl="1">
              <a:spcBef>
                <a:spcPts val="1000"/>
              </a:spcBef>
            </a:pPr>
            <a:r>
              <a:rPr lang="pt-BR" sz="2800" dirty="0"/>
              <a:t>XML.com – </a:t>
            </a:r>
            <a:r>
              <a:rPr lang="pt-BR" sz="2800" dirty="0" err="1"/>
              <a:t>Introducing</a:t>
            </a:r>
            <a:r>
              <a:rPr lang="pt-BR" sz="2800" dirty="0"/>
              <a:t> SPARQL: </a:t>
            </a:r>
            <a:r>
              <a:rPr lang="pt-BR" sz="2800" dirty="0" err="1"/>
              <a:t>Querying</a:t>
            </a:r>
            <a:r>
              <a:rPr lang="pt-BR" sz="2800" dirty="0"/>
              <a:t> </a:t>
            </a:r>
            <a:r>
              <a:rPr lang="pt-BR" sz="2800" dirty="0" err="1"/>
              <a:t>the</a:t>
            </a:r>
            <a:r>
              <a:rPr lang="pt-BR" sz="2800" dirty="0"/>
              <a:t> </a:t>
            </a:r>
            <a:r>
              <a:rPr lang="pt-BR" sz="2800" dirty="0" err="1"/>
              <a:t>Semantic</a:t>
            </a:r>
            <a:r>
              <a:rPr lang="pt-BR" sz="2800" dirty="0"/>
              <a:t> Web. Disponível em </a:t>
            </a:r>
            <a:r>
              <a:rPr lang="pt-BR" sz="2800" dirty="0">
                <a:hlinkClick r:id="rId3"/>
              </a:rPr>
              <a:t>http://www.xml.com/pub/a/2005/11/16/introducing-sparql-querying-semantic-web-tutorial.html. Acesso em 03/2009</a:t>
            </a:r>
            <a:r>
              <a:rPr lang="pt-BR" sz="2800" dirty="0"/>
              <a:t>.</a:t>
            </a:r>
          </a:p>
          <a:p>
            <a:pPr marL="228600" lvl="1">
              <a:spcBef>
                <a:spcPts val="1000"/>
              </a:spcBef>
            </a:pPr>
            <a:r>
              <a:rPr lang="pt-BR" sz="2800" dirty="0"/>
              <a:t>W3C – RDF Primer. Disponível em </a:t>
            </a:r>
            <a:r>
              <a:rPr lang="pt-BR" sz="2800" dirty="0">
                <a:hlinkClick r:id="rId4"/>
              </a:rPr>
              <a:t>http://www.w3.org/TR/rdf-primer/</a:t>
            </a:r>
            <a:r>
              <a:rPr lang="pt-BR" sz="2800" dirty="0"/>
              <a:t>. Acesso em 03/2009.</a:t>
            </a:r>
          </a:p>
          <a:p>
            <a:endParaRPr lang="pt-BR" dirty="0"/>
          </a:p>
        </p:txBody>
      </p:sp>
    </p:spTree>
    <p:extLst>
      <p:ext uri="{BB962C8B-B14F-4D97-AF65-F5344CB8AC3E}">
        <p14:creationId xmlns:p14="http://schemas.microsoft.com/office/powerpoint/2010/main" val="381897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pt-BR" altLang="pt-BR" sz="4000" dirty="0" smtClean="0"/>
              <a:t>Arquitetura para Sistemas </a:t>
            </a:r>
            <a:br>
              <a:rPr lang="pt-BR" altLang="pt-BR" sz="4000" dirty="0" smtClean="0"/>
            </a:br>
            <a:r>
              <a:rPr lang="pt-BR" altLang="pt-BR" sz="4000" dirty="0" smtClean="0"/>
              <a:t>de Banco de Dados</a:t>
            </a:r>
          </a:p>
        </p:txBody>
      </p:sp>
      <p:sp>
        <p:nvSpPr>
          <p:cNvPr id="31747" name="Rectangle 3"/>
          <p:cNvSpPr>
            <a:spLocks noGrp="1" noChangeArrowheads="1"/>
          </p:cNvSpPr>
          <p:nvPr>
            <p:ph type="body" idx="1"/>
          </p:nvPr>
        </p:nvSpPr>
        <p:spPr>
          <a:xfrm>
            <a:off x="577516" y="1395663"/>
            <a:ext cx="11004884" cy="5201987"/>
          </a:xfrm>
        </p:spPr>
        <p:txBody>
          <a:bodyPr>
            <a:normAutofit lnSpcReduction="10000"/>
          </a:bodyPr>
          <a:lstStyle/>
          <a:p>
            <a:pPr eaLnBrk="1" hangingPunct="1">
              <a:lnSpc>
                <a:spcPct val="80000"/>
              </a:lnSpc>
            </a:pPr>
            <a:endParaRPr lang="pt-BR" altLang="pt-BR" sz="2000" dirty="0" smtClean="0"/>
          </a:p>
          <a:p>
            <a:pPr eaLnBrk="1" hangingPunct="1">
              <a:lnSpc>
                <a:spcPct val="80000"/>
              </a:lnSpc>
            </a:pPr>
            <a:r>
              <a:rPr lang="pt-BR" altLang="pt-BR" sz="2000" dirty="0" smtClean="0"/>
              <a:t>Primeira arquitetura: Centralizada (uso de </a:t>
            </a:r>
            <a:r>
              <a:rPr lang="pt-BR" altLang="pt-BR" sz="2000" i="1" dirty="0" smtClean="0"/>
              <a:t>Mainframes)</a:t>
            </a:r>
          </a:p>
          <a:p>
            <a:pPr eaLnBrk="1" hangingPunct="1">
              <a:lnSpc>
                <a:spcPct val="80000"/>
              </a:lnSpc>
            </a:pPr>
            <a:endParaRPr lang="pt-BR" altLang="pt-BR" sz="2000" i="1" dirty="0" smtClean="0"/>
          </a:p>
          <a:p>
            <a:pPr eaLnBrk="1" hangingPunct="1">
              <a:lnSpc>
                <a:spcPct val="80000"/>
              </a:lnSpc>
            </a:pPr>
            <a:r>
              <a:rPr lang="pt-BR" altLang="pt-BR" sz="2000" dirty="0" smtClean="0"/>
              <a:t>O processamento principal e de todas as funções do sistema (aplicativos, interface e SGBD) eram executados nos </a:t>
            </a:r>
            <a:r>
              <a:rPr lang="pt-BR" altLang="pt-BR" sz="2000" i="1" dirty="0" smtClean="0"/>
              <a:t>mainframes</a:t>
            </a:r>
            <a:r>
              <a:rPr lang="pt-BR" altLang="pt-BR" sz="2000" dirty="0" smtClean="0"/>
              <a:t>.</a:t>
            </a:r>
          </a:p>
          <a:p>
            <a:pPr eaLnBrk="1" hangingPunct="1">
              <a:lnSpc>
                <a:spcPct val="80000"/>
              </a:lnSpc>
            </a:pPr>
            <a:endParaRPr lang="pt-BR" altLang="pt-BR" sz="2000" dirty="0" smtClean="0"/>
          </a:p>
          <a:p>
            <a:pPr eaLnBrk="1" hangingPunct="1">
              <a:lnSpc>
                <a:spcPct val="80000"/>
              </a:lnSpc>
            </a:pPr>
            <a:r>
              <a:rPr lang="pt-BR" altLang="pt-BR" sz="2000" dirty="0" smtClean="0"/>
              <a:t>Os usuários interagiam com o sistema via terminais sem poder de processamento, conectados ao </a:t>
            </a:r>
            <a:r>
              <a:rPr lang="pt-BR" altLang="pt-BR" sz="2000" i="1" dirty="0" smtClean="0"/>
              <a:t>mainframe </a:t>
            </a:r>
            <a:r>
              <a:rPr lang="pt-BR" altLang="pt-BR" sz="2000" dirty="0" smtClean="0"/>
              <a:t>por redes de comunicação.</a:t>
            </a:r>
          </a:p>
          <a:p>
            <a:pPr eaLnBrk="1" hangingPunct="1">
              <a:lnSpc>
                <a:spcPct val="80000"/>
              </a:lnSpc>
            </a:pPr>
            <a:endParaRPr lang="pt-BR" altLang="pt-BR" sz="2000" dirty="0" smtClean="0"/>
          </a:p>
          <a:p>
            <a:pPr eaLnBrk="1" hangingPunct="1">
              <a:lnSpc>
                <a:spcPct val="80000"/>
              </a:lnSpc>
            </a:pPr>
            <a:r>
              <a:rPr lang="pt-BR" altLang="pt-BR" sz="2000" dirty="0" smtClean="0"/>
              <a:t>Com o barateamento do hardware, os terminais foram sendo trocados por estações de trabalho e naturalmente a tecnologia de banco de dados começou a aproveitar esse potencial de processamento no lado do usuário. </a:t>
            </a:r>
          </a:p>
          <a:p>
            <a:pPr eaLnBrk="1" hangingPunct="1">
              <a:lnSpc>
                <a:spcPct val="80000"/>
              </a:lnSpc>
            </a:pPr>
            <a:endParaRPr lang="pt-BR" altLang="pt-BR" sz="2000" dirty="0" smtClean="0"/>
          </a:p>
          <a:p>
            <a:pPr eaLnBrk="1" hangingPunct="1">
              <a:lnSpc>
                <a:spcPct val="80000"/>
              </a:lnSpc>
            </a:pPr>
            <a:r>
              <a:rPr lang="pt-BR" altLang="pt-BR" sz="2000" dirty="0" smtClean="0"/>
              <a:t>Surge a segunda arquitetura: clientes e servidores, </a:t>
            </a:r>
          </a:p>
          <a:p>
            <a:pPr marL="0" indent="0" eaLnBrk="1" hangingPunct="1">
              <a:lnSpc>
                <a:spcPct val="80000"/>
              </a:lnSpc>
              <a:buNone/>
            </a:pPr>
            <a:endParaRPr lang="pt-BR" altLang="pt-BR" sz="2000" dirty="0"/>
          </a:p>
          <a:p>
            <a:pPr eaLnBrk="1" hangingPunct="1">
              <a:lnSpc>
                <a:spcPct val="80000"/>
              </a:lnSpc>
            </a:pPr>
            <a:r>
              <a:rPr lang="pt-BR" altLang="pt-BR" sz="2000" dirty="0" smtClean="0"/>
              <a:t>Agora as nuvens, armazenamento confiável, deve ser feito em </a:t>
            </a:r>
            <a:r>
              <a:rPr lang="pt-BR" altLang="pt-BR" sz="2000" dirty="0" err="1" smtClean="0"/>
              <a:t>Storage</a:t>
            </a:r>
            <a:r>
              <a:rPr lang="pt-BR" altLang="pt-BR" sz="2000" dirty="0" smtClean="0"/>
              <a:t> (não são hard-disks).</a:t>
            </a:r>
          </a:p>
          <a:p>
            <a:pPr eaLnBrk="1" hangingPunct="1">
              <a:lnSpc>
                <a:spcPct val="80000"/>
              </a:lnSpc>
            </a:pPr>
            <a:endParaRPr lang="pt-BR" altLang="pt-BR" sz="2000" dirty="0" smtClean="0"/>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3133" y="5790449"/>
            <a:ext cx="530142" cy="530142"/>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1274" y="5208121"/>
            <a:ext cx="1455821" cy="582328"/>
          </a:xfrm>
          <a:prstGeom prst="rect">
            <a:avLst/>
          </a:prstGeom>
        </p:spPr>
      </p:pic>
    </p:spTree>
    <p:extLst>
      <p:ext uri="{BB962C8B-B14F-4D97-AF65-F5344CB8AC3E}">
        <p14:creationId xmlns:p14="http://schemas.microsoft.com/office/powerpoint/2010/main" val="4127657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12800" y="609600"/>
            <a:ext cx="10363200" cy="1143000"/>
          </a:xfrm>
        </p:spPr>
        <p:txBody>
          <a:bodyPr/>
          <a:lstStyle/>
          <a:p>
            <a:pPr eaLnBrk="1" hangingPunct="1"/>
            <a:r>
              <a:rPr lang="pt-BR" altLang="pt-BR" sz="4000" dirty="0" smtClean="0"/>
              <a:t>Sistemas de Banco de Dados</a:t>
            </a:r>
          </a:p>
        </p:txBody>
      </p:sp>
      <p:sp>
        <p:nvSpPr>
          <p:cNvPr id="32771" name="Rectangle 3"/>
          <p:cNvSpPr>
            <a:spLocks noGrp="1" noChangeArrowheads="1"/>
          </p:cNvSpPr>
          <p:nvPr>
            <p:ph type="body" idx="1"/>
          </p:nvPr>
        </p:nvSpPr>
        <p:spPr>
          <a:xfrm>
            <a:off x="609600" y="1600200"/>
            <a:ext cx="10972800" cy="4997450"/>
          </a:xfrm>
        </p:spPr>
        <p:txBody>
          <a:bodyPr/>
          <a:lstStyle/>
          <a:p>
            <a:pPr eaLnBrk="1" hangingPunct="1">
              <a:lnSpc>
                <a:spcPct val="80000"/>
              </a:lnSpc>
            </a:pPr>
            <a:r>
              <a:rPr lang="pt-BR" altLang="pt-BR" sz="1800" b="1" smtClean="0"/>
              <a:t>Segunda arquitetura: Cliente-Servidor</a:t>
            </a:r>
          </a:p>
          <a:p>
            <a:pPr eaLnBrk="1" hangingPunct="1">
              <a:lnSpc>
                <a:spcPct val="80000"/>
              </a:lnSpc>
            </a:pPr>
            <a:endParaRPr lang="pt-BR" altLang="pt-BR" sz="1800" b="1" smtClean="0"/>
          </a:p>
          <a:p>
            <a:pPr eaLnBrk="1" hangingPunct="1">
              <a:lnSpc>
                <a:spcPct val="80000"/>
              </a:lnSpc>
            </a:pPr>
            <a:r>
              <a:rPr lang="pt-BR" altLang="pt-BR" sz="1800" smtClean="0"/>
              <a:t>Dividiu as tarefas de processamento criando servidores especializados como os servidores de arquivos.</a:t>
            </a:r>
          </a:p>
          <a:p>
            <a:pPr eaLnBrk="1" hangingPunct="1">
              <a:lnSpc>
                <a:spcPct val="80000"/>
              </a:lnSpc>
            </a:pPr>
            <a:endParaRPr lang="pt-BR" altLang="pt-BR" sz="1800" smtClean="0"/>
          </a:p>
          <a:p>
            <a:pPr eaLnBrk="1" hangingPunct="1">
              <a:lnSpc>
                <a:spcPct val="80000"/>
              </a:lnSpc>
            </a:pPr>
            <a:r>
              <a:rPr lang="pt-BR" altLang="pt-BR" sz="1800" smtClean="0"/>
              <a:t>As máquinas clientes disponibilizavam as interfaces para os usuários, de forma a capacitá-lo ao uso de servidores. Também tinham autonomia para executar aplicações locais.</a:t>
            </a:r>
          </a:p>
          <a:p>
            <a:pPr eaLnBrk="1" hangingPunct="1">
              <a:lnSpc>
                <a:spcPct val="80000"/>
              </a:lnSpc>
            </a:pPr>
            <a:endParaRPr lang="pt-BR" altLang="pt-BR" sz="1800" smtClean="0"/>
          </a:p>
          <a:p>
            <a:pPr eaLnBrk="1" hangingPunct="1">
              <a:lnSpc>
                <a:spcPct val="80000"/>
              </a:lnSpc>
            </a:pPr>
            <a:r>
              <a:rPr lang="pt-BR" altLang="pt-BR" sz="1800" smtClean="0"/>
              <a:t>No caso específico de banco de dados, nesta arquitetura, um SGBD centralizado é implantado no servidor, assim as consultas (servidor SQL) e funcionalidades transacionais são executadas no servidor.</a:t>
            </a:r>
          </a:p>
          <a:p>
            <a:pPr eaLnBrk="1" hangingPunct="1">
              <a:lnSpc>
                <a:spcPct val="80000"/>
              </a:lnSpc>
            </a:pPr>
            <a:endParaRPr lang="pt-BR" altLang="pt-BR" sz="1800" smtClean="0"/>
          </a:p>
          <a:p>
            <a:pPr eaLnBrk="1" hangingPunct="1">
              <a:lnSpc>
                <a:spcPct val="80000"/>
              </a:lnSpc>
            </a:pPr>
            <a:r>
              <a:rPr lang="pt-BR" altLang="pt-BR" sz="1800" smtClean="0"/>
              <a:t>No lado do cliente é possível formular as consultas e desenvolver programas aplicativos.</a:t>
            </a:r>
          </a:p>
          <a:p>
            <a:pPr eaLnBrk="1" hangingPunct="1">
              <a:lnSpc>
                <a:spcPct val="80000"/>
              </a:lnSpc>
            </a:pPr>
            <a:endParaRPr lang="pt-BR" altLang="pt-BR" sz="1800" smtClean="0"/>
          </a:p>
          <a:p>
            <a:pPr eaLnBrk="1" hangingPunct="1">
              <a:lnSpc>
                <a:spcPct val="80000"/>
              </a:lnSpc>
            </a:pPr>
            <a:r>
              <a:rPr lang="pt-BR" altLang="pt-BR" sz="1800" smtClean="0"/>
              <a:t>O servidor SQLé conhecido como </a:t>
            </a:r>
            <a:r>
              <a:rPr lang="pt-BR" altLang="pt-BR" sz="1800" i="1" smtClean="0"/>
              <a:t>Back-End Machine </a:t>
            </a:r>
            <a:r>
              <a:rPr lang="pt-BR" altLang="pt-BR" sz="1800" smtClean="0"/>
              <a:t> e o cliente como </a:t>
            </a:r>
            <a:r>
              <a:rPr lang="pt-BR" altLang="pt-BR" sz="1800" i="1" smtClean="0"/>
              <a:t>Front-End Machine</a:t>
            </a:r>
            <a:r>
              <a:rPr lang="pt-BR" altLang="pt-BR" sz="1800" smtClean="0"/>
              <a:t>.</a:t>
            </a:r>
            <a:endParaRPr lang="pt-BR" altLang="pt-BR" sz="1800" i="1" smtClean="0"/>
          </a:p>
        </p:txBody>
      </p:sp>
    </p:spTree>
    <p:extLst>
      <p:ext uri="{BB962C8B-B14F-4D97-AF65-F5344CB8AC3E}">
        <p14:creationId xmlns:p14="http://schemas.microsoft.com/office/powerpoint/2010/main" val="793636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pt-BR" altLang="pt-BR" sz="4000" dirty="0" smtClean="0"/>
              <a:t>Sistemas conhecidos e bastante utilizados</a:t>
            </a:r>
          </a:p>
        </p:txBody>
      </p:sp>
      <p:sp>
        <p:nvSpPr>
          <p:cNvPr id="33795" name="Rectangle 3"/>
          <p:cNvSpPr>
            <a:spLocks noGrp="1" noChangeArrowheads="1"/>
          </p:cNvSpPr>
          <p:nvPr>
            <p:ph type="body" idx="1"/>
          </p:nvPr>
        </p:nvSpPr>
        <p:spPr>
          <a:xfrm>
            <a:off x="624417" y="1773238"/>
            <a:ext cx="10972800" cy="4525962"/>
          </a:xfrm>
        </p:spPr>
        <p:txBody>
          <a:bodyPr/>
          <a:lstStyle/>
          <a:p>
            <a:pPr eaLnBrk="1" hangingPunct="1">
              <a:lnSpc>
                <a:spcPct val="80000"/>
              </a:lnSpc>
            </a:pPr>
            <a:r>
              <a:rPr lang="pt-BR" altLang="pt-BR" sz="1800" b="1" smtClean="0"/>
              <a:t>Access</a:t>
            </a:r>
            <a:r>
              <a:rPr lang="pt-BR" altLang="pt-BR" sz="1800" smtClean="0"/>
              <a:t>: é padrão em banco de dados para microcomputadores do ambiente Windows. Possui ambiente integrado que permite a criação e gerenciamento do banco de dados, desenvolvimento de aplicações e geração de relatórios. A linguagem de programação usada neste ambiente deriva do Visual Basic.</a:t>
            </a:r>
          </a:p>
          <a:p>
            <a:pPr eaLnBrk="1" hangingPunct="1">
              <a:lnSpc>
                <a:spcPct val="80000"/>
              </a:lnSpc>
            </a:pPr>
            <a:endParaRPr lang="pt-BR" altLang="pt-BR" sz="1800" smtClean="0"/>
          </a:p>
          <a:p>
            <a:pPr eaLnBrk="1" hangingPunct="1">
              <a:lnSpc>
                <a:spcPct val="80000"/>
              </a:lnSpc>
            </a:pPr>
            <a:r>
              <a:rPr lang="pt-BR" altLang="pt-BR" sz="1800" b="1" smtClean="0"/>
              <a:t>Oracle</a:t>
            </a:r>
            <a:r>
              <a:rPr lang="pt-BR" altLang="pt-BR" sz="1800" smtClean="0"/>
              <a:t>: O primeiro em Banco de Dados Corporativos (cliente/servidor) possuindo grande variedade de distribuições (para Macintosh, Windows, Linux, FreeBSD, Unix) e para computadores de grande porte.  É padrão SQL com uma linguagem própria para desenvolvimento de aplicações.</a:t>
            </a:r>
          </a:p>
          <a:p>
            <a:pPr eaLnBrk="1" hangingPunct="1">
              <a:lnSpc>
                <a:spcPct val="80000"/>
              </a:lnSpc>
            </a:pPr>
            <a:endParaRPr lang="pt-BR" altLang="pt-BR" sz="1800" smtClean="0"/>
          </a:p>
          <a:p>
            <a:pPr eaLnBrk="1" hangingPunct="1">
              <a:lnSpc>
                <a:spcPct val="80000"/>
              </a:lnSpc>
            </a:pPr>
            <a:r>
              <a:rPr lang="pt-BR" altLang="pt-BR" sz="1800" b="1" smtClean="0"/>
              <a:t>Interbase</a:t>
            </a:r>
            <a:r>
              <a:rPr lang="pt-BR" altLang="pt-BR" sz="1800" smtClean="0"/>
              <a:t>: Foi incluído, pela Borland, nas suas ferramentas de desenvolvimento (Delphi, C++Builder, JBuider). Teve uma versão liberada como Open Source.</a:t>
            </a:r>
          </a:p>
          <a:p>
            <a:pPr eaLnBrk="1" hangingPunct="1">
              <a:lnSpc>
                <a:spcPct val="80000"/>
              </a:lnSpc>
            </a:pPr>
            <a:endParaRPr lang="pt-BR" altLang="pt-BR" sz="1800" smtClean="0"/>
          </a:p>
          <a:p>
            <a:pPr eaLnBrk="1" hangingPunct="1">
              <a:lnSpc>
                <a:spcPct val="80000"/>
              </a:lnSpc>
            </a:pPr>
            <a:r>
              <a:rPr lang="pt-BR" altLang="pt-BR" sz="1800" b="1" smtClean="0"/>
              <a:t>MS-SQL</a:t>
            </a:r>
            <a:r>
              <a:rPr lang="pt-BR" altLang="pt-BR" sz="1800" smtClean="0"/>
              <a:t> </a:t>
            </a:r>
            <a:r>
              <a:rPr lang="pt-BR" altLang="pt-BR" sz="1800" b="1" smtClean="0"/>
              <a:t>Server</a:t>
            </a:r>
            <a:r>
              <a:rPr lang="pt-BR" altLang="pt-BR" sz="1800" smtClean="0"/>
              <a:t>: Produzido pela Microsoft, inicialmente era uma versão especial do Sybase. As versões atuais são independentes e opera exclusivamente sobre Windows.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987" y="5435600"/>
            <a:ext cx="1706813" cy="1161483"/>
          </a:xfrm>
          <a:prstGeom prst="rect">
            <a:avLst/>
          </a:prstGeom>
        </p:spPr>
      </p:pic>
    </p:spTree>
    <p:extLst>
      <p:ext uri="{BB962C8B-B14F-4D97-AF65-F5344CB8AC3E}">
        <p14:creationId xmlns:p14="http://schemas.microsoft.com/office/powerpoint/2010/main" val="883443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905000" y="1451810"/>
            <a:ext cx="8763000" cy="4495800"/>
          </a:xfrm>
          <a:prstGeom prst="rect">
            <a:avLst/>
          </a:prstGeom>
          <a:noFill/>
          <a:ln w="9525">
            <a:noFill/>
            <a:miter lim="800000"/>
            <a:headEnd/>
            <a:tailEnd/>
          </a:ln>
        </p:spPr>
        <p:txBody>
          <a:bodyPr/>
          <a:lstStyle/>
          <a:p>
            <a:pPr marL="342900" indent="-342900">
              <a:spcBef>
                <a:spcPct val="20000"/>
              </a:spcBef>
              <a:buFontTx/>
              <a:buChar char="•"/>
              <a:defRPr/>
            </a:pPr>
            <a:r>
              <a:rPr lang="pt-BR" sz="2400" kern="0" dirty="0"/>
              <a:t>De dados apenas: referentes ao sistema de catalogação da bases.</a:t>
            </a:r>
          </a:p>
          <a:p>
            <a:pPr marL="342900" indent="-342900">
              <a:spcBef>
                <a:spcPct val="20000"/>
              </a:spcBef>
              <a:buFontTx/>
              <a:buChar char="•"/>
              <a:defRPr/>
            </a:pPr>
            <a:r>
              <a:rPr lang="pt-BR" sz="2400" kern="0" dirty="0"/>
              <a:t>De conteúdos: incluem etiquetas (</a:t>
            </a:r>
            <a:r>
              <a:rPr lang="pt-BR" sz="2400" kern="0" dirty="0" err="1"/>
              <a:t>tags</a:t>
            </a:r>
            <a:r>
              <a:rPr lang="pt-BR" sz="2400" kern="0" dirty="0"/>
              <a:t>) que podem e devem ter atributos que auxiliem a recuperação dos dados.</a:t>
            </a:r>
          </a:p>
          <a:p>
            <a:pPr marL="342900" indent="-342900">
              <a:spcBef>
                <a:spcPct val="20000"/>
              </a:spcBef>
              <a:buFontTx/>
              <a:buChar char="•"/>
              <a:defRPr/>
            </a:pPr>
            <a:r>
              <a:rPr lang="pt-BR" sz="2400" kern="0" dirty="0" err="1"/>
              <a:t>Metadados</a:t>
            </a:r>
            <a:r>
              <a:rPr lang="pt-BR" sz="2400" kern="0" dirty="0"/>
              <a:t> (definição preliminar): incluem etiquetas para recuperar os dados, são fundamentais para sistemas on-line.</a:t>
            </a:r>
          </a:p>
          <a:p>
            <a:pPr marL="342900" indent="-342900">
              <a:spcBef>
                <a:spcPct val="20000"/>
              </a:spcBef>
              <a:buFontTx/>
              <a:buChar char="•"/>
              <a:defRPr/>
            </a:pPr>
            <a:r>
              <a:rPr lang="pt-BR" sz="2400" kern="0" dirty="0"/>
              <a:t>O banco de dados deve ter alguma metalinguagem (no caso da Web, inicialmente o HTML e </a:t>
            </a:r>
            <a:r>
              <a:rPr lang="pt-BR" sz="2400" kern="0" dirty="0" smtClean="0"/>
              <a:t>agora </a:t>
            </a:r>
            <a:r>
              <a:rPr lang="pt-BR" sz="2400" kern="0" dirty="0"/>
              <a:t>o XML) que auxiliem os mecanismos de busca e recuperação de dados.</a:t>
            </a:r>
          </a:p>
          <a:p>
            <a:pPr marL="342900" indent="-342900">
              <a:spcBef>
                <a:spcPct val="20000"/>
              </a:spcBef>
              <a:buFontTx/>
              <a:buChar char="•"/>
              <a:defRPr/>
            </a:pPr>
            <a:r>
              <a:rPr lang="pt-BR" sz="2400" kern="0" dirty="0"/>
              <a:t>Importante: há uma outra camada: apresentação (acesso).  </a:t>
            </a:r>
          </a:p>
        </p:txBody>
      </p:sp>
      <p:sp>
        <p:nvSpPr>
          <p:cNvPr id="5" name="Rectangle 1026"/>
          <p:cNvSpPr>
            <a:spLocks noGrp="1" noChangeArrowheads="1"/>
          </p:cNvSpPr>
          <p:nvPr>
            <p:ph type="title"/>
          </p:nvPr>
        </p:nvSpPr>
        <p:spPr>
          <a:xfrm>
            <a:off x="2193758" y="192505"/>
            <a:ext cx="7772400" cy="762000"/>
          </a:xfrm>
        </p:spPr>
        <p:txBody>
          <a:bodyPr/>
          <a:lstStyle/>
          <a:p>
            <a:pPr defTabSz="762000">
              <a:defRPr/>
            </a:pPr>
            <a:r>
              <a:rPr lang="pt-BR" sz="4000" dirty="0"/>
              <a:t>Bases</a:t>
            </a:r>
            <a:r>
              <a:rPr lang="pt-BR" sz="2400" b="1" dirty="0">
                <a:solidFill>
                  <a:schemeClr val="bg1"/>
                </a:solidFill>
                <a:effectLst>
                  <a:outerShdw blurRad="38100" dist="38100" dir="2700000" algn="tl">
                    <a:srgbClr val="000000"/>
                  </a:outerShdw>
                </a:effectLst>
                <a:latin typeface="Gill Sans MT" pitchFamily="34" charset="0"/>
                <a:ea typeface="+mn-ea"/>
                <a:cs typeface="+mn-cs"/>
              </a:rPr>
              <a:t> </a:t>
            </a:r>
            <a:r>
              <a:rPr lang="pt-BR" sz="4000" dirty="0"/>
              <a:t>e</a:t>
            </a:r>
            <a:r>
              <a:rPr lang="pt-BR" sz="2400" b="1" dirty="0">
                <a:solidFill>
                  <a:schemeClr val="bg1"/>
                </a:solidFill>
                <a:effectLst>
                  <a:outerShdw blurRad="38100" dist="38100" dir="2700000" algn="tl">
                    <a:srgbClr val="000000"/>
                  </a:outerShdw>
                </a:effectLst>
                <a:latin typeface="Gill Sans MT" pitchFamily="34" charset="0"/>
                <a:ea typeface="+mn-ea"/>
                <a:cs typeface="+mn-cs"/>
              </a:rPr>
              <a:t> </a:t>
            </a:r>
            <a:r>
              <a:rPr lang="pt-BR" sz="4000" dirty="0"/>
              <a:t>Bancos</a:t>
            </a:r>
            <a:r>
              <a:rPr lang="pt-BR" sz="2400" b="1" dirty="0">
                <a:solidFill>
                  <a:schemeClr val="bg1"/>
                </a:solidFill>
                <a:effectLst>
                  <a:outerShdw blurRad="38100" dist="38100" dir="2700000" algn="tl">
                    <a:srgbClr val="000000"/>
                  </a:outerShdw>
                </a:effectLst>
                <a:latin typeface="Gill Sans MT" pitchFamily="34" charset="0"/>
                <a:ea typeface="+mn-ea"/>
                <a:cs typeface="+mn-cs"/>
              </a:rPr>
              <a:t> </a:t>
            </a:r>
            <a:r>
              <a:rPr lang="pt-BR" sz="4000" dirty="0"/>
              <a:t>de</a:t>
            </a:r>
            <a:r>
              <a:rPr lang="pt-BR" sz="2400" b="1" dirty="0">
                <a:solidFill>
                  <a:schemeClr val="bg1"/>
                </a:solidFill>
                <a:effectLst>
                  <a:outerShdw blurRad="38100" dist="38100" dir="2700000" algn="tl">
                    <a:srgbClr val="000000"/>
                  </a:outerShdw>
                </a:effectLst>
                <a:latin typeface="Gill Sans MT" pitchFamily="34" charset="0"/>
                <a:ea typeface="+mn-ea"/>
                <a:cs typeface="+mn-cs"/>
              </a:rPr>
              <a:t> </a:t>
            </a:r>
            <a:r>
              <a:rPr lang="pt-BR" sz="4000" dirty="0"/>
              <a:t>Dados</a:t>
            </a:r>
            <a:r>
              <a:rPr lang="pt-BR" sz="2400" b="1" dirty="0">
                <a:solidFill>
                  <a:schemeClr val="bg1"/>
                </a:solidFill>
                <a:effectLst>
                  <a:outerShdw blurRad="38100" dist="38100" dir="2700000" algn="tl">
                    <a:srgbClr val="000000"/>
                  </a:outerShdw>
                </a:effectLst>
                <a:latin typeface="Gill Sans MT" pitchFamily="34" charset="0"/>
                <a:ea typeface="+mn-ea"/>
                <a:cs typeface="+mn-cs"/>
              </a:rPr>
              <a:t> - </a:t>
            </a:r>
            <a:r>
              <a:rPr lang="pt-BR" sz="4000" dirty="0"/>
              <a:t>conceitos</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4984" y="4507079"/>
            <a:ext cx="2143125" cy="2143125"/>
          </a:xfrm>
          <a:prstGeom prst="rect">
            <a:avLst/>
          </a:prstGeom>
        </p:spPr>
      </p:pic>
    </p:spTree>
    <p:extLst>
      <p:ext uri="{BB962C8B-B14F-4D97-AF65-F5344CB8AC3E}">
        <p14:creationId xmlns:p14="http://schemas.microsoft.com/office/powerpoint/2010/main" val="254247141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3583</Words>
  <Application>Microsoft Office PowerPoint</Application>
  <PresentationFormat>Widescreen</PresentationFormat>
  <Paragraphs>408</Paragraphs>
  <Slides>55</Slides>
  <Notes>9</Notes>
  <HiddenSlides>0</HiddenSlides>
  <MMClips>0</MMClips>
  <ScaleCrop>false</ScaleCrop>
  <HeadingPairs>
    <vt:vector size="6" baseType="variant">
      <vt:variant>
        <vt:lpstr>Fontes usadas</vt:lpstr>
      </vt:variant>
      <vt:variant>
        <vt:i4>13</vt:i4>
      </vt:variant>
      <vt:variant>
        <vt:lpstr>Tema</vt:lpstr>
      </vt:variant>
      <vt:variant>
        <vt:i4>1</vt:i4>
      </vt:variant>
      <vt:variant>
        <vt:lpstr>Títulos de slides</vt:lpstr>
      </vt:variant>
      <vt:variant>
        <vt:i4>55</vt:i4>
      </vt:variant>
    </vt:vector>
  </HeadingPairs>
  <TitlesOfParts>
    <vt:vector size="69" baseType="lpstr">
      <vt:lpstr>Arial Unicode MS</vt:lpstr>
      <vt:lpstr>Arial</vt:lpstr>
      <vt:lpstr>Calibri</vt:lpstr>
      <vt:lpstr>Calibri Light</vt:lpstr>
      <vt:lpstr>Cambria</vt:lpstr>
      <vt:lpstr>Courier New</vt:lpstr>
      <vt:lpstr>Franklin Gothic Medium</vt:lpstr>
      <vt:lpstr>Gill Sans MT</vt:lpstr>
      <vt:lpstr>Impact</vt:lpstr>
      <vt:lpstr>Times New Roman</vt:lpstr>
      <vt:lpstr>Verdana</vt:lpstr>
      <vt:lpstr>Webdings</vt:lpstr>
      <vt:lpstr>Wingdings</vt:lpstr>
      <vt:lpstr>Tema do Office</vt:lpstr>
      <vt:lpstr>Bancos de dados:  Sql, NoSql e Hadoop Aula 3</vt:lpstr>
      <vt:lpstr>Apresentação do PowerPoint</vt:lpstr>
      <vt:lpstr>Bases e Bancos de Dados - conceitos</vt:lpstr>
      <vt:lpstr>Utilitários de um SGBD</vt:lpstr>
      <vt:lpstr>Apresentação do PowerPoint</vt:lpstr>
      <vt:lpstr>Arquitetura para Sistemas  de Banco de Dados</vt:lpstr>
      <vt:lpstr>Sistemas de Banco de Dados</vt:lpstr>
      <vt:lpstr>Sistemas conhecidos e bastante utilizados</vt:lpstr>
      <vt:lpstr>Bases e Bancos de Dados - conceitos</vt:lpstr>
      <vt:lpstr>Bancos de dados – nomenclatura</vt:lpstr>
      <vt:lpstr>Sistemas conhecidos em operação</vt:lpstr>
      <vt:lpstr>Sistemas conhecidos, mas caindo em desuso</vt:lpstr>
      <vt:lpstr>Bancos de Dados</vt:lpstr>
      <vt:lpstr>Tipos de Dados Estruturados</vt:lpstr>
      <vt:lpstr>Instruções (mínimas)</vt:lpstr>
      <vt:lpstr>Apresentação do PowerPoint</vt:lpstr>
      <vt:lpstr>Apresentação do PowerPoint</vt:lpstr>
      <vt:lpstr>COMANDOS Mysql  no DOS</vt:lpstr>
      <vt:lpstr>Apresentação do PowerPoint</vt:lpstr>
      <vt:lpstr>Apresentação do PowerPoint</vt:lpstr>
      <vt:lpstr>COMANDOS Mysql no DOS</vt:lpstr>
      <vt:lpstr>Apresentação do PowerPoint</vt:lpstr>
      <vt:lpstr>COMANDOS Mysql  no DOS</vt:lpstr>
      <vt:lpstr>Apresentação do PowerPoint</vt:lpstr>
      <vt:lpstr>COMANDOS Mysql no DOS</vt:lpstr>
      <vt:lpstr>DICAS PRÁTICAS - Criar planilha no Excel</vt:lpstr>
      <vt:lpstr>Importar no Banco de Dados - Access</vt:lpstr>
      <vt:lpstr>Ir avançando e colocando os campos</vt:lpstr>
      <vt:lpstr>Apresentação do PowerPoint</vt:lpstr>
      <vt:lpstr>Ferramentas práticas (com interfaces)</vt:lpstr>
      <vt:lpstr>ISIS CDS (já era um modelo semiestruturado)</vt:lpstr>
      <vt:lpstr>Modelo ACID – funciona bem p/ estruturado</vt:lpstr>
      <vt:lpstr>Apresentação do PowerPoint</vt:lpstr>
      <vt:lpstr>Apresentação do PowerPoint</vt:lpstr>
      <vt:lpstr>Apresentação do PowerPoint</vt:lpstr>
      <vt:lpstr>Apresentação do PowerPoint</vt:lpstr>
      <vt:lpstr>Conceitos novos para Bancos de Dados</vt:lpstr>
      <vt:lpstr>CAP diferente de ACID</vt:lpstr>
      <vt:lpstr>Modelo CAP e softwares</vt:lpstr>
      <vt:lpstr>Big Data e os 3 Vs (velocidade, volume e variedade)</vt:lpstr>
      <vt:lpstr>Uma ferramenta para BigData</vt:lpstr>
      <vt:lpstr>O que é o Hadoop?</vt:lpstr>
      <vt:lpstr>Desenvolvedores do Hadoop</vt:lpstr>
      <vt:lpstr>O que é o Hadoop?</vt:lpstr>
      <vt:lpstr>Breve história do Hadoop</vt:lpstr>
      <vt:lpstr>Máquinas de buscas nos anos 90</vt:lpstr>
      <vt:lpstr>A máquina de busca Google</vt:lpstr>
      <vt:lpstr>Está na origem do Google</vt:lpstr>
      <vt:lpstr>Alguns milestones Hadoop </vt:lpstr>
      <vt:lpstr>Architetura Hadoop</vt:lpstr>
      <vt:lpstr>Hadoop Framework Tools</vt:lpstr>
      <vt:lpstr>Modelo de aplicação de Handoop </vt:lpstr>
      <vt:lpstr>Hadoop  no mercado</vt:lpstr>
      <vt:lpstr>Novo tipo de desenvolvimento para Web</vt:lpstr>
      <vt:lpstr>Referências: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dc:title>
  <dc:creator>marcos</dc:creator>
  <cp:lastModifiedBy>marcos</cp:lastModifiedBy>
  <cp:revision>89</cp:revision>
  <dcterms:created xsi:type="dcterms:W3CDTF">2017-02-06T16:21:58Z</dcterms:created>
  <dcterms:modified xsi:type="dcterms:W3CDTF">2017-02-16T13:18:26Z</dcterms:modified>
</cp:coreProperties>
</file>