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69" r:id="rId5"/>
    <p:sldId id="266" r:id="rId6"/>
    <p:sldId id="267" r:id="rId7"/>
    <p:sldId id="268" r:id="rId8"/>
    <p:sldId id="271" r:id="rId9"/>
    <p:sldId id="273" r:id="rId10"/>
    <p:sldId id="272" r:id="rId11"/>
    <p:sldId id="274" r:id="rId12"/>
    <p:sldId id="275" r:id="rId13"/>
  </p:sldIdLst>
  <p:sldSz cx="6858000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121816"/>
    <a:srgbClr val="1C6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7" d="100"/>
          <a:sy n="47" d="100"/>
        </p:scale>
        <p:origin x="266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103" y="414651"/>
            <a:ext cx="6344870" cy="1908321"/>
          </a:xfrm>
        </p:spPr>
        <p:txBody>
          <a:bodyPr anchor="ctr">
            <a:norm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LOTE COBV</a:t>
            </a:r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>
          <a:xfrm>
            <a:off x="1075840" y="10289219"/>
            <a:ext cx="4706319" cy="967360"/>
          </a:xfrm>
        </p:spPr>
        <p:txBody>
          <a:bodyPr vert="horz" lIns="51435" tIns="25718" rIns="51435" bIns="25718" rtlCol="0" anchor="t">
            <a:normAutofit/>
          </a:bodyPr>
          <a:lstStyle/>
          <a:p>
            <a:pPr marL="0" indent="0" algn="ctr">
              <a:buNone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de Cobranças em Lote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A89B352-F5B9-04A0-5325-BCABFAB9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" y="2667000"/>
            <a:ext cx="6858000" cy="685800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DED98BB5-8E41-7455-513E-B143B9100DC9}"/>
              </a:ext>
            </a:extLst>
          </p:cNvPr>
          <p:cNvSpPr txBox="1">
            <a:spLocks/>
          </p:cNvSpPr>
          <p:nvPr/>
        </p:nvSpPr>
        <p:spPr>
          <a:xfrm>
            <a:off x="1095378" y="11133221"/>
            <a:ext cx="4706319" cy="746156"/>
          </a:xfrm>
          <a:prstGeom prst="rect">
            <a:avLst/>
          </a:prstGeom>
          <a:solidFill>
            <a:srgbClr val="1C618A"/>
          </a:solidFill>
          <a:ln>
            <a:solidFill>
              <a:srgbClr val="121816"/>
            </a:solidFill>
          </a:ln>
        </p:spPr>
        <p:txBody>
          <a:bodyPr vert="horz" lIns="51435" tIns="25718" rIns="51435" bIns="25718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THAÍS DE ANDRADE DO AMARAL</a:t>
            </a:r>
            <a:endParaRPr lang="de-DE" sz="2400" b="1" dirty="0">
              <a:solidFill>
                <a:schemeClr val="bg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635000" y="0"/>
            <a:ext cx="8115299" cy="1219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590108" y="782796"/>
            <a:ext cx="5698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 de Cobranças em Lote: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5D827AB-25F5-1148-40EB-0AA965D28ECB}"/>
              </a:ext>
            </a:extLst>
          </p:cNvPr>
          <p:cNvSpPr/>
          <p:nvPr/>
        </p:nvSpPr>
        <p:spPr>
          <a:xfrm>
            <a:off x="288436" y="782796"/>
            <a:ext cx="141870" cy="1297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21FE0E-FB20-1DCE-ABBF-0CE098CD576F}"/>
              </a:ext>
            </a:extLst>
          </p:cNvPr>
          <p:cNvSpPr txBox="1"/>
          <p:nvPr/>
        </p:nvSpPr>
        <p:spPr>
          <a:xfrm>
            <a:off x="430306" y="2761129"/>
            <a:ext cx="585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Endpoint</a:t>
            </a:r>
            <a:r>
              <a:rPr lang="pt-BR" dirty="0">
                <a:solidFill>
                  <a:schemeClr val="bg1"/>
                </a:solidFill>
              </a:rPr>
              <a:t>: POST / </a:t>
            </a:r>
            <a:r>
              <a:rPr lang="pt-BR" dirty="0" err="1">
                <a:solidFill>
                  <a:schemeClr val="bg1"/>
                </a:solidFill>
              </a:rPr>
              <a:t>lotecobv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C9F31-85A1-0014-802E-9913CC4A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06" y="4044855"/>
            <a:ext cx="2343651" cy="36163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"id": "identificador-do-lote",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"status": "CONCLUIDO",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"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criacao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": "2023-01-08T16:20:31Z",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"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cobrancas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": [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"id": "identificador-da-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cobranca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"status": "PAGA",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"valor": "100.00",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"devedor": {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": "12345678909",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"nome": "Fulano de Tal"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}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]</a:t>
            </a:r>
          </a:p>
          <a:p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t-BR" altLang="pt-BR" sz="1200" dirty="0">
              <a:solidFill>
                <a:srgbClr val="FFFFFF"/>
              </a:solidFill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283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419100" y="0"/>
            <a:ext cx="8686799" cy="1219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-86519" y="5372725"/>
            <a:ext cx="703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3B870B-5E04-2EAD-76EA-4DB6FDEB1CC5}"/>
              </a:ext>
            </a:extLst>
          </p:cNvPr>
          <p:cNvSpPr txBox="1"/>
          <p:nvPr/>
        </p:nvSpPr>
        <p:spPr>
          <a:xfrm>
            <a:off x="1360714" y="2481942"/>
            <a:ext cx="4136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939B6A0-5DA7-820C-2383-900390A7A1DE}"/>
              </a:ext>
            </a:extLst>
          </p:cNvPr>
          <p:cNvSpPr/>
          <p:nvPr/>
        </p:nvSpPr>
        <p:spPr>
          <a:xfrm>
            <a:off x="841828" y="6320550"/>
            <a:ext cx="5457371" cy="15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E6702F-99A7-CBB3-50D7-6618D0D3E2F2}"/>
              </a:ext>
            </a:extLst>
          </p:cNvPr>
          <p:cNvSpPr/>
          <p:nvPr/>
        </p:nvSpPr>
        <p:spPr>
          <a:xfrm>
            <a:off x="2801256" y="3603401"/>
            <a:ext cx="1320801" cy="20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98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635000" y="0"/>
            <a:ext cx="8115299" cy="1219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590108" y="782796"/>
            <a:ext cx="5698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Principais: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5D827AB-25F5-1148-40EB-0AA965D28ECB}"/>
              </a:ext>
            </a:extLst>
          </p:cNvPr>
          <p:cNvSpPr/>
          <p:nvPr/>
        </p:nvSpPr>
        <p:spPr>
          <a:xfrm>
            <a:off x="288436" y="782796"/>
            <a:ext cx="141870" cy="628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F44B57-81CD-6F77-95DA-F0625BB0C598}"/>
              </a:ext>
            </a:extLst>
          </p:cNvPr>
          <p:cNvSpPr txBox="1"/>
          <p:nvPr/>
        </p:nvSpPr>
        <p:spPr>
          <a:xfrm>
            <a:off x="430306" y="2749061"/>
            <a:ext cx="585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- Importância da API PIX LOTE COBV para Órgãos Governamentais.</a:t>
            </a:r>
          </a:p>
          <a:p>
            <a:r>
              <a:rPr lang="pt-BR" dirty="0">
                <a:solidFill>
                  <a:schemeClr val="bg1"/>
                </a:solidFill>
              </a:rPr>
              <a:t>- Benefícios e Funcionalidades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34A9D1-682B-651A-00AC-EF3091FEF08D}"/>
              </a:ext>
            </a:extLst>
          </p:cNvPr>
          <p:cNvSpPr txBox="1"/>
          <p:nvPr/>
        </p:nvSpPr>
        <p:spPr>
          <a:xfrm>
            <a:off x="430306" y="6539045"/>
            <a:ext cx="6098831" cy="1540216"/>
          </a:xfrm>
          <a:prstGeom prst="rect">
            <a:avLst/>
          </a:prstGeom>
          <a:noFill/>
        </p:spPr>
        <p:txBody>
          <a:bodyPr wrap="square" bIns="108000" rtlCol="0" anchor="ctr" anchorCtr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API PIX LOTE COBV é uma ferramenta poderosa para a criação e gerenciamento de múltiplos QR Codes de cobrança com vencimento, facilitando a vida dos usuários que lidam com grandes volumes de cobranças.</a:t>
            </a: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ED2E6E05-3B31-F1C8-2EC6-E8A0C2299539}"/>
              </a:ext>
            </a:extLst>
          </p:cNvPr>
          <p:cNvSpPr/>
          <p:nvPr/>
        </p:nvSpPr>
        <p:spPr>
          <a:xfrm>
            <a:off x="-433136" y="6545180"/>
            <a:ext cx="9561094" cy="1828800"/>
          </a:xfrm>
          <a:prstGeom prst="chevron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D935D5D-A615-5FD9-9EC7-01D76EF65D62}"/>
              </a:ext>
            </a:extLst>
          </p:cNvPr>
          <p:cNvSpPr txBox="1"/>
          <p:nvPr/>
        </p:nvSpPr>
        <p:spPr>
          <a:xfrm>
            <a:off x="430306" y="11004884"/>
            <a:ext cx="585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Ebook foi gerado por IA e diagramado por humano.</a:t>
            </a:r>
          </a:p>
        </p:txBody>
      </p:sp>
    </p:spTree>
    <p:extLst>
      <p:ext uri="{BB962C8B-B14F-4D97-AF65-F5344CB8AC3E}">
        <p14:creationId xmlns:p14="http://schemas.microsoft.com/office/powerpoint/2010/main" val="115636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520700" y="0"/>
            <a:ext cx="8178799" cy="1219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-86519" y="5372725"/>
            <a:ext cx="703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ao PIX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3B870B-5E04-2EAD-76EA-4DB6FDEB1CC5}"/>
              </a:ext>
            </a:extLst>
          </p:cNvPr>
          <p:cNvSpPr txBox="1"/>
          <p:nvPr/>
        </p:nvSpPr>
        <p:spPr>
          <a:xfrm>
            <a:off x="1360714" y="2481942"/>
            <a:ext cx="4136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939B6A0-5DA7-820C-2383-900390A7A1DE}"/>
              </a:ext>
            </a:extLst>
          </p:cNvPr>
          <p:cNvSpPr/>
          <p:nvPr/>
        </p:nvSpPr>
        <p:spPr>
          <a:xfrm>
            <a:off x="841828" y="6320550"/>
            <a:ext cx="5457371" cy="15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E6702F-99A7-CBB3-50D7-6618D0D3E2F2}"/>
              </a:ext>
            </a:extLst>
          </p:cNvPr>
          <p:cNvSpPr/>
          <p:nvPr/>
        </p:nvSpPr>
        <p:spPr>
          <a:xfrm>
            <a:off x="2801256" y="3603401"/>
            <a:ext cx="1320801" cy="20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86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1117600" y="0"/>
            <a:ext cx="9182099" cy="1219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590108" y="782796"/>
            <a:ext cx="5698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o PIX?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5D827AB-25F5-1148-40EB-0AA965D28ECB}"/>
              </a:ext>
            </a:extLst>
          </p:cNvPr>
          <p:cNvSpPr/>
          <p:nvPr/>
        </p:nvSpPr>
        <p:spPr>
          <a:xfrm>
            <a:off x="288436" y="782796"/>
            <a:ext cx="141870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21FE0E-FB20-1DCE-ABBF-0CE098CD576F}"/>
              </a:ext>
            </a:extLst>
          </p:cNvPr>
          <p:cNvSpPr txBox="1"/>
          <p:nvPr/>
        </p:nvSpPr>
        <p:spPr>
          <a:xfrm>
            <a:off x="430306" y="2008093"/>
            <a:ext cx="585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Sistema de pagamentos instantâneos do Banco Central do Brasil.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Transferências e pagamentos em tempo real, 24/7.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923469-BF29-6D16-F451-BFAFAA849B2B}"/>
              </a:ext>
            </a:extLst>
          </p:cNvPr>
          <p:cNvSpPr txBox="1"/>
          <p:nvPr/>
        </p:nvSpPr>
        <p:spPr>
          <a:xfrm>
            <a:off x="430305" y="3699336"/>
            <a:ext cx="5858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API PIX LOTE COBV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Criação, alteração e consulta de cobranças em lote.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Utilização principal por empresas para gerenciar múltiplas cobranças.</a:t>
            </a:r>
          </a:p>
        </p:txBody>
      </p:sp>
    </p:spTree>
    <p:extLst>
      <p:ext uri="{BB962C8B-B14F-4D97-AF65-F5344CB8AC3E}">
        <p14:creationId xmlns:p14="http://schemas.microsoft.com/office/powerpoint/2010/main" val="134434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508000" y="0"/>
            <a:ext cx="8051799" cy="1219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-86519" y="5372725"/>
            <a:ext cx="70310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da API PIX 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LOTE COBV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3B870B-5E04-2EAD-76EA-4DB6FDEB1CC5}"/>
              </a:ext>
            </a:extLst>
          </p:cNvPr>
          <p:cNvSpPr txBox="1"/>
          <p:nvPr/>
        </p:nvSpPr>
        <p:spPr>
          <a:xfrm>
            <a:off x="1360714" y="2481942"/>
            <a:ext cx="4136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939B6A0-5DA7-820C-2383-900390A7A1DE}"/>
              </a:ext>
            </a:extLst>
          </p:cNvPr>
          <p:cNvSpPr/>
          <p:nvPr/>
        </p:nvSpPr>
        <p:spPr>
          <a:xfrm>
            <a:off x="841828" y="6894286"/>
            <a:ext cx="5457371" cy="15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E6702F-99A7-CBB3-50D7-6618D0D3E2F2}"/>
              </a:ext>
            </a:extLst>
          </p:cNvPr>
          <p:cNvSpPr/>
          <p:nvPr/>
        </p:nvSpPr>
        <p:spPr>
          <a:xfrm>
            <a:off x="2801256" y="3603401"/>
            <a:ext cx="1320801" cy="20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5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1054100" y="0"/>
            <a:ext cx="9131300" cy="1219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590108" y="782796"/>
            <a:ext cx="5698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5D827AB-25F5-1148-40EB-0AA965D28ECB}"/>
              </a:ext>
            </a:extLst>
          </p:cNvPr>
          <p:cNvSpPr/>
          <p:nvPr/>
        </p:nvSpPr>
        <p:spPr>
          <a:xfrm>
            <a:off x="288436" y="782796"/>
            <a:ext cx="141870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21FE0E-FB20-1DCE-ABBF-0CE098CD576F}"/>
              </a:ext>
            </a:extLst>
          </p:cNvPr>
          <p:cNvSpPr txBox="1"/>
          <p:nvPr/>
        </p:nvSpPr>
        <p:spPr>
          <a:xfrm>
            <a:off x="430306" y="2761129"/>
            <a:ext cx="5858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Permitir que convenentes criem e mantenham uma grande quantidade de QR Codes Dinâmicos com vencimento (</a:t>
            </a:r>
            <a:r>
              <a:rPr lang="pt-BR" dirty="0" err="1">
                <a:solidFill>
                  <a:schemeClr val="bg1"/>
                </a:solidFill>
              </a:rPr>
              <a:t>CobV</a:t>
            </a:r>
            <a:r>
              <a:rPr lang="pt-BR" dirty="0">
                <a:solidFill>
                  <a:schemeClr val="bg1"/>
                </a:solidFill>
              </a:rPr>
              <a:t>) de uma só vez. Essa funcionalidade é especialmente útil para usuários que precisam gerar muitos QR Codes para cobranças.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API oferece uma alternativa eficiente para clientes que necessitam criar múltiplos QR Codes de cobrança, seguindo o Manual de Padrões para Iniciação do PIX do Banco Central do Brasil.</a:t>
            </a:r>
          </a:p>
        </p:txBody>
      </p:sp>
    </p:spTree>
    <p:extLst>
      <p:ext uri="{BB962C8B-B14F-4D97-AF65-F5344CB8AC3E}">
        <p14:creationId xmlns:p14="http://schemas.microsoft.com/office/powerpoint/2010/main" val="72182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419100" y="0"/>
            <a:ext cx="8686799" cy="1219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-86519" y="5372725"/>
            <a:ext cx="703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3B870B-5E04-2EAD-76EA-4DB6FDEB1CC5}"/>
              </a:ext>
            </a:extLst>
          </p:cNvPr>
          <p:cNvSpPr txBox="1"/>
          <p:nvPr/>
        </p:nvSpPr>
        <p:spPr>
          <a:xfrm>
            <a:off x="1360714" y="2481942"/>
            <a:ext cx="4136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939B6A0-5DA7-820C-2383-900390A7A1DE}"/>
              </a:ext>
            </a:extLst>
          </p:cNvPr>
          <p:cNvSpPr/>
          <p:nvPr/>
        </p:nvSpPr>
        <p:spPr>
          <a:xfrm>
            <a:off x="841828" y="6320550"/>
            <a:ext cx="5457371" cy="15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E6702F-99A7-CBB3-50D7-6618D0D3E2F2}"/>
              </a:ext>
            </a:extLst>
          </p:cNvPr>
          <p:cNvSpPr/>
          <p:nvPr/>
        </p:nvSpPr>
        <p:spPr>
          <a:xfrm>
            <a:off x="2801256" y="3603401"/>
            <a:ext cx="1320801" cy="20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3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635000" y="0"/>
            <a:ext cx="8115299" cy="1219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590108" y="782796"/>
            <a:ext cx="5698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de Cobranças em Lote: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5D827AB-25F5-1148-40EB-0AA965D28ECB}"/>
              </a:ext>
            </a:extLst>
          </p:cNvPr>
          <p:cNvSpPr/>
          <p:nvPr/>
        </p:nvSpPr>
        <p:spPr>
          <a:xfrm>
            <a:off x="288436" y="782796"/>
            <a:ext cx="141870" cy="1297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21FE0E-FB20-1DCE-ABBF-0CE098CD576F}"/>
              </a:ext>
            </a:extLst>
          </p:cNvPr>
          <p:cNvSpPr txBox="1"/>
          <p:nvPr/>
        </p:nvSpPr>
        <p:spPr>
          <a:xfrm>
            <a:off x="430306" y="2761129"/>
            <a:ext cx="585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Endpoint</a:t>
            </a:r>
            <a:r>
              <a:rPr lang="pt-BR" dirty="0">
                <a:solidFill>
                  <a:schemeClr val="bg1"/>
                </a:solidFill>
              </a:rPr>
              <a:t>: POST / </a:t>
            </a:r>
            <a:r>
              <a:rPr lang="pt-BR" dirty="0" err="1">
                <a:solidFill>
                  <a:schemeClr val="bg1"/>
                </a:solidFill>
              </a:rPr>
              <a:t>lotecobv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B30F136-2BEC-CF5E-30F7-1F32A2AB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49" y="3448224"/>
            <a:ext cx="3784833" cy="823302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descricao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cobsv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[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calendario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dataDeVencimento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"AAAA-MM-DD"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validadeAposVencimento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"devedor":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"logradouro":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"cidade":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"uf":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"cep":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cnpj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"nome":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{},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"valor":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"original":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"multa":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"modalidade":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"juros":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"modalidade":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"abatimento":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"modalidade":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"desconto":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"modalidade":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descontoDataFixa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[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"data":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"2020-04-01"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A2FCA2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}          ],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":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       }      },</a:t>
            </a:r>
            <a: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"chave":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solicitacaoPagador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infoAdicionais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[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"nome":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"Campo 1"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"valor":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],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]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787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635000" y="0"/>
            <a:ext cx="8115299" cy="1219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590108" y="782796"/>
            <a:ext cx="5698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Alteração de Lote de Cobranças: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5D827AB-25F5-1148-40EB-0AA965D28ECB}"/>
              </a:ext>
            </a:extLst>
          </p:cNvPr>
          <p:cNvSpPr/>
          <p:nvPr/>
        </p:nvSpPr>
        <p:spPr>
          <a:xfrm>
            <a:off x="288436" y="782796"/>
            <a:ext cx="141870" cy="1297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21FE0E-FB20-1DCE-ABBF-0CE098CD576F}"/>
              </a:ext>
            </a:extLst>
          </p:cNvPr>
          <p:cNvSpPr txBox="1"/>
          <p:nvPr/>
        </p:nvSpPr>
        <p:spPr>
          <a:xfrm>
            <a:off x="430306" y="2761129"/>
            <a:ext cx="585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Endpoint</a:t>
            </a:r>
            <a:r>
              <a:rPr lang="pt-BR" dirty="0">
                <a:solidFill>
                  <a:schemeClr val="bg1"/>
                </a:solidFill>
              </a:rPr>
              <a:t>: POST / </a:t>
            </a:r>
            <a:r>
              <a:rPr lang="pt-BR" dirty="0" err="1">
                <a:solidFill>
                  <a:schemeClr val="bg1"/>
                </a:solidFill>
              </a:rPr>
              <a:t>lotecobv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04980-4E1B-2F67-4DDD-FDDEF7AE8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49" y="3448224"/>
            <a:ext cx="3784833" cy="823302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descricao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cobsv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[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calendario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dataDeVencimento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"AAAA-MM-DD"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validadeAposVencimento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"devedor":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"logradouro":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"cidade":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"uf":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"cep":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cnpj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"nome":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{},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"valor":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"original":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"multa":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"modalidade":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"juros":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"modalidade":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"abatimento":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"modalidade":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"desconto":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"modalidade":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descontoDataFixa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[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"data":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"2020-04-01"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rgbClr val="A2FCA2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}          ],    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valorPerc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":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       }      },</a:t>
            </a:r>
            <a: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"chave":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solicitacaoPagador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infoAdicionais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[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"nome":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"Campo 1"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"valor":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],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]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30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245166D-1AE8-DBBC-D659-BD88288127B6}"/>
              </a:ext>
            </a:extLst>
          </p:cNvPr>
          <p:cNvSpPr/>
          <p:nvPr/>
        </p:nvSpPr>
        <p:spPr>
          <a:xfrm>
            <a:off x="-819150" y="-419100"/>
            <a:ext cx="8115299" cy="1219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D7A60-85C4-3047-87E7-0D6A753902E3}"/>
              </a:ext>
            </a:extLst>
          </p:cNvPr>
          <p:cNvSpPr txBox="1"/>
          <p:nvPr/>
        </p:nvSpPr>
        <p:spPr>
          <a:xfrm>
            <a:off x="590108" y="782796"/>
            <a:ext cx="61535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Alteração/Exclusão de Cobranças específicas dentro de um Lote: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5D827AB-25F5-1148-40EB-0AA965D28ECB}"/>
              </a:ext>
            </a:extLst>
          </p:cNvPr>
          <p:cNvSpPr/>
          <p:nvPr/>
        </p:nvSpPr>
        <p:spPr>
          <a:xfrm>
            <a:off x="288436" y="782796"/>
            <a:ext cx="141870" cy="2123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21FE0E-FB20-1DCE-ABBF-0CE098CD576F}"/>
              </a:ext>
            </a:extLst>
          </p:cNvPr>
          <p:cNvSpPr txBox="1"/>
          <p:nvPr/>
        </p:nvSpPr>
        <p:spPr>
          <a:xfrm>
            <a:off x="430306" y="3294529"/>
            <a:ext cx="585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Endpoint</a:t>
            </a:r>
            <a:r>
              <a:rPr lang="pt-BR" dirty="0">
                <a:solidFill>
                  <a:schemeClr val="bg1"/>
                </a:solidFill>
              </a:rPr>
              <a:t>: PATCH / </a:t>
            </a:r>
            <a:r>
              <a:rPr lang="pt-BR" dirty="0" err="1">
                <a:solidFill>
                  <a:schemeClr val="bg1"/>
                </a:solidFill>
              </a:rPr>
              <a:t>lotecobv</a:t>
            </a:r>
            <a:r>
              <a:rPr lang="pt-BR" dirty="0">
                <a:solidFill>
                  <a:schemeClr val="bg1"/>
                </a:solidFill>
              </a:rPr>
              <a:t> / {id}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4F3EBD9-C8B2-E111-BB97-27BB2275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08" y="3940546"/>
            <a:ext cx="2343651" cy="269304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"</a:t>
            </a:r>
            <a:r>
              <a:rPr lang="pt-BR" altLang="pt-BR" sz="1200" dirty="0" err="1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calendario</a:t>
            </a:r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": {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  "</a:t>
            </a:r>
            <a:r>
              <a:rPr lang="pt-BR" altLang="pt-BR" sz="1200" dirty="0" err="1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expiracao</a:t>
            </a:r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": 7200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},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"devedor": {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  "</a:t>
            </a:r>
            <a:r>
              <a:rPr lang="pt-BR" altLang="pt-BR" sz="1200" dirty="0" err="1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cpf</a:t>
            </a:r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": "12345678909",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  "nome": "Fulano de Tal"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},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"valor": {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  "original": "150.00"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},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"</a:t>
            </a:r>
            <a:r>
              <a:rPr lang="pt-BR" altLang="pt-BR" sz="1200" dirty="0" err="1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solicitacaoPagador</a:t>
            </a:r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":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"Cobrança atualizada referente ao serviço X"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77FE599-BC1C-AE5F-A91F-503B6112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08" y="7596286"/>
            <a:ext cx="2343651" cy="78483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{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  "id": "identificador-da-</a:t>
            </a:r>
            <a:r>
              <a:rPr lang="pt-BR" altLang="pt-BR" sz="1200" dirty="0" err="1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cobranca</a:t>
            </a:r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"</a:t>
            </a:r>
          </a:p>
          <a:p>
            <a:r>
              <a:rPr lang="pt-BR" altLang="pt-BR" sz="1200" dirty="0">
                <a:solidFill>
                  <a:srgbClr val="FFFFFF"/>
                </a:solidFill>
                <a:latin typeface="+mn-lt"/>
                <a:cs typeface="Courier New" panose="02070309020205020404" pitchFamily="49" charset="0"/>
              </a:rPr>
              <a:t>}</a:t>
            </a: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EA95B1-BADE-D12B-FA7C-E5F0CFEBB03F}"/>
              </a:ext>
            </a:extLst>
          </p:cNvPr>
          <p:cNvSpPr txBox="1"/>
          <p:nvPr/>
        </p:nvSpPr>
        <p:spPr>
          <a:xfrm>
            <a:off x="359371" y="6838879"/>
            <a:ext cx="585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Endpoint</a:t>
            </a:r>
            <a:r>
              <a:rPr lang="pt-BR" dirty="0">
                <a:solidFill>
                  <a:schemeClr val="bg1"/>
                </a:solidFill>
              </a:rPr>
              <a:t>: DELETE / </a:t>
            </a:r>
            <a:r>
              <a:rPr lang="pt-BR" dirty="0" err="1">
                <a:solidFill>
                  <a:schemeClr val="bg1"/>
                </a:solidFill>
              </a:rPr>
              <a:t>lotecobv</a:t>
            </a:r>
            <a:r>
              <a:rPr lang="pt-BR" dirty="0">
                <a:solidFill>
                  <a:schemeClr val="bg1"/>
                </a:solidFill>
              </a:rPr>
              <a:t> / {id}</a:t>
            </a:r>
          </a:p>
        </p:txBody>
      </p:sp>
    </p:spTree>
    <p:extLst>
      <p:ext uri="{BB962C8B-B14F-4D97-AF65-F5344CB8AC3E}">
        <p14:creationId xmlns:p14="http://schemas.microsoft.com/office/powerpoint/2010/main" val="1062590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964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Arial Unicode MS</vt:lpstr>
      <vt:lpstr>Courier New</vt:lpstr>
      <vt:lpstr>Tema do Office</vt:lpstr>
      <vt:lpstr>API  LOTE COBV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 LOTE COBV</dc:title>
  <dc:creator>Thais Andrade</dc:creator>
  <cp:lastModifiedBy>Thais Andrade</cp:lastModifiedBy>
  <cp:revision>355</cp:revision>
  <dcterms:created xsi:type="dcterms:W3CDTF">2025-01-08T18:44:50Z</dcterms:created>
  <dcterms:modified xsi:type="dcterms:W3CDTF">2025-01-10T21:31:03Z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2025-01-10T20:40:34Z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5dbd6b30-0965-4095-acec-fc9538ea0f09</vt:lpwstr>
  </property>
  <property fmtid="{D5CDD505-2E9C-101B-9397-08002B2CF9AE}" pid="8" name="MSIP_Label_9333b259-87ee-4762-9a8c-7b0d155dd87f_ContentBits">
    <vt:lpwstr>1</vt:lpwstr>
  </property>
</Properties>
</file>