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54AE9-9C78-4983-9BAF-06A1DE0A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FBFBF-6FD9-420F-81C1-879A9D112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4D7AC2-A5EC-4B81-95D5-42598333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3CDCA-44C6-462C-906A-C3A4798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7F07E-9517-4C9A-8E68-43B5C014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31-1B86-4640-9B9F-689D86F0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456AD-548D-44B8-A07D-00F9828BB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5D4E9-20E5-4C84-8330-35B3975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790EC-12F1-443E-8718-2B04A6BB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E2573-8326-4038-9A7F-666DD00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2E91BB-5131-4226-B960-CB1C472B5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B77DD-978E-46B2-813E-8A936434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61464-9901-433E-99E9-CD120C5C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21E0C-55BE-4B8F-87C6-A30CA545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C923C-88B0-481A-BBB3-4C798E5B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91F1-2638-40BF-A6FD-61C856BE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A15D0-0B99-46FB-8AF4-C23765AE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205A5-728C-4113-A71A-FF13F8CC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D5B1-28A7-4FD6-8993-57E694F5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A5531-A8B9-4911-9984-6E1168F4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FA56-1A29-427D-91C9-E49B7A93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C5AF7-F282-4EDE-8EE2-0B8752EF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54DEB-52C7-4F48-9F8E-3227591B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8D2B2-66CE-4C50-A185-786C8C05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28981-1CE6-456C-9F32-FFE09E6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9D09-6D12-4137-90EF-FEFE3A35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A785F-0BCA-4750-AB67-05051DC0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7F8853-7717-46C0-824C-5D82552C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E02D-3F24-4F7B-9639-746D2E4C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FFCEA-1360-4745-8E11-3A83D5F0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352CCC-2D36-495F-BF2F-A0B77D9D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437C7-AB74-4B71-ACB3-31B85996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719D05-F140-4654-8EE8-9CD0C4D1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97710E-8369-4EB7-B8D4-EE3A5A9D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6FD8F6-05BA-4F35-83D0-EAEEB3527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558D10-D343-4D26-B09A-92DB9C42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9E2108-8C09-4FDD-8BE1-337EC69E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062828-885E-4375-A763-3A6B25D8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5B55E7-CB96-4FD2-BD0E-00C7042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C2258-0067-4352-8C3D-E7B2DBE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7B5819-AD29-46A9-9910-0F95CC6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8BB92A-6A2B-4BCF-B153-BDF2CB01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BC31EF-498F-42B5-AF18-5768AE4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F42CB0-2379-4294-A06A-C6CD1D5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AF7E61-F3A5-41AF-924F-8D2E7FC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04C1F-3C72-4394-83A2-4EFA5C31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6749-96DC-4465-B570-92D24469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21A0C-032A-4EC2-A09C-70E894EB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04C3F-C87D-4A0A-994F-7B46D02F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281A19-A0F7-4796-9845-78C360ED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9171A-8F97-4D2C-B787-696858C1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3B386-7D9E-4FE3-8942-B062DFC3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A72A-7D77-49BE-87C2-C379239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759B64-665D-4F7A-B0B1-F4D4626A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578751-11BB-47CC-A745-56BBB19C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BEA301-7318-4587-9A57-CE456B4A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D0FD9-3FDE-46D3-A4F8-58F23360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70B605-49A8-4E14-9D84-F0FAD269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E1798F-6BE0-4B27-85DE-066D8828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48D171-ABD6-495F-98FF-F0BCA8C6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DA144-1461-4915-A7EB-FC2761762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D50D-066D-42D7-97EA-88F5EE77A3A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D97BD-104F-4BD1-B083-416AC9E2D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ADB89-7F6D-408B-96CC-3439E8014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F130-7AF6-4DD0-B03E-12074DA0B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ixaDeTexto 64">
            <a:extLst>
              <a:ext uri="{FF2B5EF4-FFF2-40B4-BE49-F238E27FC236}">
                <a16:creationId xmlns:a16="http://schemas.microsoft.com/office/drawing/2014/main" id="{8EB9E627-77A7-4323-89A5-94AA1A8BA5D2}"/>
              </a:ext>
            </a:extLst>
          </p:cNvPr>
          <p:cNvSpPr txBox="1"/>
          <p:nvPr/>
        </p:nvSpPr>
        <p:spPr>
          <a:xfrm>
            <a:off x="675861" y="110381"/>
            <a:ext cx="10986052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Visão Funcional Atual da plataforma de PLD e Fraudes (As </a:t>
            </a:r>
            <a:r>
              <a:rPr lang="pt-BR" sz="2800" b="1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22A1E5C-0C28-4F5F-88CF-D8CD2523E1A5}"/>
              </a:ext>
            </a:extLst>
          </p:cNvPr>
          <p:cNvGrpSpPr/>
          <p:nvPr/>
        </p:nvGrpSpPr>
        <p:grpSpPr>
          <a:xfrm>
            <a:off x="1642352" y="798303"/>
            <a:ext cx="9408078" cy="5856051"/>
            <a:chOff x="1640922" y="798303"/>
            <a:chExt cx="9408078" cy="5856051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AEEE7212-08C3-4D16-8A4F-64C142B3605B}"/>
                </a:ext>
              </a:extLst>
            </p:cNvPr>
            <p:cNvSpPr/>
            <p:nvPr/>
          </p:nvSpPr>
          <p:spPr>
            <a:xfrm>
              <a:off x="1642353" y="798303"/>
              <a:ext cx="9406647" cy="5856051"/>
            </a:xfrm>
            <a:prstGeom prst="roundRect">
              <a:avLst>
                <a:gd name="adj" fmla="val 393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PLD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3A431B0-AAF9-46B7-9539-5D6F4EFABF0B}"/>
                </a:ext>
              </a:extLst>
            </p:cNvPr>
            <p:cNvSpPr/>
            <p:nvPr/>
          </p:nvSpPr>
          <p:spPr>
            <a:xfrm>
              <a:off x="1640923" y="5542273"/>
              <a:ext cx="9250933" cy="677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6F41B43-68AE-4F46-A03C-F8C7D874F4FA}"/>
                </a:ext>
              </a:extLst>
            </p:cNvPr>
            <p:cNvSpPr/>
            <p:nvPr/>
          </p:nvSpPr>
          <p:spPr>
            <a:xfrm>
              <a:off x="1640922" y="4111018"/>
              <a:ext cx="9250935" cy="13247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471BE80-7167-4822-B597-8E9F62A4BB38}"/>
                </a:ext>
              </a:extLst>
            </p:cNvPr>
            <p:cNvSpPr/>
            <p:nvPr/>
          </p:nvSpPr>
          <p:spPr>
            <a:xfrm>
              <a:off x="1652007" y="2263908"/>
              <a:ext cx="9239850" cy="1650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13689FC-371D-4DBA-80D2-7C61DE007BBF}"/>
                </a:ext>
              </a:extLst>
            </p:cNvPr>
            <p:cNvSpPr/>
            <p:nvPr/>
          </p:nvSpPr>
          <p:spPr>
            <a:xfrm>
              <a:off x="2880562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2F691C4-1964-4080-AAB4-1A24DA2D0874}"/>
                </a:ext>
              </a:extLst>
            </p:cNvPr>
            <p:cNvSpPr/>
            <p:nvPr/>
          </p:nvSpPr>
          <p:spPr>
            <a:xfrm>
              <a:off x="4212872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F797147-1B8D-4818-93F4-8B3801A7D5C2}"/>
                </a:ext>
              </a:extLst>
            </p:cNvPr>
            <p:cNvSpPr/>
            <p:nvPr/>
          </p:nvSpPr>
          <p:spPr>
            <a:xfrm>
              <a:off x="2962629" y="2490132"/>
              <a:ext cx="1071035" cy="5375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</a:rPr>
                <a:t>Regras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0D70831-DADD-4CA7-9FE4-4F2A3C6CCB6D}"/>
                </a:ext>
              </a:extLst>
            </p:cNvPr>
            <p:cNvSpPr/>
            <p:nvPr/>
          </p:nvSpPr>
          <p:spPr>
            <a:xfrm>
              <a:off x="2971206" y="4221944"/>
              <a:ext cx="1022205" cy="33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Mobile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A17EA3D-BB90-44CC-959A-0C3A9BFD8A18}"/>
                </a:ext>
              </a:extLst>
            </p:cNvPr>
            <p:cNvSpPr/>
            <p:nvPr/>
          </p:nvSpPr>
          <p:spPr>
            <a:xfrm>
              <a:off x="5536680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0036689-B5A3-4020-B4BC-901A446E51E0}"/>
                </a:ext>
              </a:extLst>
            </p:cNvPr>
            <p:cNvSpPr/>
            <p:nvPr/>
          </p:nvSpPr>
          <p:spPr>
            <a:xfrm>
              <a:off x="6838024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61B5DAA-60AE-4200-80CF-33AF92FDB65B}"/>
                </a:ext>
              </a:extLst>
            </p:cNvPr>
            <p:cNvSpPr/>
            <p:nvPr/>
          </p:nvSpPr>
          <p:spPr>
            <a:xfrm>
              <a:off x="8116856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58DF0F6-6DE6-4C8A-B4EC-FFB37EC41ECA}"/>
                </a:ext>
              </a:extLst>
            </p:cNvPr>
            <p:cNvSpPr/>
            <p:nvPr/>
          </p:nvSpPr>
          <p:spPr>
            <a:xfrm>
              <a:off x="9395688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D0A51AA-FB26-407B-AEE3-F0A683B44AE7}"/>
                </a:ext>
              </a:extLst>
            </p:cNvPr>
            <p:cNvSpPr/>
            <p:nvPr/>
          </p:nvSpPr>
          <p:spPr>
            <a:xfrm>
              <a:off x="2969359" y="5590072"/>
              <a:ext cx="1022205" cy="5375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Atendimento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096326B-4210-4C74-8287-A3658561D408}"/>
                </a:ext>
              </a:extLst>
            </p:cNvPr>
            <p:cNvSpPr/>
            <p:nvPr/>
          </p:nvSpPr>
          <p:spPr>
            <a:xfrm>
              <a:off x="2971205" y="4619311"/>
              <a:ext cx="1022205" cy="33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Internet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3B4F85E1-B9A0-43ED-98E8-E7A7AE4F0CC4}"/>
                </a:ext>
              </a:extLst>
            </p:cNvPr>
            <p:cNvSpPr/>
            <p:nvPr/>
          </p:nvSpPr>
          <p:spPr>
            <a:xfrm>
              <a:off x="2971205" y="5019378"/>
              <a:ext cx="1022205" cy="33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Telefone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F28F374D-0BC4-4C35-851E-EE22A3D677B4}"/>
              </a:ext>
            </a:extLst>
          </p:cNvPr>
          <p:cNvSpPr/>
          <p:nvPr/>
        </p:nvSpPr>
        <p:spPr>
          <a:xfrm>
            <a:off x="2969359" y="3169631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Parâmetros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88BEE99-57E9-46B1-9812-8FFA79B53D29}"/>
              </a:ext>
            </a:extLst>
          </p:cNvPr>
          <p:cNvSpPr/>
          <p:nvPr/>
        </p:nvSpPr>
        <p:spPr>
          <a:xfrm>
            <a:off x="4279530" y="2491116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Regras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5B876E23-B8D5-42DF-B82C-A2B67F170BE3}"/>
              </a:ext>
            </a:extLst>
          </p:cNvPr>
          <p:cNvSpPr/>
          <p:nvPr/>
        </p:nvSpPr>
        <p:spPr>
          <a:xfrm>
            <a:off x="6923066" y="2490131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Regras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29178AAE-61FD-4DAF-9338-7E669AB7EC17}"/>
              </a:ext>
            </a:extLst>
          </p:cNvPr>
          <p:cNvSpPr/>
          <p:nvPr/>
        </p:nvSpPr>
        <p:spPr>
          <a:xfrm>
            <a:off x="5607589" y="2490131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Regras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5644941-3A5A-48B2-A354-21531ACA21AC}"/>
              </a:ext>
            </a:extLst>
          </p:cNvPr>
          <p:cNvSpPr/>
          <p:nvPr/>
        </p:nvSpPr>
        <p:spPr>
          <a:xfrm>
            <a:off x="8165516" y="2498074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Regras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B0716865-6E4B-45DD-869B-06D2CE327BE6}"/>
              </a:ext>
            </a:extLst>
          </p:cNvPr>
          <p:cNvSpPr/>
          <p:nvPr/>
        </p:nvSpPr>
        <p:spPr>
          <a:xfrm>
            <a:off x="9478612" y="2498073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Regras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CCDDD87-FE8B-4611-A338-8CBA2F46C577}"/>
              </a:ext>
            </a:extLst>
          </p:cNvPr>
          <p:cNvSpPr/>
          <p:nvPr/>
        </p:nvSpPr>
        <p:spPr>
          <a:xfrm>
            <a:off x="4271918" y="3188813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Parâmetros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1805EBC9-38CE-41BF-AFF5-832EE25C3D86}"/>
              </a:ext>
            </a:extLst>
          </p:cNvPr>
          <p:cNvSpPr/>
          <p:nvPr/>
        </p:nvSpPr>
        <p:spPr>
          <a:xfrm>
            <a:off x="6920710" y="3169630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Parâmetros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5E4E56A9-8180-4EF2-94AF-D1E5EF5F1E8F}"/>
              </a:ext>
            </a:extLst>
          </p:cNvPr>
          <p:cNvSpPr/>
          <p:nvPr/>
        </p:nvSpPr>
        <p:spPr>
          <a:xfrm>
            <a:off x="5618846" y="3182318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Parâmetros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B8AA984B-BF1D-499B-ABA4-D589C10F8D62}"/>
              </a:ext>
            </a:extLst>
          </p:cNvPr>
          <p:cNvSpPr/>
          <p:nvPr/>
        </p:nvSpPr>
        <p:spPr>
          <a:xfrm>
            <a:off x="8204069" y="3167158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Parâmetros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5CE1EC7-9637-43DE-BD00-53E09C368B84}"/>
              </a:ext>
            </a:extLst>
          </p:cNvPr>
          <p:cNvSpPr/>
          <p:nvPr/>
        </p:nvSpPr>
        <p:spPr>
          <a:xfrm>
            <a:off x="9468959" y="3174167"/>
            <a:ext cx="107103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Parâmetros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29C00748-0CDA-48A1-A22C-2F47794861F2}"/>
              </a:ext>
            </a:extLst>
          </p:cNvPr>
          <p:cNvSpPr/>
          <p:nvPr/>
        </p:nvSpPr>
        <p:spPr>
          <a:xfrm>
            <a:off x="4303944" y="4225835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8CB3E4B-F2B8-4658-AE97-4E71682FE79F}"/>
              </a:ext>
            </a:extLst>
          </p:cNvPr>
          <p:cNvSpPr/>
          <p:nvPr/>
        </p:nvSpPr>
        <p:spPr>
          <a:xfrm>
            <a:off x="4303944" y="4623202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87EF5C7-D9FC-462A-B6E3-0EFF56738F91}"/>
              </a:ext>
            </a:extLst>
          </p:cNvPr>
          <p:cNvSpPr/>
          <p:nvPr/>
        </p:nvSpPr>
        <p:spPr>
          <a:xfrm>
            <a:off x="4303944" y="5023269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3C2DBC3C-3FF4-4677-B447-FED69EB2C014}"/>
              </a:ext>
            </a:extLst>
          </p:cNvPr>
          <p:cNvSpPr/>
          <p:nvPr/>
        </p:nvSpPr>
        <p:spPr>
          <a:xfrm>
            <a:off x="5624420" y="4216474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0186880D-9EAE-422F-9140-A218E3BAE93B}"/>
              </a:ext>
            </a:extLst>
          </p:cNvPr>
          <p:cNvSpPr/>
          <p:nvPr/>
        </p:nvSpPr>
        <p:spPr>
          <a:xfrm>
            <a:off x="5624419" y="4613841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F4FBB95-B5A4-4AAA-AD47-BF623B558989}"/>
              </a:ext>
            </a:extLst>
          </p:cNvPr>
          <p:cNvSpPr/>
          <p:nvPr/>
        </p:nvSpPr>
        <p:spPr>
          <a:xfrm>
            <a:off x="5624419" y="5013908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8B532081-66EC-4547-B76B-BDC08D116B66}"/>
              </a:ext>
            </a:extLst>
          </p:cNvPr>
          <p:cNvSpPr/>
          <p:nvPr/>
        </p:nvSpPr>
        <p:spPr>
          <a:xfrm>
            <a:off x="6933349" y="4216474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859D8E-0CCF-4167-B217-B6DFA6AE3FDD}"/>
              </a:ext>
            </a:extLst>
          </p:cNvPr>
          <p:cNvSpPr/>
          <p:nvPr/>
        </p:nvSpPr>
        <p:spPr>
          <a:xfrm>
            <a:off x="6933348" y="4613841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16A14F1-0AED-4FE7-A6E6-F6A48E4149E2}"/>
              </a:ext>
            </a:extLst>
          </p:cNvPr>
          <p:cNvSpPr/>
          <p:nvPr/>
        </p:nvSpPr>
        <p:spPr>
          <a:xfrm>
            <a:off x="6933348" y="5013908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B417834-089C-4BC9-8154-938A5FC8B09C}"/>
              </a:ext>
            </a:extLst>
          </p:cNvPr>
          <p:cNvSpPr/>
          <p:nvPr/>
        </p:nvSpPr>
        <p:spPr>
          <a:xfrm>
            <a:off x="8212180" y="4225835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3FD8300-B68F-4919-AA2F-B3F758C92CD0}"/>
              </a:ext>
            </a:extLst>
          </p:cNvPr>
          <p:cNvSpPr/>
          <p:nvPr/>
        </p:nvSpPr>
        <p:spPr>
          <a:xfrm>
            <a:off x="8212179" y="4623202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F763E83-4D04-46D8-9125-54F000D69D38}"/>
              </a:ext>
            </a:extLst>
          </p:cNvPr>
          <p:cNvSpPr/>
          <p:nvPr/>
        </p:nvSpPr>
        <p:spPr>
          <a:xfrm>
            <a:off x="8212179" y="5023269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D044598-84A0-446E-B8E2-4302EE3BE551}"/>
              </a:ext>
            </a:extLst>
          </p:cNvPr>
          <p:cNvSpPr/>
          <p:nvPr/>
        </p:nvSpPr>
        <p:spPr>
          <a:xfrm>
            <a:off x="9488407" y="4216474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5EECCAED-9BA3-4253-90D7-0FCF6ACD4B2D}"/>
              </a:ext>
            </a:extLst>
          </p:cNvPr>
          <p:cNvSpPr/>
          <p:nvPr/>
        </p:nvSpPr>
        <p:spPr>
          <a:xfrm>
            <a:off x="9488406" y="4613841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604404BF-ED08-4738-B5BD-A1AA95BF8C23}"/>
              </a:ext>
            </a:extLst>
          </p:cNvPr>
          <p:cNvSpPr/>
          <p:nvPr/>
        </p:nvSpPr>
        <p:spPr>
          <a:xfrm>
            <a:off x="9488406" y="5013908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70AF03E1-3971-442D-B6DB-89CE64B42B08}"/>
              </a:ext>
            </a:extLst>
          </p:cNvPr>
          <p:cNvSpPr/>
          <p:nvPr/>
        </p:nvSpPr>
        <p:spPr>
          <a:xfrm>
            <a:off x="4316353" y="5612246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20FD7B8E-6B8C-45EE-9FE3-5F57A897C9EF}"/>
              </a:ext>
            </a:extLst>
          </p:cNvPr>
          <p:cNvSpPr/>
          <p:nvPr/>
        </p:nvSpPr>
        <p:spPr>
          <a:xfrm>
            <a:off x="6933348" y="5603946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D6943B0-F59A-4167-ADC7-22906FD2244B}"/>
              </a:ext>
            </a:extLst>
          </p:cNvPr>
          <p:cNvSpPr/>
          <p:nvPr/>
        </p:nvSpPr>
        <p:spPr>
          <a:xfrm>
            <a:off x="5624419" y="5608580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48A0C46F-0A11-438C-A2D3-0140A4141E68}"/>
              </a:ext>
            </a:extLst>
          </p:cNvPr>
          <p:cNvSpPr/>
          <p:nvPr/>
        </p:nvSpPr>
        <p:spPr>
          <a:xfrm>
            <a:off x="9478955" y="5609902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4368B74A-9124-4495-BDE1-6401E50B65D5}"/>
              </a:ext>
            </a:extLst>
          </p:cNvPr>
          <p:cNvSpPr/>
          <p:nvPr/>
        </p:nvSpPr>
        <p:spPr>
          <a:xfrm>
            <a:off x="8214556" y="5603726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EE9754C5-9621-4671-9138-4399AEBAB2B0}"/>
              </a:ext>
            </a:extLst>
          </p:cNvPr>
          <p:cNvSpPr/>
          <p:nvPr/>
        </p:nvSpPr>
        <p:spPr>
          <a:xfrm>
            <a:off x="1825037" y="2846453"/>
            <a:ext cx="872841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Parâmetros e Regras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18617E53-3AF0-4008-9D96-131CD2DB9078}"/>
              </a:ext>
            </a:extLst>
          </p:cNvPr>
          <p:cNvSpPr/>
          <p:nvPr/>
        </p:nvSpPr>
        <p:spPr>
          <a:xfrm>
            <a:off x="1734879" y="5612246"/>
            <a:ext cx="963000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Back Office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E9B621E-D321-4848-AE4A-5C28AB962EB8}"/>
              </a:ext>
            </a:extLst>
          </p:cNvPr>
          <p:cNvSpPr/>
          <p:nvPr/>
        </p:nvSpPr>
        <p:spPr>
          <a:xfrm>
            <a:off x="1734878" y="4530751"/>
            <a:ext cx="1034843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Monitoramento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C139FCC8-1758-4854-B7FF-68133EFBD522}"/>
              </a:ext>
            </a:extLst>
          </p:cNvPr>
          <p:cNvSpPr/>
          <p:nvPr/>
        </p:nvSpPr>
        <p:spPr>
          <a:xfrm>
            <a:off x="4333546" y="1680280"/>
            <a:ext cx="963000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Empréstimo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5526974A-CEAC-4F58-A58A-41C696FB1EF0}"/>
              </a:ext>
            </a:extLst>
          </p:cNvPr>
          <p:cNvSpPr/>
          <p:nvPr/>
        </p:nvSpPr>
        <p:spPr>
          <a:xfrm>
            <a:off x="5657002" y="1680279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Financiamento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B23FC2E2-EBB0-4B3D-A1B4-3195EAB7EF70}"/>
              </a:ext>
            </a:extLst>
          </p:cNvPr>
          <p:cNvSpPr/>
          <p:nvPr/>
        </p:nvSpPr>
        <p:spPr>
          <a:xfrm>
            <a:off x="6919936" y="1672610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Seguros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84584373-2CE1-496D-91BE-9BDE40928787}"/>
              </a:ext>
            </a:extLst>
          </p:cNvPr>
          <p:cNvSpPr/>
          <p:nvPr/>
        </p:nvSpPr>
        <p:spPr>
          <a:xfrm>
            <a:off x="8219848" y="1680278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Conta Corrente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0A06ED47-D0BF-43C0-99E6-CC4EF689D908}"/>
              </a:ext>
            </a:extLst>
          </p:cNvPr>
          <p:cNvSpPr/>
          <p:nvPr/>
        </p:nvSpPr>
        <p:spPr>
          <a:xfrm>
            <a:off x="9474219" y="1700928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Investimento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9DBABEF6-90A6-48CC-A500-48B799F9D545}"/>
              </a:ext>
            </a:extLst>
          </p:cNvPr>
          <p:cNvSpPr/>
          <p:nvPr/>
        </p:nvSpPr>
        <p:spPr>
          <a:xfrm>
            <a:off x="2989699" y="1700418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Cartão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ixaDeTexto 64">
            <a:extLst>
              <a:ext uri="{FF2B5EF4-FFF2-40B4-BE49-F238E27FC236}">
                <a16:creationId xmlns:a16="http://schemas.microsoft.com/office/drawing/2014/main" id="{8EB9E627-77A7-4323-89A5-94AA1A8BA5D2}"/>
              </a:ext>
            </a:extLst>
          </p:cNvPr>
          <p:cNvSpPr txBox="1"/>
          <p:nvPr/>
        </p:nvSpPr>
        <p:spPr>
          <a:xfrm>
            <a:off x="1046922" y="110381"/>
            <a:ext cx="1054873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Visão Funcional Atual da plataforma de PLD e Fraudes (</a:t>
            </a:r>
            <a:r>
              <a:rPr lang="pt-BR" sz="2800" b="1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 Be)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22A1E5C-0C28-4F5F-88CF-D8CD2523E1A5}"/>
              </a:ext>
            </a:extLst>
          </p:cNvPr>
          <p:cNvGrpSpPr/>
          <p:nvPr/>
        </p:nvGrpSpPr>
        <p:grpSpPr>
          <a:xfrm>
            <a:off x="1642352" y="798303"/>
            <a:ext cx="9408078" cy="5856051"/>
            <a:chOff x="1640922" y="798303"/>
            <a:chExt cx="9408078" cy="5856051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AEEE7212-08C3-4D16-8A4F-64C142B3605B}"/>
                </a:ext>
              </a:extLst>
            </p:cNvPr>
            <p:cNvSpPr/>
            <p:nvPr/>
          </p:nvSpPr>
          <p:spPr>
            <a:xfrm>
              <a:off x="1642353" y="798303"/>
              <a:ext cx="9406647" cy="5856051"/>
            </a:xfrm>
            <a:prstGeom prst="roundRect">
              <a:avLst>
                <a:gd name="adj" fmla="val 393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PLD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3A431B0-AAF9-46B7-9539-5D6F4EFABF0B}"/>
                </a:ext>
              </a:extLst>
            </p:cNvPr>
            <p:cNvSpPr/>
            <p:nvPr/>
          </p:nvSpPr>
          <p:spPr>
            <a:xfrm>
              <a:off x="1640923" y="5542273"/>
              <a:ext cx="9250933" cy="677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6F41B43-68AE-4F46-A03C-F8C7D874F4FA}"/>
                </a:ext>
              </a:extLst>
            </p:cNvPr>
            <p:cNvSpPr/>
            <p:nvPr/>
          </p:nvSpPr>
          <p:spPr>
            <a:xfrm>
              <a:off x="1640922" y="4111018"/>
              <a:ext cx="9250935" cy="13247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471BE80-7167-4822-B597-8E9F62A4BB38}"/>
                </a:ext>
              </a:extLst>
            </p:cNvPr>
            <p:cNvSpPr/>
            <p:nvPr/>
          </p:nvSpPr>
          <p:spPr>
            <a:xfrm>
              <a:off x="1652007" y="2263908"/>
              <a:ext cx="9239850" cy="1650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13689FC-371D-4DBA-80D2-7C61DE007BBF}"/>
                </a:ext>
              </a:extLst>
            </p:cNvPr>
            <p:cNvSpPr/>
            <p:nvPr/>
          </p:nvSpPr>
          <p:spPr>
            <a:xfrm>
              <a:off x="2880562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2F691C4-1964-4080-AAB4-1A24DA2D0874}"/>
                </a:ext>
              </a:extLst>
            </p:cNvPr>
            <p:cNvSpPr/>
            <p:nvPr/>
          </p:nvSpPr>
          <p:spPr>
            <a:xfrm>
              <a:off x="4212872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0D70831-DADD-4CA7-9FE4-4F2A3C6CCB6D}"/>
                </a:ext>
              </a:extLst>
            </p:cNvPr>
            <p:cNvSpPr/>
            <p:nvPr/>
          </p:nvSpPr>
          <p:spPr>
            <a:xfrm>
              <a:off x="2971206" y="4221944"/>
              <a:ext cx="1022205" cy="33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Mobile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A17EA3D-BB90-44CC-959A-0C3A9BFD8A18}"/>
                </a:ext>
              </a:extLst>
            </p:cNvPr>
            <p:cNvSpPr/>
            <p:nvPr/>
          </p:nvSpPr>
          <p:spPr>
            <a:xfrm>
              <a:off x="5536680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0036689-B5A3-4020-B4BC-901A446E51E0}"/>
                </a:ext>
              </a:extLst>
            </p:cNvPr>
            <p:cNvSpPr/>
            <p:nvPr/>
          </p:nvSpPr>
          <p:spPr>
            <a:xfrm>
              <a:off x="6838024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61B5DAA-60AE-4200-80CF-33AF92FDB65B}"/>
                </a:ext>
              </a:extLst>
            </p:cNvPr>
            <p:cNvSpPr/>
            <p:nvPr/>
          </p:nvSpPr>
          <p:spPr>
            <a:xfrm>
              <a:off x="8116856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58DF0F6-6DE6-4C8A-B4EC-FFB37EC41ECA}"/>
                </a:ext>
              </a:extLst>
            </p:cNvPr>
            <p:cNvSpPr/>
            <p:nvPr/>
          </p:nvSpPr>
          <p:spPr>
            <a:xfrm>
              <a:off x="9395688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D0A51AA-FB26-407B-AEE3-F0A683B44AE7}"/>
                </a:ext>
              </a:extLst>
            </p:cNvPr>
            <p:cNvSpPr/>
            <p:nvPr/>
          </p:nvSpPr>
          <p:spPr>
            <a:xfrm>
              <a:off x="2969359" y="5590072"/>
              <a:ext cx="1022205" cy="5375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Atendimento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096326B-4210-4C74-8287-A3658561D408}"/>
                </a:ext>
              </a:extLst>
            </p:cNvPr>
            <p:cNvSpPr/>
            <p:nvPr/>
          </p:nvSpPr>
          <p:spPr>
            <a:xfrm>
              <a:off x="2971205" y="4619311"/>
              <a:ext cx="1022205" cy="33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Internet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3B4F85E1-B9A0-43ED-98E8-E7A7AE4F0CC4}"/>
                </a:ext>
              </a:extLst>
            </p:cNvPr>
            <p:cNvSpPr/>
            <p:nvPr/>
          </p:nvSpPr>
          <p:spPr>
            <a:xfrm>
              <a:off x="2971205" y="5019378"/>
              <a:ext cx="1022205" cy="33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Telefone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F28F374D-0BC4-4C35-851E-EE22A3D677B4}"/>
              </a:ext>
            </a:extLst>
          </p:cNvPr>
          <p:cNvSpPr/>
          <p:nvPr/>
        </p:nvSpPr>
        <p:spPr>
          <a:xfrm>
            <a:off x="2969359" y="3169631"/>
            <a:ext cx="7511726" cy="537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Parâmetros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29C00748-0CDA-48A1-A22C-2F47794861F2}"/>
              </a:ext>
            </a:extLst>
          </p:cNvPr>
          <p:cNvSpPr/>
          <p:nvPr/>
        </p:nvSpPr>
        <p:spPr>
          <a:xfrm>
            <a:off x="4303944" y="4225835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8CB3E4B-F2B8-4658-AE97-4E71682FE79F}"/>
              </a:ext>
            </a:extLst>
          </p:cNvPr>
          <p:cNvSpPr/>
          <p:nvPr/>
        </p:nvSpPr>
        <p:spPr>
          <a:xfrm>
            <a:off x="4303944" y="4623202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87EF5C7-D9FC-462A-B6E3-0EFF56738F91}"/>
              </a:ext>
            </a:extLst>
          </p:cNvPr>
          <p:cNvSpPr/>
          <p:nvPr/>
        </p:nvSpPr>
        <p:spPr>
          <a:xfrm>
            <a:off x="4303944" y="5023269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3C2DBC3C-3FF4-4677-B447-FED69EB2C014}"/>
              </a:ext>
            </a:extLst>
          </p:cNvPr>
          <p:cNvSpPr/>
          <p:nvPr/>
        </p:nvSpPr>
        <p:spPr>
          <a:xfrm>
            <a:off x="5624420" y="4216474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0186880D-9EAE-422F-9140-A218E3BAE93B}"/>
              </a:ext>
            </a:extLst>
          </p:cNvPr>
          <p:cNvSpPr/>
          <p:nvPr/>
        </p:nvSpPr>
        <p:spPr>
          <a:xfrm>
            <a:off x="5624419" y="4613841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F4FBB95-B5A4-4AAA-AD47-BF623B558989}"/>
              </a:ext>
            </a:extLst>
          </p:cNvPr>
          <p:cNvSpPr/>
          <p:nvPr/>
        </p:nvSpPr>
        <p:spPr>
          <a:xfrm>
            <a:off x="5624419" y="5013908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8B532081-66EC-4547-B76B-BDC08D116B66}"/>
              </a:ext>
            </a:extLst>
          </p:cNvPr>
          <p:cNvSpPr/>
          <p:nvPr/>
        </p:nvSpPr>
        <p:spPr>
          <a:xfrm>
            <a:off x="6933349" y="4216474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3859D8E-0CCF-4167-B217-B6DFA6AE3FDD}"/>
              </a:ext>
            </a:extLst>
          </p:cNvPr>
          <p:cNvSpPr/>
          <p:nvPr/>
        </p:nvSpPr>
        <p:spPr>
          <a:xfrm>
            <a:off x="6933348" y="4613841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16A14F1-0AED-4FE7-A6E6-F6A48E4149E2}"/>
              </a:ext>
            </a:extLst>
          </p:cNvPr>
          <p:cNvSpPr/>
          <p:nvPr/>
        </p:nvSpPr>
        <p:spPr>
          <a:xfrm>
            <a:off x="6933348" y="5013908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B417834-089C-4BC9-8154-938A5FC8B09C}"/>
              </a:ext>
            </a:extLst>
          </p:cNvPr>
          <p:cNvSpPr/>
          <p:nvPr/>
        </p:nvSpPr>
        <p:spPr>
          <a:xfrm>
            <a:off x="8212180" y="4225835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3FD8300-B68F-4919-AA2F-B3F758C92CD0}"/>
              </a:ext>
            </a:extLst>
          </p:cNvPr>
          <p:cNvSpPr/>
          <p:nvPr/>
        </p:nvSpPr>
        <p:spPr>
          <a:xfrm>
            <a:off x="8212179" y="4623202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F763E83-4D04-46D8-9125-54F000D69D38}"/>
              </a:ext>
            </a:extLst>
          </p:cNvPr>
          <p:cNvSpPr/>
          <p:nvPr/>
        </p:nvSpPr>
        <p:spPr>
          <a:xfrm>
            <a:off x="8212179" y="5023269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D044598-84A0-446E-B8E2-4302EE3BE551}"/>
              </a:ext>
            </a:extLst>
          </p:cNvPr>
          <p:cNvSpPr/>
          <p:nvPr/>
        </p:nvSpPr>
        <p:spPr>
          <a:xfrm>
            <a:off x="9488407" y="4216474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Mobile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5EECCAED-9BA3-4253-90D7-0FCF6ACD4B2D}"/>
              </a:ext>
            </a:extLst>
          </p:cNvPr>
          <p:cNvSpPr/>
          <p:nvPr/>
        </p:nvSpPr>
        <p:spPr>
          <a:xfrm>
            <a:off x="9488406" y="4613841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Internet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604404BF-ED08-4738-B5BD-A1AA95BF8C23}"/>
              </a:ext>
            </a:extLst>
          </p:cNvPr>
          <p:cNvSpPr/>
          <p:nvPr/>
        </p:nvSpPr>
        <p:spPr>
          <a:xfrm>
            <a:off x="9488406" y="5013908"/>
            <a:ext cx="1022205" cy="333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Telefone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70AF03E1-3971-442D-B6DB-89CE64B42B08}"/>
              </a:ext>
            </a:extLst>
          </p:cNvPr>
          <p:cNvSpPr/>
          <p:nvPr/>
        </p:nvSpPr>
        <p:spPr>
          <a:xfrm>
            <a:off x="4316353" y="5612246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20FD7B8E-6B8C-45EE-9FE3-5F57A897C9EF}"/>
              </a:ext>
            </a:extLst>
          </p:cNvPr>
          <p:cNvSpPr/>
          <p:nvPr/>
        </p:nvSpPr>
        <p:spPr>
          <a:xfrm>
            <a:off x="6933348" y="5603946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D6943B0-F59A-4167-ADC7-22906FD2244B}"/>
              </a:ext>
            </a:extLst>
          </p:cNvPr>
          <p:cNvSpPr/>
          <p:nvPr/>
        </p:nvSpPr>
        <p:spPr>
          <a:xfrm>
            <a:off x="5624419" y="5608580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48A0C46F-0A11-438C-A2D3-0140A4141E68}"/>
              </a:ext>
            </a:extLst>
          </p:cNvPr>
          <p:cNvSpPr/>
          <p:nvPr/>
        </p:nvSpPr>
        <p:spPr>
          <a:xfrm>
            <a:off x="9478955" y="5609902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4368B74A-9124-4495-BDE1-6401E50B65D5}"/>
              </a:ext>
            </a:extLst>
          </p:cNvPr>
          <p:cNvSpPr/>
          <p:nvPr/>
        </p:nvSpPr>
        <p:spPr>
          <a:xfrm>
            <a:off x="8214556" y="5603726"/>
            <a:ext cx="1022205" cy="537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Atendimento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EE9754C5-9621-4671-9138-4399AEBAB2B0}"/>
              </a:ext>
            </a:extLst>
          </p:cNvPr>
          <p:cNvSpPr/>
          <p:nvPr/>
        </p:nvSpPr>
        <p:spPr>
          <a:xfrm>
            <a:off x="1825037" y="2846453"/>
            <a:ext cx="872841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Parâmetros e Regras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18617E53-3AF0-4008-9D96-131CD2DB9078}"/>
              </a:ext>
            </a:extLst>
          </p:cNvPr>
          <p:cNvSpPr/>
          <p:nvPr/>
        </p:nvSpPr>
        <p:spPr>
          <a:xfrm>
            <a:off x="1734879" y="5612246"/>
            <a:ext cx="963000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Back Office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E9B621E-D321-4848-AE4A-5C28AB962EB8}"/>
              </a:ext>
            </a:extLst>
          </p:cNvPr>
          <p:cNvSpPr/>
          <p:nvPr/>
        </p:nvSpPr>
        <p:spPr>
          <a:xfrm>
            <a:off x="1734878" y="4530751"/>
            <a:ext cx="1034843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Monitoramento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C139FCC8-1758-4854-B7FF-68133EFBD522}"/>
              </a:ext>
            </a:extLst>
          </p:cNvPr>
          <p:cNvSpPr/>
          <p:nvPr/>
        </p:nvSpPr>
        <p:spPr>
          <a:xfrm>
            <a:off x="4333546" y="1680280"/>
            <a:ext cx="963000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Empréstimo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5526974A-CEAC-4F58-A58A-41C696FB1EF0}"/>
              </a:ext>
            </a:extLst>
          </p:cNvPr>
          <p:cNvSpPr/>
          <p:nvPr/>
        </p:nvSpPr>
        <p:spPr>
          <a:xfrm>
            <a:off x="5657002" y="1680279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Financiamento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B23FC2E2-EBB0-4B3D-A1B4-3195EAB7EF70}"/>
              </a:ext>
            </a:extLst>
          </p:cNvPr>
          <p:cNvSpPr/>
          <p:nvPr/>
        </p:nvSpPr>
        <p:spPr>
          <a:xfrm>
            <a:off x="6919936" y="1672610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Seguros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84584373-2CE1-496D-91BE-9BDE40928787}"/>
              </a:ext>
            </a:extLst>
          </p:cNvPr>
          <p:cNvSpPr/>
          <p:nvPr/>
        </p:nvSpPr>
        <p:spPr>
          <a:xfrm>
            <a:off x="8219848" y="1680278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Conta Corrente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0A06ED47-D0BF-43C0-99E6-CC4EF689D908}"/>
              </a:ext>
            </a:extLst>
          </p:cNvPr>
          <p:cNvSpPr/>
          <p:nvPr/>
        </p:nvSpPr>
        <p:spPr>
          <a:xfrm>
            <a:off x="9474219" y="1700928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Investimento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9DBABEF6-90A6-48CC-A500-48B799F9D545}"/>
              </a:ext>
            </a:extLst>
          </p:cNvPr>
          <p:cNvSpPr/>
          <p:nvPr/>
        </p:nvSpPr>
        <p:spPr>
          <a:xfrm>
            <a:off x="2989699" y="1700418"/>
            <a:ext cx="1006866" cy="4852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Cartão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0FCFA7F-58ED-47FC-ADFA-B13A305BEDC2}"/>
              </a:ext>
            </a:extLst>
          </p:cNvPr>
          <p:cNvSpPr/>
          <p:nvPr/>
        </p:nvSpPr>
        <p:spPr>
          <a:xfrm>
            <a:off x="2969359" y="2466254"/>
            <a:ext cx="7511726" cy="537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Regras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9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D25D9610-0045-4DC9-8F75-C5BFDB9012E2}"/>
              </a:ext>
            </a:extLst>
          </p:cNvPr>
          <p:cNvGrpSpPr/>
          <p:nvPr/>
        </p:nvGrpSpPr>
        <p:grpSpPr>
          <a:xfrm>
            <a:off x="182323" y="1508422"/>
            <a:ext cx="6371347" cy="4637297"/>
            <a:chOff x="1642353" y="798303"/>
            <a:chExt cx="9406647" cy="5856051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2BC6E66D-ECD3-4539-AED7-7AEBE09207ED}"/>
                </a:ext>
              </a:extLst>
            </p:cNvPr>
            <p:cNvSpPr/>
            <p:nvPr/>
          </p:nvSpPr>
          <p:spPr>
            <a:xfrm>
              <a:off x="1642353" y="798303"/>
              <a:ext cx="9406647" cy="5856051"/>
            </a:xfrm>
            <a:prstGeom prst="roundRect">
              <a:avLst>
                <a:gd name="adj" fmla="val 86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PLD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79DF533-4B58-4220-8BBC-EC83996DD0BD}"/>
                </a:ext>
              </a:extLst>
            </p:cNvPr>
            <p:cNvSpPr/>
            <p:nvPr/>
          </p:nvSpPr>
          <p:spPr>
            <a:xfrm>
              <a:off x="1699912" y="5542273"/>
              <a:ext cx="9201439" cy="6774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pt-BR" sz="800" dirty="0"/>
            </a:p>
            <a:p>
              <a:endParaRPr lang="en-US" sz="800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7E99CA-D1C2-403F-853F-1E2D738465EA}"/>
                </a:ext>
              </a:extLst>
            </p:cNvPr>
            <p:cNvSpPr/>
            <p:nvPr/>
          </p:nvSpPr>
          <p:spPr>
            <a:xfrm>
              <a:off x="1699913" y="4111018"/>
              <a:ext cx="9184905" cy="13247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8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433C0F3-3D77-4DE3-923C-ADCE85CE26B9}"/>
                </a:ext>
              </a:extLst>
            </p:cNvPr>
            <p:cNvSpPr/>
            <p:nvPr/>
          </p:nvSpPr>
          <p:spPr>
            <a:xfrm>
              <a:off x="1699913" y="2263908"/>
              <a:ext cx="9201439" cy="1650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800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580082D-4632-4566-817A-6CFD6715E352}"/>
                </a:ext>
              </a:extLst>
            </p:cNvPr>
            <p:cNvSpPr/>
            <p:nvPr/>
          </p:nvSpPr>
          <p:spPr>
            <a:xfrm>
              <a:off x="2880562" y="1596976"/>
              <a:ext cx="1212854" cy="4746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45742A3-55A2-4CB0-A240-48CE223858CD}"/>
                </a:ext>
              </a:extLst>
            </p:cNvPr>
            <p:cNvSpPr/>
            <p:nvPr/>
          </p:nvSpPr>
          <p:spPr>
            <a:xfrm>
              <a:off x="4212872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C188DF-2556-40D4-B21E-B8B2853719F3}"/>
                </a:ext>
              </a:extLst>
            </p:cNvPr>
            <p:cNvSpPr/>
            <p:nvPr/>
          </p:nvSpPr>
          <p:spPr>
            <a:xfrm>
              <a:off x="2970097" y="2625356"/>
              <a:ext cx="1071035" cy="53751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Regras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DE276C1-BF32-45CB-BDE8-2063B568BE4F}"/>
                </a:ext>
              </a:extLst>
            </p:cNvPr>
            <p:cNvSpPr/>
            <p:nvPr/>
          </p:nvSpPr>
          <p:spPr>
            <a:xfrm>
              <a:off x="2991179" y="3194926"/>
              <a:ext cx="1028872" cy="53751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Parâmetros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02E2385-94CA-434D-A104-D49D72E75EA7}"/>
                </a:ext>
              </a:extLst>
            </p:cNvPr>
            <p:cNvSpPr/>
            <p:nvPr/>
          </p:nvSpPr>
          <p:spPr>
            <a:xfrm>
              <a:off x="2971206" y="4221944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Mobile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07985E2-896D-47E4-B17E-B3DA93EE4338}"/>
                </a:ext>
              </a:extLst>
            </p:cNvPr>
            <p:cNvSpPr/>
            <p:nvPr/>
          </p:nvSpPr>
          <p:spPr>
            <a:xfrm>
              <a:off x="5536680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119861C-7D27-4401-96B4-48DF2B07E787}"/>
                </a:ext>
              </a:extLst>
            </p:cNvPr>
            <p:cNvSpPr/>
            <p:nvPr/>
          </p:nvSpPr>
          <p:spPr>
            <a:xfrm>
              <a:off x="6838024" y="1596976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E3A52EA-A3C5-44EB-8C4D-D417F0A6AC64}"/>
                </a:ext>
              </a:extLst>
            </p:cNvPr>
            <p:cNvSpPr/>
            <p:nvPr/>
          </p:nvSpPr>
          <p:spPr>
            <a:xfrm>
              <a:off x="8116856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B06428E-3C26-4FC5-87EC-42D31D1ADC04}"/>
                </a:ext>
              </a:extLst>
            </p:cNvPr>
            <p:cNvSpPr/>
            <p:nvPr/>
          </p:nvSpPr>
          <p:spPr>
            <a:xfrm>
              <a:off x="9395688" y="1596975"/>
              <a:ext cx="1212854" cy="4746093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88AFF4C-347D-437D-84E6-A8AFDFCDE0F6}"/>
                </a:ext>
              </a:extLst>
            </p:cNvPr>
            <p:cNvSpPr/>
            <p:nvPr/>
          </p:nvSpPr>
          <p:spPr>
            <a:xfrm>
              <a:off x="4293826" y="2593303"/>
              <a:ext cx="107103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Regras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BB7D29-3C4E-4B49-907E-73C50C3F8711}"/>
                </a:ext>
              </a:extLst>
            </p:cNvPr>
            <p:cNvSpPr/>
            <p:nvPr/>
          </p:nvSpPr>
          <p:spPr>
            <a:xfrm>
              <a:off x="4309230" y="3194926"/>
              <a:ext cx="1028872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Parâmetros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C284FD3-7723-458B-BBDC-4283196233D2}"/>
                </a:ext>
              </a:extLst>
            </p:cNvPr>
            <p:cNvSpPr/>
            <p:nvPr/>
          </p:nvSpPr>
          <p:spPr>
            <a:xfrm>
              <a:off x="5654387" y="2593303"/>
              <a:ext cx="107103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Regras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A22F564-9726-426E-9D56-936C7DA584B4}"/>
                </a:ext>
              </a:extLst>
            </p:cNvPr>
            <p:cNvSpPr/>
            <p:nvPr/>
          </p:nvSpPr>
          <p:spPr>
            <a:xfrm>
              <a:off x="5669790" y="3194926"/>
              <a:ext cx="1028872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Parâmetros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05D85E8-5A9C-42CE-8BEF-CDA15CB20DD6}"/>
                </a:ext>
              </a:extLst>
            </p:cNvPr>
            <p:cNvSpPr/>
            <p:nvPr/>
          </p:nvSpPr>
          <p:spPr>
            <a:xfrm>
              <a:off x="6972437" y="2593303"/>
              <a:ext cx="107103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Regras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C1A5D9A-B439-4093-A8EE-7764A4444205}"/>
                </a:ext>
              </a:extLst>
            </p:cNvPr>
            <p:cNvSpPr/>
            <p:nvPr/>
          </p:nvSpPr>
          <p:spPr>
            <a:xfrm>
              <a:off x="6987841" y="3194926"/>
              <a:ext cx="1028872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Parâmetros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2696234D-3B03-4292-B2AA-233424F53A8B}"/>
                </a:ext>
              </a:extLst>
            </p:cNvPr>
            <p:cNvSpPr/>
            <p:nvPr/>
          </p:nvSpPr>
          <p:spPr>
            <a:xfrm>
              <a:off x="8197738" y="2628163"/>
              <a:ext cx="1071036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Regras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83FDB80-4A75-4191-992F-5A4FF43B538B}"/>
                </a:ext>
              </a:extLst>
            </p:cNvPr>
            <p:cNvSpPr/>
            <p:nvPr/>
          </p:nvSpPr>
          <p:spPr>
            <a:xfrm>
              <a:off x="8271180" y="3228338"/>
              <a:ext cx="1028873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Parâmetros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745B211-CB70-41B1-B8FC-AD331972CE1B}"/>
                </a:ext>
              </a:extLst>
            </p:cNvPr>
            <p:cNvSpPr/>
            <p:nvPr/>
          </p:nvSpPr>
          <p:spPr>
            <a:xfrm>
              <a:off x="9463121" y="2613635"/>
              <a:ext cx="1071036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Regras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05FA323-1EE3-491C-9C0F-807650C5133D}"/>
                </a:ext>
              </a:extLst>
            </p:cNvPr>
            <p:cNvSpPr/>
            <p:nvPr/>
          </p:nvSpPr>
          <p:spPr>
            <a:xfrm>
              <a:off x="9500379" y="3228338"/>
              <a:ext cx="1028873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Parâmetros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02B134E-2AC9-4CBD-BE8B-C27DE1DB0AA3}"/>
                </a:ext>
              </a:extLst>
            </p:cNvPr>
            <p:cNvSpPr/>
            <p:nvPr/>
          </p:nvSpPr>
          <p:spPr>
            <a:xfrm>
              <a:off x="2968870" y="5606978"/>
              <a:ext cx="102220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Atendimento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CE0F4F-951D-4156-B6A1-7EF437F315E7}"/>
                </a:ext>
              </a:extLst>
            </p:cNvPr>
            <p:cNvSpPr/>
            <p:nvPr/>
          </p:nvSpPr>
          <p:spPr>
            <a:xfrm>
              <a:off x="4338963" y="5586802"/>
              <a:ext cx="102220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Atendimento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1F49B88-9B48-402C-AB2A-7529DEFBB2A7}"/>
                </a:ext>
              </a:extLst>
            </p:cNvPr>
            <p:cNvSpPr/>
            <p:nvPr/>
          </p:nvSpPr>
          <p:spPr>
            <a:xfrm>
              <a:off x="5699524" y="5586802"/>
              <a:ext cx="102220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Atendimento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7D0A68A9-CB95-4A29-A104-CE6B4BE1BFC4}"/>
                </a:ext>
              </a:extLst>
            </p:cNvPr>
            <p:cNvSpPr/>
            <p:nvPr/>
          </p:nvSpPr>
          <p:spPr>
            <a:xfrm>
              <a:off x="6972436" y="5585288"/>
              <a:ext cx="102220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Atendimento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4148D8B-4D22-4460-A829-8BEDF2014561}"/>
                </a:ext>
              </a:extLst>
            </p:cNvPr>
            <p:cNvSpPr/>
            <p:nvPr/>
          </p:nvSpPr>
          <p:spPr>
            <a:xfrm>
              <a:off x="8214346" y="5586802"/>
              <a:ext cx="102220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Atendimento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937FF40-B933-488F-96E2-C878FCFCA57D}"/>
                </a:ext>
              </a:extLst>
            </p:cNvPr>
            <p:cNvSpPr/>
            <p:nvPr/>
          </p:nvSpPr>
          <p:spPr>
            <a:xfrm>
              <a:off x="9488407" y="5586802"/>
              <a:ext cx="1022205" cy="537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Atendimento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2CECAD99-BD88-4382-8057-61CF67FEA8D5}"/>
                </a:ext>
              </a:extLst>
            </p:cNvPr>
            <p:cNvSpPr/>
            <p:nvPr/>
          </p:nvSpPr>
          <p:spPr>
            <a:xfrm>
              <a:off x="2971205" y="4619311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Internet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210064E-9524-4A78-91ED-D54D7A6A07EA}"/>
                </a:ext>
              </a:extLst>
            </p:cNvPr>
            <p:cNvSpPr/>
            <p:nvPr/>
          </p:nvSpPr>
          <p:spPr>
            <a:xfrm>
              <a:off x="2971205" y="5019378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Telefone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0CB6D7E-437D-4D15-9801-F8911EC0162C}"/>
                </a:ext>
              </a:extLst>
            </p:cNvPr>
            <p:cNvSpPr/>
            <p:nvPr/>
          </p:nvSpPr>
          <p:spPr>
            <a:xfrm>
              <a:off x="4364853" y="4221944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Mobile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273F709-137B-4AEA-ADE8-A85750206EEE}"/>
                </a:ext>
              </a:extLst>
            </p:cNvPr>
            <p:cNvSpPr/>
            <p:nvPr/>
          </p:nvSpPr>
          <p:spPr>
            <a:xfrm>
              <a:off x="4364853" y="4619311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Internet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F893024-CF52-4765-839A-4F601CF09CE6}"/>
                </a:ext>
              </a:extLst>
            </p:cNvPr>
            <p:cNvSpPr/>
            <p:nvPr/>
          </p:nvSpPr>
          <p:spPr>
            <a:xfrm>
              <a:off x="4364853" y="5019378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Telefone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EFEBC8C4-EB76-4FAF-8C7A-FDE52B4E8B20}"/>
                </a:ext>
              </a:extLst>
            </p:cNvPr>
            <p:cNvSpPr/>
            <p:nvPr/>
          </p:nvSpPr>
          <p:spPr>
            <a:xfrm>
              <a:off x="5577706" y="4214987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Mobile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F0B173B-BC68-4F4B-AED9-370126E22E31}"/>
                </a:ext>
              </a:extLst>
            </p:cNvPr>
            <p:cNvSpPr/>
            <p:nvPr/>
          </p:nvSpPr>
          <p:spPr>
            <a:xfrm>
              <a:off x="5577705" y="4612354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Internet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46DAE55-B468-4D3E-9A61-AE2E077987AF}"/>
                </a:ext>
              </a:extLst>
            </p:cNvPr>
            <p:cNvSpPr/>
            <p:nvPr/>
          </p:nvSpPr>
          <p:spPr>
            <a:xfrm>
              <a:off x="5577705" y="5012420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Telefone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F71C0F0-315F-4B34-8070-FA51730E3428}"/>
                </a:ext>
              </a:extLst>
            </p:cNvPr>
            <p:cNvSpPr/>
            <p:nvPr/>
          </p:nvSpPr>
          <p:spPr>
            <a:xfrm>
              <a:off x="6945126" y="4231486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Mobile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8461B0F-F0A1-42B4-928C-B2D992E5E16E}"/>
                </a:ext>
              </a:extLst>
            </p:cNvPr>
            <p:cNvSpPr/>
            <p:nvPr/>
          </p:nvSpPr>
          <p:spPr>
            <a:xfrm>
              <a:off x="6945126" y="4628852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Internet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92F38F1-7AF3-40C8-B156-1B5FDBAD10E2}"/>
                </a:ext>
              </a:extLst>
            </p:cNvPr>
            <p:cNvSpPr/>
            <p:nvPr/>
          </p:nvSpPr>
          <p:spPr>
            <a:xfrm>
              <a:off x="6945126" y="5028919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Telefone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8963B1F-0061-4030-B054-E36130D04BB7}"/>
                </a:ext>
              </a:extLst>
            </p:cNvPr>
            <p:cNvSpPr/>
            <p:nvPr/>
          </p:nvSpPr>
          <p:spPr>
            <a:xfrm>
              <a:off x="8214346" y="4231486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Mobile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5863424-094E-4F58-ABB2-CE52D1E46E61}"/>
                </a:ext>
              </a:extLst>
            </p:cNvPr>
            <p:cNvSpPr/>
            <p:nvPr/>
          </p:nvSpPr>
          <p:spPr>
            <a:xfrm>
              <a:off x="8214346" y="4628852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Internet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28FE0DB-E642-4C6B-9B0D-1923D111C6CC}"/>
                </a:ext>
              </a:extLst>
            </p:cNvPr>
            <p:cNvSpPr/>
            <p:nvPr/>
          </p:nvSpPr>
          <p:spPr>
            <a:xfrm>
              <a:off x="8214346" y="5028919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Telefone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5950A0CC-C209-494A-A1ED-CEC7E9A06BAE}"/>
                </a:ext>
              </a:extLst>
            </p:cNvPr>
            <p:cNvSpPr/>
            <p:nvPr/>
          </p:nvSpPr>
          <p:spPr>
            <a:xfrm>
              <a:off x="9551627" y="4224529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Mobile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D2BDC99-FBC6-4C1C-B9FC-7B313DF940E9}"/>
                </a:ext>
              </a:extLst>
            </p:cNvPr>
            <p:cNvSpPr/>
            <p:nvPr/>
          </p:nvSpPr>
          <p:spPr>
            <a:xfrm>
              <a:off x="9551626" y="4621895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Internet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BB335C99-ADFD-472E-A2FA-7A4CB8FF7CC1}"/>
                </a:ext>
              </a:extLst>
            </p:cNvPr>
            <p:cNvSpPr/>
            <p:nvPr/>
          </p:nvSpPr>
          <p:spPr>
            <a:xfrm>
              <a:off x="9551626" y="5021962"/>
              <a:ext cx="1022205" cy="3337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</a:rPr>
                <a:t>Telefone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03C7B028-0BC6-4AF5-99CD-1F99EFB5BD46}"/>
              </a:ext>
            </a:extLst>
          </p:cNvPr>
          <p:cNvSpPr/>
          <p:nvPr/>
        </p:nvSpPr>
        <p:spPr>
          <a:xfrm>
            <a:off x="6749719" y="1507223"/>
            <a:ext cx="5259957" cy="4637297"/>
          </a:xfrm>
          <a:prstGeom prst="roundRect">
            <a:avLst>
              <a:gd name="adj" fmla="val 86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PLD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16479781-32A0-4ADC-B3E6-652F794CCC2B}"/>
              </a:ext>
            </a:extLst>
          </p:cNvPr>
          <p:cNvSpPr/>
          <p:nvPr/>
        </p:nvSpPr>
        <p:spPr>
          <a:xfrm>
            <a:off x="6892163" y="5263884"/>
            <a:ext cx="4901522" cy="5364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800" dirty="0"/>
              <a:t>Atendimento</a:t>
            </a:r>
          </a:p>
          <a:p>
            <a:r>
              <a:rPr lang="pt-BR" sz="800" dirty="0" err="1"/>
              <a:t>Backoffice</a:t>
            </a:r>
            <a:endParaRPr lang="en-US" sz="800" dirty="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F2F5D1A-8B20-4692-ABB6-D4D9644586C3}"/>
              </a:ext>
            </a:extLst>
          </p:cNvPr>
          <p:cNvSpPr/>
          <p:nvPr/>
        </p:nvSpPr>
        <p:spPr>
          <a:xfrm>
            <a:off x="6911571" y="4130500"/>
            <a:ext cx="4901522" cy="1049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800" dirty="0"/>
              <a:t>Monitoração</a:t>
            </a:r>
            <a:endParaRPr lang="en-US" sz="800" dirty="0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7327B04A-ADD6-4261-AAAA-AC6BAD0D9E24}"/>
              </a:ext>
            </a:extLst>
          </p:cNvPr>
          <p:cNvSpPr/>
          <p:nvPr/>
        </p:nvSpPr>
        <p:spPr>
          <a:xfrm>
            <a:off x="6911571" y="2667808"/>
            <a:ext cx="4901523" cy="1306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800" dirty="0"/>
              <a:t>Parâmetros</a:t>
            </a:r>
          </a:p>
          <a:p>
            <a:r>
              <a:rPr lang="pt-BR" sz="800" dirty="0"/>
              <a:t>E Regras</a:t>
            </a:r>
            <a:endParaRPr lang="en-US" sz="800" dirty="0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110E84B6-8D5F-42FF-934D-7472BF06F1F0}"/>
              </a:ext>
            </a:extLst>
          </p:cNvPr>
          <p:cNvSpPr/>
          <p:nvPr/>
        </p:nvSpPr>
        <p:spPr>
          <a:xfrm>
            <a:off x="7442094" y="2139677"/>
            <a:ext cx="678197" cy="375834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39234BE-8E79-4962-AF29-06DF0FD89253}"/>
              </a:ext>
            </a:extLst>
          </p:cNvPr>
          <p:cNvSpPr/>
          <p:nvPr/>
        </p:nvSpPr>
        <p:spPr>
          <a:xfrm>
            <a:off x="8187088" y="2139676"/>
            <a:ext cx="678197" cy="375834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2096C86-5A78-4E24-959C-2414CEBF325A}"/>
              </a:ext>
            </a:extLst>
          </p:cNvPr>
          <p:cNvSpPr/>
          <p:nvPr/>
        </p:nvSpPr>
        <p:spPr>
          <a:xfrm>
            <a:off x="7492780" y="4218340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Mobile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136E4C84-124B-4015-88D4-6EBC08423CF5}"/>
              </a:ext>
            </a:extLst>
          </p:cNvPr>
          <p:cNvSpPr/>
          <p:nvPr/>
        </p:nvSpPr>
        <p:spPr>
          <a:xfrm>
            <a:off x="8927327" y="2139677"/>
            <a:ext cx="678197" cy="375834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EA1A1517-C9BA-450F-871F-2713D46800BA}"/>
              </a:ext>
            </a:extLst>
          </p:cNvPr>
          <p:cNvSpPr/>
          <p:nvPr/>
        </p:nvSpPr>
        <p:spPr>
          <a:xfrm>
            <a:off x="9655006" y="2139677"/>
            <a:ext cx="678197" cy="375834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052A9A8E-DD2C-4951-9457-661A3A78BCBD}"/>
              </a:ext>
            </a:extLst>
          </p:cNvPr>
          <p:cNvSpPr/>
          <p:nvPr/>
        </p:nvSpPr>
        <p:spPr>
          <a:xfrm>
            <a:off x="10370096" y="2139676"/>
            <a:ext cx="678197" cy="375834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14443F5A-C77D-495D-8640-051EE49AA03A}"/>
              </a:ext>
            </a:extLst>
          </p:cNvPr>
          <p:cNvSpPr/>
          <p:nvPr/>
        </p:nvSpPr>
        <p:spPr>
          <a:xfrm>
            <a:off x="11085186" y="2139676"/>
            <a:ext cx="678197" cy="375834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724CAC9-E034-49BA-9E4C-B5820A728C9B}"/>
              </a:ext>
            </a:extLst>
          </p:cNvPr>
          <p:cNvSpPr/>
          <p:nvPr/>
        </p:nvSpPr>
        <p:spPr>
          <a:xfrm>
            <a:off x="7491473" y="5315123"/>
            <a:ext cx="571591" cy="425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Atendimento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C2877286-4A5A-42D1-BC3C-1A4676AC1423}"/>
              </a:ext>
            </a:extLst>
          </p:cNvPr>
          <p:cNvSpPr/>
          <p:nvPr/>
        </p:nvSpPr>
        <p:spPr>
          <a:xfrm>
            <a:off x="8257595" y="5299146"/>
            <a:ext cx="571591" cy="425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Atendimento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A5288416-E419-4BB0-A76B-CD4E11138982}"/>
              </a:ext>
            </a:extLst>
          </p:cNvPr>
          <p:cNvSpPr/>
          <p:nvPr/>
        </p:nvSpPr>
        <p:spPr>
          <a:xfrm>
            <a:off x="9018386" y="5299146"/>
            <a:ext cx="571591" cy="425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Atendimento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93500FAC-0E77-4655-AF7F-9BBE63C89784}"/>
              </a:ext>
            </a:extLst>
          </p:cNvPr>
          <p:cNvSpPr/>
          <p:nvPr/>
        </p:nvSpPr>
        <p:spPr>
          <a:xfrm>
            <a:off x="9755405" y="5299146"/>
            <a:ext cx="571591" cy="425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Atendimento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1E88FCE-9A6E-488F-B106-A065AF0DAE3F}"/>
              </a:ext>
            </a:extLst>
          </p:cNvPr>
          <p:cNvSpPr/>
          <p:nvPr/>
        </p:nvSpPr>
        <p:spPr>
          <a:xfrm>
            <a:off x="10424610" y="5299146"/>
            <a:ext cx="571591" cy="425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Atendimento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4A2D33A4-19E3-458E-BD29-D5DBE4B54835}"/>
              </a:ext>
            </a:extLst>
          </p:cNvPr>
          <p:cNvSpPr/>
          <p:nvPr/>
        </p:nvSpPr>
        <p:spPr>
          <a:xfrm>
            <a:off x="11137032" y="5299146"/>
            <a:ext cx="571591" cy="4256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Atendimento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8B454A5E-1D69-41E7-BC67-430A9BB068A0}"/>
              </a:ext>
            </a:extLst>
          </p:cNvPr>
          <p:cNvSpPr/>
          <p:nvPr/>
        </p:nvSpPr>
        <p:spPr>
          <a:xfrm>
            <a:off x="7492779" y="4533008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Internet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6CFB42F-AF68-4EFE-9BEF-26C567245641}"/>
              </a:ext>
            </a:extLst>
          </p:cNvPr>
          <p:cNvSpPr/>
          <p:nvPr/>
        </p:nvSpPr>
        <p:spPr>
          <a:xfrm>
            <a:off x="7492779" y="4849813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Telefone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5608C7AC-D7CD-4A0F-98E9-3EDF9B09016E}"/>
              </a:ext>
            </a:extLst>
          </p:cNvPr>
          <p:cNvSpPr/>
          <p:nvPr/>
        </p:nvSpPr>
        <p:spPr>
          <a:xfrm>
            <a:off x="8272072" y="4218340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Mobile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7D2279D3-0DD0-4C34-A4D5-E55B4BFEBBFF}"/>
              </a:ext>
            </a:extLst>
          </p:cNvPr>
          <p:cNvSpPr/>
          <p:nvPr/>
        </p:nvSpPr>
        <p:spPr>
          <a:xfrm>
            <a:off x="8272072" y="4533008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Internet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E0DDA459-F86C-4208-AF3D-7251702C1773}"/>
              </a:ext>
            </a:extLst>
          </p:cNvPr>
          <p:cNvSpPr/>
          <p:nvPr/>
        </p:nvSpPr>
        <p:spPr>
          <a:xfrm>
            <a:off x="8272072" y="4849813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Telefone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34DC919-519C-4552-B3B5-C65DA3DD7E91}"/>
              </a:ext>
            </a:extLst>
          </p:cNvPr>
          <p:cNvSpPr/>
          <p:nvPr/>
        </p:nvSpPr>
        <p:spPr>
          <a:xfrm>
            <a:off x="8950268" y="4212831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Mobile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9657B1F-2DC9-46F8-B183-06FABAFD59D5}"/>
              </a:ext>
            </a:extLst>
          </p:cNvPr>
          <p:cNvSpPr/>
          <p:nvPr/>
        </p:nvSpPr>
        <p:spPr>
          <a:xfrm>
            <a:off x="8950267" y="4527498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Internet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55DA0F98-CF26-4FCC-9C3A-9E1E4797D44B}"/>
              </a:ext>
            </a:extLst>
          </p:cNvPr>
          <p:cNvSpPr/>
          <p:nvPr/>
        </p:nvSpPr>
        <p:spPr>
          <a:xfrm>
            <a:off x="8950267" y="4844303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Telefone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08FD8B-FFC8-4AA6-B33C-8491B1FFDF80}"/>
              </a:ext>
            </a:extLst>
          </p:cNvPr>
          <p:cNvSpPr/>
          <p:nvPr/>
        </p:nvSpPr>
        <p:spPr>
          <a:xfrm>
            <a:off x="9714894" y="4225896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Mobile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69C56000-75A3-48F1-BE8C-54CBAFB98839}"/>
              </a:ext>
            </a:extLst>
          </p:cNvPr>
          <p:cNvSpPr/>
          <p:nvPr/>
        </p:nvSpPr>
        <p:spPr>
          <a:xfrm>
            <a:off x="9714894" y="4540563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Internet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2726118B-47CD-4E77-9421-9FF894913C16}"/>
              </a:ext>
            </a:extLst>
          </p:cNvPr>
          <p:cNvSpPr/>
          <p:nvPr/>
        </p:nvSpPr>
        <p:spPr>
          <a:xfrm>
            <a:off x="9714894" y="4857368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Telefone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3A205AE-D792-431E-B643-F64C1B5F06F0}"/>
              </a:ext>
            </a:extLst>
          </p:cNvPr>
          <p:cNvSpPr/>
          <p:nvPr/>
        </p:nvSpPr>
        <p:spPr>
          <a:xfrm>
            <a:off x="10424610" y="4225896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Mobile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E772B2CF-1252-4B64-8760-642BA000298B}"/>
              </a:ext>
            </a:extLst>
          </p:cNvPr>
          <p:cNvSpPr/>
          <p:nvPr/>
        </p:nvSpPr>
        <p:spPr>
          <a:xfrm>
            <a:off x="10424610" y="4540563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Internet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0BB778A4-2134-421D-AB59-353C83DA6904}"/>
              </a:ext>
            </a:extLst>
          </p:cNvPr>
          <p:cNvSpPr/>
          <p:nvPr/>
        </p:nvSpPr>
        <p:spPr>
          <a:xfrm>
            <a:off x="10424610" y="4857368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Telefone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62722239-CCE3-4FF7-A308-A521C8953FD6}"/>
              </a:ext>
            </a:extLst>
          </p:cNvPr>
          <p:cNvSpPr/>
          <p:nvPr/>
        </p:nvSpPr>
        <p:spPr>
          <a:xfrm>
            <a:off x="11172383" y="4220387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Mobile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A43C41DE-19AB-42F0-8A65-DDDD238E02F8}"/>
              </a:ext>
            </a:extLst>
          </p:cNvPr>
          <p:cNvSpPr/>
          <p:nvPr/>
        </p:nvSpPr>
        <p:spPr>
          <a:xfrm>
            <a:off x="11172383" y="4535054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Internet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3CAC9FCD-BB28-4600-9442-2221C9E3D1F0}"/>
              </a:ext>
            </a:extLst>
          </p:cNvPr>
          <p:cNvSpPr/>
          <p:nvPr/>
        </p:nvSpPr>
        <p:spPr>
          <a:xfrm>
            <a:off x="11172383" y="4851859"/>
            <a:ext cx="571591" cy="264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Telefone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D52898A-9375-4961-9BE9-CFC03B9F9966}"/>
              </a:ext>
            </a:extLst>
          </p:cNvPr>
          <p:cNvSpPr/>
          <p:nvPr/>
        </p:nvSpPr>
        <p:spPr>
          <a:xfrm>
            <a:off x="7468480" y="2756851"/>
            <a:ext cx="4275493" cy="4878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rgbClr val="C00000"/>
                </a:solidFill>
              </a:rPr>
              <a:t>Regras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4E84E84B-3374-4F99-831B-166D51965D84}"/>
              </a:ext>
            </a:extLst>
          </p:cNvPr>
          <p:cNvSpPr/>
          <p:nvPr/>
        </p:nvSpPr>
        <p:spPr>
          <a:xfrm>
            <a:off x="7477094" y="3398169"/>
            <a:ext cx="4231529" cy="4474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rgbClr val="C00000"/>
                </a:solidFill>
              </a:rPr>
              <a:t>Parâmetros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68551F3-9C80-4083-BEB0-E28F2A0B2A26}"/>
              </a:ext>
            </a:extLst>
          </p:cNvPr>
          <p:cNvSpPr/>
          <p:nvPr/>
        </p:nvSpPr>
        <p:spPr>
          <a:xfrm>
            <a:off x="6650247" y="3309206"/>
            <a:ext cx="5567210" cy="30718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740BD056-861E-46D2-A182-FEEF8517AA27}"/>
              </a:ext>
            </a:extLst>
          </p:cNvPr>
          <p:cNvCxnSpPr>
            <a:cxnSpLocks/>
          </p:cNvCxnSpPr>
          <p:nvPr/>
        </p:nvCxnSpPr>
        <p:spPr>
          <a:xfrm flipH="1">
            <a:off x="1426987" y="712281"/>
            <a:ext cx="17368" cy="13617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F89048B-03E4-4B53-8CE0-66B2D8D9B61C}"/>
              </a:ext>
            </a:extLst>
          </p:cNvPr>
          <p:cNvSpPr txBox="1"/>
          <p:nvPr/>
        </p:nvSpPr>
        <p:spPr>
          <a:xfrm>
            <a:off x="1637390" y="571901"/>
            <a:ext cx="226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TESTE: </a:t>
            </a:r>
            <a:r>
              <a:rPr lang="pt-BR" sz="1100" dirty="0"/>
              <a:t>Selecionar transações que se encaixam no perfil escolhido para Piloto em produção</a:t>
            </a:r>
            <a:endParaRPr lang="en-US" dirty="0"/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3389B638-211E-4C67-B92C-86B8A0696328}"/>
              </a:ext>
            </a:extLst>
          </p:cNvPr>
          <p:cNvCxnSpPr>
            <a:cxnSpLocks/>
            <a:stCxn id="140" idx="2"/>
            <a:endCxn id="19" idx="0"/>
          </p:cNvCxnSpPr>
          <p:nvPr/>
        </p:nvCxnSpPr>
        <p:spPr>
          <a:xfrm rot="5400000">
            <a:off x="5029990" y="-356698"/>
            <a:ext cx="974816" cy="81776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8F72D6DC-BCE7-47C7-B3C2-0BFC4681E3E2}"/>
              </a:ext>
            </a:extLst>
          </p:cNvPr>
          <p:cNvCxnSpPr>
            <a:cxnSpLocks/>
            <a:stCxn id="169" idx="2"/>
            <a:endCxn id="140" idx="0"/>
          </p:cNvCxnSpPr>
          <p:nvPr/>
        </p:nvCxnSpPr>
        <p:spPr>
          <a:xfrm rot="16200000" flipH="1">
            <a:off x="5513436" y="-1335941"/>
            <a:ext cx="477139" cy="77084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Gráfico 168" descr="Filtro estrutura de tópicos">
            <a:extLst>
              <a:ext uri="{FF2B5EF4-FFF2-40B4-BE49-F238E27FC236}">
                <a16:creationId xmlns:a16="http://schemas.microsoft.com/office/drawing/2014/main" id="{DA78B724-38D0-4631-9B66-DC872022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583" y="1365312"/>
            <a:ext cx="914400" cy="914400"/>
          </a:xfrm>
          <a:prstGeom prst="rect">
            <a:avLst/>
          </a:prstGeom>
        </p:spPr>
      </p:pic>
      <p:sp>
        <p:nvSpPr>
          <p:cNvPr id="176" name="Retângulo 175">
            <a:extLst>
              <a:ext uri="{FF2B5EF4-FFF2-40B4-BE49-F238E27FC236}">
                <a16:creationId xmlns:a16="http://schemas.microsoft.com/office/drawing/2014/main" id="{A0D0E074-555A-43B4-B451-06CC1E4E24B7}"/>
              </a:ext>
            </a:extLst>
          </p:cNvPr>
          <p:cNvSpPr/>
          <p:nvPr/>
        </p:nvSpPr>
        <p:spPr>
          <a:xfrm>
            <a:off x="6369025" y="3777604"/>
            <a:ext cx="3157663" cy="2147003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Regra de validação para transações oriundas do exterior se o limite já estiver 25% comprometido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E21CEC99-3EC8-41C3-9AEA-F00333E11B75}"/>
              </a:ext>
            </a:extLst>
          </p:cNvPr>
          <p:cNvSpPr/>
          <p:nvPr/>
        </p:nvSpPr>
        <p:spPr>
          <a:xfrm>
            <a:off x="2354543" y="3718290"/>
            <a:ext cx="3157663" cy="2147003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Recusar empréstimos milionários se a pessoa já tiver processo de corrupção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CFD56A92-1562-447C-8FFA-356CDB32F8CE}"/>
              </a:ext>
            </a:extLst>
          </p:cNvPr>
          <p:cNvSpPr/>
          <p:nvPr/>
        </p:nvSpPr>
        <p:spPr>
          <a:xfrm>
            <a:off x="242200" y="3000787"/>
            <a:ext cx="685186" cy="442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Parâmetros e Regras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5D60ECF7-5402-449B-A192-F6B267A5E0E6}"/>
              </a:ext>
            </a:extLst>
          </p:cNvPr>
          <p:cNvSpPr/>
          <p:nvPr/>
        </p:nvSpPr>
        <p:spPr>
          <a:xfrm>
            <a:off x="257894" y="4365167"/>
            <a:ext cx="689640" cy="4496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Monitoramento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704A81A-39ED-4951-B19E-BB53A9CE2905}"/>
              </a:ext>
            </a:extLst>
          </p:cNvPr>
          <p:cNvSpPr/>
          <p:nvPr/>
        </p:nvSpPr>
        <p:spPr>
          <a:xfrm>
            <a:off x="235178" y="5337158"/>
            <a:ext cx="730665" cy="36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Back Office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42239B0-7083-4F41-94A4-FD75CA70554F}"/>
              </a:ext>
            </a:extLst>
          </p:cNvPr>
          <p:cNvSpPr/>
          <p:nvPr/>
        </p:nvSpPr>
        <p:spPr>
          <a:xfrm>
            <a:off x="1094494" y="2150501"/>
            <a:ext cx="678675" cy="332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Cartão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A4ED21C6-080D-4061-B895-F9716CF48CF9}"/>
              </a:ext>
            </a:extLst>
          </p:cNvPr>
          <p:cNvSpPr/>
          <p:nvPr/>
        </p:nvSpPr>
        <p:spPr>
          <a:xfrm>
            <a:off x="1903618" y="2156409"/>
            <a:ext cx="777538" cy="281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Empréstimo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A5AF9061-E8E7-48FC-9026-E52C9574C609}"/>
              </a:ext>
            </a:extLst>
          </p:cNvPr>
          <p:cNvSpPr/>
          <p:nvPr/>
        </p:nvSpPr>
        <p:spPr>
          <a:xfrm>
            <a:off x="2835705" y="2174835"/>
            <a:ext cx="777538" cy="281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Financiamento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08D0009-87F4-48D8-8322-C950CAC11D64}"/>
              </a:ext>
            </a:extLst>
          </p:cNvPr>
          <p:cNvSpPr/>
          <p:nvPr/>
        </p:nvSpPr>
        <p:spPr>
          <a:xfrm>
            <a:off x="3723453" y="2163014"/>
            <a:ext cx="777538" cy="281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Seguro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A0CAC8BA-9B50-4BEB-866B-11E9A6E252AD}"/>
              </a:ext>
            </a:extLst>
          </p:cNvPr>
          <p:cNvSpPr/>
          <p:nvPr/>
        </p:nvSpPr>
        <p:spPr>
          <a:xfrm>
            <a:off x="4666912" y="2152391"/>
            <a:ext cx="777538" cy="281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Conta Corrente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1B5FAFBA-B2F8-4E7D-BB52-B4CA914D0AEE}"/>
              </a:ext>
            </a:extLst>
          </p:cNvPr>
          <p:cNvSpPr/>
          <p:nvPr/>
        </p:nvSpPr>
        <p:spPr>
          <a:xfrm>
            <a:off x="5600946" y="2140176"/>
            <a:ext cx="777538" cy="281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Investimento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7062D45F-E0AC-48E8-99D7-AB949357DF5E}"/>
              </a:ext>
            </a:extLst>
          </p:cNvPr>
          <p:cNvSpPr/>
          <p:nvPr/>
        </p:nvSpPr>
        <p:spPr>
          <a:xfrm>
            <a:off x="7456767" y="2112634"/>
            <a:ext cx="636137" cy="290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Cartão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80813A7A-E384-492C-BE12-E376A4E707B3}"/>
              </a:ext>
            </a:extLst>
          </p:cNvPr>
          <p:cNvSpPr/>
          <p:nvPr/>
        </p:nvSpPr>
        <p:spPr>
          <a:xfrm>
            <a:off x="8142615" y="2115984"/>
            <a:ext cx="722670" cy="266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Empréstimo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882BD431-E7FE-4071-8463-1AA5234EAA59}"/>
              </a:ext>
            </a:extLst>
          </p:cNvPr>
          <p:cNvSpPr/>
          <p:nvPr/>
        </p:nvSpPr>
        <p:spPr>
          <a:xfrm>
            <a:off x="8912134" y="2108452"/>
            <a:ext cx="749390" cy="266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Financiamento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FCABC0F0-B2A5-4466-8826-12D0C5CBD796}"/>
              </a:ext>
            </a:extLst>
          </p:cNvPr>
          <p:cNvSpPr/>
          <p:nvPr/>
        </p:nvSpPr>
        <p:spPr>
          <a:xfrm>
            <a:off x="9716900" y="2109897"/>
            <a:ext cx="650279" cy="293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Seguro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541A3CF6-07B6-4610-AD85-0C7299BBA301}"/>
              </a:ext>
            </a:extLst>
          </p:cNvPr>
          <p:cNvSpPr/>
          <p:nvPr/>
        </p:nvSpPr>
        <p:spPr>
          <a:xfrm>
            <a:off x="10444789" y="2115833"/>
            <a:ext cx="689326" cy="3945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Conta Corrente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AA3C8ADB-BF41-43CA-92DE-90F58B199FAD}"/>
              </a:ext>
            </a:extLst>
          </p:cNvPr>
          <p:cNvSpPr/>
          <p:nvPr/>
        </p:nvSpPr>
        <p:spPr>
          <a:xfrm>
            <a:off x="11171008" y="2156409"/>
            <a:ext cx="777538" cy="281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Investimento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B2E2FD3E-6A42-4C41-8405-49818DA91B06}"/>
              </a:ext>
            </a:extLst>
          </p:cNvPr>
          <p:cNvSpPr txBox="1"/>
          <p:nvPr/>
        </p:nvSpPr>
        <p:spPr>
          <a:xfrm>
            <a:off x="675861" y="110381"/>
            <a:ext cx="10986052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Visão Funcional de Convivência da plataforma de PDL e Fraudes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8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602EA5E1-F93B-4853-8C92-2ACF616E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264" y="1364974"/>
            <a:ext cx="2229738" cy="5208104"/>
          </a:xfrm>
          <a:prstGeom prst="roundRect">
            <a:avLst>
              <a:gd name="adj" fmla="val 86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Stakeholders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0DAC2AE-3B3F-4176-A299-69EF20D8E29A}"/>
              </a:ext>
            </a:extLst>
          </p:cNvPr>
          <p:cNvGrpSpPr/>
          <p:nvPr/>
        </p:nvGrpSpPr>
        <p:grpSpPr>
          <a:xfrm>
            <a:off x="2613991" y="1825625"/>
            <a:ext cx="2229738" cy="4351339"/>
            <a:chOff x="2460406" y="2176073"/>
            <a:chExt cx="2229738" cy="435133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34B7124-B0B2-4DD1-82C4-713E10DFDD6E}"/>
                </a:ext>
              </a:extLst>
            </p:cNvPr>
            <p:cNvSpPr/>
            <p:nvPr/>
          </p:nvSpPr>
          <p:spPr>
            <a:xfrm>
              <a:off x="2460406" y="2176073"/>
              <a:ext cx="2229738" cy="4351339"/>
            </a:xfrm>
            <a:prstGeom prst="roundRect">
              <a:avLst>
                <a:gd name="adj" fmla="val 86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b="1" dirty="0">
                  <a:solidFill>
                    <a:schemeClr val="accent1">
                      <a:lumMod val="50000"/>
                    </a:schemeClr>
                  </a:solidFill>
                </a:rPr>
                <a:t>PLD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18BB9C17-B1EF-46DC-99D0-2C565FE595CD}"/>
                </a:ext>
              </a:extLst>
            </p:cNvPr>
            <p:cNvSpPr/>
            <p:nvPr/>
          </p:nvSpPr>
          <p:spPr>
            <a:xfrm>
              <a:off x="2838662" y="2862909"/>
              <a:ext cx="1473225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Regras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Fluxograma: Disco Magnético 9">
              <a:extLst>
                <a:ext uri="{FF2B5EF4-FFF2-40B4-BE49-F238E27FC236}">
                  <a16:creationId xmlns:a16="http://schemas.microsoft.com/office/drawing/2014/main" id="{03C44059-2089-43EF-BA24-974C69A5AB81}"/>
                </a:ext>
              </a:extLst>
            </p:cNvPr>
            <p:cNvSpPr/>
            <p:nvPr/>
          </p:nvSpPr>
          <p:spPr>
            <a:xfrm>
              <a:off x="2838662" y="4011119"/>
              <a:ext cx="1473225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Parâmetros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Fluxograma: Disco Magnético 10">
              <a:extLst>
                <a:ext uri="{FF2B5EF4-FFF2-40B4-BE49-F238E27FC236}">
                  <a16:creationId xmlns:a16="http://schemas.microsoft.com/office/drawing/2014/main" id="{3CC4C6A9-564A-4E20-B5C9-163E6277EB82}"/>
                </a:ext>
              </a:extLst>
            </p:cNvPr>
            <p:cNvSpPr/>
            <p:nvPr/>
          </p:nvSpPr>
          <p:spPr>
            <a:xfrm>
              <a:off x="2838662" y="5151848"/>
              <a:ext cx="1473225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Monitoração de Transações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B26208A-49D3-4A03-A53B-D8FA5C7486D7}"/>
              </a:ext>
            </a:extLst>
          </p:cNvPr>
          <p:cNvGrpSpPr/>
          <p:nvPr/>
        </p:nvGrpSpPr>
        <p:grpSpPr>
          <a:xfrm>
            <a:off x="8128580" y="1939034"/>
            <a:ext cx="1831105" cy="4365584"/>
            <a:chOff x="7072731" y="2176073"/>
            <a:chExt cx="1831105" cy="4365584"/>
          </a:xfrm>
        </p:grpSpPr>
        <p:sp>
          <p:nvSpPr>
            <p:cNvPr id="16" name="Fluxograma: Disco Magnético 15">
              <a:extLst>
                <a:ext uri="{FF2B5EF4-FFF2-40B4-BE49-F238E27FC236}">
                  <a16:creationId xmlns:a16="http://schemas.microsoft.com/office/drawing/2014/main" id="{7BE0042F-003A-4222-B8CC-1CDC60CCCBFE}"/>
                </a:ext>
              </a:extLst>
            </p:cNvPr>
            <p:cNvSpPr/>
            <p:nvPr/>
          </p:nvSpPr>
          <p:spPr>
            <a:xfrm>
              <a:off x="7072732" y="2176073"/>
              <a:ext cx="1800957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Clientes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Fluxograma: Disco Magnético 22">
              <a:extLst>
                <a:ext uri="{FF2B5EF4-FFF2-40B4-BE49-F238E27FC236}">
                  <a16:creationId xmlns:a16="http://schemas.microsoft.com/office/drawing/2014/main" id="{09CA1981-8A46-4F6B-BE05-C2E8FA380862}"/>
                </a:ext>
              </a:extLst>
            </p:cNvPr>
            <p:cNvSpPr/>
            <p:nvPr/>
          </p:nvSpPr>
          <p:spPr>
            <a:xfrm>
              <a:off x="7072732" y="3438252"/>
              <a:ext cx="1800957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Parceiros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Fluxograma: Disco Magnético 23">
              <a:extLst>
                <a:ext uri="{FF2B5EF4-FFF2-40B4-BE49-F238E27FC236}">
                  <a16:creationId xmlns:a16="http://schemas.microsoft.com/office/drawing/2014/main" id="{DD58A88A-89A8-4777-86D7-3AF8F8ADB428}"/>
                </a:ext>
              </a:extLst>
            </p:cNvPr>
            <p:cNvSpPr/>
            <p:nvPr/>
          </p:nvSpPr>
          <p:spPr>
            <a:xfrm>
              <a:off x="7102879" y="4502400"/>
              <a:ext cx="1800957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Instituições Financeiras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AA0FE66F-A6C7-4A41-B3AE-A59D3278222B}"/>
                </a:ext>
              </a:extLst>
            </p:cNvPr>
            <p:cNvSpPr/>
            <p:nvPr/>
          </p:nvSpPr>
          <p:spPr>
            <a:xfrm>
              <a:off x="7072731" y="5619346"/>
              <a:ext cx="1800957" cy="92231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Internet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5D1731FB-3CEB-4822-B905-B7E0DC513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9896061" cy="4801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Modelo de Dados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89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272</Words>
  <Application>Microsoft Office PowerPoint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Modelo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Nardelli</dc:creator>
  <cp:lastModifiedBy>THAIS GONCALVES DA SILVA</cp:lastModifiedBy>
  <cp:revision>13</cp:revision>
  <dcterms:created xsi:type="dcterms:W3CDTF">2020-12-09T14:47:51Z</dcterms:created>
  <dcterms:modified xsi:type="dcterms:W3CDTF">2020-12-13T21:56:55Z</dcterms:modified>
</cp:coreProperties>
</file>