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2"/>
  </p:notesMasterIdLst>
  <p:sldIdLst>
    <p:sldId id="344" r:id="rId2"/>
    <p:sldId id="345" r:id="rId3"/>
    <p:sldId id="468" r:id="rId4"/>
    <p:sldId id="486" r:id="rId5"/>
    <p:sldId id="487" r:id="rId6"/>
    <p:sldId id="488" r:id="rId7"/>
    <p:sldId id="489" r:id="rId8"/>
    <p:sldId id="490" r:id="rId9"/>
    <p:sldId id="491" r:id="rId10"/>
    <p:sldId id="492" r:id="rId11"/>
    <p:sldId id="493" r:id="rId12"/>
    <p:sldId id="494" r:id="rId13"/>
    <p:sldId id="495" r:id="rId14"/>
    <p:sldId id="496" r:id="rId15"/>
    <p:sldId id="497" r:id="rId16"/>
    <p:sldId id="498" r:id="rId17"/>
    <p:sldId id="499" r:id="rId18"/>
    <p:sldId id="469" r:id="rId19"/>
    <p:sldId id="470" r:id="rId20"/>
    <p:sldId id="471" r:id="rId21"/>
    <p:sldId id="472" r:id="rId22"/>
    <p:sldId id="473" r:id="rId23"/>
    <p:sldId id="474" r:id="rId24"/>
    <p:sldId id="434" r:id="rId25"/>
    <p:sldId id="435" r:id="rId26"/>
    <p:sldId id="437" r:id="rId27"/>
    <p:sldId id="424" r:id="rId28"/>
    <p:sldId id="412" r:id="rId29"/>
    <p:sldId id="373" r:id="rId30"/>
    <p:sldId id="375" r:id="rId31"/>
    <p:sldId id="374" r:id="rId32"/>
    <p:sldId id="377" r:id="rId33"/>
    <p:sldId id="378" r:id="rId34"/>
    <p:sldId id="379" r:id="rId35"/>
    <p:sldId id="380" r:id="rId36"/>
    <p:sldId id="382" r:id="rId37"/>
    <p:sldId id="383" r:id="rId38"/>
    <p:sldId id="384" r:id="rId39"/>
    <p:sldId id="385" r:id="rId40"/>
    <p:sldId id="386" r:id="rId41"/>
    <p:sldId id="395" r:id="rId42"/>
    <p:sldId id="396" r:id="rId43"/>
    <p:sldId id="393" r:id="rId44"/>
    <p:sldId id="394" r:id="rId45"/>
    <p:sldId id="397" r:id="rId46"/>
    <p:sldId id="398" r:id="rId47"/>
    <p:sldId id="482" r:id="rId48"/>
    <p:sldId id="483" r:id="rId49"/>
    <p:sldId id="484" r:id="rId50"/>
    <p:sldId id="352" r:id="rId5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4704"/>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7AECFB-ED65-4669-84AF-735906473AB9}" type="datetimeFigureOut">
              <a:rPr lang="pt-BR" smtClean="0"/>
              <a:t>18/03/2024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E0F61-4881-47C6-8E35-4E49882E1FD8}" type="slidenum">
              <a:rPr lang="pt-BR" smtClean="0"/>
              <a:t>‹nº›</a:t>
            </a:fld>
            <a:endParaRPr lang="pt-BR"/>
          </a:p>
        </p:txBody>
      </p:sp>
    </p:spTree>
    <p:extLst>
      <p:ext uri="{BB962C8B-B14F-4D97-AF65-F5344CB8AC3E}">
        <p14:creationId xmlns:p14="http://schemas.microsoft.com/office/powerpoint/2010/main" val="1897730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B80269F-3E46-4490-BF3A-8D8FD2063AF3}" type="datetimeFigureOut">
              <a:rPr lang="pt-BR" smtClean="0"/>
              <a:t>18/03/2024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884AAD5-C27C-41D6-9219-04D7F3E80A4D}" type="slidenum">
              <a:rPr lang="pt-BR" smtClean="0"/>
              <a:t>‹nº›</a:t>
            </a:fld>
            <a:endParaRPr lang="pt-BR"/>
          </a:p>
        </p:txBody>
      </p:sp>
    </p:spTree>
    <p:extLst>
      <p:ext uri="{BB962C8B-B14F-4D97-AF65-F5344CB8AC3E}">
        <p14:creationId xmlns:p14="http://schemas.microsoft.com/office/powerpoint/2010/main" val="36508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B80269F-3E46-4490-BF3A-8D8FD2063AF3}" type="datetimeFigureOut">
              <a:rPr lang="pt-BR" smtClean="0"/>
              <a:t>18/03/2024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884AAD5-C27C-41D6-9219-04D7F3E80A4D}" type="slidenum">
              <a:rPr lang="pt-BR" smtClean="0"/>
              <a:t>‹nº›</a:t>
            </a:fld>
            <a:endParaRPr lang="pt-BR"/>
          </a:p>
        </p:txBody>
      </p:sp>
    </p:spTree>
    <p:extLst>
      <p:ext uri="{BB962C8B-B14F-4D97-AF65-F5344CB8AC3E}">
        <p14:creationId xmlns:p14="http://schemas.microsoft.com/office/powerpoint/2010/main" val="3486860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B80269F-3E46-4490-BF3A-8D8FD2063AF3}" type="datetimeFigureOut">
              <a:rPr lang="pt-BR" smtClean="0"/>
              <a:t>18/03/2024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884AAD5-C27C-41D6-9219-04D7F3E80A4D}" type="slidenum">
              <a:rPr lang="pt-BR" smtClean="0"/>
              <a:t>‹nº›</a:t>
            </a:fld>
            <a:endParaRPr lang="pt-BR"/>
          </a:p>
        </p:txBody>
      </p:sp>
    </p:spTree>
    <p:extLst>
      <p:ext uri="{BB962C8B-B14F-4D97-AF65-F5344CB8AC3E}">
        <p14:creationId xmlns:p14="http://schemas.microsoft.com/office/powerpoint/2010/main" val="139189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B80269F-3E46-4490-BF3A-8D8FD2063AF3}" type="datetimeFigureOut">
              <a:rPr lang="pt-BR" smtClean="0"/>
              <a:t>18/03/2024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884AAD5-C27C-41D6-9219-04D7F3E80A4D}" type="slidenum">
              <a:rPr lang="pt-BR" smtClean="0"/>
              <a:t>‹nº›</a:t>
            </a:fld>
            <a:endParaRPr lang="pt-BR"/>
          </a:p>
        </p:txBody>
      </p:sp>
    </p:spTree>
    <p:extLst>
      <p:ext uri="{BB962C8B-B14F-4D97-AF65-F5344CB8AC3E}">
        <p14:creationId xmlns:p14="http://schemas.microsoft.com/office/powerpoint/2010/main" val="1198733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4B80269F-3E46-4490-BF3A-8D8FD2063AF3}" type="datetimeFigureOut">
              <a:rPr lang="pt-BR" smtClean="0"/>
              <a:t>18/03/2024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884AAD5-C27C-41D6-9219-04D7F3E80A4D}" type="slidenum">
              <a:rPr lang="pt-BR" smtClean="0"/>
              <a:t>‹nº›</a:t>
            </a:fld>
            <a:endParaRPr lang="pt-BR"/>
          </a:p>
        </p:txBody>
      </p:sp>
    </p:spTree>
    <p:extLst>
      <p:ext uri="{BB962C8B-B14F-4D97-AF65-F5344CB8AC3E}">
        <p14:creationId xmlns:p14="http://schemas.microsoft.com/office/powerpoint/2010/main" val="204723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B80269F-3E46-4490-BF3A-8D8FD2063AF3}" type="datetimeFigureOut">
              <a:rPr lang="pt-BR" smtClean="0"/>
              <a:t>18/03/2024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884AAD5-C27C-41D6-9219-04D7F3E80A4D}" type="slidenum">
              <a:rPr lang="pt-BR" smtClean="0"/>
              <a:t>‹nº›</a:t>
            </a:fld>
            <a:endParaRPr lang="pt-BR"/>
          </a:p>
        </p:txBody>
      </p:sp>
    </p:spTree>
    <p:extLst>
      <p:ext uri="{BB962C8B-B14F-4D97-AF65-F5344CB8AC3E}">
        <p14:creationId xmlns:p14="http://schemas.microsoft.com/office/powerpoint/2010/main" val="373445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B80269F-3E46-4490-BF3A-8D8FD2063AF3}" type="datetimeFigureOut">
              <a:rPr lang="pt-BR" smtClean="0"/>
              <a:t>18/03/2024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884AAD5-C27C-41D6-9219-04D7F3E80A4D}" type="slidenum">
              <a:rPr lang="pt-BR" smtClean="0"/>
              <a:t>‹nº›</a:t>
            </a:fld>
            <a:endParaRPr lang="pt-BR"/>
          </a:p>
        </p:txBody>
      </p:sp>
    </p:spTree>
    <p:extLst>
      <p:ext uri="{BB962C8B-B14F-4D97-AF65-F5344CB8AC3E}">
        <p14:creationId xmlns:p14="http://schemas.microsoft.com/office/powerpoint/2010/main" val="2180865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B80269F-3E46-4490-BF3A-8D8FD2063AF3}" type="datetimeFigureOut">
              <a:rPr lang="pt-BR" smtClean="0"/>
              <a:t>18/03/2024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884AAD5-C27C-41D6-9219-04D7F3E80A4D}" type="slidenum">
              <a:rPr lang="pt-BR" smtClean="0"/>
              <a:t>‹nº›</a:t>
            </a:fld>
            <a:endParaRPr lang="pt-BR"/>
          </a:p>
        </p:txBody>
      </p:sp>
    </p:spTree>
    <p:extLst>
      <p:ext uri="{BB962C8B-B14F-4D97-AF65-F5344CB8AC3E}">
        <p14:creationId xmlns:p14="http://schemas.microsoft.com/office/powerpoint/2010/main" val="188426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0269F-3E46-4490-BF3A-8D8FD2063AF3}" type="datetimeFigureOut">
              <a:rPr lang="pt-BR" smtClean="0"/>
              <a:t>18/03/2024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884AAD5-C27C-41D6-9219-04D7F3E80A4D}" type="slidenum">
              <a:rPr lang="pt-BR" smtClean="0"/>
              <a:t>‹nº›</a:t>
            </a:fld>
            <a:endParaRPr lang="pt-BR"/>
          </a:p>
        </p:txBody>
      </p:sp>
    </p:spTree>
    <p:extLst>
      <p:ext uri="{BB962C8B-B14F-4D97-AF65-F5344CB8AC3E}">
        <p14:creationId xmlns:p14="http://schemas.microsoft.com/office/powerpoint/2010/main" val="2595171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4B80269F-3E46-4490-BF3A-8D8FD2063AF3}" type="datetimeFigureOut">
              <a:rPr lang="pt-BR" smtClean="0"/>
              <a:t>18/03/2024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884AAD5-C27C-41D6-9219-04D7F3E80A4D}" type="slidenum">
              <a:rPr lang="pt-BR" smtClean="0"/>
              <a:t>‹nº›</a:t>
            </a:fld>
            <a:endParaRPr lang="pt-BR"/>
          </a:p>
        </p:txBody>
      </p:sp>
    </p:spTree>
    <p:extLst>
      <p:ext uri="{BB962C8B-B14F-4D97-AF65-F5344CB8AC3E}">
        <p14:creationId xmlns:p14="http://schemas.microsoft.com/office/powerpoint/2010/main" val="212193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4B80269F-3E46-4490-BF3A-8D8FD2063AF3}" type="datetimeFigureOut">
              <a:rPr lang="pt-BR" smtClean="0"/>
              <a:t>18/03/2024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884AAD5-C27C-41D6-9219-04D7F3E80A4D}" type="slidenum">
              <a:rPr lang="pt-BR" smtClean="0"/>
              <a:t>‹nº›</a:t>
            </a:fld>
            <a:endParaRPr lang="pt-BR"/>
          </a:p>
        </p:txBody>
      </p:sp>
    </p:spTree>
    <p:extLst>
      <p:ext uri="{BB962C8B-B14F-4D97-AF65-F5344CB8AC3E}">
        <p14:creationId xmlns:p14="http://schemas.microsoft.com/office/powerpoint/2010/main" val="2342545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0269F-3E46-4490-BF3A-8D8FD2063AF3}" type="datetimeFigureOut">
              <a:rPr lang="pt-BR" smtClean="0"/>
              <a:t>18/03/2024</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4AAD5-C27C-41D6-9219-04D7F3E80A4D}" type="slidenum">
              <a:rPr lang="pt-BR" smtClean="0"/>
              <a:t>‹nº›</a:t>
            </a:fld>
            <a:endParaRPr lang="pt-BR"/>
          </a:p>
        </p:txBody>
      </p:sp>
    </p:spTree>
    <p:extLst>
      <p:ext uri="{BB962C8B-B14F-4D97-AF65-F5344CB8AC3E}">
        <p14:creationId xmlns:p14="http://schemas.microsoft.com/office/powerpoint/2010/main" val="34267385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mailto:-danilo.pereira1@docente.unip.br"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www.w3schools.com/java/java_methods_overloading.asp"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451952" y="2190199"/>
            <a:ext cx="11165038" cy="3016210"/>
          </a:xfrm>
          <a:prstGeom prst="rect">
            <a:avLst/>
          </a:prstGeom>
          <a:noFill/>
        </p:spPr>
        <p:txBody>
          <a:bodyPr wrap="square" rtlCol="0">
            <a:spAutoFit/>
          </a:bodyPr>
          <a:lstStyle/>
          <a:p>
            <a:pPr algn="ctr"/>
            <a:r>
              <a:rPr lang="pt-BR" sz="4000" b="1" dirty="0">
                <a:solidFill>
                  <a:srgbClr val="0070C0"/>
                </a:solidFill>
                <a:latin typeface="Gill Sans MT" panose="020B0502020104020203" pitchFamily="34" charset="0"/>
              </a:rPr>
              <a:t>LINGUAGEM DE PROGRAMAÇÃO ORIENTADA À OBJETOS – LPOO</a:t>
            </a:r>
          </a:p>
          <a:p>
            <a:pPr algn="ctr"/>
            <a:endParaRPr lang="pt-BR" sz="4000" b="1" dirty="0">
              <a:solidFill>
                <a:srgbClr val="0070C0"/>
              </a:solidFill>
              <a:latin typeface="Gill Sans MT" panose="020B0502020104020203" pitchFamily="34" charset="0"/>
            </a:endParaRPr>
          </a:p>
          <a:p>
            <a:pPr algn="ctr"/>
            <a:r>
              <a:rPr lang="pt-BR" sz="3500" b="1" dirty="0">
                <a:solidFill>
                  <a:srgbClr val="0070C0"/>
                </a:solidFill>
                <a:latin typeface="Gill Sans MT" panose="020B0502020104020203" pitchFamily="34" charset="0"/>
              </a:rPr>
              <a:t>Aula 06 </a:t>
            </a:r>
            <a:r>
              <a:rPr lang="pt-BR" sz="3500" b="1" dirty="0">
                <a:latin typeface="Gill Sans MT" panose="020B0502020104020203" pitchFamily="34" charset="0"/>
              </a:rPr>
              <a:t>– Introdução a Programação Orientada a Objetos (POO) - </a:t>
            </a:r>
          </a:p>
        </p:txBody>
      </p:sp>
      <p:sp>
        <p:nvSpPr>
          <p:cNvPr id="6" name="CaixaDeTexto 5"/>
          <p:cNvSpPr txBox="1"/>
          <p:nvPr/>
        </p:nvSpPr>
        <p:spPr>
          <a:xfrm>
            <a:off x="2114441" y="5902234"/>
            <a:ext cx="7381701" cy="461665"/>
          </a:xfrm>
          <a:prstGeom prst="rect">
            <a:avLst/>
          </a:prstGeom>
          <a:noFill/>
        </p:spPr>
        <p:txBody>
          <a:bodyPr wrap="none" rtlCol="0">
            <a:spAutoFit/>
          </a:bodyPr>
          <a:lstStyle/>
          <a:p>
            <a:pPr algn="ctr"/>
            <a:r>
              <a:rPr lang="pt-BR" sz="2400" b="1" dirty="0" err="1">
                <a:latin typeface="Gill Sans MT" panose="020B0502020104020203" pitchFamily="34" charset="0"/>
              </a:rPr>
              <a:t>Profa</a:t>
            </a:r>
            <a:r>
              <a:rPr lang="pt-BR" sz="2400" b="1" dirty="0">
                <a:latin typeface="Gill Sans MT" panose="020B0502020104020203" pitchFamily="34" charset="0"/>
              </a:rPr>
              <a:t> Thais Rocha </a:t>
            </a:r>
            <a:r>
              <a:rPr lang="pt-BR" sz="2400" b="1" dirty="0">
                <a:latin typeface="Gill Sans MT" panose="020B0502020104020203" pitchFamily="34" charset="0"/>
                <a:hlinkClick r:id="rId2"/>
              </a:rPr>
              <a:t>–</a:t>
            </a:r>
            <a:r>
              <a:rPr lang="pt-BR" sz="2400" b="1" dirty="0">
                <a:latin typeface="Gill Sans MT" panose="020B0502020104020203" pitchFamily="34" charset="0"/>
              </a:rPr>
              <a:t> </a:t>
            </a:r>
            <a:r>
              <a:rPr lang="pt-BR" sz="2400" b="1" dirty="0">
                <a:latin typeface="Gill Sans MT" panose="020B0502020104020203" pitchFamily="34" charset="0"/>
                <a:hlinkClick r:id="rId2"/>
              </a:rPr>
              <a:t>thais.rocha@docente.unip.br</a:t>
            </a:r>
            <a:endParaRPr lang="pt-BR" sz="2400" b="1" dirty="0">
              <a:latin typeface="Gill Sans MT" panose="020B0502020104020203" pitchFamily="34" charset="0"/>
            </a:endParaRPr>
          </a:p>
        </p:txBody>
      </p:sp>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3464" y="202414"/>
            <a:ext cx="2415988" cy="1019705"/>
          </a:xfrm>
          <a:prstGeom prst="rect">
            <a:avLst/>
          </a:prstGeom>
        </p:spPr>
      </p:pic>
      <p:pic>
        <p:nvPicPr>
          <p:cNvPr id="7" name="Picture 2" descr="java-logo – CELSOTU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00359" y="4946469"/>
            <a:ext cx="1911531" cy="1911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305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289652"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CRIANDO MÉTODO COM </a:t>
            </a:r>
            <a:r>
              <a:rPr lang="pt-BR" sz="3000" b="1" dirty="0">
                <a:solidFill>
                  <a:srgbClr val="FFFF00"/>
                </a:solidFill>
                <a:latin typeface="Gill Sans MT" panose="020B0502020104020203" pitchFamily="34" charset="0"/>
                <a:cs typeface="Arial" panose="020B0604020202020204" pitchFamily="34" charset="0"/>
              </a:rPr>
              <a:t>APENAS UM PARÂMETRO</a:t>
            </a:r>
          </a:p>
        </p:txBody>
      </p:sp>
      <p:sp>
        <p:nvSpPr>
          <p:cNvPr id="6" name="Retângulo 5"/>
          <p:cNvSpPr/>
          <p:nvPr/>
        </p:nvSpPr>
        <p:spPr>
          <a:xfrm>
            <a:off x="356577" y="1139824"/>
            <a:ext cx="11321617" cy="3000821"/>
          </a:xfrm>
          <a:prstGeom prst="rect">
            <a:avLst/>
          </a:prstGeom>
        </p:spPr>
        <p:txBody>
          <a:bodyPr wrap="square">
            <a:spAutoFit/>
          </a:bodyPr>
          <a:lstStyle/>
          <a:p>
            <a:pPr marL="457200" indent="-457200" algn="just">
              <a:buFont typeface="Arial" panose="020B0604020202020204" pitchFamily="34" charset="0"/>
              <a:buChar char="•"/>
            </a:pPr>
            <a:r>
              <a:rPr lang="pt-BR" sz="2700" dirty="0">
                <a:latin typeface="Gill Sans MT" panose="020B0502020104020203" pitchFamily="34" charset="0"/>
              </a:rPr>
              <a:t>Quando um método pode receber um parâmetro, sua declaração contém os mesmos elementos que um que não aceita um parâmetro </a:t>
            </a:r>
          </a:p>
          <a:p>
            <a:pPr marL="914400" lvl="1" indent="-457200" algn="just">
              <a:buFont typeface="Arial" panose="020B0604020202020204" pitchFamily="34" charset="0"/>
              <a:buChar char="•"/>
            </a:pPr>
            <a:r>
              <a:rPr lang="pt-BR" sz="2700" dirty="0">
                <a:latin typeface="Gill Sans MT" panose="020B0502020104020203" pitchFamily="34" charset="0"/>
              </a:rPr>
              <a:t>modificadores de acesso (opcional)</a:t>
            </a:r>
          </a:p>
          <a:p>
            <a:pPr marL="914400" lvl="1" indent="-457200" algn="just">
              <a:buFont typeface="Arial" panose="020B0604020202020204" pitchFamily="34" charset="0"/>
              <a:buChar char="•"/>
            </a:pPr>
            <a:r>
              <a:rPr lang="pt-BR" sz="2700" dirty="0">
                <a:latin typeface="Gill Sans MT" panose="020B0502020104020203" pitchFamily="34" charset="0"/>
              </a:rPr>
              <a:t>o tipo de retorno para o método,</a:t>
            </a:r>
          </a:p>
          <a:p>
            <a:pPr marL="914400" lvl="1" indent="-457200" algn="just">
              <a:buFont typeface="Arial" panose="020B0604020202020204" pitchFamily="34" charset="0"/>
              <a:buChar char="•"/>
            </a:pPr>
            <a:r>
              <a:rPr lang="pt-BR" sz="2700" dirty="0">
                <a:latin typeface="Gill Sans MT" panose="020B0502020104020203" pitchFamily="34" charset="0"/>
              </a:rPr>
              <a:t>nome do método </a:t>
            </a:r>
          </a:p>
          <a:p>
            <a:pPr marL="914400" lvl="1" indent="-457200" algn="just">
              <a:buFont typeface="Arial" panose="020B0604020202020204" pitchFamily="34" charset="0"/>
              <a:buChar char="•"/>
            </a:pPr>
            <a:r>
              <a:rPr lang="pt-BR" sz="2700" dirty="0">
                <a:latin typeface="Gill Sans MT" panose="020B0502020104020203" pitchFamily="34" charset="0"/>
              </a:rPr>
              <a:t>conjunto de parênteses que inclui dois itens: </a:t>
            </a:r>
          </a:p>
          <a:p>
            <a:pPr marL="1371600" lvl="2" indent="-457200" algn="just">
              <a:buFont typeface="Arial" panose="020B0604020202020204" pitchFamily="34" charset="0"/>
              <a:buChar char="•"/>
            </a:pPr>
            <a:r>
              <a:rPr lang="pt-BR" sz="2700" dirty="0">
                <a:latin typeface="Gill Sans MT" panose="020B0502020104020203" pitchFamily="34" charset="0"/>
              </a:rPr>
              <a:t> tipo do parâmetro e o nome</a:t>
            </a:r>
          </a:p>
        </p:txBody>
      </p:sp>
      <p:sp>
        <p:nvSpPr>
          <p:cNvPr id="7" name="Retângulo 6"/>
          <p:cNvSpPr/>
          <p:nvPr/>
        </p:nvSpPr>
        <p:spPr>
          <a:xfrm>
            <a:off x="665730" y="4529984"/>
            <a:ext cx="11321617" cy="538609"/>
          </a:xfrm>
          <a:prstGeom prst="rect">
            <a:avLst/>
          </a:prstGeom>
        </p:spPr>
        <p:txBody>
          <a:bodyPr wrap="square">
            <a:spAutoFit/>
          </a:bodyPr>
          <a:lstStyle/>
          <a:p>
            <a:pPr algn="just"/>
            <a:r>
              <a:rPr lang="en-US" sz="2900" b="1" i="1" dirty="0">
                <a:solidFill>
                  <a:srgbClr val="FF0000"/>
                </a:solidFill>
                <a:latin typeface="Gill Sans MT" panose="020B0502020104020203" pitchFamily="34" charset="0"/>
              </a:rPr>
              <a:t>public static void </a:t>
            </a:r>
            <a:r>
              <a:rPr lang="en-US" sz="2900" b="1" i="1" dirty="0" err="1">
                <a:solidFill>
                  <a:srgbClr val="FF0000"/>
                </a:solidFill>
                <a:latin typeface="Gill Sans MT" panose="020B0502020104020203" pitchFamily="34" charset="0"/>
              </a:rPr>
              <a:t>predictRaise</a:t>
            </a:r>
            <a:r>
              <a:rPr lang="en-US" sz="2900" b="1" i="1" dirty="0">
                <a:solidFill>
                  <a:srgbClr val="FF0000"/>
                </a:solidFill>
                <a:latin typeface="Gill Sans MT" panose="020B0502020104020203" pitchFamily="34" charset="0"/>
              </a:rPr>
              <a:t>(double salary)</a:t>
            </a:r>
            <a:r>
              <a:rPr lang="pt-BR" sz="2900" b="1" i="1" dirty="0">
                <a:solidFill>
                  <a:srgbClr val="FF0000"/>
                </a:solidFill>
                <a:latin typeface="Gill Sans MT" panose="020B0502020104020203" pitchFamily="34" charset="0"/>
              </a:rPr>
              <a:t> </a:t>
            </a:r>
          </a:p>
        </p:txBody>
      </p:sp>
      <p:sp>
        <p:nvSpPr>
          <p:cNvPr id="3" name="Retângulo 2"/>
          <p:cNvSpPr/>
          <p:nvPr/>
        </p:nvSpPr>
        <p:spPr>
          <a:xfrm>
            <a:off x="665730" y="5457933"/>
            <a:ext cx="10320133" cy="1200329"/>
          </a:xfrm>
          <a:prstGeom prst="rect">
            <a:avLst/>
          </a:prstGeom>
        </p:spPr>
        <p:txBody>
          <a:bodyPr wrap="square">
            <a:spAutoFit/>
          </a:bodyPr>
          <a:lstStyle/>
          <a:p>
            <a:pPr algn="just"/>
            <a:r>
              <a:rPr lang="pt-BR" sz="2400" dirty="0">
                <a:latin typeface="Gill Sans MT" panose="020B0502020104020203" pitchFamily="34" charset="0"/>
              </a:rPr>
              <a:t>No cabeçalho do método para </a:t>
            </a:r>
            <a:r>
              <a:rPr lang="pt-BR" sz="2400" dirty="0" err="1">
                <a:latin typeface="Gill Sans MT" panose="020B0502020104020203" pitchFamily="34" charset="0"/>
              </a:rPr>
              <a:t>predictRaise</a:t>
            </a:r>
            <a:r>
              <a:rPr lang="pt-BR" sz="2400" dirty="0">
                <a:latin typeface="Gill Sans MT" panose="020B0502020104020203" pitchFamily="34" charset="0"/>
              </a:rPr>
              <a:t> (), o parâmetro </a:t>
            </a:r>
            <a:r>
              <a:rPr lang="pt-BR" sz="2400" dirty="0" err="1">
                <a:latin typeface="Gill Sans MT" panose="020B0502020104020203" pitchFamily="34" charset="0"/>
              </a:rPr>
              <a:t>salary</a:t>
            </a:r>
            <a:r>
              <a:rPr lang="pt-BR" sz="2400" dirty="0">
                <a:latin typeface="Gill Sans MT" panose="020B0502020104020203" pitchFamily="34" charset="0"/>
              </a:rPr>
              <a:t> indica que o método receberá um valor do tipo </a:t>
            </a:r>
            <a:r>
              <a:rPr lang="pt-BR" sz="2400" dirty="0" err="1">
                <a:latin typeface="Gill Sans MT" panose="020B0502020104020203" pitchFamily="34" charset="0"/>
              </a:rPr>
              <a:t>double</a:t>
            </a:r>
            <a:r>
              <a:rPr lang="pt-BR" sz="2400" dirty="0">
                <a:latin typeface="Gill Sans MT" panose="020B0502020104020203" pitchFamily="34" charset="0"/>
              </a:rPr>
              <a:t>, e que dentro método, o valor passado será conhecido como </a:t>
            </a:r>
            <a:r>
              <a:rPr lang="pt-BR" sz="2400" dirty="0" err="1">
                <a:latin typeface="Gill Sans MT" panose="020B0502020104020203" pitchFamily="34" charset="0"/>
              </a:rPr>
              <a:t>salary</a:t>
            </a:r>
            <a:r>
              <a:rPr lang="pt-BR" sz="2400" dirty="0">
                <a:latin typeface="Gill Sans MT" panose="020B0502020104020203" pitchFamily="34" charset="0"/>
              </a:rPr>
              <a:t>. </a:t>
            </a:r>
          </a:p>
        </p:txBody>
      </p:sp>
    </p:spTree>
    <p:extLst>
      <p:ext uri="{BB962C8B-B14F-4D97-AF65-F5344CB8AC3E}">
        <p14:creationId xmlns:p14="http://schemas.microsoft.com/office/powerpoint/2010/main" val="310010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289652"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CRIANDO MÉTODO COM </a:t>
            </a:r>
            <a:r>
              <a:rPr lang="pt-BR" sz="3000" b="1" dirty="0">
                <a:solidFill>
                  <a:srgbClr val="FFFF00"/>
                </a:solidFill>
                <a:latin typeface="Gill Sans MT" panose="020B0502020104020203" pitchFamily="34" charset="0"/>
                <a:cs typeface="Arial" panose="020B0604020202020204" pitchFamily="34" charset="0"/>
              </a:rPr>
              <a:t>APENAS UM PARÂMETRO</a:t>
            </a:r>
          </a:p>
        </p:txBody>
      </p:sp>
      <p:pic>
        <p:nvPicPr>
          <p:cNvPr id="4" name="Imagem 3"/>
          <p:cNvPicPr>
            <a:picLocks noChangeAspect="1"/>
          </p:cNvPicPr>
          <p:nvPr/>
        </p:nvPicPr>
        <p:blipFill>
          <a:blip r:embed="rId2"/>
          <a:stretch>
            <a:fillRect/>
          </a:stretch>
        </p:blipFill>
        <p:spPr>
          <a:xfrm>
            <a:off x="1402001" y="1159327"/>
            <a:ext cx="8198804" cy="5163095"/>
          </a:xfrm>
          <a:prstGeom prst="rect">
            <a:avLst/>
          </a:prstGeom>
        </p:spPr>
      </p:pic>
    </p:spTree>
    <p:extLst>
      <p:ext uri="{BB962C8B-B14F-4D97-AF65-F5344CB8AC3E}">
        <p14:creationId xmlns:p14="http://schemas.microsoft.com/office/powerpoint/2010/main" val="1242703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289652"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METÓDOS – </a:t>
            </a:r>
            <a:r>
              <a:rPr lang="pt-BR" sz="3000" b="1" dirty="0">
                <a:solidFill>
                  <a:srgbClr val="FFFF00"/>
                </a:solidFill>
                <a:latin typeface="Gill Sans MT" panose="020B0502020104020203" pitchFamily="34" charset="0"/>
                <a:cs typeface="Arial" panose="020B0604020202020204" pitchFamily="34" charset="0"/>
              </a:rPr>
              <a:t>CRIANDO MÉTODOS COM RETORNO</a:t>
            </a:r>
          </a:p>
        </p:txBody>
      </p:sp>
      <p:sp>
        <p:nvSpPr>
          <p:cNvPr id="5" name="Retângulo 4"/>
          <p:cNvSpPr/>
          <p:nvPr/>
        </p:nvSpPr>
        <p:spPr>
          <a:xfrm>
            <a:off x="298031" y="1055264"/>
            <a:ext cx="11406289" cy="5447645"/>
          </a:xfrm>
          <a:prstGeom prst="rect">
            <a:avLst/>
          </a:prstGeom>
        </p:spPr>
        <p:txBody>
          <a:bodyPr wrap="square">
            <a:spAutoFit/>
          </a:bodyPr>
          <a:lstStyle/>
          <a:p>
            <a:pPr marL="457200" indent="-457200" algn="just">
              <a:buFont typeface="Arial" panose="020B0604020202020204" pitchFamily="34" charset="0"/>
              <a:buChar char="•"/>
            </a:pPr>
            <a:r>
              <a:rPr lang="pt-BR" sz="2900" dirty="0">
                <a:latin typeface="Gill Sans MT" panose="020B0502020104020203" pitchFamily="34" charset="0"/>
              </a:rPr>
              <a:t>Vimos ate agora, como podemos criar métodos sem retorno (</a:t>
            </a:r>
            <a:r>
              <a:rPr lang="pt-BR" sz="2900" dirty="0" err="1">
                <a:latin typeface="Gill Sans MT" panose="020B0502020104020203" pitchFamily="34" charset="0"/>
              </a:rPr>
              <a:t>void</a:t>
            </a:r>
            <a:r>
              <a:rPr lang="pt-BR" sz="2900" dirty="0">
                <a:latin typeface="Gill Sans MT" panose="020B0502020104020203" pitchFamily="34" charset="0"/>
              </a:rPr>
              <a:t>) e também receber um ou mais parâmetros ou até mesmo não receber nenhum parâmetro.  </a:t>
            </a:r>
          </a:p>
          <a:p>
            <a:pPr marL="457200" indent="-457200" algn="just">
              <a:buFont typeface="Arial" panose="020B0604020202020204" pitchFamily="34" charset="0"/>
              <a:buChar char="•"/>
            </a:pPr>
            <a:endParaRPr lang="pt-BR" sz="2900" dirty="0">
              <a:latin typeface="Gill Sans MT" panose="020B0502020104020203" pitchFamily="34" charset="0"/>
            </a:endParaRPr>
          </a:p>
          <a:p>
            <a:pPr marL="457200" indent="-457200" algn="just">
              <a:buFont typeface="Arial" panose="020B0604020202020204" pitchFamily="34" charset="0"/>
              <a:buChar char="•"/>
            </a:pPr>
            <a:endParaRPr lang="pt-BR" sz="2900" dirty="0">
              <a:latin typeface="Gill Sans MT" panose="020B0502020104020203" pitchFamily="34" charset="0"/>
            </a:endParaRPr>
          </a:p>
          <a:p>
            <a:pPr marL="457200" indent="-457200" algn="just">
              <a:buFont typeface="Arial" panose="020B0604020202020204" pitchFamily="34" charset="0"/>
              <a:buChar char="•"/>
            </a:pPr>
            <a:r>
              <a:rPr lang="pt-BR" sz="2900" dirty="0">
                <a:latin typeface="Gill Sans MT" panose="020B0502020104020203" pitchFamily="34" charset="0"/>
              </a:rPr>
              <a:t>Entretanto, muitas vezes precisamos fazer métodos que tem como a função retorna um informação no final da execução </a:t>
            </a:r>
          </a:p>
          <a:p>
            <a:pPr marL="457200" indent="-457200" algn="just">
              <a:buFont typeface="Arial" panose="020B0604020202020204" pitchFamily="34" charset="0"/>
              <a:buChar char="•"/>
            </a:pPr>
            <a:endParaRPr lang="pt-BR" sz="2900" dirty="0">
              <a:latin typeface="Gill Sans MT" panose="020B0502020104020203" pitchFamily="34" charset="0"/>
            </a:endParaRPr>
          </a:p>
          <a:p>
            <a:pPr marL="457200" indent="-457200" algn="just">
              <a:buFont typeface="Arial" panose="020B0604020202020204" pitchFamily="34" charset="0"/>
              <a:buChar char="•"/>
            </a:pPr>
            <a:endParaRPr lang="pt-BR" sz="2900" dirty="0">
              <a:latin typeface="Gill Sans MT" panose="020B0502020104020203" pitchFamily="34" charset="0"/>
            </a:endParaRPr>
          </a:p>
          <a:p>
            <a:pPr marL="457200" indent="-457200" algn="just">
              <a:buFont typeface="Arial" panose="020B0604020202020204" pitchFamily="34" charset="0"/>
              <a:buChar char="•"/>
            </a:pPr>
            <a:r>
              <a:rPr lang="pt-BR" sz="2900" dirty="0">
                <a:latin typeface="Gill Sans MT" panose="020B0502020104020203" pitchFamily="34" charset="0"/>
              </a:rPr>
              <a:t>O tipo de retorno de um método pode ser qualquer tipo usado em Java, o que inclui os tipos primitivos e bem como tipos de classe (incluindo tipos de classe que você cria). </a:t>
            </a:r>
          </a:p>
        </p:txBody>
      </p:sp>
    </p:spTree>
    <p:extLst>
      <p:ext uri="{BB962C8B-B14F-4D97-AF65-F5344CB8AC3E}">
        <p14:creationId xmlns:p14="http://schemas.microsoft.com/office/powerpoint/2010/main" val="371062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289652"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METÓDOS – </a:t>
            </a:r>
            <a:r>
              <a:rPr lang="pt-BR" sz="3000" b="1" dirty="0">
                <a:solidFill>
                  <a:srgbClr val="FFFF00"/>
                </a:solidFill>
                <a:latin typeface="Gill Sans MT" panose="020B0502020104020203" pitchFamily="34" charset="0"/>
                <a:cs typeface="Arial" panose="020B0604020202020204" pitchFamily="34" charset="0"/>
              </a:rPr>
              <a:t>MULTIPLOS PARAMÊTROS</a:t>
            </a:r>
          </a:p>
        </p:txBody>
      </p:sp>
      <p:sp>
        <p:nvSpPr>
          <p:cNvPr id="5" name="Retângulo 4"/>
          <p:cNvSpPr/>
          <p:nvPr/>
        </p:nvSpPr>
        <p:spPr>
          <a:xfrm>
            <a:off x="298031" y="1055264"/>
            <a:ext cx="11406289" cy="5001369"/>
          </a:xfrm>
          <a:prstGeom prst="rect">
            <a:avLst/>
          </a:prstGeom>
        </p:spPr>
        <p:txBody>
          <a:bodyPr wrap="square">
            <a:spAutoFit/>
          </a:bodyPr>
          <a:lstStyle/>
          <a:p>
            <a:pPr marL="457200" indent="-457200" algn="just">
              <a:buFont typeface="Arial" panose="020B0604020202020204" pitchFamily="34" charset="0"/>
              <a:buChar char="•"/>
            </a:pPr>
            <a:r>
              <a:rPr lang="pt-BR" sz="2900" dirty="0">
                <a:latin typeface="Gill Sans MT" panose="020B0502020104020203" pitchFamily="34" charset="0"/>
              </a:rPr>
              <a:t>Normalmente, vamos precisar criar métodos que devera receber diferentes parâmetros.</a:t>
            </a:r>
          </a:p>
          <a:p>
            <a:pPr marL="457200" indent="-457200" algn="just">
              <a:buFont typeface="Arial" panose="020B0604020202020204" pitchFamily="34" charset="0"/>
              <a:buChar char="•"/>
            </a:pPr>
            <a:endParaRPr lang="pt-BR" sz="2900" dirty="0">
              <a:latin typeface="Gill Sans MT" panose="020B0502020104020203" pitchFamily="34" charset="0"/>
            </a:endParaRPr>
          </a:p>
          <a:p>
            <a:pPr marL="457200" indent="-457200" algn="just">
              <a:buFont typeface="Arial" panose="020B0604020202020204" pitchFamily="34" charset="0"/>
              <a:buChar char="•"/>
            </a:pPr>
            <a:r>
              <a:rPr lang="pt-BR" sz="2900" dirty="0">
                <a:latin typeface="Gill Sans MT" panose="020B0502020104020203" pitchFamily="34" charset="0"/>
              </a:rPr>
              <a:t>Um método pode conter, nenhum, um ou mais parâmetros de diferentes tipos de dados . Veja os exemplos</a:t>
            </a:r>
          </a:p>
          <a:p>
            <a:pPr marL="457200" indent="-457200" algn="just">
              <a:buFont typeface="Arial" panose="020B0604020202020204" pitchFamily="34" charset="0"/>
              <a:buChar char="•"/>
            </a:pPr>
            <a:endParaRPr lang="pt-BR" sz="2900" dirty="0">
              <a:latin typeface="Gill Sans MT" panose="020B0502020104020203" pitchFamily="34" charset="0"/>
            </a:endParaRPr>
          </a:p>
          <a:p>
            <a:pPr algn="just"/>
            <a:r>
              <a:rPr lang="pt-BR" sz="2900" i="1" dirty="0" err="1">
                <a:latin typeface="Gill Sans MT" panose="020B0502020104020203" pitchFamily="34" charset="0"/>
              </a:rPr>
              <a:t>public</a:t>
            </a:r>
            <a:r>
              <a:rPr lang="pt-BR" sz="2900" i="1" dirty="0">
                <a:latin typeface="Gill Sans MT" panose="020B0502020104020203" pitchFamily="34" charset="0"/>
              </a:rPr>
              <a:t> </a:t>
            </a:r>
            <a:r>
              <a:rPr lang="pt-BR" sz="2900" i="1" dirty="0" err="1">
                <a:latin typeface="Gill Sans MT" panose="020B0502020104020203" pitchFamily="34" charset="0"/>
              </a:rPr>
              <a:t>void</a:t>
            </a:r>
            <a:r>
              <a:rPr lang="pt-BR" sz="2900" i="1" dirty="0">
                <a:latin typeface="Gill Sans MT" panose="020B0502020104020203" pitchFamily="34" charset="0"/>
              </a:rPr>
              <a:t> </a:t>
            </a:r>
            <a:r>
              <a:rPr lang="pt-BR" sz="2900" i="1" dirty="0" err="1">
                <a:latin typeface="Gill Sans MT" panose="020B0502020104020203" pitchFamily="34" charset="0"/>
              </a:rPr>
              <a:t>exibeInformacoesUsuario</a:t>
            </a:r>
            <a:r>
              <a:rPr lang="pt-BR" sz="2900" i="1" dirty="0">
                <a:latin typeface="Gill Sans MT" panose="020B0502020104020203" pitchFamily="34" charset="0"/>
              </a:rPr>
              <a:t> </a:t>
            </a:r>
            <a:r>
              <a:rPr lang="pt-BR" sz="2900" b="1" i="1" dirty="0">
                <a:solidFill>
                  <a:srgbClr val="FF0000"/>
                </a:solidFill>
                <a:latin typeface="Gill Sans MT" panose="020B0502020104020203" pitchFamily="34" charset="0"/>
              </a:rPr>
              <a:t>( )</a:t>
            </a:r>
            <a:r>
              <a:rPr lang="pt-BR" sz="2900" i="1" dirty="0">
                <a:solidFill>
                  <a:srgbClr val="FF0000"/>
                </a:solidFill>
                <a:latin typeface="Gill Sans MT" panose="020B0502020104020203" pitchFamily="34" charset="0"/>
              </a:rPr>
              <a:t> </a:t>
            </a:r>
            <a:r>
              <a:rPr lang="pt-BR" sz="2900" i="1" dirty="0">
                <a:latin typeface="Gill Sans MT" panose="020B0502020104020203" pitchFamily="34" charset="0"/>
              </a:rPr>
              <a:t>{ ... }</a:t>
            </a:r>
          </a:p>
          <a:p>
            <a:pPr algn="just"/>
            <a:endParaRPr lang="pt-BR" sz="2900" i="1" dirty="0">
              <a:latin typeface="Gill Sans MT" panose="020B0502020104020203" pitchFamily="34" charset="0"/>
            </a:endParaRPr>
          </a:p>
          <a:p>
            <a:pPr algn="just"/>
            <a:r>
              <a:rPr lang="pt-BR" sz="2900" i="1" dirty="0" err="1">
                <a:latin typeface="Gill Sans MT" panose="020B0502020104020203" pitchFamily="34" charset="0"/>
              </a:rPr>
              <a:t>public</a:t>
            </a:r>
            <a:r>
              <a:rPr lang="pt-BR" sz="2900" i="1" dirty="0">
                <a:latin typeface="Gill Sans MT" panose="020B0502020104020203" pitchFamily="34" charset="0"/>
              </a:rPr>
              <a:t> </a:t>
            </a:r>
            <a:r>
              <a:rPr lang="pt-BR" sz="2900" i="1" dirty="0" err="1">
                <a:latin typeface="Gill Sans MT" panose="020B0502020104020203" pitchFamily="34" charset="0"/>
              </a:rPr>
              <a:t>void</a:t>
            </a:r>
            <a:r>
              <a:rPr lang="pt-BR" sz="2900" i="1" dirty="0">
                <a:latin typeface="Gill Sans MT" panose="020B0502020104020203" pitchFamily="34" charset="0"/>
              </a:rPr>
              <a:t> </a:t>
            </a:r>
            <a:r>
              <a:rPr lang="pt-BR" sz="2900" i="1" dirty="0" err="1">
                <a:latin typeface="Gill Sans MT" panose="020B0502020104020203" pitchFamily="34" charset="0"/>
              </a:rPr>
              <a:t>formataNome</a:t>
            </a:r>
            <a:r>
              <a:rPr lang="pt-BR" sz="2900" i="1" dirty="0">
                <a:latin typeface="Gill Sans MT" panose="020B0502020104020203" pitchFamily="34" charset="0"/>
              </a:rPr>
              <a:t> </a:t>
            </a:r>
            <a:r>
              <a:rPr lang="pt-BR" sz="2900" b="1" i="1" dirty="0">
                <a:solidFill>
                  <a:srgbClr val="FF0000"/>
                </a:solidFill>
                <a:latin typeface="Gill Sans MT" panose="020B0502020104020203" pitchFamily="34" charset="0"/>
              </a:rPr>
              <a:t>(</a:t>
            </a:r>
            <a:r>
              <a:rPr lang="pt-BR" sz="2900" b="1" i="1" dirty="0" err="1">
                <a:solidFill>
                  <a:srgbClr val="FF0000"/>
                </a:solidFill>
                <a:latin typeface="Gill Sans MT" panose="020B0502020104020203" pitchFamily="34" charset="0"/>
              </a:rPr>
              <a:t>String</a:t>
            </a:r>
            <a:r>
              <a:rPr lang="pt-BR" sz="2900" b="1" i="1" dirty="0">
                <a:solidFill>
                  <a:srgbClr val="FF0000"/>
                </a:solidFill>
                <a:latin typeface="Gill Sans MT" panose="020B0502020104020203" pitchFamily="34" charset="0"/>
              </a:rPr>
              <a:t> nome) </a:t>
            </a:r>
            <a:r>
              <a:rPr lang="pt-BR" sz="2900" i="1" dirty="0">
                <a:latin typeface="Gill Sans MT" panose="020B0502020104020203" pitchFamily="34" charset="0"/>
              </a:rPr>
              <a:t>{ ... }</a:t>
            </a:r>
          </a:p>
          <a:p>
            <a:pPr algn="just"/>
            <a:endParaRPr lang="pt-BR" sz="2900" i="1" dirty="0">
              <a:latin typeface="Gill Sans MT" panose="020B0502020104020203" pitchFamily="34" charset="0"/>
            </a:endParaRPr>
          </a:p>
          <a:p>
            <a:pPr algn="just"/>
            <a:r>
              <a:rPr lang="pt-BR" sz="2900" i="1" dirty="0" err="1">
                <a:latin typeface="Gill Sans MT" panose="020B0502020104020203" pitchFamily="34" charset="0"/>
              </a:rPr>
              <a:t>public</a:t>
            </a:r>
            <a:r>
              <a:rPr lang="pt-BR" sz="2900" i="1" dirty="0">
                <a:latin typeface="Gill Sans MT" panose="020B0502020104020203" pitchFamily="34" charset="0"/>
              </a:rPr>
              <a:t> </a:t>
            </a:r>
            <a:r>
              <a:rPr lang="pt-BR" sz="2900" i="1" dirty="0" err="1">
                <a:latin typeface="Gill Sans MT" panose="020B0502020104020203" pitchFamily="34" charset="0"/>
              </a:rPr>
              <a:t>void</a:t>
            </a:r>
            <a:r>
              <a:rPr lang="pt-BR" sz="2900" i="1" dirty="0">
                <a:latin typeface="Gill Sans MT" panose="020B0502020104020203" pitchFamily="34" charset="0"/>
              </a:rPr>
              <a:t> </a:t>
            </a:r>
            <a:r>
              <a:rPr lang="pt-BR" sz="2900" i="1" dirty="0" err="1">
                <a:latin typeface="Gill Sans MT" panose="020B0502020104020203" pitchFamily="34" charset="0"/>
              </a:rPr>
              <a:t>cadastroUsuario</a:t>
            </a:r>
            <a:r>
              <a:rPr lang="pt-BR" sz="2900" b="1" i="1" dirty="0">
                <a:solidFill>
                  <a:srgbClr val="FF0000"/>
                </a:solidFill>
                <a:latin typeface="Gill Sans MT" panose="020B0502020104020203" pitchFamily="34" charset="0"/>
              </a:rPr>
              <a:t>(</a:t>
            </a:r>
            <a:r>
              <a:rPr lang="pt-BR" sz="2900" b="1" i="1" dirty="0" err="1">
                <a:solidFill>
                  <a:srgbClr val="FF0000"/>
                </a:solidFill>
                <a:latin typeface="Gill Sans MT" panose="020B0502020104020203" pitchFamily="34" charset="0"/>
              </a:rPr>
              <a:t>String</a:t>
            </a:r>
            <a:r>
              <a:rPr lang="pt-BR" sz="2900" b="1" i="1" dirty="0">
                <a:solidFill>
                  <a:srgbClr val="FF0000"/>
                </a:solidFill>
                <a:latin typeface="Gill Sans MT" panose="020B0502020104020203" pitchFamily="34" charset="0"/>
              </a:rPr>
              <a:t> nome, </a:t>
            </a:r>
            <a:r>
              <a:rPr lang="pt-BR" sz="2900" b="1" i="1" dirty="0" err="1">
                <a:solidFill>
                  <a:srgbClr val="FF0000"/>
                </a:solidFill>
                <a:latin typeface="Gill Sans MT" panose="020B0502020104020203" pitchFamily="34" charset="0"/>
              </a:rPr>
              <a:t>int</a:t>
            </a:r>
            <a:r>
              <a:rPr lang="pt-BR" sz="2900" b="1" i="1" dirty="0">
                <a:solidFill>
                  <a:srgbClr val="FF0000"/>
                </a:solidFill>
                <a:latin typeface="Gill Sans MT" panose="020B0502020104020203" pitchFamily="34" charset="0"/>
              </a:rPr>
              <a:t> </a:t>
            </a:r>
            <a:r>
              <a:rPr lang="pt-BR" sz="2900" b="1" i="1" dirty="0" err="1">
                <a:solidFill>
                  <a:srgbClr val="FF0000"/>
                </a:solidFill>
                <a:latin typeface="Gill Sans MT" panose="020B0502020104020203" pitchFamily="34" charset="0"/>
              </a:rPr>
              <a:t>cpf</a:t>
            </a:r>
            <a:r>
              <a:rPr lang="pt-BR" sz="2900" b="1" i="1" dirty="0">
                <a:solidFill>
                  <a:srgbClr val="FF0000"/>
                </a:solidFill>
                <a:latin typeface="Gill Sans MT" panose="020B0502020104020203" pitchFamily="34" charset="0"/>
              </a:rPr>
              <a:t>,  </a:t>
            </a:r>
            <a:r>
              <a:rPr lang="pt-BR" sz="2900" b="1" i="1" dirty="0" err="1">
                <a:solidFill>
                  <a:srgbClr val="FF0000"/>
                </a:solidFill>
                <a:latin typeface="Gill Sans MT" panose="020B0502020104020203" pitchFamily="34" charset="0"/>
              </a:rPr>
              <a:t>int</a:t>
            </a:r>
            <a:r>
              <a:rPr lang="pt-BR" sz="2900" b="1" i="1" dirty="0">
                <a:solidFill>
                  <a:srgbClr val="FF0000"/>
                </a:solidFill>
                <a:latin typeface="Gill Sans MT" panose="020B0502020104020203" pitchFamily="34" charset="0"/>
              </a:rPr>
              <a:t> </a:t>
            </a:r>
            <a:r>
              <a:rPr lang="pt-BR" sz="2900" b="1" i="1" dirty="0" err="1">
                <a:solidFill>
                  <a:srgbClr val="FF0000"/>
                </a:solidFill>
                <a:latin typeface="Gill Sans MT" panose="020B0502020104020203" pitchFamily="34" charset="0"/>
              </a:rPr>
              <a:t>rg</a:t>
            </a:r>
            <a:r>
              <a:rPr lang="pt-BR" sz="2900" b="1" i="1" dirty="0">
                <a:solidFill>
                  <a:srgbClr val="FF0000"/>
                </a:solidFill>
                <a:latin typeface="Gill Sans MT" panose="020B0502020104020203" pitchFamily="34" charset="0"/>
              </a:rPr>
              <a:t>,  byte idade) </a:t>
            </a:r>
            <a:r>
              <a:rPr lang="pt-BR" sz="2900" i="1" dirty="0">
                <a:latin typeface="Gill Sans MT" panose="020B0502020104020203" pitchFamily="34" charset="0"/>
              </a:rPr>
              <a:t>{ ... }</a:t>
            </a:r>
          </a:p>
        </p:txBody>
      </p:sp>
    </p:spTree>
    <p:extLst>
      <p:ext uri="{BB962C8B-B14F-4D97-AF65-F5344CB8AC3E}">
        <p14:creationId xmlns:p14="http://schemas.microsoft.com/office/powerpoint/2010/main" val="668877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289652"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METÓDOS – </a:t>
            </a:r>
            <a:r>
              <a:rPr lang="pt-BR" sz="3000" b="1" dirty="0">
                <a:solidFill>
                  <a:srgbClr val="FFFF00"/>
                </a:solidFill>
                <a:latin typeface="Gill Sans MT" panose="020B0502020104020203" pitchFamily="34" charset="0"/>
                <a:cs typeface="Arial" panose="020B0604020202020204" pitchFamily="34" charset="0"/>
              </a:rPr>
              <a:t>CRIANDO MÉTODOS COM RETORNO</a:t>
            </a:r>
          </a:p>
        </p:txBody>
      </p:sp>
      <p:sp>
        <p:nvSpPr>
          <p:cNvPr id="5" name="Retângulo 4"/>
          <p:cNvSpPr/>
          <p:nvPr/>
        </p:nvSpPr>
        <p:spPr>
          <a:xfrm>
            <a:off x="298031" y="1055264"/>
            <a:ext cx="11406289" cy="5170646"/>
          </a:xfrm>
          <a:prstGeom prst="rect">
            <a:avLst/>
          </a:prstGeom>
        </p:spPr>
        <p:txBody>
          <a:bodyPr wrap="square">
            <a:spAutoFit/>
          </a:bodyPr>
          <a:lstStyle/>
          <a:p>
            <a:pPr marL="457200" indent="-457200" algn="just">
              <a:buFont typeface="Arial" panose="020B0604020202020204" pitchFamily="34" charset="0"/>
              <a:buChar char="•"/>
            </a:pPr>
            <a:r>
              <a:rPr lang="pt-BR" sz="2900" dirty="0">
                <a:latin typeface="Gill Sans MT" panose="020B0502020104020203" pitchFamily="34" charset="0"/>
              </a:rPr>
              <a:t>Vejamos alguns exemplo de métodos com retorno:</a:t>
            </a:r>
          </a:p>
          <a:p>
            <a:pPr algn="just"/>
            <a:endParaRPr lang="pt-BR" sz="2900" dirty="0">
              <a:latin typeface="Gill Sans MT" panose="020B0502020104020203" pitchFamily="34" charset="0"/>
            </a:endParaRPr>
          </a:p>
          <a:p>
            <a:pPr algn="just"/>
            <a:endParaRPr lang="pt-BR" sz="2900" dirty="0">
              <a:latin typeface="Gill Sans MT" panose="020B0502020104020203" pitchFamily="34" charset="0"/>
            </a:endParaRPr>
          </a:p>
          <a:p>
            <a:pPr algn="just"/>
            <a:r>
              <a:rPr lang="pt-BR" sz="2700" i="1" dirty="0" err="1">
                <a:latin typeface="Gill Sans MT" panose="020B0502020104020203" pitchFamily="34" charset="0"/>
              </a:rPr>
              <a:t>public</a:t>
            </a:r>
            <a:r>
              <a:rPr lang="pt-BR" sz="2700" i="1" dirty="0">
                <a:latin typeface="Gill Sans MT" panose="020B0502020104020203" pitchFamily="34" charset="0"/>
              </a:rPr>
              <a:t> </a:t>
            </a:r>
            <a:r>
              <a:rPr lang="pt-BR" sz="2700" b="1" i="1" dirty="0" err="1">
                <a:solidFill>
                  <a:srgbClr val="FF0000"/>
                </a:solidFill>
                <a:latin typeface="Gill Sans MT" panose="020B0502020104020203" pitchFamily="34" charset="0"/>
              </a:rPr>
              <a:t>String</a:t>
            </a:r>
            <a:r>
              <a:rPr lang="pt-BR" sz="2700" i="1" dirty="0">
                <a:latin typeface="Gill Sans MT" panose="020B0502020104020203" pitchFamily="34" charset="0"/>
              </a:rPr>
              <a:t> </a:t>
            </a:r>
            <a:r>
              <a:rPr lang="pt-BR" sz="2700" i="1" dirty="0" err="1">
                <a:latin typeface="Gill Sans MT" panose="020B0502020104020203" pitchFamily="34" charset="0"/>
              </a:rPr>
              <a:t>buscaEnderecoCompleto</a:t>
            </a:r>
            <a:r>
              <a:rPr lang="pt-BR" sz="2700" i="1" dirty="0">
                <a:latin typeface="Gill Sans MT" panose="020B0502020104020203" pitchFamily="34" charset="0"/>
              </a:rPr>
              <a:t>(</a:t>
            </a:r>
            <a:r>
              <a:rPr lang="pt-BR" sz="2700" i="1" dirty="0" err="1">
                <a:latin typeface="Gill Sans MT" panose="020B0502020104020203" pitchFamily="34" charset="0"/>
              </a:rPr>
              <a:t>String</a:t>
            </a:r>
            <a:r>
              <a:rPr lang="pt-BR" sz="2700" i="1" dirty="0">
                <a:latin typeface="Gill Sans MT" panose="020B0502020104020203" pitchFamily="34" charset="0"/>
              </a:rPr>
              <a:t> </a:t>
            </a:r>
            <a:r>
              <a:rPr lang="pt-BR" sz="2700" i="1" dirty="0" err="1">
                <a:latin typeface="Gill Sans MT" panose="020B0502020104020203" pitchFamily="34" charset="0"/>
              </a:rPr>
              <a:t>cep</a:t>
            </a:r>
            <a:r>
              <a:rPr lang="pt-BR" sz="2700" i="1" dirty="0">
                <a:latin typeface="Gill Sans MT" panose="020B0502020104020203" pitchFamily="34" charset="0"/>
              </a:rPr>
              <a:t>) { ... }</a:t>
            </a:r>
          </a:p>
          <a:p>
            <a:pPr algn="just"/>
            <a:endParaRPr lang="pt-BR" sz="2700" i="1" dirty="0">
              <a:latin typeface="Gill Sans MT" panose="020B0502020104020203" pitchFamily="34" charset="0"/>
            </a:endParaRPr>
          </a:p>
          <a:p>
            <a:pPr algn="just"/>
            <a:r>
              <a:rPr lang="pt-BR" sz="2700" i="1" dirty="0" err="1">
                <a:latin typeface="Gill Sans MT" panose="020B0502020104020203" pitchFamily="34" charset="0"/>
              </a:rPr>
              <a:t>public</a:t>
            </a:r>
            <a:r>
              <a:rPr lang="pt-BR" sz="2700" i="1" dirty="0">
                <a:latin typeface="Gill Sans MT" panose="020B0502020104020203" pitchFamily="34" charset="0"/>
              </a:rPr>
              <a:t> </a:t>
            </a:r>
            <a:r>
              <a:rPr lang="pt-BR" sz="2700" b="1" i="1" dirty="0" err="1">
                <a:solidFill>
                  <a:srgbClr val="FF0000"/>
                </a:solidFill>
                <a:latin typeface="Gill Sans MT" panose="020B0502020104020203" pitchFamily="34" charset="0"/>
              </a:rPr>
              <a:t>int</a:t>
            </a:r>
            <a:r>
              <a:rPr lang="pt-BR" sz="2700" i="1" dirty="0">
                <a:latin typeface="Gill Sans MT" panose="020B0502020104020203" pitchFamily="34" charset="0"/>
              </a:rPr>
              <a:t> </a:t>
            </a:r>
            <a:r>
              <a:rPr lang="pt-BR" sz="2700" i="1" dirty="0" err="1">
                <a:latin typeface="Gill Sans MT" panose="020B0502020104020203" pitchFamily="34" charset="0"/>
              </a:rPr>
              <a:t>calculaQtdeCaracteres</a:t>
            </a:r>
            <a:r>
              <a:rPr lang="pt-BR" sz="2700" i="1" dirty="0">
                <a:latin typeface="Gill Sans MT" panose="020B0502020104020203" pitchFamily="34" charset="0"/>
              </a:rPr>
              <a:t> (</a:t>
            </a:r>
            <a:r>
              <a:rPr lang="pt-BR" sz="2700" i="1" dirty="0" err="1">
                <a:latin typeface="Gill Sans MT" panose="020B0502020104020203" pitchFamily="34" charset="0"/>
              </a:rPr>
              <a:t>String</a:t>
            </a:r>
            <a:r>
              <a:rPr lang="pt-BR" sz="2700" i="1" dirty="0">
                <a:latin typeface="Gill Sans MT" panose="020B0502020104020203" pitchFamily="34" charset="0"/>
              </a:rPr>
              <a:t> frase) { ... }</a:t>
            </a:r>
          </a:p>
          <a:p>
            <a:pPr algn="just"/>
            <a:endParaRPr lang="pt-BR" sz="2700" i="1" dirty="0">
              <a:latin typeface="Gill Sans MT" panose="020B0502020104020203" pitchFamily="34" charset="0"/>
            </a:endParaRPr>
          </a:p>
          <a:p>
            <a:pPr algn="just"/>
            <a:r>
              <a:rPr lang="pt-BR" sz="2700" i="1" dirty="0" err="1">
                <a:latin typeface="Gill Sans MT" panose="020B0502020104020203" pitchFamily="34" charset="0"/>
              </a:rPr>
              <a:t>public</a:t>
            </a:r>
            <a:r>
              <a:rPr lang="pt-BR" sz="2700" i="1" dirty="0">
                <a:latin typeface="Gill Sans MT" panose="020B0502020104020203" pitchFamily="34" charset="0"/>
              </a:rPr>
              <a:t> </a:t>
            </a:r>
            <a:r>
              <a:rPr lang="pt-BR" sz="2700" b="1" i="1" dirty="0" err="1">
                <a:solidFill>
                  <a:srgbClr val="FF0000"/>
                </a:solidFill>
                <a:latin typeface="Gill Sans MT" panose="020B0502020104020203" pitchFamily="34" charset="0"/>
              </a:rPr>
              <a:t>float</a:t>
            </a:r>
            <a:r>
              <a:rPr lang="pt-BR" sz="2700" i="1" dirty="0">
                <a:latin typeface="Gill Sans MT" panose="020B0502020104020203" pitchFamily="34" charset="0"/>
              </a:rPr>
              <a:t> </a:t>
            </a:r>
            <a:r>
              <a:rPr lang="pt-BR" sz="2700" i="1" dirty="0" err="1">
                <a:latin typeface="Gill Sans MT" panose="020B0502020104020203" pitchFamily="34" charset="0"/>
              </a:rPr>
              <a:t>calculaMediaPonderada</a:t>
            </a:r>
            <a:r>
              <a:rPr lang="pt-BR" sz="2700" i="1" dirty="0">
                <a:latin typeface="Gill Sans MT" panose="020B0502020104020203" pitchFamily="34" charset="0"/>
              </a:rPr>
              <a:t> (</a:t>
            </a:r>
            <a:r>
              <a:rPr lang="pt-BR" sz="2700" i="1" dirty="0" err="1">
                <a:latin typeface="Gill Sans MT" panose="020B0502020104020203" pitchFamily="34" charset="0"/>
              </a:rPr>
              <a:t>double</a:t>
            </a:r>
            <a:r>
              <a:rPr lang="pt-BR" sz="2700" i="1" dirty="0">
                <a:latin typeface="Gill Sans MT" panose="020B0502020104020203" pitchFamily="34" charset="0"/>
              </a:rPr>
              <a:t> nota1, </a:t>
            </a:r>
            <a:r>
              <a:rPr lang="pt-BR" sz="2700" i="1" dirty="0" err="1">
                <a:latin typeface="Gill Sans MT" panose="020B0502020104020203" pitchFamily="34" charset="0"/>
              </a:rPr>
              <a:t>double</a:t>
            </a:r>
            <a:r>
              <a:rPr lang="pt-BR" sz="2700" i="1" dirty="0">
                <a:latin typeface="Gill Sans MT" panose="020B0502020104020203" pitchFamily="34" charset="0"/>
              </a:rPr>
              <a:t>  nota2, </a:t>
            </a:r>
            <a:r>
              <a:rPr lang="pt-BR" sz="2700" i="1" dirty="0" err="1">
                <a:latin typeface="Gill Sans MT" panose="020B0502020104020203" pitchFamily="34" charset="0"/>
              </a:rPr>
              <a:t>double</a:t>
            </a:r>
            <a:r>
              <a:rPr lang="pt-BR" sz="2700" i="1" dirty="0">
                <a:latin typeface="Gill Sans MT" panose="020B0502020104020203" pitchFamily="34" charset="0"/>
              </a:rPr>
              <a:t> peso) { ... }</a:t>
            </a:r>
          </a:p>
          <a:p>
            <a:pPr algn="just"/>
            <a:endParaRPr lang="pt-BR" sz="2700" i="1" dirty="0">
              <a:latin typeface="Gill Sans MT" panose="020B0502020104020203" pitchFamily="34" charset="0"/>
            </a:endParaRPr>
          </a:p>
          <a:p>
            <a:pPr algn="just"/>
            <a:r>
              <a:rPr lang="pt-BR" sz="2700" i="1" dirty="0" err="1">
                <a:latin typeface="Gill Sans MT" panose="020B0502020104020203" pitchFamily="34" charset="0"/>
              </a:rPr>
              <a:t>public</a:t>
            </a:r>
            <a:r>
              <a:rPr lang="pt-BR" sz="2700" i="1" dirty="0">
                <a:latin typeface="Gill Sans MT" panose="020B0502020104020203" pitchFamily="34" charset="0"/>
              </a:rPr>
              <a:t> </a:t>
            </a:r>
            <a:r>
              <a:rPr lang="pt-BR" sz="2700" b="1" i="1" dirty="0" err="1">
                <a:solidFill>
                  <a:srgbClr val="FF0000"/>
                </a:solidFill>
                <a:latin typeface="Gill Sans MT" panose="020B0502020104020203" pitchFamily="34" charset="0"/>
              </a:rPr>
              <a:t>double</a:t>
            </a:r>
            <a:r>
              <a:rPr lang="pt-BR" sz="2700" i="1" dirty="0">
                <a:latin typeface="Gill Sans MT" panose="020B0502020104020203" pitchFamily="34" charset="0"/>
              </a:rPr>
              <a:t> </a:t>
            </a:r>
            <a:r>
              <a:rPr lang="pt-BR" sz="2700" i="1" dirty="0" err="1">
                <a:latin typeface="Gill Sans MT" panose="020B0502020104020203" pitchFamily="34" charset="0"/>
              </a:rPr>
              <a:t>calculaDesconto</a:t>
            </a:r>
            <a:r>
              <a:rPr lang="pt-BR" sz="2700" i="1" dirty="0">
                <a:latin typeface="Gill Sans MT" panose="020B0502020104020203" pitchFamily="34" charset="0"/>
              </a:rPr>
              <a:t> (</a:t>
            </a:r>
            <a:r>
              <a:rPr lang="pt-BR" sz="2700" i="1" dirty="0" err="1">
                <a:latin typeface="Gill Sans MT" panose="020B0502020104020203" pitchFamily="34" charset="0"/>
              </a:rPr>
              <a:t>double</a:t>
            </a:r>
            <a:r>
              <a:rPr lang="pt-BR" sz="2700" i="1" dirty="0">
                <a:latin typeface="Gill Sans MT" panose="020B0502020104020203" pitchFamily="34" charset="0"/>
              </a:rPr>
              <a:t> </a:t>
            </a:r>
            <a:r>
              <a:rPr lang="pt-BR" sz="2700" i="1" dirty="0" err="1">
                <a:latin typeface="Gill Sans MT" panose="020B0502020104020203" pitchFamily="34" charset="0"/>
              </a:rPr>
              <a:t>preco</a:t>
            </a:r>
            <a:r>
              <a:rPr lang="pt-BR" sz="2700" i="1" dirty="0">
                <a:latin typeface="Gill Sans MT" panose="020B0502020104020203" pitchFamily="34" charset="0"/>
              </a:rPr>
              <a:t>, </a:t>
            </a:r>
            <a:r>
              <a:rPr lang="pt-BR" sz="2700" i="1" dirty="0" err="1">
                <a:latin typeface="Gill Sans MT" panose="020B0502020104020203" pitchFamily="34" charset="0"/>
              </a:rPr>
              <a:t>double</a:t>
            </a:r>
            <a:r>
              <a:rPr lang="pt-BR" sz="2700" i="1" dirty="0">
                <a:latin typeface="Gill Sans MT" panose="020B0502020104020203" pitchFamily="34" charset="0"/>
              </a:rPr>
              <a:t>  porcentagem) { ... }</a:t>
            </a:r>
          </a:p>
          <a:p>
            <a:pPr algn="just"/>
            <a:endParaRPr lang="pt-BR" sz="2700" i="1" dirty="0">
              <a:latin typeface="Gill Sans MT" panose="020B0502020104020203" pitchFamily="34" charset="0"/>
            </a:endParaRPr>
          </a:p>
          <a:p>
            <a:pPr algn="just"/>
            <a:r>
              <a:rPr lang="pt-BR" sz="2700" i="1" dirty="0" err="1">
                <a:latin typeface="Gill Sans MT" panose="020B0502020104020203" pitchFamily="34" charset="0"/>
              </a:rPr>
              <a:t>public</a:t>
            </a:r>
            <a:r>
              <a:rPr lang="pt-BR" sz="2700" i="1" dirty="0">
                <a:latin typeface="Gill Sans MT" panose="020B0502020104020203" pitchFamily="34" charset="0"/>
              </a:rPr>
              <a:t> </a:t>
            </a:r>
            <a:r>
              <a:rPr lang="pt-BR" sz="2700" b="1" i="1" dirty="0" err="1">
                <a:solidFill>
                  <a:srgbClr val="FF0000"/>
                </a:solidFill>
                <a:latin typeface="Gill Sans MT" panose="020B0502020104020203" pitchFamily="34" charset="0"/>
              </a:rPr>
              <a:t>boolean</a:t>
            </a:r>
            <a:r>
              <a:rPr lang="pt-BR" sz="2700" i="1" dirty="0">
                <a:latin typeface="Gill Sans MT" panose="020B0502020104020203" pitchFamily="34" charset="0"/>
              </a:rPr>
              <a:t> </a:t>
            </a:r>
            <a:r>
              <a:rPr lang="pt-BR" sz="2700" i="1" dirty="0" err="1">
                <a:latin typeface="Gill Sans MT" panose="020B0502020104020203" pitchFamily="34" charset="0"/>
              </a:rPr>
              <a:t>validaCPF</a:t>
            </a:r>
            <a:r>
              <a:rPr lang="pt-BR" sz="2700" i="1" dirty="0">
                <a:latin typeface="Gill Sans MT" panose="020B0502020104020203" pitchFamily="34" charset="0"/>
              </a:rPr>
              <a:t> (</a:t>
            </a:r>
            <a:r>
              <a:rPr lang="pt-BR" sz="2700" i="1" dirty="0" err="1">
                <a:latin typeface="Gill Sans MT" panose="020B0502020104020203" pitchFamily="34" charset="0"/>
              </a:rPr>
              <a:t>String</a:t>
            </a:r>
            <a:r>
              <a:rPr lang="pt-BR" sz="2700" i="1" dirty="0">
                <a:latin typeface="Gill Sans MT" panose="020B0502020104020203" pitchFamily="34" charset="0"/>
              </a:rPr>
              <a:t> </a:t>
            </a:r>
            <a:r>
              <a:rPr lang="pt-BR" sz="2700" i="1" dirty="0" err="1">
                <a:latin typeface="Gill Sans MT" panose="020B0502020104020203" pitchFamily="34" charset="0"/>
              </a:rPr>
              <a:t>cfp</a:t>
            </a:r>
            <a:r>
              <a:rPr lang="pt-BR" sz="2700" i="1" dirty="0">
                <a:latin typeface="Gill Sans MT" panose="020B0502020104020203" pitchFamily="34" charset="0"/>
              </a:rPr>
              <a:t>) { ... }</a:t>
            </a:r>
            <a:endParaRPr lang="pt-BR" sz="2900" dirty="0">
              <a:latin typeface="Gill Sans MT" panose="020B0502020104020203" pitchFamily="34" charset="0"/>
            </a:endParaRPr>
          </a:p>
        </p:txBody>
      </p:sp>
    </p:spTree>
    <p:extLst>
      <p:ext uri="{BB962C8B-B14F-4D97-AF65-F5344CB8AC3E}">
        <p14:creationId xmlns:p14="http://schemas.microsoft.com/office/powerpoint/2010/main" val="358901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289652"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MÉTODOS - </a:t>
            </a:r>
            <a:r>
              <a:rPr lang="pt-BR" sz="3000" b="1" dirty="0">
                <a:solidFill>
                  <a:srgbClr val="FFFF00"/>
                </a:solidFill>
                <a:latin typeface="Gill Sans MT" panose="020B0502020104020203" pitchFamily="34" charset="0"/>
                <a:cs typeface="Arial" panose="020B0604020202020204" pitchFamily="34" charset="0"/>
              </a:rPr>
              <a:t>RESUMO</a:t>
            </a:r>
            <a:r>
              <a:rPr lang="pt-BR" sz="3000" b="1" dirty="0">
                <a:solidFill>
                  <a:schemeClr val="bg1"/>
                </a:solidFill>
                <a:latin typeface="Gill Sans MT" panose="020B0502020104020203" pitchFamily="34" charset="0"/>
                <a:cs typeface="Arial" panose="020B0604020202020204" pitchFamily="34" charset="0"/>
              </a:rPr>
              <a:t> </a:t>
            </a:r>
          </a:p>
        </p:txBody>
      </p:sp>
      <p:sp>
        <p:nvSpPr>
          <p:cNvPr id="8" name="Retângulo 7"/>
          <p:cNvSpPr/>
          <p:nvPr/>
        </p:nvSpPr>
        <p:spPr>
          <a:xfrm>
            <a:off x="298031" y="1055264"/>
            <a:ext cx="11595937" cy="5201424"/>
          </a:xfrm>
          <a:prstGeom prst="rect">
            <a:avLst/>
          </a:prstGeom>
        </p:spPr>
        <p:txBody>
          <a:bodyPr wrap="square">
            <a:spAutoFit/>
          </a:bodyPr>
          <a:lstStyle/>
          <a:p>
            <a:pPr marL="457200" indent="-457200" algn="just">
              <a:buFont typeface="Arial" panose="020B0604020202020204" pitchFamily="34" charset="0"/>
              <a:buChar char="•"/>
            </a:pPr>
            <a:r>
              <a:rPr lang="pt-BR" sz="2800" dirty="0">
                <a:latin typeface="Gill Sans MT" panose="020B0502020104020203" pitchFamily="34" charset="0"/>
              </a:rPr>
              <a:t>Como vimos anteriormente podemos criar métodos de diferentes maneiras:</a:t>
            </a:r>
          </a:p>
          <a:p>
            <a:pPr marL="457200" indent="-457200" algn="just">
              <a:buFont typeface="Arial" panose="020B0604020202020204" pitchFamily="34" charset="0"/>
              <a:buChar char="•"/>
            </a:pPr>
            <a:endParaRPr lang="pt-BR" sz="2800" dirty="0">
              <a:latin typeface="Gill Sans MT" panose="020B0502020104020203" pitchFamily="34" charset="0"/>
            </a:endParaRPr>
          </a:p>
          <a:p>
            <a:pPr marL="457200" indent="-457200" algn="just">
              <a:buFont typeface="Arial" panose="020B0604020202020204" pitchFamily="34" charset="0"/>
              <a:buChar char="•"/>
            </a:pPr>
            <a:r>
              <a:rPr lang="pt-BR" sz="2800" b="1" dirty="0">
                <a:solidFill>
                  <a:srgbClr val="FF0000"/>
                </a:solidFill>
                <a:latin typeface="Gill Sans MT" panose="020B0502020104020203" pitchFamily="34" charset="0"/>
              </a:rPr>
              <a:t>Sem retorno (</a:t>
            </a:r>
            <a:r>
              <a:rPr lang="pt-BR" sz="2800" b="1" dirty="0" err="1">
                <a:solidFill>
                  <a:srgbClr val="FF0000"/>
                </a:solidFill>
                <a:latin typeface="Gill Sans MT" panose="020B0502020104020203" pitchFamily="34" charset="0"/>
              </a:rPr>
              <a:t>void</a:t>
            </a:r>
            <a:r>
              <a:rPr lang="pt-BR" sz="2800" b="1" dirty="0">
                <a:solidFill>
                  <a:srgbClr val="FF0000"/>
                </a:solidFill>
                <a:latin typeface="Gill Sans MT" panose="020B0502020104020203" pitchFamily="34" charset="0"/>
              </a:rPr>
              <a:t>) – </a:t>
            </a:r>
            <a:r>
              <a:rPr lang="pt-BR" sz="2800" i="1" dirty="0" err="1">
                <a:latin typeface="Gill Sans MT" panose="020B0502020104020203" pitchFamily="34" charset="0"/>
              </a:rPr>
              <a:t>public</a:t>
            </a:r>
            <a:r>
              <a:rPr lang="pt-BR" sz="2800" i="1" dirty="0">
                <a:latin typeface="Gill Sans MT" panose="020B0502020104020203" pitchFamily="34" charset="0"/>
              </a:rPr>
              <a:t> </a:t>
            </a:r>
            <a:r>
              <a:rPr lang="pt-BR" sz="2800" b="1" i="1" dirty="0" err="1">
                <a:solidFill>
                  <a:srgbClr val="FF0000"/>
                </a:solidFill>
                <a:latin typeface="Gill Sans MT" panose="020B0502020104020203" pitchFamily="34" charset="0"/>
              </a:rPr>
              <a:t>void</a:t>
            </a:r>
            <a:r>
              <a:rPr lang="pt-BR" sz="2800" i="1" dirty="0">
                <a:latin typeface="Gill Sans MT" panose="020B0502020104020203" pitchFamily="34" charset="0"/>
              </a:rPr>
              <a:t> </a:t>
            </a:r>
            <a:r>
              <a:rPr lang="pt-BR" sz="2800" i="1" dirty="0" err="1">
                <a:latin typeface="Gill Sans MT" panose="020B0502020104020203" pitchFamily="34" charset="0"/>
              </a:rPr>
              <a:t>calculaSalario</a:t>
            </a:r>
            <a:r>
              <a:rPr lang="pt-BR" sz="2800" i="1" dirty="0">
                <a:latin typeface="Gill Sans MT" panose="020B0502020104020203" pitchFamily="34" charset="0"/>
              </a:rPr>
              <a:t>( )</a:t>
            </a:r>
          </a:p>
          <a:p>
            <a:pPr algn="just"/>
            <a:endParaRPr lang="pt-BR" sz="2800" dirty="0">
              <a:latin typeface="Gill Sans MT" panose="020B0502020104020203" pitchFamily="34" charset="0"/>
            </a:endParaRPr>
          </a:p>
          <a:p>
            <a:pPr marL="457200" indent="-457200" algn="just">
              <a:buFont typeface="Arial" panose="020B0604020202020204" pitchFamily="34" charset="0"/>
              <a:buChar char="•"/>
            </a:pPr>
            <a:r>
              <a:rPr lang="pt-BR" sz="2800" b="1" dirty="0">
                <a:solidFill>
                  <a:srgbClr val="FF0000"/>
                </a:solidFill>
                <a:latin typeface="Gill Sans MT" panose="020B0502020104020203" pitchFamily="34" charset="0"/>
              </a:rPr>
              <a:t>Com retorno – </a:t>
            </a:r>
            <a:r>
              <a:rPr lang="pt-BR" sz="2800" i="1" dirty="0" err="1">
                <a:latin typeface="Gill Sans MT" panose="020B0502020104020203" pitchFamily="34" charset="0"/>
              </a:rPr>
              <a:t>public</a:t>
            </a:r>
            <a:r>
              <a:rPr lang="pt-BR" sz="2800" i="1" dirty="0">
                <a:latin typeface="Gill Sans MT" panose="020B0502020104020203" pitchFamily="34" charset="0"/>
              </a:rPr>
              <a:t> </a:t>
            </a:r>
            <a:r>
              <a:rPr lang="pt-BR" sz="2800" b="1" i="1" dirty="0" err="1">
                <a:solidFill>
                  <a:srgbClr val="FF0000"/>
                </a:solidFill>
                <a:latin typeface="Gill Sans MT" panose="020B0502020104020203" pitchFamily="34" charset="0"/>
              </a:rPr>
              <a:t>double</a:t>
            </a:r>
            <a:r>
              <a:rPr lang="pt-BR" sz="2800" i="1" dirty="0">
                <a:latin typeface="Gill Sans MT" panose="020B0502020104020203" pitchFamily="34" charset="0"/>
              </a:rPr>
              <a:t> </a:t>
            </a:r>
            <a:r>
              <a:rPr lang="pt-BR" sz="2800" i="1" dirty="0" err="1">
                <a:latin typeface="Gill Sans MT" panose="020B0502020104020203" pitchFamily="34" charset="0"/>
              </a:rPr>
              <a:t>calculaDesconto</a:t>
            </a:r>
            <a:r>
              <a:rPr lang="pt-BR" sz="2800" i="1" dirty="0">
                <a:latin typeface="Gill Sans MT" panose="020B0502020104020203" pitchFamily="34" charset="0"/>
              </a:rPr>
              <a:t>( )</a:t>
            </a:r>
          </a:p>
          <a:p>
            <a:pPr marL="457200" indent="-457200" algn="just">
              <a:buFont typeface="Arial" panose="020B0604020202020204" pitchFamily="34" charset="0"/>
              <a:buChar char="•"/>
            </a:pPr>
            <a:endParaRPr lang="pt-BR" sz="2800" dirty="0">
              <a:latin typeface="Gill Sans MT" panose="020B0502020104020203" pitchFamily="34" charset="0"/>
            </a:endParaRPr>
          </a:p>
          <a:p>
            <a:pPr marL="457200" indent="-457200" algn="just">
              <a:buFont typeface="Arial" panose="020B0604020202020204" pitchFamily="34" charset="0"/>
              <a:buChar char="•"/>
            </a:pPr>
            <a:r>
              <a:rPr lang="pt-BR" sz="2800" b="1" dirty="0">
                <a:solidFill>
                  <a:srgbClr val="FF0000"/>
                </a:solidFill>
                <a:latin typeface="Gill Sans MT" panose="020B0502020104020203" pitchFamily="34" charset="0"/>
              </a:rPr>
              <a:t>Sem parâmetros – </a:t>
            </a:r>
            <a:r>
              <a:rPr lang="pt-BR" sz="2800" i="1" dirty="0" err="1">
                <a:latin typeface="Gill Sans MT" panose="020B0502020104020203" pitchFamily="34" charset="0"/>
              </a:rPr>
              <a:t>public</a:t>
            </a:r>
            <a:r>
              <a:rPr lang="pt-BR" sz="2800" i="1" dirty="0">
                <a:latin typeface="Gill Sans MT" panose="020B0502020104020203" pitchFamily="34" charset="0"/>
              </a:rPr>
              <a:t> </a:t>
            </a:r>
            <a:r>
              <a:rPr lang="pt-BR" sz="2800" i="1" dirty="0" err="1">
                <a:latin typeface="Gill Sans MT" panose="020B0502020104020203" pitchFamily="34" charset="0"/>
              </a:rPr>
              <a:t>void</a:t>
            </a:r>
            <a:r>
              <a:rPr lang="pt-BR" sz="2800" i="1" dirty="0">
                <a:latin typeface="Gill Sans MT" panose="020B0502020104020203" pitchFamily="34" charset="0"/>
              </a:rPr>
              <a:t> </a:t>
            </a:r>
            <a:r>
              <a:rPr lang="pt-BR" sz="2800" i="1" dirty="0" err="1">
                <a:latin typeface="Gill Sans MT" panose="020B0502020104020203" pitchFamily="34" charset="0"/>
              </a:rPr>
              <a:t>imprimeRelatorio</a:t>
            </a:r>
            <a:r>
              <a:rPr lang="pt-BR" sz="2800" b="1" i="1" dirty="0">
                <a:solidFill>
                  <a:srgbClr val="FF0000"/>
                </a:solidFill>
                <a:latin typeface="Gill Sans MT" panose="020B0502020104020203" pitchFamily="34" charset="0"/>
              </a:rPr>
              <a:t>( )</a:t>
            </a:r>
          </a:p>
          <a:p>
            <a:pPr marL="457200" indent="-457200" algn="just">
              <a:buFont typeface="Arial" panose="020B0604020202020204" pitchFamily="34" charset="0"/>
              <a:buChar char="•"/>
            </a:pPr>
            <a:endParaRPr lang="pt-BR" sz="2800" b="1" i="1" dirty="0">
              <a:solidFill>
                <a:srgbClr val="FF0000"/>
              </a:solidFill>
              <a:latin typeface="Gill Sans MT" panose="020B0502020104020203" pitchFamily="34" charset="0"/>
            </a:endParaRPr>
          </a:p>
          <a:p>
            <a:pPr marL="457200" indent="-457200" algn="just">
              <a:buFont typeface="Arial" panose="020B0604020202020204" pitchFamily="34" charset="0"/>
              <a:buChar char="•"/>
            </a:pPr>
            <a:r>
              <a:rPr lang="pt-BR" sz="2800" b="1" dirty="0">
                <a:solidFill>
                  <a:srgbClr val="FF0000"/>
                </a:solidFill>
                <a:latin typeface="Gill Sans MT" panose="020B0502020104020203" pitchFamily="34" charset="0"/>
              </a:rPr>
              <a:t>Com parâmetros </a:t>
            </a:r>
          </a:p>
          <a:p>
            <a:pPr marL="914400" lvl="1" indent="-457200" algn="just">
              <a:buFont typeface="Arial" panose="020B0604020202020204" pitchFamily="34" charset="0"/>
              <a:buChar char="•"/>
            </a:pPr>
            <a:r>
              <a:rPr lang="pt-BR" sz="2600" b="1" dirty="0">
                <a:latin typeface="Gill Sans MT" panose="020B0502020104020203" pitchFamily="34" charset="0"/>
              </a:rPr>
              <a:t>Único: </a:t>
            </a:r>
            <a:r>
              <a:rPr lang="pt-BR" sz="2600" i="1" dirty="0" err="1">
                <a:latin typeface="Gill Sans MT" panose="020B0502020104020203" pitchFamily="34" charset="0"/>
              </a:rPr>
              <a:t>public</a:t>
            </a:r>
            <a:r>
              <a:rPr lang="pt-BR" sz="2600" i="1" dirty="0">
                <a:latin typeface="Gill Sans MT" panose="020B0502020104020203" pitchFamily="34" charset="0"/>
              </a:rPr>
              <a:t> </a:t>
            </a:r>
            <a:r>
              <a:rPr lang="pt-BR" sz="2600" i="1" dirty="0" err="1">
                <a:latin typeface="Gill Sans MT" panose="020B0502020104020203" pitchFamily="34" charset="0"/>
              </a:rPr>
              <a:t>int</a:t>
            </a:r>
            <a:r>
              <a:rPr lang="pt-BR" sz="2600" i="1" dirty="0">
                <a:latin typeface="Gill Sans MT" panose="020B0502020104020203" pitchFamily="34" charset="0"/>
              </a:rPr>
              <a:t> </a:t>
            </a:r>
            <a:r>
              <a:rPr lang="pt-BR" sz="2600" i="1" dirty="0" err="1">
                <a:latin typeface="Gill Sans MT" panose="020B0502020104020203" pitchFamily="34" charset="0"/>
              </a:rPr>
              <a:t>calculaIdade</a:t>
            </a:r>
            <a:r>
              <a:rPr lang="pt-BR" sz="2600" b="1" i="1" dirty="0">
                <a:solidFill>
                  <a:srgbClr val="FF0000"/>
                </a:solidFill>
                <a:latin typeface="Gill Sans MT" panose="020B0502020104020203" pitchFamily="34" charset="0"/>
              </a:rPr>
              <a:t>(Data </a:t>
            </a:r>
            <a:r>
              <a:rPr lang="pt-BR" sz="2600" b="1" i="1" dirty="0" err="1">
                <a:solidFill>
                  <a:srgbClr val="FF0000"/>
                </a:solidFill>
                <a:latin typeface="Gill Sans MT" panose="020B0502020104020203" pitchFamily="34" charset="0"/>
              </a:rPr>
              <a:t>dataNascimento</a:t>
            </a:r>
            <a:r>
              <a:rPr lang="pt-BR" sz="2600" b="1" i="1" dirty="0">
                <a:solidFill>
                  <a:srgbClr val="FF0000"/>
                </a:solidFill>
                <a:latin typeface="Gill Sans MT" panose="020B0502020104020203" pitchFamily="34" charset="0"/>
              </a:rPr>
              <a:t>)</a:t>
            </a:r>
          </a:p>
          <a:p>
            <a:pPr marL="914400" lvl="1" indent="-457200" algn="just">
              <a:buFont typeface="Arial" panose="020B0604020202020204" pitchFamily="34" charset="0"/>
              <a:buChar char="•"/>
            </a:pPr>
            <a:r>
              <a:rPr lang="pt-BR" sz="2600" b="1" dirty="0" err="1">
                <a:latin typeface="Gill Sans MT" panose="020B0502020104020203" pitchFamily="34" charset="0"/>
              </a:rPr>
              <a:t>Multiplos</a:t>
            </a:r>
            <a:r>
              <a:rPr lang="pt-BR" sz="2600" b="1" dirty="0">
                <a:latin typeface="Gill Sans MT" panose="020B0502020104020203" pitchFamily="34" charset="0"/>
              </a:rPr>
              <a:t>: </a:t>
            </a:r>
            <a:r>
              <a:rPr lang="pt-BR" sz="2600" i="1" dirty="0" err="1">
                <a:latin typeface="Gill Sans MT" panose="020B0502020104020203" pitchFamily="34" charset="0"/>
              </a:rPr>
              <a:t>public</a:t>
            </a:r>
            <a:r>
              <a:rPr lang="pt-BR" sz="2600" i="1" dirty="0">
                <a:latin typeface="Gill Sans MT" panose="020B0502020104020203" pitchFamily="34" charset="0"/>
              </a:rPr>
              <a:t> </a:t>
            </a:r>
            <a:r>
              <a:rPr lang="pt-BR" sz="2600" i="1" dirty="0" err="1">
                <a:latin typeface="Gill Sans MT" panose="020B0502020104020203" pitchFamily="34" charset="0"/>
              </a:rPr>
              <a:t>boolean</a:t>
            </a:r>
            <a:r>
              <a:rPr lang="pt-BR" sz="2600" i="1" dirty="0">
                <a:latin typeface="Gill Sans MT" panose="020B0502020104020203" pitchFamily="34" charset="0"/>
              </a:rPr>
              <a:t> </a:t>
            </a:r>
            <a:r>
              <a:rPr lang="pt-BR" sz="2600" i="1" dirty="0" err="1">
                <a:latin typeface="Gill Sans MT" panose="020B0502020104020203" pitchFamily="34" charset="0"/>
              </a:rPr>
              <a:t>verificaValidade</a:t>
            </a:r>
            <a:r>
              <a:rPr lang="pt-BR" sz="2600" i="1" dirty="0">
                <a:latin typeface="Gill Sans MT" panose="020B0502020104020203" pitchFamily="34" charset="0"/>
              </a:rPr>
              <a:t> </a:t>
            </a:r>
            <a:r>
              <a:rPr lang="pt-BR" sz="2600" b="1" i="1" dirty="0">
                <a:solidFill>
                  <a:srgbClr val="FF0000"/>
                </a:solidFill>
                <a:latin typeface="Gill Sans MT" panose="020B0502020104020203" pitchFamily="34" charset="0"/>
              </a:rPr>
              <a:t>(</a:t>
            </a:r>
            <a:r>
              <a:rPr lang="pt-BR" sz="2600" b="1" i="1" dirty="0" err="1">
                <a:solidFill>
                  <a:srgbClr val="FF0000"/>
                </a:solidFill>
                <a:latin typeface="Gill Sans MT" panose="020B0502020104020203" pitchFamily="34" charset="0"/>
              </a:rPr>
              <a:t>int</a:t>
            </a:r>
            <a:r>
              <a:rPr lang="pt-BR" sz="2600" b="1" i="1" dirty="0">
                <a:solidFill>
                  <a:srgbClr val="FF0000"/>
                </a:solidFill>
                <a:latin typeface="Gill Sans MT" panose="020B0502020104020203" pitchFamily="34" charset="0"/>
              </a:rPr>
              <a:t> </a:t>
            </a:r>
            <a:r>
              <a:rPr lang="pt-BR" sz="2600" b="1" i="1" dirty="0" err="1">
                <a:solidFill>
                  <a:srgbClr val="FF0000"/>
                </a:solidFill>
                <a:latin typeface="Gill Sans MT" panose="020B0502020104020203" pitchFamily="34" charset="0"/>
              </a:rPr>
              <a:t>idProduto</a:t>
            </a:r>
            <a:r>
              <a:rPr lang="pt-BR" sz="2600" b="1" i="1" dirty="0">
                <a:solidFill>
                  <a:srgbClr val="FF0000"/>
                </a:solidFill>
                <a:latin typeface="Gill Sans MT" panose="020B0502020104020203" pitchFamily="34" charset="0"/>
              </a:rPr>
              <a:t>, Data </a:t>
            </a:r>
            <a:r>
              <a:rPr lang="pt-BR" sz="2600" b="1" i="1" dirty="0" err="1">
                <a:solidFill>
                  <a:srgbClr val="FF0000"/>
                </a:solidFill>
                <a:latin typeface="Gill Sans MT" panose="020B0502020104020203" pitchFamily="34" charset="0"/>
              </a:rPr>
              <a:t>dataValidade</a:t>
            </a:r>
            <a:r>
              <a:rPr lang="pt-BR" sz="2600" b="1" i="1" dirty="0">
                <a:solidFill>
                  <a:srgbClr val="FF0000"/>
                </a:solidFill>
                <a:latin typeface="Gill Sans MT" panose="020B0502020104020203" pitchFamily="34" charset="0"/>
              </a:rPr>
              <a:t>)</a:t>
            </a:r>
          </a:p>
        </p:txBody>
      </p:sp>
    </p:spTree>
    <p:extLst>
      <p:ext uri="{BB962C8B-B14F-4D97-AF65-F5344CB8AC3E}">
        <p14:creationId xmlns:p14="http://schemas.microsoft.com/office/powerpoint/2010/main" val="309808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289652"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CONSTRUTOR </a:t>
            </a:r>
          </a:p>
        </p:txBody>
      </p:sp>
      <p:sp>
        <p:nvSpPr>
          <p:cNvPr id="8" name="Retângulo 7"/>
          <p:cNvSpPr/>
          <p:nvPr/>
        </p:nvSpPr>
        <p:spPr>
          <a:xfrm>
            <a:off x="298031" y="937699"/>
            <a:ext cx="11595937" cy="5863144"/>
          </a:xfrm>
          <a:prstGeom prst="rect">
            <a:avLst/>
          </a:prstGeom>
        </p:spPr>
        <p:txBody>
          <a:bodyPr wrap="square">
            <a:spAutoFit/>
          </a:bodyPr>
          <a:lstStyle/>
          <a:p>
            <a:pPr marL="457200" indent="-457200" algn="just">
              <a:buFont typeface="Arial" panose="020B0604020202020204" pitchFamily="34" charset="0"/>
              <a:buChar char="•"/>
            </a:pPr>
            <a:r>
              <a:rPr lang="pt-BR" sz="2500" dirty="0">
                <a:latin typeface="Gill Sans MT" panose="020B0502020104020203" pitchFamily="34" charset="0"/>
              </a:rPr>
              <a:t>Construtor é um tipo especial de método que </a:t>
            </a:r>
            <a:r>
              <a:rPr lang="pt-BR" sz="2500" b="1" dirty="0">
                <a:solidFill>
                  <a:srgbClr val="FF0000"/>
                </a:solidFill>
                <a:latin typeface="Gill Sans MT" panose="020B0502020104020203" pitchFamily="34" charset="0"/>
              </a:rPr>
              <a:t>cria e inicializa as classes. </a:t>
            </a:r>
          </a:p>
          <a:p>
            <a:pPr marL="457200" indent="-457200" algn="just">
              <a:buFont typeface="Arial" panose="020B0604020202020204" pitchFamily="34" charset="0"/>
              <a:buChar char="•"/>
            </a:pPr>
            <a:endParaRPr lang="pt-BR" sz="2500" b="1" dirty="0">
              <a:solidFill>
                <a:srgbClr val="FF0000"/>
              </a:solidFill>
              <a:latin typeface="Gill Sans MT" panose="020B0502020104020203" pitchFamily="34" charset="0"/>
            </a:endParaRPr>
          </a:p>
          <a:p>
            <a:pPr marL="457200" indent="-457200" algn="just">
              <a:buFont typeface="Arial" panose="020B0604020202020204" pitchFamily="34" charset="0"/>
              <a:buChar char="•"/>
            </a:pPr>
            <a:r>
              <a:rPr lang="pt-BR" sz="2500" dirty="0">
                <a:latin typeface="Gill Sans MT" panose="020B0502020104020203" pitchFamily="34" charset="0"/>
              </a:rPr>
              <a:t>Um </a:t>
            </a:r>
            <a:r>
              <a:rPr lang="pt-BR" sz="2500" b="1" dirty="0">
                <a:solidFill>
                  <a:srgbClr val="FF0000"/>
                </a:solidFill>
                <a:latin typeface="Gill Sans MT" panose="020B0502020104020203" pitchFamily="34" charset="0"/>
              </a:rPr>
              <a:t>construtor padrão </a:t>
            </a:r>
            <a:r>
              <a:rPr lang="pt-BR" sz="2500" dirty="0">
                <a:latin typeface="Gill Sans MT" panose="020B0502020104020203" pitchFamily="34" charset="0"/>
              </a:rPr>
              <a:t>é aquele que não requer argumentos. Ele é </a:t>
            </a:r>
            <a:r>
              <a:rPr lang="pt-BR" sz="2500" b="1" dirty="0">
                <a:solidFill>
                  <a:srgbClr val="FF0000"/>
                </a:solidFill>
                <a:latin typeface="Gill Sans MT" panose="020B0502020104020203" pitchFamily="34" charset="0"/>
              </a:rPr>
              <a:t>criado automaticamente pelo compilador Java para qualquer classe. </a:t>
            </a:r>
            <a:r>
              <a:rPr lang="pt-BR" sz="2500" b="1" dirty="0" err="1">
                <a:solidFill>
                  <a:srgbClr val="FF0000"/>
                </a:solidFill>
                <a:latin typeface="Gill Sans MT" panose="020B0502020104020203" pitchFamily="34" charset="0"/>
              </a:rPr>
              <a:t>Ex</a:t>
            </a:r>
            <a:r>
              <a:rPr lang="pt-BR" sz="2500" b="1" dirty="0">
                <a:solidFill>
                  <a:srgbClr val="FF0000"/>
                </a:solidFill>
                <a:latin typeface="Gill Sans MT" panose="020B0502020104020203" pitchFamily="34" charset="0"/>
              </a:rPr>
              <a:t>: </a:t>
            </a:r>
          </a:p>
          <a:p>
            <a:pPr marL="457200" indent="-457200" algn="just">
              <a:buFont typeface="Arial" panose="020B0604020202020204" pitchFamily="34" charset="0"/>
              <a:buChar char="•"/>
            </a:pPr>
            <a:endParaRPr lang="pt-BR" sz="2500" b="1" dirty="0">
              <a:solidFill>
                <a:srgbClr val="FF0000"/>
              </a:solidFill>
              <a:latin typeface="Gill Sans MT" panose="020B0502020104020203" pitchFamily="34" charset="0"/>
            </a:endParaRPr>
          </a:p>
          <a:p>
            <a:pPr marL="457200" indent="-457200" algn="just">
              <a:buFont typeface="Arial" panose="020B0604020202020204" pitchFamily="34" charset="0"/>
              <a:buChar char="•"/>
            </a:pPr>
            <a:endParaRPr lang="pt-BR" sz="2500" b="1" dirty="0">
              <a:solidFill>
                <a:srgbClr val="FF0000"/>
              </a:solidFill>
              <a:latin typeface="Gill Sans MT" panose="020B0502020104020203" pitchFamily="34" charset="0"/>
            </a:endParaRPr>
          </a:p>
          <a:p>
            <a:pPr marL="457200" indent="-457200" algn="just">
              <a:buFont typeface="Arial" panose="020B0604020202020204" pitchFamily="34" charset="0"/>
              <a:buChar char="•"/>
            </a:pPr>
            <a:endParaRPr lang="pt-BR" sz="2500" b="1" dirty="0">
              <a:solidFill>
                <a:srgbClr val="FF0000"/>
              </a:solidFill>
              <a:latin typeface="Gill Sans MT" panose="020B0502020104020203" pitchFamily="34" charset="0"/>
            </a:endParaRPr>
          </a:p>
          <a:p>
            <a:pPr marL="457200" indent="-457200" algn="just">
              <a:buFont typeface="Arial" panose="020B0604020202020204" pitchFamily="34" charset="0"/>
              <a:buChar char="•"/>
            </a:pPr>
            <a:endParaRPr lang="pt-BR" sz="2500" b="1" dirty="0">
              <a:solidFill>
                <a:srgbClr val="FF0000"/>
              </a:solidFill>
              <a:latin typeface="Gill Sans MT" panose="020B0502020104020203" pitchFamily="34" charset="0"/>
            </a:endParaRPr>
          </a:p>
          <a:p>
            <a:pPr marL="457200" indent="-457200" algn="just">
              <a:buFont typeface="Arial" panose="020B0604020202020204" pitchFamily="34" charset="0"/>
              <a:buChar char="•"/>
            </a:pPr>
            <a:r>
              <a:rPr lang="pt-BR" sz="2500" dirty="0">
                <a:latin typeface="Gill Sans MT" panose="020B0502020104020203" pitchFamily="34" charset="0"/>
              </a:rPr>
              <a:t>O construtor padrão automaticamente fornece os seguintes </a:t>
            </a:r>
            <a:r>
              <a:rPr lang="pt-BR" sz="2500" b="1" dirty="0">
                <a:solidFill>
                  <a:srgbClr val="FF0000"/>
                </a:solidFill>
                <a:latin typeface="Gill Sans MT" panose="020B0502020104020203" pitchFamily="34" charset="0"/>
              </a:rPr>
              <a:t>valores iniciais específicos</a:t>
            </a:r>
            <a:r>
              <a:rPr lang="pt-BR" sz="2500" dirty="0">
                <a:latin typeface="Gill Sans MT" panose="020B0502020104020203" pitchFamily="34" charset="0"/>
              </a:rPr>
              <a:t> para os campos de dados de um objeto:</a:t>
            </a:r>
          </a:p>
          <a:p>
            <a:pPr marL="914400" lvl="1" indent="-457200" algn="just">
              <a:buFont typeface="Arial" panose="020B0604020202020204" pitchFamily="34" charset="0"/>
              <a:buChar char="•"/>
            </a:pPr>
            <a:r>
              <a:rPr lang="pt-BR" sz="2500" i="1" dirty="0">
                <a:latin typeface="Gill Sans MT" panose="020B0502020104020203" pitchFamily="34" charset="0"/>
              </a:rPr>
              <a:t>numéricos são definidos como 0 (zero).</a:t>
            </a:r>
          </a:p>
          <a:p>
            <a:pPr marL="914400" lvl="1" indent="-457200" algn="just">
              <a:buFont typeface="Arial" panose="020B0604020202020204" pitchFamily="34" charset="0"/>
              <a:buChar char="•"/>
            </a:pPr>
            <a:r>
              <a:rPr lang="pt-BR" sz="2500" i="1" dirty="0">
                <a:latin typeface="Gill Sans MT" panose="020B0502020104020203" pitchFamily="34" charset="0"/>
              </a:rPr>
              <a:t>Caracteres (char) são definidos como Unicode ‘\ u0000’.</a:t>
            </a:r>
          </a:p>
          <a:p>
            <a:pPr marL="914400" lvl="1" indent="-457200" algn="just">
              <a:buFont typeface="Arial" panose="020B0604020202020204" pitchFamily="34" charset="0"/>
              <a:buChar char="•"/>
            </a:pPr>
            <a:r>
              <a:rPr lang="pt-BR" sz="2500" i="1" dirty="0">
                <a:latin typeface="Gill Sans MT" panose="020B0502020104020203" pitchFamily="34" charset="0"/>
              </a:rPr>
              <a:t>booleanos são definidos como false.</a:t>
            </a:r>
          </a:p>
          <a:p>
            <a:pPr marL="914400" lvl="1" indent="-457200" algn="just">
              <a:buFont typeface="Arial" panose="020B0604020202020204" pitchFamily="34" charset="0"/>
              <a:buChar char="•"/>
            </a:pPr>
            <a:r>
              <a:rPr lang="pt-BR" sz="2500" i="1" dirty="0">
                <a:latin typeface="Gill Sans MT" panose="020B0502020104020203" pitchFamily="34" charset="0"/>
              </a:rPr>
              <a:t>Os campos que são referências de objeto (por exemplo, </a:t>
            </a:r>
            <a:r>
              <a:rPr lang="pt-BR" sz="2500" i="1" dirty="0" err="1">
                <a:latin typeface="Gill Sans MT" panose="020B0502020104020203" pitchFamily="34" charset="0"/>
              </a:rPr>
              <a:t>String</a:t>
            </a:r>
            <a:r>
              <a:rPr lang="pt-BR" sz="2500" i="1" dirty="0">
                <a:latin typeface="Gill Sans MT" panose="020B0502020104020203" pitchFamily="34" charset="0"/>
              </a:rPr>
              <a:t>) são definidos como nulos (ou vazios).</a:t>
            </a:r>
          </a:p>
        </p:txBody>
      </p:sp>
      <p:sp>
        <p:nvSpPr>
          <p:cNvPr id="4" name="Retângulo Arredondado 3"/>
          <p:cNvSpPr/>
          <p:nvPr/>
        </p:nvSpPr>
        <p:spPr>
          <a:xfrm>
            <a:off x="1551466" y="2880047"/>
            <a:ext cx="9379131" cy="692331"/>
          </a:xfrm>
          <a:prstGeom prst="round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000" b="1" dirty="0" err="1">
                <a:solidFill>
                  <a:srgbClr val="FF0000"/>
                </a:solidFill>
                <a:latin typeface="Gill Sans MT" panose="020B0502020104020203" pitchFamily="34" charset="0"/>
              </a:rPr>
              <a:t>Funcionario</a:t>
            </a:r>
            <a:r>
              <a:rPr lang="pt-BR" sz="3000" b="1" dirty="0">
                <a:solidFill>
                  <a:srgbClr val="FF0000"/>
                </a:solidFill>
                <a:latin typeface="Gill Sans MT" panose="020B0502020104020203" pitchFamily="34" charset="0"/>
              </a:rPr>
              <a:t> f = new </a:t>
            </a:r>
            <a:r>
              <a:rPr lang="pt-BR" sz="3000" b="1" dirty="0" err="1">
                <a:solidFill>
                  <a:srgbClr val="FF0000"/>
                </a:solidFill>
                <a:latin typeface="Gill Sans MT" panose="020B0502020104020203" pitchFamily="34" charset="0"/>
              </a:rPr>
              <a:t>Funcionario</a:t>
            </a:r>
            <a:r>
              <a:rPr lang="pt-BR" sz="3000" b="1" dirty="0">
                <a:solidFill>
                  <a:srgbClr val="FF0000"/>
                </a:solidFill>
                <a:latin typeface="Gill Sans MT" panose="020B0502020104020203" pitchFamily="34" charset="0"/>
              </a:rPr>
              <a:t>( );</a:t>
            </a:r>
          </a:p>
        </p:txBody>
      </p:sp>
    </p:spTree>
    <p:extLst>
      <p:ext uri="{BB962C8B-B14F-4D97-AF65-F5344CB8AC3E}">
        <p14:creationId xmlns:p14="http://schemas.microsoft.com/office/powerpoint/2010/main" val="3082567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289652"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CONSTRUTORES (cont.)</a:t>
            </a:r>
          </a:p>
        </p:txBody>
      </p:sp>
      <p:sp>
        <p:nvSpPr>
          <p:cNvPr id="8" name="Retângulo 7"/>
          <p:cNvSpPr/>
          <p:nvPr/>
        </p:nvSpPr>
        <p:spPr>
          <a:xfrm>
            <a:off x="298031" y="1055264"/>
            <a:ext cx="11595937" cy="3662541"/>
          </a:xfrm>
          <a:prstGeom prst="rect">
            <a:avLst/>
          </a:prstGeom>
        </p:spPr>
        <p:txBody>
          <a:bodyPr wrap="square">
            <a:spAutoFit/>
          </a:bodyPr>
          <a:lstStyle/>
          <a:p>
            <a:pPr marL="457200" indent="-457200" algn="just">
              <a:buFont typeface="Arial" panose="020B0604020202020204" pitchFamily="34" charset="0"/>
              <a:buChar char="•"/>
            </a:pPr>
            <a:r>
              <a:rPr lang="pt-BR" sz="2900" dirty="0">
                <a:latin typeface="Gill Sans MT" panose="020B0502020104020203" pitchFamily="34" charset="0"/>
              </a:rPr>
              <a:t>Podemos também iniciar a classe e atribuir valores aos atributos usando um construtor com </a:t>
            </a:r>
            <a:r>
              <a:rPr lang="pt-BR" sz="2900" dirty="0" err="1">
                <a:latin typeface="Gill Sans MT" panose="020B0502020104020203" pitchFamily="34" charset="0"/>
              </a:rPr>
              <a:t>paramentros</a:t>
            </a:r>
            <a:r>
              <a:rPr lang="pt-BR" sz="2900" dirty="0">
                <a:latin typeface="Gill Sans MT" panose="020B0502020104020203" pitchFamily="34" charset="0"/>
              </a:rPr>
              <a:t>. Veja o exemplo a seguir </a:t>
            </a:r>
          </a:p>
          <a:p>
            <a:pPr marL="457200" indent="-457200" algn="just">
              <a:buFont typeface="Arial" panose="020B0604020202020204" pitchFamily="34" charset="0"/>
              <a:buChar char="•"/>
            </a:pPr>
            <a:endParaRPr lang="pt-BR" sz="2900" dirty="0">
              <a:latin typeface="Gill Sans MT" panose="020B0502020104020203" pitchFamily="34" charset="0"/>
            </a:endParaRPr>
          </a:p>
          <a:p>
            <a:pPr marL="457200" indent="-457200" algn="just">
              <a:buFont typeface="Arial" panose="020B0604020202020204" pitchFamily="34" charset="0"/>
              <a:buChar char="•"/>
            </a:pPr>
            <a:r>
              <a:rPr lang="pt-BR" sz="2900" b="1" dirty="0">
                <a:solidFill>
                  <a:srgbClr val="FF0000"/>
                </a:solidFill>
                <a:latin typeface="Gill Sans MT" panose="020B0502020104020203" pitchFamily="34" charset="0"/>
              </a:rPr>
              <a:t>Classe</a:t>
            </a:r>
            <a:r>
              <a:rPr lang="pt-BR" sz="2900" dirty="0">
                <a:latin typeface="Gill Sans MT" panose="020B0502020104020203" pitchFamily="34" charset="0"/>
              </a:rPr>
              <a:t>: Cliente</a:t>
            </a:r>
          </a:p>
          <a:p>
            <a:pPr marL="457200" indent="-457200" algn="just">
              <a:buFont typeface="Arial" panose="020B0604020202020204" pitchFamily="34" charset="0"/>
              <a:buChar char="•"/>
            </a:pPr>
            <a:r>
              <a:rPr lang="pt-BR" sz="2900" b="1" dirty="0">
                <a:solidFill>
                  <a:srgbClr val="FF0000"/>
                </a:solidFill>
                <a:latin typeface="Gill Sans MT" panose="020B0502020104020203" pitchFamily="34" charset="0"/>
              </a:rPr>
              <a:t>Atributos: </a:t>
            </a:r>
            <a:r>
              <a:rPr lang="pt-BR" sz="2900" dirty="0">
                <a:latin typeface="Gill Sans MT" panose="020B0502020104020203" pitchFamily="34" charset="0"/>
              </a:rPr>
              <a:t>id, nome, idade, </a:t>
            </a:r>
            <a:r>
              <a:rPr lang="pt-BR" sz="2900" dirty="0" err="1">
                <a:latin typeface="Gill Sans MT" panose="020B0502020104020203" pitchFamily="34" charset="0"/>
              </a:rPr>
              <a:t>endereco</a:t>
            </a:r>
            <a:r>
              <a:rPr lang="pt-BR" sz="2900" dirty="0">
                <a:latin typeface="Gill Sans MT" panose="020B0502020104020203" pitchFamily="34" charset="0"/>
              </a:rPr>
              <a:t>, </a:t>
            </a:r>
            <a:r>
              <a:rPr lang="pt-BR" sz="2900" dirty="0" err="1">
                <a:latin typeface="Gill Sans MT" panose="020B0502020104020203" pitchFamily="34" charset="0"/>
              </a:rPr>
              <a:t>cpf</a:t>
            </a:r>
            <a:r>
              <a:rPr lang="pt-BR" sz="2900" dirty="0">
                <a:latin typeface="Gill Sans MT" panose="020B0502020104020203" pitchFamily="34" charset="0"/>
              </a:rPr>
              <a:t> e </a:t>
            </a:r>
            <a:r>
              <a:rPr lang="pt-BR" sz="2900" dirty="0" err="1">
                <a:latin typeface="Gill Sans MT" panose="020B0502020104020203" pitchFamily="34" charset="0"/>
              </a:rPr>
              <a:t>rg</a:t>
            </a:r>
            <a:endParaRPr lang="pt-BR" sz="2900" dirty="0">
              <a:latin typeface="Gill Sans MT" panose="020B0502020104020203" pitchFamily="34" charset="0"/>
            </a:endParaRPr>
          </a:p>
          <a:p>
            <a:pPr marL="457200" indent="-457200" algn="just">
              <a:buFont typeface="Arial" panose="020B0604020202020204" pitchFamily="34" charset="0"/>
              <a:buChar char="•"/>
            </a:pPr>
            <a:endParaRPr lang="pt-BR" sz="2900" dirty="0">
              <a:latin typeface="Gill Sans MT" panose="020B0502020104020203" pitchFamily="34" charset="0"/>
            </a:endParaRPr>
          </a:p>
          <a:p>
            <a:pPr marL="457200" indent="-457200" algn="just">
              <a:buFont typeface="Arial" panose="020B0604020202020204" pitchFamily="34" charset="0"/>
              <a:buChar char="•"/>
            </a:pPr>
            <a:r>
              <a:rPr lang="pt-BR" sz="2900" b="1" dirty="0">
                <a:solidFill>
                  <a:srgbClr val="FF0000"/>
                </a:solidFill>
                <a:latin typeface="Gill Sans MT" panose="020B0502020104020203" pitchFamily="34" charset="0"/>
              </a:rPr>
              <a:t>Construtores</a:t>
            </a:r>
          </a:p>
          <a:p>
            <a:pPr marL="914400" lvl="1" indent="-457200" algn="just">
              <a:buFont typeface="Arial" panose="020B0604020202020204" pitchFamily="34" charset="0"/>
              <a:buChar char="•"/>
            </a:pPr>
            <a:endParaRPr lang="pt-BR" sz="2900" i="1" dirty="0">
              <a:latin typeface="Gill Sans MT" panose="020B0502020104020203" pitchFamily="34" charset="0"/>
            </a:endParaRPr>
          </a:p>
        </p:txBody>
      </p:sp>
      <p:sp>
        <p:nvSpPr>
          <p:cNvPr id="3" name="Retângulo 2"/>
          <p:cNvSpPr/>
          <p:nvPr/>
        </p:nvSpPr>
        <p:spPr>
          <a:xfrm>
            <a:off x="5474803" y="3687901"/>
            <a:ext cx="6230984" cy="3170099"/>
          </a:xfrm>
          <a:prstGeom prst="rect">
            <a:avLst/>
          </a:prstGeom>
        </p:spPr>
        <p:txBody>
          <a:bodyPr wrap="square">
            <a:spAutoFit/>
          </a:bodyPr>
          <a:lstStyle/>
          <a:p>
            <a:r>
              <a:rPr lang="pt-BR" sz="2000" b="1" dirty="0" err="1">
                <a:latin typeface="Gill Sans MT" panose="020B0502020104020203" pitchFamily="34" charset="0"/>
              </a:rPr>
              <a:t>public</a:t>
            </a:r>
            <a:r>
              <a:rPr lang="pt-BR" sz="2000" b="1" dirty="0">
                <a:latin typeface="Gill Sans MT" panose="020B0502020104020203" pitchFamily="34" charset="0"/>
              </a:rPr>
              <a:t> Cliente(</a:t>
            </a:r>
            <a:r>
              <a:rPr lang="pt-BR" sz="2000" b="1" dirty="0" err="1">
                <a:latin typeface="Gill Sans MT" panose="020B0502020104020203" pitchFamily="34" charset="0"/>
              </a:rPr>
              <a:t>int</a:t>
            </a:r>
            <a:r>
              <a:rPr lang="pt-BR" sz="2000" b="1" dirty="0">
                <a:latin typeface="Gill Sans MT" panose="020B0502020104020203" pitchFamily="34" charset="0"/>
              </a:rPr>
              <a:t> id, </a:t>
            </a:r>
            <a:r>
              <a:rPr lang="pt-BR" sz="2000" b="1" dirty="0" err="1">
                <a:latin typeface="Gill Sans MT" panose="020B0502020104020203" pitchFamily="34" charset="0"/>
              </a:rPr>
              <a:t>String</a:t>
            </a:r>
            <a:r>
              <a:rPr lang="pt-BR" sz="2000" b="1" dirty="0">
                <a:latin typeface="Gill Sans MT" panose="020B0502020104020203" pitchFamily="34" charset="0"/>
              </a:rPr>
              <a:t> nome, byte idade, </a:t>
            </a:r>
          </a:p>
          <a:p>
            <a:r>
              <a:rPr lang="pt-BR" sz="2000" b="1" dirty="0">
                <a:latin typeface="Gill Sans MT" panose="020B0502020104020203" pitchFamily="34" charset="0"/>
              </a:rPr>
              <a:t>                  </a:t>
            </a:r>
            <a:r>
              <a:rPr lang="pt-BR" sz="2000" b="1" dirty="0" err="1">
                <a:latin typeface="Gill Sans MT" panose="020B0502020104020203" pitchFamily="34" charset="0"/>
              </a:rPr>
              <a:t>String</a:t>
            </a:r>
            <a:r>
              <a:rPr lang="pt-BR" sz="2000" b="1" dirty="0">
                <a:latin typeface="Gill Sans MT" panose="020B0502020104020203" pitchFamily="34" charset="0"/>
              </a:rPr>
              <a:t> </a:t>
            </a:r>
            <a:r>
              <a:rPr lang="pt-BR" sz="2000" b="1" dirty="0" err="1">
                <a:latin typeface="Gill Sans MT" panose="020B0502020104020203" pitchFamily="34" charset="0"/>
              </a:rPr>
              <a:t>endereco</a:t>
            </a:r>
            <a:r>
              <a:rPr lang="pt-BR" sz="2000" b="1" dirty="0">
                <a:latin typeface="Gill Sans MT" panose="020B0502020104020203" pitchFamily="34" charset="0"/>
              </a:rPr>
              <a:t>, </a:t>
            </a:r>
            <a:r>
              <a:rPr lang="pt-BR" sz="2000" b="1" dirty="0" err="1">
                <a:latin typeface="Gill Sans MT" panose="020B0502020104020203" pitchFamily="34" charset="0"/>
              </a:rPr>
              <a:t>String</a:t>
            </a:r>
            <a:r>
              <a:rPr lang="pt-BR" sz="2000" b="1" dirty="0">
                <a:latin typeface="Gill Sans MT" panose="020B0502020104020203" pitchFamily="34" charset="0"/>
              </a:rPr>
              <a:t> </a:t>
            </a:r>
            <a:r>
              <a:rPr lang="pt-BR" sz="2000" b="1" dirty="0" err="1">
                <a:latin typeface="Gill Sans MT" panose="020B0502020104020203" pitchFamily="34" charset="0"/>
              </a:rPr>
              <a:t>cpf</a:t>
            </a:r>
            <a:r>
              <a:rPr lang="pt-BR" sz="2000" b="1" dirty="0">
                <a:latin typeface="Gill Sans MT" panose="020B0502020104020203" pitchFamily="34" charset="0"/>
              </a:rPr>
              <a:t>, </a:t>
            </a:r>
            <a:r>
              <a:rPr lang="pt-BR" sz="2000" b="1" dirty="0" err="1">
                <a:latin typeface="Gill Sans MT" panose="020B0502020104020203" pitchFamily="34" charset="0"/>
              </a:rPr>
              <a:t>String</a:t>
            </a:r>
            <a:r>
              <a:rPr lang="pt-BR" sz="2000" b="1" dirty="0">
                <a:latin typeface="Gill Sans MT" panose="020B0502020104020203" pitchFamily="34" charset="0"/>
              </a:rPr>
              <a:t> </a:t>
            </a:r>
            <a:r>
              <a:rPr lang="pt-BR" sz="2000" b="1" dirty="0" err="1">
                <a:latin typeface="Gill Sans MT" panose="020B0502020104020203" pitchFamily="34" charset="0"/>
              </a:rPr>
              <a:t>rg</a:t>
            </a:r>
            <a:r>
              <a:rPr lang="pt-BR" sz="2000" b="1" dirty="0">
                <a:latin typeface="Gill Sans MT" panose="020B0502020104020203" pitchFamily="34" charset="0"/>
              </a:rPr>
              <a:t>) {</a:t>
            </a:r>
          </a:p>
          <a:p>
            <a:pPr lvl="1"/>
            <a:r>
              <a:rPr lang="pt-BR" sz="2000" b="1" dirty="0" err="1">
                <a:latin typeface="Gill Sans MT" panose="020B0502020104020203" pitchFamily="34" charset="0"/>
              </a:rPr>
              <a:t>super</a:t>
            </a:r>
            <a:r>
              <a:rPr lang="pt-BR" sz="2000" b="1" dirty="0">
                <a:latin typeface="Gill Sans MT" panose="020B0502020104020203" pitchFamily="34" charset="0"/>
              </a:rPr>
              <a:t>();</a:t>
            </a:r>
          </a:p>
          <a:p>
            <a:pPr lvl="1"/>
            <a:r>
              <a:rPr lang="pt-BR" sz="2000" b="1" dirty="0">
                <a:latin typeface="Gill Sans MT" panose="020B0502020104020203" pitchFamily="34" charset="0"/>
              </a:rPr>
              <a:t>this.id = id;</a:t>
            </a:r>
          </a:p>
          <a:p>
            <a:pPr lvl="1"/>
            <a:r>
              <a:rPr lang="pt-BR" sz="2000" b="1" dirty="0" err="1">
                <a:latin typeface="Gill Sans MT" panose="020B0502020104020203" pitchFamily="34" charset="0"/>
              </a:rPr>
              <a:t>this.nome</a:t>
            </a:r>
            <a:r>
              <a:rPr lang="pt-BR" sz="2000" b="1" dirty="0">
                <a:latin typeface="Gill Sans MT" panose="020B0502020104020203" pitchFamily="34" charset="0"/>
              </a:rPr>
              <a:t> = nome;</a:t>
            </a:r>
          </a:p>
          <a:p>
            <a:pPr lvl="1"/>
            <a:r>
              <a:rPr lang="pt-BR" sz="2000" b="1" dirty="0" err="1">
                <a:latin typeface="Gill Sans MT" panose="020B0502020104020203" pitchFamily="34" charset="0"/>
              </a:rPr>
              <a:t>this.idade</a:t>
            </a:r>
            <a:r>
              <a:rPr lang="pt-BR" sz="2000" b="1" dirty="0">
                <a:latin typeface="Gill Sans MT" panose="020B0502020104020203" pitchFamily="34" charset="0"/>
              </a:rPr>
              <a:t> = idade;</a:t>
            </a:r>
          </a:p>
          <a:p>
            <a:pPr lvl="1"/>
            <a:r>
              <a:rPr lang="pt-BR" sz="2000" b="1" dirty="0" err="1">
                <a:latin typeface="Gill Sans MT" panose="020B0502020104020203" pitchFamily="34" charset="0"/>
              </a:rPr>
              <a:t>this.endereco</a:t>
            </a:r>
            <a:r>
              <a:rPr lang="pt-BR" sz="2000" b="1" dirty="0">
                <a:latin typeface="Gill Sans MT" panose="020B0502020104020203" pitchFamily="34" charset="0"/>
              </a:rPr>
              <a:t> = </a:t>
            </a:r>
            <a:r>
              <a:rPr lang="pt-BR" sz="2000" b="1" dirty="0" err="1">
                <a:latin typeface="Gill Sans MT" panose="020B0502020104020203" pitchFamily="34" charset="0"/>
              </a:rPr>
              <a:t>endereco</a:t>
            </a:r>
            <a:r>
              <a:rPr lang="pt-BR" sz="2000" b="1" dirty="0">
                <a:latin typeface="Gill Sans MT" panose="020B0502020104020203" pitchFamily="34" charset="0"/>
              </a:rPr>
              <a:t>;</a:t>
            </a:r>
          </a:p>
          <a:p>
            <a:pPr lvl="1"/>
            <a:r>
              <a:rPr lang="pt-BR" sz="2000" b="1" dirty="0" err="1">
                <a:latin typeface="Gill Sans MT" panose="020B0502020104020203" pitchFamily="34" charset="0"/>
              </a:rPr>
              <a:t>this.cpf</a:t>
            </a:r>
            <a:r>
              <a:rPr lang="pt-BR" sz="2000" b="1" dirty="0">
                <a:latin typeface="Gill Sans MT" panose="020B0502020104020203" pitchFamily="34" charset="0"/>
              </a:rPr>
              <a:t> = </a:t>
            </a:r>
            <a:r>
              <a:rPr lang="pt-BR" sz="2000" b="1" dirty="0" err="1">
                <a:latin typeface="Gill Sans MT" panose="020B0502020104020203" pitchFamily="34" charset="0"/>
              </a:rPr>
              <a:t>cpf</a:t>
            </a:r>
            <a:r>
              <a:rPr lang="pt-BR" sz="2000" b="1" dirty="0">
                <a:latin typeface="Gill Sans MT" panose="020B0502020104020203" pitchFamily="34" charset="0"/>
              </a:rPr>
              <a:t>;</a:t>
            </a:r>
          </a:p>
          <a:p>
            <a:pPr lvl="1"/>
            <a:r>
              <a:rPr lang="pt-BR" sz="2000" b="1" dirty="0" err="1">
                <a:latin typeface="Gill Sans MT" panose="020B0502020104020203" pitchFamily="34" charset="0"/>
              </a:rPr>
              <a:t>this.rg</a:t>
            </a:r>
            <a:r>
              <a:rPr lang="pt-BR" sz="2000" b="1" dirty="0">
                <a:latin typeface="Gill Sans MT" panose="020B0502020104020203" pitchFamily="34" charset="0"/>
              </a:rPr>
              <a:t> = </a:t>
            </a:r>
            <a:r>
              <a:rPr lang="pt-BR" sz="2000" b="1" dirty="0" err="1">
                <a:latin typeface="Gill Sans MT" panose="020B0502020104020203" pitchFamily="34" charset="0"/>
              </a:rPr>
              <a:t>rg</a:t>
            </a:r>
            <a:r>
              <a:rPr lang="pt-BR" sz="2000" b="1" dirty="0">
                <a:latin typeface="Gill Sans MT" panose="020B0502020104020203" pitchFamily="34" charset="0"/>
              </a:rPr>
              <a:t>;</a:t>
            </a:r>
          </a:p>
          <a:p>
            <a:r>
              <a:rPr lang="pt-BR" sz="2000" b="1" dirty="0">
                <a:latin typeface="Gill Sans MT" panose="020B0502020104020203" pitchFamily="34" charset="0"/>
              </a:rPr>
              <a:t>}</a:t>
            </a:r>
          </a:p>
        </p:txBody>
      </p:sp>
      <p:sp>
        <p:nvSpPr>
          <p:cNvPr id="4" name="Retângulo 3"/>
          <p:cNvSpPr/>
          <p:nvPr/>
        </p:nvSpPr>
        <p:spPr>
          <a:xfrm>
            <a:off x="356577" y="4422237"/>
            <a:ext cx="6096000" cy="1107996"/>
          </a:xfrm>
          <a:prstGeom prst="rect">
            <a:avLst/>
          </a:prstGeom>
        </p:spPr>
        <p:txBody>
          <a:bodyPr>
            <a:spAutoFit/>
          </a:bodyPr>
          <a:lstStyle/>
          <a:p>
            <a:r>
              <a:rPr lang="pt-BR" sz="2200" b="1" dirty="0" err="1">
                <a:latin typeface="Gill Sans MT" panose="020B0502020104020203" pitchFamily="34" charset="0"/>
              </a:rPr>
              <a:t>public</a:t>
            </a:r>
            <a:r>
              <a:rPr lang="pt-BR" sz="2200" b="1" dirty="0">
                <a:latin typeface="Gill Sans MT" panose="020B0502020104020203" pitchFamily="34" charset="0"/>
              </a:rPr>
              <a:t> Cliente() {</a:t>
            </a:r>
          </a:p>
          <a:p>
            <a:r>
              <a:rPr lang="pt-BR" sz="2200" b="1" dirty="0">
                <a:latin typeface="Gill Sans MT" panose="020B0502020104020203" pitchFamily="34" charset="0"/>
              </a:rPr>
              <a:t>	</a:t>
            </a:r>
            <a:r>
              <a:rPr lang="pt-BR" sz="2200" b="1" dirty="0" err="1">
                <a:latin typeface="Gill Sans MT" panose="020B0502020104020203" pitchFamily="34" charset="0"/>
              </a:rPr>
              <a:t>super</a:t>
            </a:r>
            <a:r>
              <a:rPr lang="pt-BR" sz="2200" b="1" dirty="0">
                <a:latin typeface="Gill Sans MT" panose="020B0502020104020203" pitchFamily="34" charset="0"/>
              </a:rPr>
              <a:t>();</a:t>
            </a:r>
          </a:p>
          <a:p>
            <a:r>
              <a:rPr lang="pt-BR" sz="2200" b="1" dirty="0">
                <a:latin typeface="Gill Sans MT" panose="020B0502020104020203" pitchFamily="34" charset="0"/>
              </a:rPr>
              <a:t>}</a:t>
            </a:r>
          </a:p>
        </p:txBody>
      </p:sp>
      <p:sp>
        <p:nvSpPr>
          <p:cNvPr id="7" name="Retângulo Arredondado 6"/>
          <p:cNvSpPr/>
          <p:nvPr/>
        </p:nvSpPr>
        <p:spPr>
          <a:xfrm>
            <a:off x="483994" y="5918403"/>
            <a:ext cx="3643868" cy="692331"/>
          </a:xfrm>
          <a:prstGeom prst="round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600" b="1" dirty="0">
                <a:solidFill>
                  <a:srgbClr val="FF0000"/>
                </a:solidFill>
                <a:latin typeface="Gill Sans MT" panose="020B0502020104020203" pitchFamily="34" charset="0"/>
              </a:rPr>
              <a:t>Default (padrão)</a:t>
            </a:r>
          </a:p>
        </p:txBody>
      </p:sp>
      <p:sp>
        <p:nvSpPr>
          <p:cNvPr id="9" name="Retângulo Arredondado 8"/>
          <p:cNvSpPr/>
          <p:nvPr/>
        </p:nvSpPr>
        <p:spPr>
          <a:xfrm>
            <a:off x="8382669" y="6044677"/>
            <a:ext cx="3643868" cy="692331"/>
          </a:xfrm>
          <a:prstGeom prst="round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600" b="1" dirty="0">
                <a:solidFill>
                  <a:srgbClr val="FF0000"/>
                </a:solidFill>
                <a:latin typeface="Gill Sans MT" panose="020B0502020104020203" pitchFamily="34" charset="0"/>
              </a:rPr>
              <a:t>Com parâmetros</a:t>
            </a:r>
          </a:p>
        </p:txBody>
      </p:sp>
    </p:spTree>
    <p:extLst>
      <p:ext uri="{BB962C8B-B14F-4D97-AF65-F5344CB8AC3E}">
        <p14:creationId xmlns:p14="http://schemas.microsoft.com/office/powerpoint/2010/main" val="257751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7553202" cy="1015663"/>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ABSTRAÇÃO</a:t>
            </a:r>
          </a:p>
          <a:p>
            <a:endParaRPr lang="pt-BR" sz="3000" b="1" dirty="0">
              <a:solidFill>
                <a:schemeClr val="bg1"/>
              </a:solidFill>
              <a:latin typeface="Gill Sans MT" panose="020B0502020104020203" pitchFamily="34" charset="0"/>
              <a:cs typeface="Arial" panose="020B0604020202020204" pitchFamily="34" charset="0"/>
            </a:endParaRPr>
          </a:p>
        </p:txBody>
      </p:sp>
      <p:sp>
        <p:nvSpPr>
          <p:cNvPr id="4" name="object 3"/>
          <p:cNvSpPr txBox="1"/>
          <p:nvPr/>
        </p:nvSpPr>
        <p:spPr>
          <a:xfrm>
            <a:off x="688339" y="1332936"/>
            <a:ext cx="9873644" cy="2085827"/>
          </a:xfrm>
          <a:prstGeom prst="rect">
            <a:avLst/>
          </a:prstGeom>
        </p:spPr>
        <p:txBody>
          <a:bodyPr vert="horz" wrap="square" lIns="0" tIns="13335" rIns="0" bIns="0" rtlCol="0">
            <a:spAutoFit/>
          </a:bodyPr>
          <a:lstStyle/>
          <a:p>
            <a:pPr marL="355600" marR="9525" indent="-342900" algn="just">
              <a:lnSpc>
                <a:spcPct val="100000"/>
              </a:lnSpc>
              <a:spcBef>
                <a:spcPts val="105"/>
              </a:spcBef>
              <a:buFont typeface="Arial"/>
              <a:buChar char="•"/>
              <a:tabLst>
                <a:tab pos="355600" algn="l"/>
              </a:tabLst>
            </a:pPr>
            <a:r>
              <a:rPr sz="3200" b="1" spc="-20" dirty="0">
                <a:solidFill>
                  <a:srgbClr val="FF0000"/>
                </a:solidFill>
                <a:latin typeface="Gill Sans MT" panose="020B0502020104020203" pitchFamily="34" charset="0"/>
                <a:cs typeface="Calibri"/>
              </a:rPr>
              <a:t>Abstração</a:t>
            </a:r>
            <a:r>
              <a:rPr sz="3200" spc="-15" dirty="0">
                <a:latin typeface="Gill Sans MT" panose="020B0502020104020203" pitchFamily="34" charset="0"/>
                <a:cs typeface="Calibri"/>
              </a:rPr>
              <a:t> </a:t>
            </a:r>
            <a:r>
              <a:rPr sz="3200" dirty="0">
                <a:latin typeface="Gill Sans MT" panose="020B0502020104020203" pitchFamily="34" charset="0"/>
                <a:cs typeface="Calibri"/>
              </a:rPr>
              <a:t>é</a:t>
            </a:r>
            <a:r>
              <a:rPr sz="3200" spc="5" dirty="0">
                <a:latin typeface="Gill Sans MT" panose="020B0502020104020203" pitchFamily="34" charset="0"/>
                <a:cs typeface="Calibri"/>
              </a:rPr>
              <a:t> </a:t>
            </a:r>
            <a:r>
              <a:rPr sz="3200" dirty="0">
                <a:latin typeface="Gill Sans MT" panose="020B0502020104020203" pitchFamily="34" charset="0"/>
                <a:cs typeface="Calibri"/>
              </a:rPr>
              <a:t>uma</a:t>
            </a:r>
            <a:r>
              <a:rPr sz="3200" spc="5" dirty="0">
                <a:latin typeface="Gill Sans MT" panose="020B0502020104020203" pitchFamily="34" charset="0"/>
                <a:cs typeface="Calibri"/>
              </a:rPr>
              <a:t> </a:t>
            </a:r>
            <a:r>
              <a:rPr sz="3200" spc="-5" dirty="0">
                <a:latin typeface="Gill Sans MT" panose="020B0502020104020203" pitchFamily="34" charset="0"/>
                <a:cs typeface="Calibri"/>
              </a:rPr>
              <a:t>das</a:t>
            </a:r>
            <a:r>
              <a:rPr sz="3200" dirty="0">
                <a:latin typeface="Gill Sans MT" panose="020B0502020104020203" pitchFamily="34" charset="0"/>
                <a:cs typeface="Calibri"/>
              </a:rPr>
              <a:t> </a:t>
            </a:r>
            <a:r>
              <a:rPr sz="3200" spc="-15" dirty="0">
                <a:latin typeface="Gill Sans MT" panose="020B0502020104020203" pitchFamily="34" charset="0"/>
                <a:cs typeface="Calibri"/>
              </a:rPr>
              <a:t>formas</a:t>
            </a:r>
            <a:r>
              <a:rPr sz="3200" spc="690" dirty="0">
                <a:latin typeface="Gill Sans MT" panose="020B0502020104020203" pitchFamily="34" charset="0"/>
                <a:cs typeface="Calibri"/>
              </a:rPr>
              <a:t> </a:t>
            </a:r>
            <a:r>
              <a:rPr sz="3200" spc="-5" dirty="0">
                <a:latin typeface="Gill Sans MT" panose="020B0502020104020203" pitchFamily="34" charset="0"/>
                <a:cs typeface="Calibri"/>
              </a:rPr>
              <a:t>fundamentais </a:t>
            </a:r>
            <a:r>
              <a:rPr sz="3200" dirty="0">
                <a:latin typeface="Gill Sans MT" panose="020B0502020104020203" pitchFamily="34" charset="0"/>
                <a:cs typeface="Calibri"/>
              </a:rPr>
              <a:t> </a:t>
            </a:r>
            <a:r>
              <a:rPr sz="3200" spc="-5" dirty="0">
                <a:latin typeface="Gill Sans MT" panose="020B0502020104020203" pitchFamily="34" charset="0"/>
                <a:cs typeface="Calibri"/>
              </a:rPr>
              <a:t>que</a:t>
            </a:r>
            <a:r>
              <a:rPr sz="3200" spc="10" dirty="0">
                <a:latin typeface="Gill Sans MT" panose="020B0502020104020203" pitchFamily="34" charset="0"/>
                <a:cs typeface="Calibri"/>
              </a:rPr>
              <a:t> </a:t>
            </a:r>
            <a:r>
              <a:rPr sz="3200" spc="-5" dirty="0">
                <a:latin typeface="Gill Sans MT" panose="020B0502020104020203" pitchFamily="34" charset="0"/>
                <a:cs typeface="Calibri"/>
              </a:rPr>
              <a:t>nós</a:t>
            </a:r>
            <a:r>
              <a:rPr sz="3200" dirty="0">
                <a:latin typeface="Gill Sans MT" panose="020B0502020104020203" pitchFamily="34" charset="0"/>
                <a:cs typeface="Calibri"/>
              </a:rPr>
              <a:t> </a:t>
            </a:r>
            <a:r>
              <a:rPr sz="3200" spc="-5" dirty="0">
                <a:latin typeface="Gill Sans MT" panose="020B0502020104020203" pitchFamily="34" charset="0"/>
                <a:cs typeface="Calibri"/>
              </a:rPr>
              <a:t>lidamos</a:t>
            </a:r>
            <a:r>
              <a:rPr sz="3200" spc="10" dirty="0">
                <a:latin typeface="Gill Sans MT" panose="020B0502020104020203" pitchFamily="34" charset="0"/>
                <a:cs typeface="Calibri"/>
              </a:rPr>
              <a:t> </a:t>
            </a:r>
            <a:r>
              <a:rPr sz="3200" spc="-10" dirty="0">
                <a:latin typeface="Gill Sans MT" panose="020B0502020104020203" pitchFamily="34" charset="0"/>
                <a:cs typeface="Calibri"/>
              </a:rPr>
              <a:t>com</a:t>
            </a:r>
            <a:r>
              <a:rPr sz="3200" spc="-5" dirty="0">
                <a:latin typeface="Gill Sans MT" panose="020B0502020104020203" pitchFamily="34" charset="0"/>
                <a:cs typeface="Calibri"/>
              </a:rPr>
              <a:t> </a:t>
            </a:r>
            <a:r>
              <a:rPr sz="3200" dirty="0">
                <a:latin typeface="Gill Sans MT" panose="020B0502020104020203" pitchFamily="34" charset="0"/>
                <a:cs typeface="Calibri"/>
              </a:rPr>
              <a:t>a</a:t>
            </a:r>
            <a:r>
              <a:rPr sz="3200" spc="5" dirty="0">
                <a:latin typeface="Gill Sans MT" panose="020B0502020104020203" pitchFamily="34" charset="0"/>
                <a:cs typeface="Calibri"/>
              </a:rPr>
              <a:t> </a:t>
            </a:r>
            <a:r>
              <a:rPr sz="3200" spc="-10" dirty="0">
                <a:latin typeface="Gill Sans MT" panose="020B0502020104020203" pitchFamily="34" charset="0"/>
                <a:cs typeface="Calibri"/>
              </a:rPr>
              <a:t>complexidade.;</a:t>
            </a:r>
            <a:endParaRPr sz="3200" dirty="0">
              <a:latin typeface="Gill Sans MT" panose="020B0502020104020203" pitchFamily="34" charset="0"/>
              <a:cs typeface="Calibri"/>
            </a:endParaRPr>
          </a:p>
          <a:p>
            <a:pPr marL="355600" marR="5715" indent="-342900" algn="just">
              <a:lnSpc>
                <a:spcPct val="100000"/>
              </a:lnSpc>
              <a:spcBef>
                <a:spcPts val="770"/>
              </a:spcBef>
              <a:buFont typeface="Arial"/>
              <a:buChar char="•"/>
              <a:tabLst>
                <a:tab pos="355600" algn="l"/>
              </a:tabLst>
            </a:pPr>
            <a:r>
              <a:rPr sz="3200" dirty="0" err="1">
                <a:latin typeface="Gill Sans MT" panose="020B0502020104020203" pitchFamily="34" charset="0"/>
                <a:cs typeface="Calibri"/>
              </a:rPr>
              <a:t>Não</a:t>
            </a:r>
            <a:r>
              <a:rPr sz="3200" dirty="0">
                <a:latin typeface="Gill Sans MT" panose="020B0502020104020203" pitchFamily="34" charset="0"/>
                <a:cs typeface="Calibri"/>
              </a:rPr>
              <a:t> </a:t>
            </a:r>
            <a:r>
              <a:rPr sz="3200" spc="-5" dirty="0">
                <a:latin typeface="Gill Sans MT" panose="020B0502020104020203" pitchFamily="34" charset="0"/>
                <a:cs typeface="Calibri"/>
              </a:rPr>
              <a:t>se </a:t>
            </a:r>
            <a:r>
              <a:rPr sz="3200" dirty="0">
                <a:latin typeface="Gill Sans MT" panose="020B0502020104020203" pitchFamily="34" charset="0"/>
                <a:cs typeface="Calibri"/>
              </a:rPr>
              <a:t>analisa o </a:t>
            </a:r>
            <a:r>
              <a:rPr sz="3200" spc="-55" dirty="0">
                <a:latin typeface="Gill Sans MT" panose="020B0502020104020203" pitchFamily="34" charset="0"/>
                <a:cs typeface="Calibri"/>
              </a:rPr>
              <a:t>“todo”, </a:t>
            </a:r>
            <a:r>
              <a:rPr sz="3200" dirty="0">
                <a:latin typeface="Gill Sans MT" panose="020B0502020104020203" pitchFamily="34" charset="0"/>
                <a:cs typeface="Calibri"/>
              </a:rPr>
              <a:t>em POO é </a:t>
            </a:r>
            <a:r>
              <a:rPr sz="3200" spc="-10" dirty="0">
                <a:latin typeface="Gill Sans MT" panose="020B0502020104020203" pitchFamily="34" charset="0"/>
                <a:cs typeface="Calibri"/>
              </a:rPr>
              <a:t>importante </a:t>
            </a:r>
            <a:r>
              <a:rPr sz="3200" spc="-710" dirty="0">
                <a:latin typeface="Gill Sans MT" panose="020B0502020104020203" pitchFamily="34" charset="0"/>
                <a:cs typeface="Calibri"/>
              </a:rPr>
              <a:t> </a:t>
            </a:r>
            <a:r>
              <a:rPr sz="3200" spc="-5" dirty="0">
                <a:latin typeface="Gill Sans MT" panose="020B0502020104020203" pitchFamily="34" charset="0"/>
                <a:cs typeface="Calibri"/>
              </a:rPr>
              <a:t>analisar</a:t>
            </a:r>
            <a:r>
              <a:rPr sz="3200" spc="15" dirty="0">
                <a:latin typeface="Gill Sans MT" panose="020B0502020104020203" pitchFamily="34" charset="0"/>
                <a:cs typeface="Calibri"/>
              </a:rPr>
              <a:t> </a:t>
            </a:r>
            <a:r>
              <a:rPr sz="3200" dirty="0">
                <a:latin typeface="Gill Sans MT" panose="020B0502020104020203" pitchFamily="34" charset="0"/>
                <a:cs typeface="Calibri"/>
              </a:rPr>
              <a:t>as </a:t>
            </a:r>
            <a:r>
              <a:rPr sz="3200" spc="-10" dirty="0">
                <a:latin typeface="Gill Sans MT" panose="020B0502020104020203" pitchFamily="34" charset="0"/>
                <a:cs typeface="Calibri"/>
              </a:rPr>
              <a:t>partes</a:t>
            </a:r>
            <a:r>
              <a:rPr sz="3200" spc="5" dirty="0">
                <a:latin typeface="Gill Sans MT" panose="020B0502020104020203" pitchFamily="34" charset="0"/>
                <a:cs typeface="Calibri"/>
              </a:rPr>
              <a:t> </a:t>
            </a:r>
            <a:r>
              <a:rPr sz="3200" spc="-20" dirty="0">
                <a:latin typeface="Gill Sans MT" panose="020B0502020104020203" pitchFamily="34" charset="0"/>
                <a:cs typeface="Calibri"/>
              </a:rPr>
              <a:t>para</a:t>
            </a:r>
            <a:r>
              <a:rPr sz="3200" spc="5" dirty="0">
                <a:latin typeface="Gill Sans MT" panose="020B0502020104020203" pitchFamily="34" charset="0"/>
                <a:cs typeface="Calibri"/>
              </a:rPr>
              <a:t> </a:t>
            </a:r>
            <a:r>
              <a:rPr sz="3200" spc="-10" dirty="0">
                <a:latin typeface="Gill Sans MT" panose="020B0502020104020203" pitchFamily="34" charset="0"/>
                <a:cs typeface="Calibri"/>
              </a:rPr>
              <a:t>entender </a:t>
            </a:r>
            <a:r>
              <a:rPr sz="3200" dirty="0">
                <a:latin typeface="Gill Sans MT" panose="020B0502020104020203" pitchFamily="34" charset="0"/>
                <a:cs typeface="Calibri"/>
              </a:rPr>
              <a:t>o </a:t>
            </a:r>
            <a:r>
              <a:rPr sz="3200" spc="-10" dirty="0">
                <a:latin typeface="Gill Sans MT" panose="020B0502020104020203" pitchFamily="34" charset="0"/>
                <a:cs typeface="Calibri"/>
              </a:rPr>
              <a:t>todo.</a:t>
            </a:r>
            <a:endParaRPr sz="3200" dirty="0">
              <a:latin typeface="Gill Sans MT" panose="020B0502020104020203" pitchFamily="34" charset="0"/>
              <a:cs typeface="Calibri"/>
            </a:endParaRPr>
          </a:p>
        </p:txBody>
      </p:sp>
      <p:sp>
        <p:nvSpPr>
          <p:cNvPr id="5" name="object 3"/>
          <p:cNvSpPr txBox="1"/>
          <p:nvPr/>
        </p:nvSpPr>
        <p:spPr>
          <a:xfrm>
            <a:off x="688338" y="4082330"/>
            <a:ext cx="10165192" cy="1490793"/>
          </a:xfrm>
          <a:prstGeom prst="rect">
            <a:avLst/>
          </a:prstGeom>
        </p:spPr>
        <p:txBody>
          <a:bodyPr vert="horz" wrap="square" lIns="0" tIns="13335" rIns="0" bIns="0" rtlCol="0">
            <a:spAutoFit/>
          </a:bodyPr>
          <a:lstStyle/>
          <a:p>
            <a:pPr marL="355600" marR="5080" indent="-342900" algn="just">
              <a:lnSpc>
                <a:spcPct val="100000"/>
              </a:lnSpc>
              <a:spcBef>
                <a:spcPts val="770"/>
              </a:spcBef>
              <a:buFont typeface="Arial"/>
              <a:buChar char="•"/>
              <a:tabLst>
                <a:tab pos="355600" algn="l"/>
              </a:tabLst>
            </a:pPr>
            <a:r>
              <a:rPr sz="3200" dirty="0" err="1">
                <a:latin typeface="Gill Sans MT" panose="020B0502020104020203" pitchFamily="34" charset="0"/>
                <a:cs typeface="Calibri"/>
              </a:rPr>
              <a:t>Quando</a:t>
            </a:r>
            <a:r>
              <a:rPr sz="3200" spc="5" dirty="0">
                <a:latin typeface="Gill Sans MT" panose="020B0502020104020203" pitchFamily="34" charset="0"/>
                <a:cs typeface="Calibri"/>
              </a:rPr>
              <a:t> </a:t>
            </a:r>
            <a:r>
              <a:rPr sz="3200" spc="-10" dirty="0">
                <a:latin typeface="Gill Sans MT" panose="020B0502020104020203" pitchFamily="34" charset="0"/>
                <a:cs typeface="Calibri"/>
              </a:rPr>
              <a:t>queremos</a:t>
            </a:r>
            <a:r>
              <a:rPr sz="3200" spc="-5" dirty="0">
                <a:latin typeface="Gill Sans MT" panose="020B0502020104020203" pitchFamily="34" charset="0"/>
                <a:cs typeface="Calibri"/>
              </a:rPr>
              <a:t> </a:t>
            </a:r>
            <a:r>
              <a:rPr sz="3200" dirty="0">
                <a:latin typeface="Gill Sans MT" panose="020B0502020104020203" pitchFamily="34" charset="0"/>
                <a:cs typeface="Calibri"/>
              </a:rPr>
              <a:t>diminuir</a:t>
            </a:r>
            <a:r>
              <a:rPr sz="3200" spc="5" dirty="0">
                <a:latin typeface="Gill Sans MT" panose="020B0502020104020203" pitchFamily="34" charset="0"/>
                <a:cs typeface="Calibri"/>
              </a:rPr>
              <a:t> </a:t>
            </a:r>
            <a:r>
              <a:rPr sz="3200" dirty="0">
                <a:latin typeface="Gill Sans MT" panose="020B0502020104020203" pitchFamily="34" charset="0"/>
                <a:cs typeface="Calibri"/>
              </a:rPr>
              <a:t>a</a:t>
            </a:r>
            <a:r>
              <a:rPr sz="3200" spc="720" dirty="0">
                <a:latin typeface="Gill Sans MT" panose="020B0502020104020203" pitchFamily="34" charset="0"/>
                <a:cs typeface="Calibri"/>
              </a:rPr>
              <a:t> </a:t>
            </a:r>
            <a:r>
              <a:rPr sz="3200" spc="-10" dirty="0">
                <a:latin typeface="Gill Sans MT" panose="020B0502020104020203" pitchFamily="34" charset="0"/>
                <a:cs typeface="Calibri"/>
              </a:rPr>
              <a:t>complexidade </a:t>
            </a:r>
            <a:r>
              <a:rPr sz="3200" spc="-5" dirty="0">
                <a:latin typeface="Gill Sans MT" panose="020B0502020104020203" pitchFamily="34" charset="0"/>
                <a:cs typeface="Calibri"/>
              </a:rPr>
              <a:t> de </a:t>
            </a:r>
            <a:r>
              <a:rPr sz="3200" dirty="0">
                <a:latin typeface="Gill Sans MT" panose="020B0502020104020203" pitchFamily="34" charset="0"/>
                <a:cs typeface="Calibri"/>
              </a:rPr>
              <a:t>alguma </a:t>
            </a:r>
            <a:r>
              <a:rPr sz="3200" spc="-10" dirty="0">
                <a:latin typeface="Gill Sans MT" panose="020B0502020104020203" pitchFamily="34" charset="0"/>
                <a:cs typeface="Calibri"/>
              </a:rPr>
              <a:t>coisa, ignoramos detalhes </a:t>
            </a:r>
            <a:r>
              <a:rPr sz="3200" spc="-15" dirty="0">
                <a:latin typeface="Gill Sans MT" panose="020B0502020104020203" pitchFamily="34" charset="0"/>
                <a:cs typeface="Calibri"/>
              </a:rPr>
              <a:t>sobre </a:t>
            </a:r>
            <a:r>
              <a:rPr sz="3200" spc="10" dirty="0">
                <a:latin typeface="Gill Sans MT" panose="020B0502020104020203" pitchFamily="34" charset="0"/>
                <a:cs typeface="Calibri"/>
              </a:rPr>
              <a:t>as </a:t>
            </a:r>
            <a:r>
              <a:rPr sz="3200" spc="15" dirty="0">
                <a:latin typeface="Gill Sans MT" panose="020B0502020104020203" pitchFamily="34" charset="0"/>
                <a:cs typeface="Calibri"/>
              </a:rPr>
              <a:t> </a:t>
            </a:r>
            <a:r>
              <a:rPr sz="3200" spc="-10" dirty="0">
                <a:latin typeface="Gill Sans MT" panose="020B0502020104020203" pitchFamily="34" charset="0"/>
                <a:cs typeface="Calibri"/>
              </a:rPr>
              <a:t>partes</a:t>
            </a:r>
            <a:r>
              <a:rPr sz="3200" spc="-5" dirty="0">
                <a:latin typeface="Gill Sans MT" panose="020B0502020104020203" pitchFamily="34" charset="0"/>
                <a:cs typeface="Calibri"/>
              </a:rPr>
              <a:t> </a:t>
            </a:r>
            <a:r>
              <a:rPr sz="3200" spc="-15" dirty="0">
                <a:latin typeface="Gill Sans MT" panose="020B0502020104020203" pitchFamily="34" charset="0"/>
                <a:cs typeface="Calibri"/>
              </a:rPr>
              <a:t>para</a:t>
            </a:r>
            <a:r>
              <a:rPr sz="3200" spc="-10" dirty="0">
                <a:latin typeface="Gill Sans MT" panose="020B0502020104020203" pitchFamily="34" charset="0"/>
                <a:cs typeface="Calibri"/>
              </a:rPr>
              <a:t> </a:t>
            </a:r>
            <a:r>
              <a:rPr sz="3200" spc="-15" dirty="0">
                <a:latin typeface="Gill Sans MT" panose="020B0502020104020203" pitchFamily="34" charset="0"/>
                <a:cs typeface="Calibri"/>
              </a:rPr>
              <a:t>concentrar</a:t>
            </a:r>
            <a:r>
              <a:rPr sz="3200" spc="-10" dirty="0">
                <a:latin typeface="Gill Sans MT" panose="020B0502020104020203" pitchFamily="34" charset="0"/>
                <a:cs typeface="Calibri"/>
              </a:rPr>
              <a:t> </a:t>
            </a:r>
            <a:r>
              <a:rPr sz="3200" dirty="0">
                <a:latin typeface="Gill Sans MT" panose="020B0502020104020203" pitchFamily="34" charset="0"/>
                <a:cs typeface="Calibri"/>
              </a:rPr>
              <a:t>a</a:t>
            </a:r>
            <a:r>
              <a:rPr sz="3200" spc="5" dirty="0">
                <a:latin typeface="Gill Sans MT" panose="020B0502020104020203" pitchFamily="34" charset="0"/>
                <a:cs typeface="Calibri"/>
              </a:rPr>
              <a:t> </a:t>
            </a:r>
            <a:r>
              <a:rPr sz="3200" spc="-15" dirty="0">
                <a:latin typeface="Gill Sans MT" panose="020B0502020104020203" pitchFamily="34" charset="0"/>
                <a:cs typeface="Calibri"/>
              </a:rPr>
              <a:t>atenção</a:t>
            </a:r>
            <a:r>
              <a:rPr sz="3200" spc="690" dirty="0">
                <a:latin typeface="Gill Sans MT" panose="020B0502020104020203" pitchFamily="34" charset="0"/>
                <a:cs typeface="Calibri"/>
              </a:rPr>
              <a:t> </a:t>
            </a:r>
            <a:r>
              <a:rPr sz="3200" spc="-5" dirty="0">
                <a:latin typeface="Gill Sans MT" panose="020B0502020104020203" pitchFamily="34" charset="0"/>
                <a:cs typeface="Calibri"/>
              </a:rPr>
              <a:t>no</a:t>
            </a:r>
            <a:r>
              <a:rPr sz="3200" spc="715" dirty="0">
                <a:latin typeface="Gill Sans MT" panose="020B0502020104020203" pitchFamily="34" charset="0"/>
                <a:cs typeface="Calibri"/>
              </a:rPr>
              <a:t> </a:t>
            </a:r>
            <a:r>
              <a:rPr sz="3200" spc="-5" dirty="0">
                <a:latin typeface="Gill Sans MT" panose="020B0502020104020203" pitchFamily="34" charset="0"/>
                <a:cs typeface="Calibri"/>
              </a:rPr>
              <a:t>nível </a:t>
            </a:r>
            <a:r>
              <a:rPr sz="3200" dirty="0">
                <a:latin typeface="Gill Sans MT" panose="020B0502020104020203" pitchFamily="34" charset="0"/>
                <a:cs typeface="Calibri"/>
              </a:rPr>
              <a:t> mais</a:t>
            </a:r>
            <a:r>
              <a:rPr sz="3200" spc="10" dirty="0">
                <a:latin typeface="Gill Sans MT" panose="020B0502020104020203" pitchFamily="34" charset="0"/>
                <a:cs typeface="Calibri"/>
              </a:rPr>
              <a:t> </a:t>
            </a:r>
            <a:r>
              <a:rPr sz="3200" spc="-10" dirty="0">
                <a:latin typeface="Gill Sans MT" panose="020B0502020104020203" pitchFamily="34" charset="0"/>
                <a:cs typeface="Calibri"/>
              </a:rPr>
              <a:t>alto</a:t>
            </a:r>
            <a:r>
              <a:rPr sz="3200" dirty="0">
                <a:latin typeface="Gill Sans MT" panose="020B0502020104020203" pitchFamily="34" charset="0"/>
                <a:cs typeface="Calibri"/>
              </a:rPr>
              <a:t> de</a:t>
            </a:r>
            <a:r>
              <a:rPr sz="3200" spc="10" dirty="0">
                <a:latin typeface="Gill Sans MT" panose="020B0502020104020203" pitchFamily="34" charset="0"/>
                <a:cs typeface="Calibri"/>
              </a:rPr>
              <a:t> </a:t>
            </a:r>
            <a:r>
              <a:rPr sz="3200" dirty="0">
                <a:latin typeface="Gill Sans MT" panose="020B0502020104020203" pitchFamily="34" charset="0"/>
                <a:cs typeface="Calibri"/>
              </a:rPr>
              <a:t>um </a:t>
            </a:r>
            <a:r>
              <a:rPr sz="3200" spc="-10" dirty="0" err="1">
                <a:latin typeface="Gill Sans MT" panose="020B0502020104020203" pitchFamily="34" charset="0"/>
                <a:cs typeface="Calibri"/>
              </a:rPr>
              <a:t>problema</a:t>
            </a:r>
            <a:r>
              <a:rPr sz="3200" spc="-10" dirty="0">
                <a:latin typeface="Gill Sans MT" panose="020B0502020104020203" pitchFamily="34" charset="0"/>
                <a:cs typeface="Calibri"/>
              </a:rPr>
              <a:t>;</a:t>
            </a:r>
            <a:endParaRPr sz="3200" dirty="0">
              <a:latin typeface="Gill Sans MT" panose="020B0502020104020203" pitchFamily="34" charset="0"/>
              <a:cs typeface="Calibri"/>
            </a:endParaRPr>
          </a:p>
        </p:txBody>
      </p:sp>
    </p:spTree>
    <p:extLst>
      <p:ext uri="{BB962C8B-B14F-4D97-AF65-F5344CB8AC3E}">
        <p14:creationId xmlns:p14="http://schemas.microsoft.com/office/powerpoint/2010/main" val="4009284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7553202" cy="1015663"/>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ABSTRAÇÃO</a:t>
            </a:r>
          </a:p>
          <a:p>
            <a:endParaRPr lang="pt-BR" sz="3000" b="1" dirty="0">
              <a:solidFill>
                <a:schemeClr val="bg1"/>
              </a:solidFill>
              <a:latin typeface="Gill Sans MT" panose="020B0502020104020203" pitchFamily="34" charset="0"/>
              <a:cs typeface="Arial" panose="020B0604020202020204" pitchFamily="34" charset="0"/>
            </a:endParaRPr>
          </a:p>
        </p:txBody>
      </p:sp>
      <p:sp>
        <p:nvSpPr>
          <p:cNvPr id="4" name="object 3"/>
          <p:cNvSpPr txBox="1"/>
          <p:nvPr/>
        </p:nvSpPr>
        <p:spPr>
          <a:xfrm>
            <a:off x="485433" y="1146863"/>
            <a:ext cx="11176479" cy="998350"/>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4965" algn="l"/>
                <a:tab pos="355600" algn="l"/>
              </a:tabLst>
            </a:pPr>
            <a:r>
              <a:rPr sz="3200" spc="-20" dirty="0">
                <a:latin typeface="Gill Sans MT" panose="020B0502020104020203" pitchFamily="34" charset="0"/>
                <a:cs typeface="Calibri"/>
              </a:rPr>
              <a:t>Foca</a:t>
            </a:r>
            <a:r>
              <a:rPr sz="3200" spc="-10" dirty="0">
                <a:latin typeface="Gill Sans MT" panose="020B0502020104020203" pitchFamily="34" charset="0"/>
                <a:cs typeface="Calibri"/>
              </a:rPr>
              <a:t> </a:t>
            </a:r>
            <a:r>
              <a:rPr sz="3200" dirty="0">
                <a:latin typeface="Gill Sans MT" panose="020B0502020104020203" pitchFamily="34" charset="0"/>
                <a:cs typeface="Calibri"/>
              </a:rPr>
              <a:t>a</a:t>
            </a:r>
            <a:r>
              <a:rPr sz="3200" spc="-5" dirty="0">
                <a:latin typeface="Gill Sans MT" panose="020B0502020104020203" pitchFamily="34" charset="0"/>
                <a:cs typeface="Calibri"/>
              </a:rPr>
              <a:t> </a:t>
            </a:r>
            <a:r>
              <a:rPr sz="3200" spc="-15" dirty="0">
                <a:latin typeface="Gill Sans MT" panose="020B0502020104020203" pitchFamily="34" charset="0"/>
                <a:cs typeface="Calibri"/>
              </a:rPr>
              <a:t>característica</a:t>
            </a:r>
            <a:r>
              <a:rPr sz="3200" spc="-5" dirty="0">
                <a:latin typeface="Gill Sans MT" panose="020B0502020104020203" pitchFamily="34" charset="0"/>
                <a:cs typeface="Calibri"/>
              </a:rPr>
              <a:t> essencial</a:t>
            </a:r>
            <a:r>
              <a:rPr sz="3200" spc="-10" dirty="0">
                <a:latin typeface="Gill Sans MT" panose="020B0502020104020203" pitchFamily="34" charset="0"/>
                <a:cs typeface="Calibri"/>
              </a:rPr>
              <a:t> </a:t>
            </a:r>
            <a:r>
              <a:rPr sz="3200" dirty="0">
                <a:latin typeface="Gill Sans MT" panose="020B0502020104020203" pitchFamily="34" charset="0"/>
                <a:cs typeface="Calibri"/>
              </a:rPr>
              <a:t>de</a:t>
            </a:r>
            <a:r>
              <a:rPr sz="3200" spc="-5" dirty="0">
                <a:latin typeface="Gill Sans MT" panose="020B0502020104020203" pitchFamily="34" charset="0"/>
                <a:cs typeface="Calibri"/>
              </a:rPr>
              <a:t> </a:t>
            </a:r>
            <a:r>
              <a:rPr sz="3200" dirty="0">
                <a:latin typeface="Gill Sans MT" panose="020B0502020104020203" pitchFamily="34" charset="0"/>
                <a:cs typeface="Calibri"/>
              </a:rPr>
              <a:t>alguns </a:t>
            </a:r>
            <a:r>
              <a:rPr sz="3200" spc="5" dirty="0">
                <a:latin typeface="Gill Sans MT" panose="020B0502020104020203" pitchFamily="34" charset="0"/>
                <a:cs typeface="Calibri"/>
              </a:rPr>
              <a:t> </a:t>
            </a:r>
            <a:r>
              <a:rPr sz="3200" spc="-10" dirty="0">
                <a:latin typeface="Gill Sans MT" panose="020B0502020104020203" pitchFamily="34" charset="0"/>
                <a:cs typeface="Calibri"/>
              </a:rPr>
              <a:t>objetos</a:t>
            </a:r>
            <a:r>
              <a:rPr sz="3200" dirty="0">
                <a:latin typeface="Gill Sans MT" panose="020B0502020104020203" pitchFamily="34" charset="0"/>
                <a:cs typeface="Calibri"/>
              </a:rPr>
              <a:t> </a:t>
            </a:r>
            <a:r>
              <a:rPr sz="3200" spc="-15" dirty="0">
                <a:latin typeface="Gill Sans MT" panose="020B0502020104020203" pitchFamily="34" charset="0"/>
                <a:cs typeface="Calibri"/>
              </a:rPr>
              <a:t>relativo </a:t>
            </a:r>
            <a:r>
              <a:rPr sz="3200" dirty="0">
                <a:latin typeface="Gill Sans MT" panose="020B0502020104020203" pitchFamily="34" charset="0"/>
                <a:cs typeface="Calibri"/>
              </a:rPr>
              <a:t>a</a:t>
            </a:r>
            <a:r>
              <a:rPr sz="3200" spc="5" dirty="0">
                <a:latin typeface="Gill Sans MT" panose="020B0502020104020203" pitchFamily="34" charset="0"/>
                <a:cs typeface="Calibri"/>
              </a:rPr>
              <a:t> </a:t>
            </a:r>
            <a:r>
              <a:rPr sz="3200" b="1" spc="-15" dirty="0">
                <a:solidFill>
                  <a:srgbClr val="FF0000"/>
                </a:solidFill>
                <a:latin typeface="Gill Sans MT" panose="020B0502020104020203" pitchFamily="34" charset="0"/>
                <a:cs typeface="Calibri"/>
              </a:rPr>
              <a:t>perspectiva</a:t>
            </a:r>
            <a:r>
              <a:rPr sz="3200" b="1" spc="20" dirty="0">
                <a:solidFill>
                  <a:srgbClr val="FF0000"/>
                </a:solidFill>
                <a:latin typeface="Gill Sans MT" panose="020B0502020104020203" pitchFamily="34" charset="0"/>
                <a:cs typeface="Calibri"/>
              </a:rPr>
              <a:t> </a:t>
            </a:r>
            <a:r>
              <a:rPr sz="3200" b="1" spc="-5" dirty="0">
                <a:solidFill>
                  <a:srgbClr val="FF0000"/>
                </a:solidFill>
                <a:latin typeface="Gill Sans MT" panose="020B0502020104020203" pitchFamily="34" charset="0"/>
                <a:cs typeface="Calibri"/>
              </a:rPr>
              <a:t>do</a:t>
            </a:r>
            <a:r>
              <a:rPr sz="3200" b="1" spc="5" dirty="0">
                <a:solidFill>
                  <a:srgbClr val="FF0000"/>
                </a:solidFill>
                <a:latin typeface="Gill Sans MT" panose="020B0502020104020203" pitchFamily="34" charset="0"/>
                <a:cs typeface="Calibri"/>
              </a:rPr>
              <a:t> </a:t>
            </a:r>
            <a:r>
              <a:rPr sz="3200" b="1" spc="-10" dirty="0">
                <a:solidFill>
                  <a:srgbClr val="FF0000"/>
                </a:solidFill>
                <a:latin typeface="Gill Sans MT" panose="020B0502020104020203" pitchFamily="34" charset="0"/>
                <a:cs typeface="Calibri"/>
              </a:rPr>
              <a:t>visualizador</a:t>
            </a:r>
            <a:endParaRPr sz="3200" b="1" dirty="0">
              <a:solidFill>
                <a:srgbClr val="FF0000"/>
              </a:solidFill>
              <a:latin typeface="Gill Sans MT" panose="020B0502020104020203" pitchFamily="34" charset="0"/>
              <a:cs typeface="Calibri"/>
            </a:endParaRPr>
          </a:p>
        </p:txBody>
      </p:sp>
      <p:pic>
        <p:nvPicPr>
          <p:cNvPr id="5" name="object 4"/>
          <p:cNvPicPr/>
          <p:nvPr/>
        </p:nvPicPr>
        <p:blipFill>
          <a:blip r:embed="rId2" cstate="print"/>
          <a:stretch>
            <a:fillRect/>
          </a:stretch>
        </p:blipFill>
        <p:spPr>
          <a:xfrm>
            <a:off x="3384274" y="2495242"/>
            <a:ext cx="5772978" cy="4063068"/>
          </a:xfrm>
          <a:prstGeom prst="rect">
            <a:avLst/>
          </a:prstGeom>
        </p:spPr>
      </p:pic>
    </p:spTree>
    <p:extLst>
      <p:ext uri="{BB962C8B-B14F-4D97-AF65-F5344CB8AC3E}">
        <p14:creationId xmlns:p14="http://schemas.microsoft.com/office/powerpoint/2010/main" val="3220867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7553202"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TÓPICOS DE HOJE</a:t>
            </a:r>
          </a:p>
        </p:txBody>
      </p:sp>
      <p:sp>
        <p:nvSpPr>
          <p:cNvPr id="8" name="Retângulo 7"/>
          <p:cNvSpPr/>
          <p:nvPr/>
        </p:nvSpPr>
        <p:spPr>
          <a:xfrm>
            <a:off x="356577" y="1381025"/>
            <a:ext cx="10825229" cy="4639732"/>
          </a:xfrm>
          <a:prstGeom prst="rect">
            <a:avLst/>
          </a:prstGeom>
        </p:spPr>
        <p:txBody>
          <a:bodyPr wrap="square">
            <a:spAutoFit/>
          </a:bodyPr>
          <a:lstStyle/>
          <a:p>
            <a:pPr marL="355600" marR="5080" indent="-342900">
              <a:lnSpc>
                <a:spcPts val="3460"/>
              </a:lnSpc>
              <a:spcBef>
                <a:spcPts val="535"/>
              </a:spcBef>
              <a:buFont typeface="Arial"/>
              <a:buChar char="•"/>
              <a:tabLst>
                <a:tab pos="354965" algn="l"/>
                <a:tab pos="355600" algn="l"/>
              </a:tabLst>
            </a:pPr>
            <a:endParaRPr lang="pt-BR" sz="3600" spc="-15" dirty="0">
              <a:latin typeface="Gill Sans MT" panose="020B0502020104020203" pitchFamily="34" charset="0"/>
              <a:cs typeface="Calibri"/>
            </a:endParaRPr>
          </a:p>
          <a:p>
            <a:pPr marL="355600" marR="5080" indent="-342900">
              <a:lnSpc>
                <a:spcPts val="3460"/>
              </a:lnSpc>
              <a:spcBef>
                <a:spcPts val="535"/>
              </a:spcBef>
              <a:buFont typeface="Arial"/>
              <a:buChar char="•"/>
              <a:tabLst>
                <a:tab pos="354965" algn="l"/>
                <a:tab pos="355600" algn="l"/>
              </a:tabLst>
            </a:pPr>
            <a:r>
              <a:rPr lang="pt-BR" sz="3600" spc="-15" dirty="0">
                <a:latin typeface="Gill Sans MT" panose="020B0502020104020203" pitchFamily="34" charset="0"/>
                <a:cs typeface="Calibri"/>
              </a:rPr>
              <a:t>Métodos, Construtores e Objetos</a:t>
            </a:r>
          </a:p>
          <a:p>
            <a:pPr marL="355600" marR="5080" indent="-342900">
              <a:lnSpc>
                <a:spcPts val="3460"/>
              </a:lnSpc>
              <a:spcBef>
                <a:spcPts val="535"/>
              </a:spcBef>
              <a:buFont typeface="Arial"/>
              <a:buChar char="•"/>
              <a:tabLst>
                <a:tab pos="354965" algn="l"/>
                <a:tab pos="355600" algn="l"/>
              </a:tabLst>
            </a:pPr>
            <a:endParaRPr lang="pt-BR" sz="3600" spc="-15" dirty="0">
              <a:latin typeface="Gill Sans MT" panose="020B0502020104020203" pitchFamily="34" charset="0"/>
              <a:cs typeface="Calibri"/>
            </a:endParaRPr>
          </a:p>
          <a:p>
            <a:pPr marL="355600" marR="5080" indent="-342900">
              <a:lnSpc>
                <a:spcPts val="3460"/>
              </a:lnSpc>
              <a:spcBef>
                <a:spcPts val="535"/>
              </a:spcBef>
              <a:buFont typeface="Arial"/>
              <a:buChar char="•"/>
              <a:tabLst>
                <a:tab pos="354965" algn="l"/>
                <a:tab pos="355600" algn="l"/>
              </a:tabLst>
            </a:pPr>
            <a:endParaRPr lang="pt-BR" sz="3600" spc="-15" dirty="0">
              <a:latin typeface="Gill Sans MT" panose="020B0502020104020203" pitchFamily="34" charset="0"/>
              <a:cs typeface="Calibri"/>
            </a:endParaRPr>
          </a:p>
          <a:p>
            <a:pPr marL="355600" marR="5080" indent="-342900">
              <a:lnSpc>
                <a:spcPts val="3460"/>
              </a:lnSpc>
              <a:spcBef>
                <a:spcPts val="535"/>
              </a:spcBef>
              <a:buFont typeface="Arial"/>
              <a:buChar char="•"/>
              <a:tabLst>
                <a:tab pos="354965" algn="l"/>
                <a:tab pos="355600" algn="l"/>
              </a:tabLst>
            </a:pPr>
            <a:r>
              <a:rPr lang="pt-BR" sz="3600" spc="-15" dirty="0">
                <a:latin typeface="Gill Sans MT" panose="020B0502020104020203" pitchFamily="34" charset="0"/>
                <a:cs typeface="Calibri"/>
              </a:rPr>
              <a:t>Abstração, Associação, Composição e Encapsulamento</a:t>
            </a:r>
          </a:p>
          <a:p>
            <a:pPr marL="355600" marR="5080" indent="-342900">
              <a:lnSpc>
                <a:spcPts val="3460"/>
              </a:lnSpc>
              <a:spcBef>
                <a:spcPts val="535"/>
              </a:spcBef>
              <a:buFont typeface="Arial"/>
              <a:buChar char="•"/>
              <a:tabLst>
                <a:tab pos="354965" algn="l"/>
                <a:tab pos="355600" algn="l"/>
              </a:tabLst>
            </a:pPr>
            <a:endParaRPr lang="pt-BR" sz="3600" spc="-15" dirty="0">
              <a:latin typeface="Gill Sans MT" panose="020B0502020104020203" pitchFamily="34" charset="0"/>
              <a:cs typeface="Calibri"/>
            </a:endParaRPr>
          </a:p>
          <a:p>
            <a:pPr marL="355600" marR="5080" indent="-342900">
              <a:lnSpc>
                <a:spcPts val="3460"/>
              </a:lnSpc>
              <a:spcBef>
                <a:spcPts val="535"/>
              </a:spcBef>
              <a:buFont typeface="Arial"/>
              <a:buChar char="•"/>
              <a:tabLst>
                <a:tab pos="354965" algn="l"/>
                <a:tab pos="355600" algn="l"/>
              </a:tabLst>
            </a:pPr>
            <a:endParaRPr lang="pt-BR" sz="3600" spc="-15" dirty="0">
              <a:latin typeface="Gill Sans MT" panose="020B0502020104020203" pitchFamily="34" charset="0"/>
              <a:cs typeface="Calibri"/>
            </a:endParaRPr>
          </a:p>
          <a:p>
            <a:pPr marL="355600" marR="5080" indent="-342900">
              <a:lnSpc>
                <a:spcPts val="3460"/>
              </a:lnSpc>
              <a:spcBef>
                <a:spcPts val="535"/>
              </a:spcBef>
              <a:buFont typeface="Arial"/>
              <a:buChar char="•"/>
              <a:tabLst>
                <a:tab pos="354965" algn="l"/>
                <a:tab pos="355600" algn="l"/>
              </a:tabLst>
            </a:pPr>
            <a:r>
              <a:rPr lang="pt-BR" sz="3600" spc="-15" dirty="0">
                <a:latin typeface="Gill Sans MT" panose="020B0502020104020203" pitchFamily="34" charset="0"/>
                <a:cs typeface="Calibri"/>
              </a:rPr>
              <a:t>Introdução a Herança e Polimorfismo</a:t>
            </a:r>
          </a:p>
          <a:p>
            <a:pPr marL="457200" indent="-457200" algn="just">
              <a:buFont typeface="Arial" panose="020B0604020202020204" pitchFamily="34" charset="0"/>
              <a:buChar char="•"/>
            </a:pPr>
            <a:endParaRPr lang="pt-BR" sz="3300" dirty="0"/>
          </a:p>
        </p:txBody>
      </p:sp>
    </p:spTree>
    <p:extLst>
      <p:ext uri="{BB962C8B-B14F-4D97-AF65-F5344CB8AC3E}">
        <p14:creationId xmlns:p14="http://schemas.microsoft.com/office/powerpoint/2010/main" val="2238315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7553202" cy="1015663"/>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ENCAPSULAMENTO</a:t>
            </a:r>
          </a:p>
          <a:p>
            <a:endParaRPr lang="pt-BR" sz="3000" b="1" dirty="0">
              <a:solidFill>
                <a:schemeClr val="bg1"/>
              </a:solidFill>
              <a:latin typeface="Gill Sans MT" panose="020B0502020104020203" pitchFamily="34" charset="0"/>
              <a:cs typeface="Arial" panose="020B0604020202020204" pitchFamily="34" charset="0"/>
            </a:endParaRPr>
          </a:p>
        </p:txBody>
      </p:sp>
      <p:sp>
        <p:nvSpPr>
          <p:cNvPr id="4" name="object 3"/>
          <p:cNvSpPr txBox="1"/>
          <p:nvPr/>
        </p:nvSpPr>
        <p:spPr>
          <a:xfrm>
            <a:off x="430309" y="1318509"/>
            <a:ext cx="11331382" cy="936154"/>
          </a:xfrm>
          <a:prstGeom prst="rect">
            <a:avLst/>
          </a:prstGeom>
        </p:spPr>
        <p:txBody>
          <a:bodyPr vert="horz" wrap="square" lIns="0" tIns="12700" rIns="0" bIns="0" rtlCol="0">
            <a:spAutoFit/>
          </a:bodyPr>
          <a:lstStyle/>
          <a:p>
            <a:pPr marL="354965" marR="5080" indent="-342900" algn="just">
              <a:lnSpc>
                <a:spcPct val="100000"/>
              </a:lnSpc>
              <a:spcBef>
                <a:spcPts val="100"/>
              </a:spcBef>
              <a:buFont typeface="Arial"/>
              <a:buChar char="•"/>
              <a:tabLst>
                <a:tab pos="355600" algn="l"/>
              </a:tabLst>
            </a:pPr>
            <a:r>
              <a:rPr sz="3000" b="1" spc="-10" dirty="0">
                <a:solidFill>
                  <a:srgbClr val="FF0000"/>
                </a:solidFill>
                <a:latin typeface="Gill Sans MT" panose="020B0502020104020203" pitchFamily="34" charset="0"/>
                <a:cs typeface="Calibri"/>
              </a:rPr>
              <a:t>Encapsulamento</a:t>
            </a:r>
            <a:r>
              <a:rPr sz="3000" spc="-10" dirty="0">
                <a:latin typeface="Gill Sans MT" panose="020B0502020104020203" pitchFamily="34" charset="0"/>
                <a:cs typeface="Calibri"/>
              </a:rPr>
              <a:t> </a:t>
            </a:r>
            <a:r>
              <a:rPr sz="3000" dirty="0">
                <a:latin typeface="Gill Sans MT" panose="020B0502020104020203" pitchFamily="34" charset="0"/>
                <a:cs typeface="Calibri"/>
              </a:rPr>
              <a:t>é o </a:t>
            </a:r>
            <a:r>
              <a:rPr sz="3000" spc="-10" dirty="0">
                <a:latin typeface="Gill Sans MT" panose="020B0502020104020203" pitchFamily="34" charset="0"/>
                <a:cs typeface="Calibri"/>
              </a:rPr>
              <a:t>processo </a:t>
            </a:r>
            <a:r>
              <a:rPr sz="3000" spc="-5" dirty="0">
                <a:latin typeface="Gill Sans MT" panose="020B0502020104020203" pitchFamily="34" charset="0"/>
                <a:cs typeface="Calibri"/>
              </a:rPr>
              <a:t>de esconder </a:t>
            </a:r>
            <a:r>
              <a:rPr sz="3000" spc="-10" dirty="0">
                <a:latin typeface="Gill Sans MT" panose="020B0502020104020203" pitchFamily="34" charset="0"/>
                <a:cs typeface="Calibri"/>
              </a:rPr>
              <a:t>todos </a:t>
            </a:r>
            <a:r>
              <a:rPr sz="3000" spc="-5" dirty="0">
                <a:latin typeface="Gill Sans MT" panose="020B0502020104020203" pitchFamily="34" charset="0"/>
                <a:cs typeface="Calibri"/>
              </a:rPr>
              <a:t>os </a:t>
            </a:r>
            <a:r>
              <a:rPr sz="3000" spc="-10" dirty="0">
                <a:latin typeface="Gill Sans MT" panose="020B0502020104020203" pitchFamily="34" charset="0"/>
                <a:cs typeface="Calibri"/>
              </a:rPr>
              <a:t>detalhes </a:t>
            </a:r>
            <a:r>
              <a:rPr sz="3000" spc="-5" dirty="0">
                <a:latin typeface="Gill Sans MT" panose="020B0502020104020203" pitchFamily="34" charset="0"/>
                <a:cs typeface="Calibri"/>
              </a:rPr>
              <a:t> de um </a:t>
            </a:r>
            <a:r>
              <a:rPr sz="3000" spc="-15" dirty="0">
                <a:latin typeface="Gill Sans MT" panose="020B0502020104020203" pitchFamily="34" charset="0"/>
                <a:cs typeface="Calibri"/>
              </a:rPr>
              <a:t>objeto </a:t>
            </a:r>
            <a:r>
              <a:rPr sz="3000" spc="-5" dirty="0">
                <a:latin typeface="Gill Sans MT" panose="020B0502020104020203" pitchFamily="34" charset="0"/>
                <a:cs typeface="Calibri"/>
              </a:rPr>
              <a:t>que não </a:t>
            </a:r>
            <a:r>
              <a:rPr sz="3000" spc="-10" dirty="0">
                <a:latin typeface="Gill Sans MT" panose="020B0502020104020203" pitchFamily="34" charset="0"/>
                <a:cs typeface="Calibri"/>
              </a:rPr>
              <a:t>contribuem </a:t>
            </a:r>
            <a:r>
              <a:rPr sz="3000" spc="-15" dirty="0">
                <a:latin typeface="Gill Sans MT" panose="020B0502020104020203" pitchFamily="34" charset="0"/>
                <a:cs typeface="Calibri"/>
              </a:rPr>
              <a:t>para </a:t>
            </a:r>
            <a:r>
              <a:rPr sz="3000" dirty="0">
                <a:latin typeface="Gill Sans MT" panose="020B0502020104020203" pitchFamily="34" charset="0"/>
                <a:cs typeface="Calibri"/>
              </a:rPr>
              <a:t>as </a:t>
            </a:r>
            <a:r>
              <a:rPr sz="3000" spc="-5" dirty="0">
                <a:latin typeface="Gill Sans MT" panose="020B0502020104020203" pitchFamily="34" charset="0"/>
                <a:cs typeface="Calibri"/>
              </a:rPr>
              <a:t>suas </a:t>
            </a:r>
            <a:r>
              <a:rPr sz="3000" spc="-15" dirty="0">
                <a:latin typeface="Gill Sans MT" panose="020B0502020104020203" pitchFamily="34" charset="0"/>
                <a:cs typeface="Calibri"/>
              </a:rPr>
              <a:t>características </a:t>
            </a:r>
            <a:r>
              <a:rPr sz="3000" spc="-10" dirty="0">
                <a:latin typeface="Gill Sans MT" panose="020B0502020104020203" pitchFamily="34" charset="0"/>
                <a:cs typeface="Calibri"/>
              </a:rPr>
              <a:t> </a:t>
            </a:r>
            <a:r>
              <a:rPr sz="3000" dirty="0" err="1">
                <a:latin typeface="Gill Sans MT" panose="020B0502020104020203" pitchFamily="34" charset="0"/>
                <a:cs typeface="Calibri"/>
              </a:rPr>
              <a:t>essenciais</a:t>
            </a:r>
            <a:r>
              <a:rPr sz="3000" dirty="0">
                <a:latin typeface="Gill Sans MT" panose="020B0502020104020203" pitchFamily="34" charset="0"/>
                <a:cs typeface="Calibri"/>
              </a:rPr>
              <a:t>;</a:t>
            </a:r>
          </a:p>
        </p:txBody>
      </p:sp>
      <p:pic>
        <p:nvPicPr>
          <p:cNvPr id="5" name="object 4"/>
          <p:cNvPicPr/>
          <p:nvPr/>
        </p:nvPicPr>
        <p:blipFill>
          <a:blip r:embed="rId2" cstate="print"/>
          <a:stretch>
            <a:fillRect/>
          </a:stretch>
        </p:blipFill>
        <p:spPr>
          <a:xfrm>
            <a:off x="3490179" y="3207026"/>
            <a:ext cx="4419600" cy="2819400"/>
          </a:xfrm>
          <a:prstGeom prst="rect">
            <a:avLst/>
          </a:prstGeom>
        </p:spPr>
      </p:pic>
    </p:spTree>
    <p:extLst>
      <p:ext uri="{BB962C8B-B14F-4D97-AF65-F5344CB8AC3E}">
        <p14:creationId xmlns:p14="http://schemas.microsoft.com/office/powerpoint/2010/main" val="2444133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7553202" cy="1015663"/>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ENCAPSULAMENTO</a:t>
            </a:r>
          </a:p>
          <a:p>
            <a:endParaRPr lang="pt-BR" sz="3000" b="1" dirty="0">
              <a:solidFill>
                <a:schemeClr val="bg1"/>
              </a:solidFill>
              <a:latin typeface="Gill Sans MT" panose="020B0502020104020203" pitchFamily="34" charset="0"/>
              <a:cs typeface="Arial" panose="020B0604020202020204" pitchFamily="34" charset="0"/>
            </a:endParaRPr>
          </a:p>
        </p:txBody>
      </p:sp>
      <p:sp>
        <p:nvSpPr>
          <p:cNvPr id="4" name="object 3"/>
          <p:cNvSpPr txBox="1"/>
          <p:nvPr/>
        </p:nvSpPr>
        <p:spPr>
          <a:xfrm>
            <a:off x="530985" y="1500115"/>
            <a:ext cx="10960321" cy="1397819"/>
          </a:xfrm>
          <a:prstGeom prst="rect">
            <a:avLst/>
          </a:prstGeom>
        </p:spPr>
        <p:txBody>
          <a:bodyPr vert="horz" wrap="square" lIns="0" tIns="12700" rIns="0" bIns="0" rtlCol="0">
            <a:spAutoFit/>
          </a:bodyPr>
          <a:lstStyle/>
          <a:p>
            <a:pPr marL="354965" marR="5715" indent="-342900" algn="just">
              <a:lnSpc>
                <a:spcPct val="100000"/>
              </a:lnSpc>
              <a:spcBef>
                <a:spcPts val="575"/>
              </a:spcBef>
              <a:buFont typeface="Arial"/>
              <a:buChar char="•"/>
              <a:tabLst>
                <a:tab pos="355600" algn="l"/>
              </a:tabLst>
            </a:pPr>
            <a:r>
              <a:rPr sz="3000" b="1" dirty="0">
                <a:latin typeface="Gill Sans MT" panose="020B0502020104020203" pitchFamily="34" charset="0"/>
                <a:cs typeface="Calibri"/>
              </a:rPr>
              <a:t>O</a:t>
            </a:r>
            <a:r>
              <a:rPr sz="3000" b="1" spc="5" dirty="0">
                <a:latin typeface="Gill Sans MT" panose="020B0502020104020203" pitchFamily="34" charset="0"/>
                <a:cs typeface="Calibri"/>
              </a:rPr>
              <a:t> </a:t>
            </a:r>
            <a:r>
              <a:rPr sz="3000" b="1" spc="-10" dirty="0">
                <a:latin typeface="Gill Sans MT" panose="020B0502020104020203" pitchFamily="34" charset="0"/>
                <a:cs typeface="Calibri"/>
              </a:rPr>
              <a:t>encapsulamento</a:t>
            </a:r>
            <a:r>
              <a:rPr sz="3000" b="1" spc="-5" dirty="0">
                <a:latin typeface="Gill Sans MT" panose="020B0502020104020203" pitchFamily="34" charset="0"/>
                <a:cs typeface="Calibri"/>
              </a:rPr>
              <a:t> </a:t>
            </a:r>
            <a:r>
              <a:rPr sz="3000" b="1" dirty="0">
                <a:latin typeface="Gill Sans MT" panose="020B0502020104020203" pitchFamily="34" charset="0"/>
                <a:cs typeface="Calibri"/>
              </a:rPr>
              <a:t>é</a:t>
            </a:r>
            <a:r>
              <a:rPr sz="3000" b="1" spc="5" dirty="0">
                <a:latin typeface="Gill Sans MT" panose="020B0502020104020203" pitchFamily="34" charset="0"/>
                <a:cs typeface="Calibri"/>
              </a:rPr>
              <a:t> </a:t>
            </a:r>
            <a:r>
              <a:rPr sz="3000" b="1" dirty="0">
                <a:latin typeface="Gill Sans MT" panose="020B0502020104020203" pitchFamily="34" charset="0"/>
                <a:cs typeface="Calibri"/>
              </a:rPr>
              <a:t>o</a:t>
            </a:r>
            <a:r>
              <a:rPr sz="3000" b="1" spc="5" dirty="0">
                <a:latin typeface="Gill Sans MT" panose="020B0502020104020203" pitchFamily="34" charset="0"/>
                <a:cs typeface="Calibri"/>
              </a:rPr>
              <a:t> </a:t>
            </a:r>
            <a:r>
              <a:rPr sz="3000" b="1" dirty="0">
                <a:latin typeface="Gill Sans MT" panose="020B0502020104020203" pitchFamily="34" charset="0"/>
                <a:cs typeface="Calibri"/>
              </a:rPr>
              <a:t>modo</a:t>
            </a:r>
            <a:r>
              <a:rPr sz="3000" b="1" spc="5" dirty="0">
                <a:latin typeface="Gill Sans MT" panose="020B0502020104020203" pitchFamily="34" charset="0"/>
                <a:cs typeface="Calibri"/>
              </a:rPr>
              <a:t> </a:t>
            </a:r>
            <a:r>
              <a:rPr sz="3000" b="1" spc="-5" dirty="0">
                <a:latin typeface="Gill Sans MT" panose="020B0502020104020203" pitchFamily="34" charset="0"/>
                <a:cs typeface="Calibri"/>
              </a:rPr>
              <a:t>de</a:t>
            </a:r>
            <a:r>
              <a:rPr sz="3000" b="1" dirty="0">
                <a:latin typeface="Gill Sans MT" panose="020B0502020104020203" pitchFamily="34" charset="0"/>
                <a:cs typeface="Calibri"/>
              </a:rPr>
              <a:t> </a:t>
            </a:r>
            <a:r>
              <a:rPr sz="3000" b="1" spc="-5" dirty="0">
                <a:latin typeface="Gill Sans MT" panose="020B0502020104020203" pitchFamily="34" charset="0"/>
                <a:cs typeface="Calibri"/>
              </a:rPr>
              <a:t>dar</a:t>
            </a:r>
            <a:r>
              <a:rPr sz="3000" b="1" dirty="0">
                <a:latin typeface="Gill Sans MT" panose="020B0502020104020203" pitchFamily="34" charset="0"/>
                <a:cs typeface="Calibri"/>
              </a:rPr>
              <a:t> ao</a:t>
            </a:r>
            <a:r>
              <a:rPr sz="3000" b="1" spc="5" dirty="0">
                <a:latin typeface="Gill Sans MT" panose="020B0502020104020203" pitchFamily="34" charset="0"/>
                <a:cs typeface="Calibri"/>
              </a:rPr>
              <a:t> </a:t>
            </a:r>
            <a:r>
              <a:rPr sz="3000" b="1" spc="-10" dirty="0">
                <a:latin typeface="Gill Sans MT" panose="020B0502020104020203" pitchFamily="34" charset="0"/>
                <a:cs typeface="Calibri"/>
              </a:rPr>
              <a:t>objeto</a:t>
            </a:r>
            <a:r>
              <a:rPr sz="3000" b="1" spc="-5" dirty="0">
                <a:latin typeface="Gill Sans MT" panose="020B0502020104020203" pitchFamily="34" charset="0"/>
                <a:cs typeface="Calibri"/>
              </a:rPr>
              <a:t> seu </a:t>
            </a:r>
            <a:r>
              <a:rPr sz="3000" b="1" dirty="0">
                <a:latin typeface="Gill Sans MT" panose="020B0502020104020203" pitchFamily="34" charset="0"/>
                <a:cs typeface="Calibri"/>
              </a:rPr>
              <a:t> </a:t>
            </a:r>
            <a:r>
              <a:rPr sz="3000" b="1" spc="-15" dirty="0">
                <a:latin typeface="Gill Sans MT" panose="020B0502020104020203" pitchFamily="34" charset="0"/>
                <a:cs typeface="Calibri"/>
              </a:rPr>
              <a:t>comportamento </a:t>
            </a:r>
            <a:r>
              <a:rPr sz="3000" b="1" spc="-40" dirty="0">
                <a:latin typeface="Gill Sans MT" panose="020B0502020104020203" pitchFamily="34" charset="0"/>
                <a:cs typeface="Calibri"/>
              </a:rPr>
              <a:t>“caixa-preta”, </a:t>
            </a:r>
            <a:r>
              <a:rPr sz="3000" b="1" spc="-5" dirty="0">
                <a:latin typeface="Gill Sans MT" panose="020B0502020104020203" pitchFamily="34" charset="0"/>
                <a:cs typeface="Calibri"/>
              </a:rPr>
              <a:t>que </a:t>
            </a:r>
            <a:r>
              <a:rPr sz="3000" b="1" dirty="0">
                <a:latin typeface="Gill Sans MT" panose="020B0502020104020203" pitchFamily="34" charset="0"/>
                <a:cs typeface="Calibri"/>
              </a:rPr>
              <a:t>é o </a:t>
            </a:r>
            <a:r>
              <a:rPr sz="3000" b="1" spc="-10" dirty="0">
                <a:latin typeface="Gill Sans MT" panose="020B0502020104020203" pitchFamily="34" charset="0"/>
                <a:cs typeface="Calibri"/>
              </a:rPr>
              <a:t>segredo </a:t>
            </a:r>
            <a:r>
              <a:rPr sz="3000" b="1" spc="-5" dirty="0">
                <a:latin typeface="Gill Sans MT" panose="020B0502020104020203" pitchFamily="34" charset="0"/>
                <a:cs typeface="Calibri"/>
              </a:rPr>
              <a:t>da </a:t>
            </a:r>
            <a:r>
              <a:rPr sz="3000" b="1" spc="-10" dirty="0">
                <a:latin typeface="Gill Sans MT" panose="020B0502020104020203" pitchFamily="34" charset="0"/>
                <a:cs typeface="Calibri"/>
              </a:rPr>
              <a:t>reutilização </a:t>
            </a:r>
            <a:r>
              <a:rPr sz="3000" b="1" spc="-5" dirty="0">
                <a:latin typeface="Gill Sans MT" panose="020B0502020104020203" pitchFamily="34" charset="0"/>
                <a:cs typeface="Calibri"/>
              </a:rPr>
              <a:t> </a:t>
            </a:r>
            <a:r>
              <a:rPr sz="3000" b="1" dirty="0">
                <a:latin typeface="Gill Sans MT" panose="020B0502020104020203" pitchFamily="34" charset="0"/>
                <a:cs typeface="Calibri"/>
              </a:rPr>
              <a:t>e </a:t>
            </a:r>
            <a:r>
              <a:rPr sz="3000" b="1" spc="-5" dirty="0">
                <a:latin typeface="Gill Sans MT" panose="020B0502020104020203" pitchFamily="34" charset="0"/>
                <a:cs typeface="Calibri"/>
              </a:rPr>
              <a:t>confiabilidade.</a:t>
            </a:r>
            <a:endParaRPr sz="3000" b="1" dirty="0">
              <a:latin typeface="Gill Sans MT" panose="020B0502020104020203" pitchFamily="34" charset="0"/>
              <a:cs typeface="Calibri"/>
            </a:endParaRPr>
          </a:p>
        </p:txBody>
      </p:sp>
      <p:pic>
        <p:nvPicPr>
          <p:cNvPr id="5" name="object 4"/>
          <p:cNvPicPr/>
          <p:nvPr/>
        </p:nvPicPr>
        <p:blipFill>
          <a:blip r:embed="rId2" cstate="print"/>
          <a:stretch>
            <a:fillRect/>
          </a:stretch>
        </p:blipFill>
        <p:spPr>
          <a:xfrm>
            <a:off x="2181451" y="4365565"/>
            <a:ext cx="2133600" cy="1731667"/>
          </a:xfrm>
          <a:prstGeom prst="rect">
            <a:avLst/>
          </a:prstGeom>
        </p:spPr>
      </p:pic>
      <p:pic>
        <p:nvPicPr>
          <p:cNvPr id="6" name="object 5"/>
          <p:cNvPicPr/>
          <p:nvPr/>
        </p:nvPicPr>
        <p:blipFill>
          <a:blip r:embed="rId3" cstate="print"/>
          <a:stretch>
            <a:fillRect/>
          </a:stretch>
        </p:blipFill>
        <p:spPr>
          <a:xfrm>
            <a:off x="4853608" y="4133261"/>
            <a:ext cx="1979057" cy="2219706"/>
          </a:xfrm>
          <a:prstGeom prst="rect">
            <a:avLst/>
          </a:prstGeom>
        </p:spPr>
      </p:pic>
      <p:sp>
        <p:nvSpPr>
          <p:cNvPr id="7" name="object 6"/>
          <p:cNvSpPr txBox="1"/>
          <p:nvPr/>
        </p:nvSpPr>
        <p:spPr>
          <a:xfrm>
            <a:off x="7909779" y="4661692"/>
            <a:ext cx="3581527" cy="1139414"/>
          </a:xfrm>
          <a:prstGeom prst="rect">
            <a:avLst/>
          </a:prstGeom>
          <a:solidFill>
            <a:srgbClr val="4F80BC"/>
          </a:solidFill>
          <a:ln w="25400">
            <a:solidFill>
              <a:srgbClr val="385D89"/>
            </a:solidFill>
          </a:ln>
        </p:spPr>
        <p:txBody>
          <a:bodyPr vert="horz" wrap="square" lIns="0" tIns="31115" rIns="0" bIns="0" rtlCol="0">
            <a:spAutoFit/>
          </a:bodyPr>
          <a:lstStyle/>
          <a:p>
            <a:pPr marL="92075" marR="116839" algn="just">
              <a:lnSpc>
                <a:spcPct val="100000"/>
              </a:lnSpc>
              <a:spcBef>
                <a:spcPts val="245"/>
              </a:spcBef>
            </a:pPr>
            <a:r>
              <a:rPr sz="1800" b="1" dirty="0">
                <a:solidFill>
                  <a:srgbClr val="FFFFFF"/>
                </a:solidFill>
                <a:latin typeface="Calibri"/>
                <a:cs typeface="Calibri"/>
              </a:rPr>
              <a:t>Se o </a:t>
            </a:r>
            <a:r>
              <a:rPr sz="1800" b="1" spc="-10" dirty="0">
                <a:solidFill>
                  <a:srgbClr val="FFFFFF"/>
                </a:solidFill>
                <a:latin typeface="Calibri"/>
                <a:cs typeface="Calibri"/>
              </a:rPr>
              <a:t>estado </a:t>
            </a:r>
            <a:r>
              <a:rPr sz="1800" b="1" dirty="0">
                <a:solidFill>
                  <a:srgbClr val="FFFFFF"/>
                </a:solidFill>
                <a:latin typeface="Calibri"/>
                <a:cs typeface="Calibri"/>
              </a:rPr>
              <a:t>de um </a:t>
            </a:r>
            <a:r>
              <a:rPr sz="1800" b="1" spc="5" dirty="0">
                <a:solidFill>
                  <a:srgbClr val="FFFFFF"/>
                </a:solidFill>
                <a:latin typeface="Calibri"/>
                <a:cs typeface="Calibri"/>
              </a:rPr>
              <a:t> </a:t>
            </a:r>
            <a:r>
              <a:rPr sz="1800" b="1" spc="-5" dirty="0">
                <a:solidFill>
                  <a:srgbClr val="FFFFFF"/>
                </a:solidFill>
                <a:latin typeface="Calibri"/>
                <a:cs typeface="Calibri"/>
              </a:rPr>
              <a:t>objeto </a:t>
            </a:r>
            <a:r>
              <a:rPr sz="1800" b="1" spc="-10" dirty="0">
                <a:solidFill>
                  <a:srgbClr val="FFFFFF"/>
                </a:solidFill>
                <a:latin typeface="Calibri"/>
                <a:cs typeface="Calibri"/>
              </a:rPr>
              <a:t>foi </a:t>
            </a:r>
            <a:r>
              <a:rPr sz="1800" b="1" spc="-5" dirty="0">
                <a:solidFill>
                  <a:srgbClr val="FFFFFF"/>
                </a:solidFill>
                <a:latin typeface="Calibri"/>
                <a:cs typeface="Calibri"/>
              </a:rPr>
              <a:t>modificado </a:t>
            </a:r>
            <a:r>
              <a:rPr sz="1800" b="1" spc="-395" dirty="0">
                <a:solidFill>
                  <a:srgbClr val="FFFFFF"/>
                </a:solidFill>
                <a:latin typeface="Calibri"/>
                <a:cs typeface="Calibri"/>
              </a:rPr>
              <a:t> </a:t>
            </a:r>
            <a:r>
              <a:rPr sz="1800" b="1" dirty="0">
                <a:solidFill>
                  <a:srgbClr val="FFFFFF"/>
                </a:solidFill>
                <a:latin typeface="Calibri"/>
                <a:cs typeface="Calibri"/>
              </a:rPr>
              <a:t>sem</a:t>
            </a:r>
            <a:r>
              <a:rPr sz="1800" b="1" spc="-45" dirty="0">
                <a:solidFill>
                  <a:srgbClr val="FFFFFF"/>
                </a:solidFill>
                <a:latin typeface="Calibri"/>
                <a:cs typeface="Calibri"/>
              </a:rPr>
              <a:t> </a:t>
            </a:r>
            <a:r>
              <a:rPr sz="1800" b="1" spc="-5" dirty="0">
                <a:solidFill>
                  <a:srgbClr val="FFFFFF"/>
                </a:solidFill>
                <a:latin typeface="Calibri"/>
                <a:cs typeface="Calibri"/>
              </a:rPr>
              <a:t>uma</a:t>
            </a:r>
            <a:r>
              <a:rPr sz="1800" b="1" spc="-45" dirty="0">
                <a:solidFill>
                  <a:srgbClr val="FFFFFF"/>
                </a:solidFill>
                <a:latin typeface="Calibri"/>
                <a:cs typeface="Calibri"/>
              </a:rPr>
              <a:t> </a:t>
            </a:r>
            <a:r>
              <a:rPr sz="1800" b="1" dirty="0">
                <a:solidFill>
                  <a:srgbClr val="FFFFFF"/>
                </a:solidFill>
                <a:latin typeface="Calibri"/>
                <a:cs typeface="Calibri"/>
              </a:rPr>
              <a:t>chamada</a:t>
            </a:r>
            <a:r>
              <a:rPr sz="1800" b="1" spc="-50" dirty="0">
                <a:solidFill>
                  <a:srgbClr val="FFFFFF"/>
                </a:solidFill>
                <a:latin typeface="Calibri"/>
                <a:cs typeface="Calibri"/>
              </a:rPr>
              <a:t> </a:t>
            </a:r>
            <a:r>
              <a:rPr sz="1800" b="1" dirty="0">
                <a:solidFill>
                  <a:srgbClr val="FFFFFF"/>
                </a:solidFill>
                <a:latin typeface="Calibri"/>
                <a:cs typeface="Calibri"/>
              </a:rPr>
              <a:t>de </a:t>
            </a:r>
            <a:r>
              <a:rPr sz="1800" b="1" spc="-390" dirty="0">
                <a:solidFill>
                  <a:srgbClr val="FFFFFF"/>
                </a:solidFill>
                <a:latin typeface="Calibri"/>
                <a:cs typeface="Calibri"/>
              </a:rPr>
              <a:t> </a:t>
            </a:r>
            <a:r>
              <a:rPr sz="1800" b="1" spc="-5" dirty="0">
                <a:solidFill>
                  <a:srgbClr val="FFFFFF"/>
                </a:solidFill>
                <a:latin typeface="Calibri"/>
                <a:cs typeface="Calibri"/>
              </a:rPr>
              <a:t>método </a:t>
            </a:r>
            <a:r>
              <a:rPr sz="1800" b="1" dirty="0">
                <a:solidFill>
                  <a:srgbClr val="FFFFFF"/>
                </a:solidFill>
                <a:latin typeface="Calibri"/>
                <a:cs typeface="Calibri"/>
              </a:rPr>
              <a:t>desse </a:t>
            </a:r>
            <a:r>
              <a:rPr sz="1800" b="1" spc="-15" dirty="0">
                <a:solidFill>
                  <a:srgbClr val="FFFFFF"/>
                </a:solidFill>
                <a:latin typeface="Calibri"/>
                <a:cs typeface="Calibri"/>
              </a:rPr>
              <a:t>objeto, </a:t>
            </a:r>
            <a:r>
              <a:rPr sz="1800" b="1" spc="-395" dirty="0">
                <a:solidFill>
                  <a:srgbClr val="FFFFFF"/>
                </a:solidFill>
                <a:latin typeface="Calibri"/>
                <a:cs typeface="Calibri"/>
              </a:rPr>
              <a:t> </a:t>
            </a:r>
            <a:r>
              <a:rPr sz="1800" b="1" spc="-5" dirty="0">
                <a:solidFill>
                  <a:srgbClr val="FFFFFF"/>
                </a:solidFill>
                <a:latin typeface="Calibri"/>
                <a:cs typeface="Calibri"/>
              </a:rPr>
              <a:t>então </a:t>
            </a:r>
            <a:r>
              <a:rPr sz="1800" b="1" dirty="0">
                <a:solidFill>
                  <a:srgbClr val="FFFFFF"/>
                </a:solidFill>
                <a:latin typeface="Calibri"/>
                <a:cs typeface="Calibri"/>
              </a:rPr>
              <a:t>o </a:t>
            </a:r>
            <a:r>
              <a:rPr sz="1800" b="1" spc="5" dirty="0">
                <a:solidFill>
                  <a:srgbClr val="FFFFFF"/>
                </a:solidFill>
                <a:latin typeface="Calibri"/>
                <a:cs typeface="Calibri"/>
              </a:rPr>
              <a:t> </a:t>
            </a:r>
            <a:r>
              <a:rPr sz="1800" b="1" spc="-10" dirty="0">
                <a:solidFill>
                  <a:srgbClr val="FFFFFF"/>
                </a:solidFill>
                <a:latin typeface="Calibri"/>
                <a:cs typeface="Calibri"/>
              </a:rPr>
              <a:t>encapsulamento foi </a:t>
            </a:r>
            <a:r>
              <a:rPr sz="1800" b="1" spc="-5" dirty="0">
                <a:solidFill>
                  <a:srgbClr val="FFFFFF"/>
                </a:solidFill>
                <a:latin typeface="Calibri"/>
                <a:cs typeface="Calibri"/>
              </a:rPr>
              <a:t> </a:t>
            </a:r>
            <a:r>
              <a:rPr sz="1800" b="1" spc="-10" dirty="0">
                <a:solidFill>
                  <a:srgbClr val="FFFFFF"/>
                </a:solidFill>
                <a:latin typeface="Calibri"/>
                <a:cs typeface="Calibri"/>
              </a:rPr>
              <a:t>quebrado</a:t>
            </a:r>
            <a:endParaRPr sz="1800" dirty="0">
              <a:latin typeface="Calibri"/>
              <a:cs typeface="Calibri"/>
            </a:endParaRPr>
          </a:p>
        </p:txBody>
      </p:sp>
    </p:spTree>
    <p:extLst>
      <p:ext uri="{BB962C8B-B14F-4D97-AF65-F5344CB8AC3E}">
        <p14:creationId xmlns:p14="http://schemas.microsoft.com/office/powerpoint/2010/main" val="2445948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7553202" cy="1015663"/>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MODULARIDADE</a:t>
            </a:r>
          </a:p>
          <a:p>
            <a:endParaRPr lang="pt-BR" sz="3000" b="1" dirty="0">
              <a:solidFill>
                <a:schemeClr val="bg1"/>
              </a:solidFill>
              <a:latin typeface="Gill Sans MT" panose="020B0502020104020203" pitchFamily="34" charset="0"/>
              <a:cs typeface="Arial" panose="020B0604020202020204" pitchFamily="34" charset="0"/>
            </a:endParaRPr>
          </a:p>
        </p:txBody>
      </p:sp>
      <p:sp>
        <p:nvSpPr>
          <p:cNvPr id="4" name="object 3"/>
          <p:cNvSpPr txBox="1"/>
          <p:nvPr/>
        </p:nvSpPr>
        <p:spPr>
          <a:xfrm>
            <a:off x="458638" y="1496175"/>
            <a:ext cx="6618024" cy="4783361"/>
          </a:xfrm>
          <a:prstGeom prst="rect">
            <a:avLst/>
          </a:prstGeom>
        </p:spPr>
        <p:txBody>
          <a:bodyPr vert="horz" wrap="square" lIns="0" tIns="12700" rIns="0" bIns="0" rtlCol="0">
            <a:spAutoFit/>
          </a:bodyPr>
          <a:lstStyle/>
          <a:p>
            <a:pPr marL="355600" marR="5715" indent="-342900" algn="just">
              <a:lnSpc>
                <a:spcPct val="100000"/>
              </a:lnSpc>
              <a:spcBef>
                <a:spcPts val="100"/>
              </a:spcBef>
              <a:buFont typeface="Arial"/>
              <a:buChar char="•"/>
              <a:tabLst>
                <a:tab pos="355600" algn="l"/>
              </a:tabLst>
            </a:pPr>
            <a:r>
              <a:rPr sz="3000" b="1" spc="-10" dirty="0">
                <a:solidFill>
                  <a:srgbClr val="FF0000"/>
                </a:solidFill>
                <a:latin typeface="Gill Sans MT" panose="020B0502020104020203" pitchFamily="34" charset="0"/>
                <a:cs typeface="Calibri"/>
              </a:rPr>
              <a:t>Modularização</a:t>
            </a:r>
            <a:r>
              <a:rPr sz="3000" spc="-5" dirty="0">
                <a:latin typeface="Gill Sans MT" panose="020B0502020104020203" pitchFamily="34" charset="0"/>
                <a:cs typeface="Calibri"/>
              </a:rPr>
              <a:t> </a:t>
            </a:r>
            <a:r>
              <a:rPr sz="3000" dirty="0">
                <a:latin typeface="Gill Sans MT" panose="020B0502020104020203" pitchFamily="34" charset="0"/>
                <a:cs typeface="Calibri"/>
              </a:rPr>
              <a:t>é</a:t>
            </a:r>
            <a:r>
              <a:rPr sz="3000" spc="5" dirty="0">
                <a:latin typeface="Gill Sans MT" panose="020B0502020104020203" pitchFamily="34" charset="0"/>
                <a:cs typeface="Calibri"/>
              </a:rPr>
              <a:t> </a:t>
            </a:r>
            <a:r>
              <a:rPr sz="3000" dirty="0">
                <a:latin typeface="Gill Sans MT" panose="020B0502020104020203" pitchFamily="34" charset="0"/>
                <a:cs typeface="Calibri"/>
              </a:rPr>
              <a:t>o </a:t>
            </a:r>
            <a:r>
              <a:rPr sz="3000" spc="-10" dirty="0">
                <a:latin typeface="Gill Sans MT" panose="020B0502020104020203" pitchFamily="34" charset="0"/>
                <a:cs typeface="Calibri"/>
              </a:rPr>
              <a:t>processo</a:t>
            </a:r>
            <a:r>
              <a:rPr sz="3000" spc="-5" dirty="0">
                <a:latin typeface="Gill Sans MT" panose="020B0502020104020203" pitchFamily="34" charset="0"/>
                <a:cs typeface="Calibri"/>
              </a:rPr>
              <a:t> de</a:t>
            </a:r>
            <a:r>
              <a:rPr sz="3000" dirty="0">
                <a:latin typeface="Gill Sans MT" panose="020B0502020104020203" pitchFamily="34" charset="0"/>
                <a:cs typeface="Calibri"/>
              </a:rPr>
              <a:t> </a:t>
            </a:r>
            <a:r>
              <a:rPr sz="3000" spc="-5" dirty="0">
                <a:latin typeface="Gill Sans MT" panose="020B0502020104020203" pitchFamily="34" charset="0"/>
                <a:cs typeface="Calibri"/>
              </a:rPr>
              <a:t>dividir</a:t>
            </a:r>
            <a:r>
              <a:rPr sz="3000" dirty="0">
                <a:latin typeface="Gill Sans MT" panose="020B0502020104020203" pitchFamily="34" charset="0"/>
                <a:cs typeface="Calibri"/>
              </a:rPr>
              <a:t> </a:t>
            </a:r>
            <a:r>
              <a:rPr sz="3000" spc="-5" dirty="0">
                <a:latin typeface="Gill Sans MT" panose="020B0502020104020203" pitchFamily="34" charset="0"/>
                <a:cs typeface="Calibri"/>
              </a:rPr>
              <a:t>um</a:t>
            </a:r>
            <a:r>
              <a:rPr sz="3000" dirty="0">
                <a:latin typeface="Gill Sans MT" panose="020B0502020104020203" pitchFamily="34" charset="0"/>
                <a:cs typeface="Calibri"/>
              </a:rPr>
              <a:t> </a:t>
            </a:r>
            <a:r>
              <a:rPr sz="3000" spc="-10" dirty="0">
                <a:latin typeface="Gill Sans MT" panose="020B0502020104020203" pitchFamily="34" charset="0"/>
                <a:cs typeface="Calibri"/>
              </a:rPr>
              <a:t>todo</a:t>
            </a:r>
            <a:r>
              <a:rPr sz="3000" spc="520" dirty="0">
                <a:latin typeface="Gill Sans MT" panose="020B0502020104020203" pitchFamily="34" charset="0"/>
                <a:cs typeface="Calibri"/>
              </a:rPr>
              <a:t> </a:t>
            </a:r>
            <a:r>
              <a:rPr sz="3000" dirty="0">
                <a:latin typeface="Gill Sans MT" panose="020B0502020104020203" pitchFamily="34" charset="0"/>
                <a:cs typeface="Calibri"/>
              </a:rPr>
              <a:t>em</a:t>
            </a:r>
            <a:r>
              <a:rPr sz="3000" spc="545" dirty="0">
                <a:latin typeface="Gill Sans MT" panose="020B0502020104020203" pitchFamily="34" charset="0"/>
                <a:cs typeface="Calibri"/>
              </a:rPr>
              <a:t> </a:t>
            </a:r>
            <a:r>
              <a:rPr sz="3000" spc="-10" dirty="0">
                <a:latin typeface="Gill Sans MT" panose="020B0502020104020203" pitchFamily="34" charset="0"/>
                <a:cs typeface="Calibri"/>
              </a:rPr>
              <a:t>partes </a:t>
            </a:r>
            <a:r>
              <a:rPr sz="3000" spc="-5" dirty="0">
                <a:latin typeface="Gill Sans MT" panose="020B0502020104020203" pitchFamily="34" charset="0"/>
                <a:cs typeface="Calibri"/>
              </a:rPr>
              <a:t> bem</a:t>
            </a:r>
            <a:r>
              <a:rPr sz="3000" dirty="0">
                <a:latin typeface="Gill Sans MT" panose="020B0502020104020203" pitchFamily="34" charset="0"/>
                <a:cs typeface="Calibri"/>
              </a:rPr>
              <a:t> </a:t>
            </a:r>
            <a:r>
              <a:rPr sz="3000" spc="-10" dirty="0">
                <a:latin typeface="Gill Sans MT" panose="020B0502020104020203" pitchFamily="34" charset="0"/>
                <a:cs typeface="Calibri"/>
              </a:rPr>
              <a:t>definidas,</a:t>
            </a:r>
            <a:r>
              <a:rPr sz="3000" spc="-5" dirty="0">
                <a:latin typeface="Gill Sans MT" panose="020B0502020104020203" pitchFamily="34" charset="0"/>
                <a:cs typeface="Calibri"/>
              </a:rPr>
              <a:t> que</a:t>
            </a:r>
            <a:r>
              <a:rPr sz="3000" dirty="0">
                <a:latin typeface="Gill Sans MT" panose="020B0502020104020203" pitchFamily="34" charset="0"/>
                <a:cs typeface="Calibri"/>
              </a:rPr>
              <a:t> </a:t>
            </a:r>
            <a:r>
              <a:rPr sz="3000" spc="-5" dirty="0">
                <a:latin typeface="Gill Sans MT" panose="020B0502020104020203" pitchFamily="34" charset="0"/>
                <a:cs typeface="Calibri"/>
              </a:rPr>
              <a:t>podem</a:t>
            </a:r>
            <a:r>
              <a:rPr sz="3000" dirty="0">
                <a:latin typeface="Gill Sans MT" panose="020B0502020104020203" pitchFamily="34" charset="0"/>
                <a:cs typeface="Calibri"/>
              </a:rPr>
              <a:t> </a:t>
            </a:r>
            <a:r>
              <a:rPr sz="3000" spc="-5" dirty="0">
                <a:latin typeface="Gill Sans MT" panose="020B0502020104020203" pitchFamily="34" charset="0"/>
                <a:cs typeface="Calibri"/>
              </a:rPr>
              <a:t>ser</a:t>
            </a:r>
            <a:r>
              <a:rPr sz="3000" dirty="0">
                <a:latin typeface="Gill Sans MT" panose="020B0502020104020203" pitchFamily="34" charset="0"/>
                <a:cs typeface="Calibri"/>
              </a:rPr>
              <a:t> </a:t>
            </a:r>
            <a:r>
              <a:rPr sz="3000" spc="-10" dirty="0">
                <a:latin typeface="Gill Sans MT" panose="020B0502020104020203" pitchFamily="34" charset="0"/>
                <a:cs typeface="Calibri"/>
              </a:rPr>
              <a:t>construídas</a:t>
            </a:r>
            <a:r>
              <a:rPr sz="3000" spc="-5" dirty="0">
                <a:latin typeface="Gill Sans MT" panose="020B0502020104020203" pitchFamily="34" charset="0"/>
                <a:cs typeface="Calibri"/>
              </a:rPr>
              <a:t> </a:t>
            </a:r>
            <a:r>
              <a:rPr sz="3000" dirty="0">
                <a:latin typeface="Gill Sans MT" panose="020B0502020104020203" pitchFamily="34" charset="0"/>
                <a:cs typeface="Calibri"/>
              </a:rPr>
              <a:t>e</a:t>
            </a:r>
            <a:r>
              <a:rPr sz="3000" spc="5" dirty="0">
                <a:latin typeface="Gill Sans MT" panose="020B0502020104020203" pitchFamily="34" charset="0"/>
                <a:cs typeface="Calibri"/>
              </a:rPr>
              <a:t> </a:t>
            </a:r>
            <a:r>
              <a:rPr sz="3000" spc="-10" dirty="0">
                <a:latin typeface="Gill Sans MT" panose="020B0502020104020203" pitchFamily="34" charset="0"/>
                <a:cs typeface="Calibri"/>
              </a:rPr>
              <a:t>examinadas </a:t>
            </a:r>
            <a:r>
              <a:rPr sz="3000" spc="-5" dirty="0">
                <a:latin typeface="Gill Sans MT" panose="020B0502020104020203" pitchFamily="34" charset="0"/>
                <a:cs typeface="Calibri"/>
              </a:rPr>
              <a:t> </a:t>
            </a:r>
            <a:r>
              <a:rPr sz="3000" spc="-10" dirty="0">
                <a:latin typeface="Gill Sans MT" panose="020B0502020104020203" pitchFamily="34" charset="0"/>
                <a:cs typeface="Calibri"/>
              </a:rPr>
              <a:t>separadamente.</a:t>
            </a:r>
            <a:endParaRPr sz="3000" dirty="0">
              <a:latin typeface="Gill Sans MT" panose="020B0502020104020203" pitchFamily="34" charset="0"/>
              <a:cs typeface="Calibri"/>
            </a:endParaRPr>
          </a:p>
          <a:p>
            <a:pPr marL="355600" marR="5080" indent="-342900" algn="just">
              <a:lnSpc>
                <a:spcPct val="100000"/>
              </a:lnSpc>
              <a:spcBef>
                <a:spcPts val="575"/>
              </a:spcBef>
              <a:buFont typeface="Arial"/>
              <a:buChar char="•"/>
              <a:tabLst>
                <a:tab pos="355600" algn="l"/>
              </a:tabLst>
            </a:pPr>
            <a:r>
              <a:rPr sz="3000" spc="-5" dirty="0">
                <a:latin typeface="Gill Sans MT" panose="020B0502020104020203" pitchFamily="34" charset="0"/>
                <a:cs typeface="Calibri"/>
              </a:rPr>
              <a:t>Essas </a:t>
            </a:r>
            <a:r>
              <a:rPr sz="3000" spc="-10" dirty="0">
                <a:latin typeface="Gill Sans MT" panose="020B0502020104020203" pitchFamily="34" charset="0"/>
                <a:cs typeface="Calibri"/>
              </a:rPr>
              <a:t>partes </a:t>
            </a:r>
            <a:r>
              <a:rPr sz="3000" spc="-5" dirty="0">
                <a:latin typeface="Gill Sans MT" panose="020B0502020104020203" pitchFamily="34" charset="0"/>
                <a:cs typeface="Calibri"/>
              </a:rPr>
              <a:t>se </a:t>
            </a:r>
            <a:r>
              <a:rPr sz="3000" spc="-15" dirty="0">
                <a:latin typeface="Gill Sans MT" panose="020B0502020104020203" pitchFamily="34" charset="0"/>
                <a:cs typeface="Calibri"/>
              </a:rPr>
              <a:t>interagem entre </a:t>
            </a:r>
            <a:r>
              <a:rPr sz="3000" spc="-5" dirty="0">
                <a:latin typeface="Gill Sans MT" panose="020B0502020104020203" pitchFamily="34" charset="0"/>
                <a:cs typeface="Calibri"/>
              </a:rPr>
              <a:t>si, </a:t>
            </a:r>
            <a:r>
              <a:rPr sz="3000" spc="-15" dirty="0">
                <a:latin typeface="Gill Sans MT" panose="020B0502020104020203" pitchFamily="34" charset="0"/>
                <a:cs typeface="Calibri"/>
              </a:rPr>
              <a:t>fazendo </a:t>
            </a:r>
            <a:r>
              <a:rPr sz="3000" spc="-10" dirty="0">
                <a:latin typeface="Gill Sans MT" panose="020B0502020104020203" pitchFamily="34" charset="0"/>
                <a:cs typeface="Calibri"/>
              </a:rPr>
              <a:t>com </a:t>
            </a:r>
            <a:r>
              <a:rPr sz="3000" spc="-5" dirty="0">
                <a:latin typeface="Gill Sans MT" panose="020B0502020104020203" pitchFamily="34" charset="0"/>
                <a:cs typeface="Calibri"/>
              </a:rPr>
              <a:t>que </a:t>
            </a:r>
            <a:r>
              <a:rPr sz="3000" dirty="0">
                <a:latin typeface="Gill Sans MT" panose="020B0502020104020203" pitchFamily="34" charset="0"/>
                <a:cs typeface="Calibri"/>
              </a:rPr>
              <a:t>o </a:t>
            </a:r>
            <a:r>
              <a:rPr sz="3000" spc="-10" dirty="0">
                <a:latin typeface="Gill Sans MT" panose="020B0502020104020203" pitchFamily="34" charset="0"/>
                <a:cs typeface="Calibri"/>
              </a:rPr>
              <a:t>sistema </a:t>
            </a:r>
            <a:r>
              <a:rPr sz="3000" spc="-530" dirty="0">
                <a:latin typeface="Gill Sans MT" panose="020B0502020104020203" pitchFamily="34" charset="0"/>
                <a:cs typeface="Calibri"/>
              </a:rPr>
              <a:t> </a:t>
            </a:r>
            <a:r>
              <a:rPr sz="3000" spc="-5" dirty="0">
                <a:latin typeface="Gill Sans MT" panose="020B0502020104020203" pitchFamily="34" charset="0"/>
                <a:cs typeface="Calibri"/>
              </a:rPr>
              <a:t>funcione</a:t>
            </a:r>
            <a:r>
              <a:rPr sz="3000" dirty="0">
                <a:latin typeface="Gill Sans MT" panose="020B0502020104020203" pitchFamily="34" charset="0"/>
                <a:cs typeface="Calibri"/>
              </a:rPr>
              <a:t> </a:t>
            </a:r>
            <a:r>
              <a:rPr sz="3000" spc="-5" dirty="0">
                <a:latin typeface="Gill Sans MT" panose="020B0502020104020203" pitchFamily="34" charset="0"/>
                <a:cs typeface="Calibri"/>
              </a:rPr>
              <a:t>de </a:t>
            </a:r>
            <a:r>
              <a:rPr sz="3000" spc="-15" dirty="0">
                <a:latin typeface="Gill Sans MT" panose="020B0502020104020203" pitchFamily="34" charset="0"/>
                <a:cs typeface="Calibri"/>
              </a:rPr>
              <a:t>forma</a:t>
            </a:r>
            <a:r>
              <a:rPr sz="3000" spc="-5" dirty="0">
                <a:latin typeface="Gill Sans MT" panose="020B0502020104020203" pitchFamily="34" charset="0"/>
                <a:cs typeface="Calibri"/>
              </a:rPr>
              <a:t> adequada</a:t>
            </a:r>
            <a:endParaRPr sz="3000" dirty="0">
              <a:latin typeface="Gill Sans MT" panose="020B0502020104020203" pitchFamily="34" charset="0"/>
              <a:cs typeface="Calibri"/>
            </a:endParaRPr>
          </a:p>
          <a:p>
            <a:pPr marL="355600" marR="6350" indent="-342900" algn="just">
              <a:lnSpc>
                <a:spcPct val="100000"/>
              </a:lnSpc>
              <a:spcBef>
                <a:spcPts val="580"/>
              </a:spcBef>
              <a:buFont typeface="Arial"/>
              <a:buChar char="•"/>
              <a:tabLst>
                <a:tab pos="355600" algn="l"/>
              </a:tabLst>
            </a:pPr>
            <a:r>
              <a:rPr sz="3000" b="1" spc="-10" dirty="0">
                <a:solidFill>
                  <a:srgbClr val="FF0000"/>
                </a:solidFill>
                <a:latin typeface="Gill Sans MT" panose="020B0502020104020203" pitchFamily="34" charset="0"/>
                <a:cs typeface="Calibri"/>
              </a:rPr>
              <a:t>Particionar </a:t>
            </a:r>
            <a:r>
              <a:rPr sz="3000" b="1" spc="-5" dirty="0">
                <a:solidFill>
                  <a:srgbClr val="FF0000"/>
                </a:solidFill>
                <a:latin typeface="Gill Sans MT" panose="020B0502020104020203" pitchFamily="34" charset="0"/>
                <a:cs typeface="Calibri"/>
              </a:rPr>
              <a:t>um </a:t>
            </a:r>
            <a:r>
              <a:rPr sz="3000" b="1" spc="-15" dirty="0">
                <a:solidFill>
                  <a:srgbClr val="FF0000"/>
                </a:solidFill>
                <a:latin typeface="Gill Sans MT" panose="020B0502020104020203" pitchFamily="34" charset="0"/>
                <a:cs typeface="Calibri"/>
              </a:rPr>
              <a:t>programa </a:t>
            </a:r>
            <a:r>
              <a:rPr sz="3000" b="1" spc="-5" dirty="0">
                <a:solidFill>
                  <a:srgbClr val="FF0000"/>
                </a:solidFill>
                <a:latin typeface="Gill Sans MT" panose="020B0502020104020203" pitchFamily="34" charset="0"/>
                <a:cs typeface="Calibri"/>
              </a:rPr>
              <a:t>em </a:t>
            </a:r>
            <a:r>
              <a:rPr sz="3000" b="1" spc="-15" dirty="0">
                <a:solidFill>
                  <a:srgbClr val="FF0000"/>
                </a:solidFill>
                <a:latin typeface="Gill Sans MT" panose="020B0502020104020203" pitchFamily="34" charset="0"/>
                <a:cs typeface="Calibri"/>
              </a:rPr>
              <a:t>componentes </a:t>
            </a:r>
            <a:r>
              <a:rPr sz="3000" b="1" spc="-5" dirty="0">
                <a:solidFill>
                  <a:srgbClr val="FF0000"/>
                </a:solidFill>
                <a:latin typeface="Gill Sans MT" panose="020B0502020104020203" pitchFamily="34" charset="0"/>
                <a:cs typeface="Calibri"/>
              </a:rPr>
              <a:t>individuais, pode </a:t>
            </a:r>
            <a:r>
              <a:rPr sz="3000" b="1" dirty="0">
                <a:solidFill>
                  <a:srgbClr val="FF0000"/>
                </a:solidFill>
                <a:latin typeface="Gill Sans MT" panose="020B0502020104020203" pitchFamily="34" charset="0"/>
                <a:cs typeface="Calibri"/>
              </a:rPr>
              <a:t> </a:t>
            </a:r>
            <a:r>
              <a:rPr sz="3000" b="1" spc="-5" dirty="0">
                <a:solidFill>
                  <a:srgbClr val="FF0000"/>
                </a:solidFill>
                <a:latin typeface="Gill Sans MT" panose="020B0502020104020203" pitchFamily="34" charset="0"/>
                <a:cs typeface="Calibri"/>
              </a:rPr>
              <a:t>reduzir</a:t>
            </a:r>
            <a:r>
              <a:rPr sz="3000" b="1" spc="5" dirty="0">
                <a:solidFill>
                  <a:srgbClr val="FF0000"/>
                </a:solidFill>
                <a:latin typeface="Gill Sans MT" panose="020B0502020104020203" pitchFamily="34" charset="0"/>
                <a:cs typeface="Calibri"/>
              </a:rPr>
              <a:t> </a:t>
            </a:r>
            <a:r>
              <a:rPr sz="3000" b="1" dirty="0">
                <a:solidFill>
                  <a:srgbClr val="FF0000"/>
                </a:solidFill>
                <a:latin typeface="Gill Sans MT" panose="020B0502020104020203" pitchFamily="34" charset="0"/>
                <a:cs typeface="Calibri"/>
              </a:rPr>
              <a:t>a</a:t>
            </a:r>
            <a:r>
              <a:rPr sz="3000" b="1" spc="-5" dirty="0">
                <a:solidFill>
                  <a:srgbClr val="FF0000"/>
                </a:solidFill>
                <a:latin typeface="Gill Sans MT" panose="020B0502020104020203" pitchFamily="34" charset="0"/>
                <a:cs typeface="Calibri"/>
              </a:rPr>
              <a:t> </a:t>
            </a:r>
            <a:r>
              <a:rPr sz="3000" b="1" spc="-10" dirty="0">
                <a:solidFill>
                  <a:srgbClr val="FF0000"/>
                </a:solidFill>
                <a:latin typeface="Gill Sans MT" panose="020B0502020104020203" pitchFamily="34" charset="0"/>
                <a:cs typeface="Calibri"/>
              </a:rPr>
              <a:t>complexidade.</a:t>
            </a:r>
            <a:endParaRPr sz="3000" b="1" dirty="0">
              <a:solidFill>
                <a:srgbClr val="FF0000"/>
              </a:solidFill>
              <a:latin typeface="Gill Sans MT" panose="020B0502020104020203" pitchFamily="34" charset="0"/>
              <a:cs typeface="Calibri"/>
            </a:endParaRPr>
          </a:p>
        </p:txBody>
      </p:sp>
      <p:pic>
        <p:nvPicPr>
          <p:cNvPr id="5" name="object 4"/>
          <p:cNvPicPr/>
          <p:nvPr/>
        </p:nvPicPr>
        <p:blipFill>
          <a:blip r:embed="rId2" cstate="print"/>
          <a:stretch>
            <a:fillRect/>
          </a:stretch>
        </p:blipFill>
        <p:spPr>
          <a:xfrm>
            <a:off x="7777257" y="2586160"/>
            <a:ext cx="4242465" cy="2807475"/>
          </a:xfrm>
          <a:prstGeom prst="rect">
            <a:avLst/>
          </a:prstGeom>
        </p:spPr>
      </p:pic>
    </p:spTree>
    <p:extLst>
      <p:ext uri="{BB962C8B-B14F-4D97-AF65-F5344CB8AC3E}">
        <p14:creationId xmlns:p14="http://schemas.microsoft.com/office/powerpoint/2010/main" val="3808694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7553202" cy="1015663"/>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RESUMO</a:t>
            </a:r>
          </a:p>
          <a:p>
            <a:endParaRPr lang="pt-BR" sz="3000" b="1" dirty="0">
              <a:solidFill>
                <a:schemeClr val="bg1"/>
              </a:solidFill>
              <a:latin typeface="Gill Sans MT" panose="020B0502020104020203" pitchFamily="34" charset="0"/>
              <a:cs typeface="Arial" panose="020B0604020202020204" pitchFamily="34" charset="0"/>
            </a:endParaRPr>
          </a:p>
        </p:txBody>
      </p:sp>
      <p:sp>
        <p:nvSpPr>
          <p:cNvPr id="4" name="object 3"/>
          <p:cNvSpPr txBox="1"/>
          <p:nvPr/>
        </p:nvSpPr>
        <p:spPr>
          <a:xfrm>
            <a:off x="247760" y="1045951"/>
            <a:ext cx="6535420" cy="4822346"/>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3200" b="1" spc="-10" dirty="0">
                <a:solidFill>
                  <a:srgbClr val="FF0000"/>
                </a:solidFill>
                <a:latin typeface="Gill Sans MT" panose="020B0502020104020203" pitchFamily="34" charset="0"/>
                <a:cs typeface="Calibri"/>
              </a:rPr>
              <a:t>Objeto</a:t>
            </a:r>
            <a:endParaRPr sz="3200" b="1" dirty="0">
              <a:solidFill>
                <a:srgbClr val="FF0000"/>
              </a:solidFill>
              <a:latin typeface="Gill Sans MT" panose="020B0502020104020203" pitchFamily="34" charset="0"/>
              <a:cs typeface="Calibri"/>
            </a:endParaRPr>
          </a:p>
          <a:p>
            <a:pPr marL="756285" marR="5080" lvl="1" indent="-287020">
              <a:lnSpc>
                <a:spcPct val="80000"/>
              </a:lnSpc>
              <a:spcBef>
                <a:spcPts val="590"/>
              </a:spcBef>
              <a:buFont typeface="Arial"/>
              <a:buChar char="–"/>
              <a:tabLst>
                <a:tab pos="756920" algn="l"/>
              </a:tabLst>
            </a:pPr>
            <a:r>
              <a:rPr sz="3200" spc="-5" dirty="0">
                <a:latin typeface="Gill Sans MT" panose="020B0502020104020203" pitchFamily="34" charset="0"/>
                <a:cs typeface="Calibri"/>
              </a:rPr>
              <a:t>Qualquer entidade que possui </a:t>
            </a:r>
            <a:r>
              <a:rPr sz="3200" spc="-10" dirty="0">
                <a:latin typeface="Gill Sans MT" panose="020B0502020104020203" pitchFamily="34" charset="0"/>
                <a:cs typeface="Calibri"/>
              </a:rPr>
              <a:t>características </a:t>
            </a:r>
            <a:r>
              <a:rPr sz="3200" dirty="0">
                <a:latin typeface="Gill Sans MT" panose="020B0502020104020203" pitchFamily="34" charset="0"/>
                <a:cs typeface="Calibri"/>
              </a:rPr>
              <a:t>e </a:t>
            </a:r>
            <a:r>
              <a:rPr sz="3200" spc="-530" dirty="0">
                <a:latin typeface="Gill Sans MT" panose="020B0502020104020203" pitchFamily="34" charset="0"/>
                <a:cs typeface="Calibri"/>
              </a:rPr>
              <a:t> </a:t>
            </a:r>
            <a:r>
              <a:rPr sz="3200" spc="-10" dirty="0">
                <a:latin typeface="Gill Sans MT" panose="020B0502020104020203" pitchFamily="34" charset="0"/>
                <a:cs typeface="Calibri"/>
              </a:rPr>
              <a:t>comportamento</a:t>
            </a:r>
            <a:endParaRPr sz="3200" dirty="0">
              <a:latin typeface="Gill Sans MT" panose="020B0502020104020203" pitchFamily="34" charset="0"/>
              <a:cs typeface="Calibri"/>
            </a:endParaRPr>
          </a:p>
          <a:p>
            <a:pPr marL="355600" indent="-342900">
              <a:lnSpc>
                <a:spcPts val="3229"/>
              </a:lnSpc>
              <a:buFont typeface="Arial"/>
              <a:buChar char="•"/>
              <a:tabLst>
                <a:tab pos="354965" algn="l"/>
                <a:tab pos="355600" algn="l"/>
              </a:tabLst>
            </a:pPr>
            <a:r>
              <a:rPr sz="3200" b="1" dirty="0">
                <a:solidFill>
                  <a:srgbClr val="FF0000"/>
                </a:solidFill>
                <a:latin typeface="Gill Sans MT" panose="020B0502020104020203" pitchFamily="34" charset="0"/>
                <a:cs typeface="Calibri"/>
              </a:rPr>
              <a:t>Classe</a:t>
            </a:r>
          </a:p>
          <a:p>
            <a:pPr marL="756285" lvl="1" indent="-287020">
              <a:lnSpc>
                <a:spcPct val="100000"/>
              </a:lnSpc>
              <a:spcBef>
                <a:spcPts val="10"/>
              </a:spcBef>
              <a:buFont typeface="Arial"/>
              <a:buChar char="–"/>
              <a:tabLst>
                <a:tab pos="756920" algn="l"/>
              </a:tabLst>
            </a:pPr>
            <a:r>
              <a:rPr sz="3200" spc="-15" dirty="0">
                <a:latin typeface="Gill Sans MT" panose="020B0502020104020203" pitchFamily="34" charset="0"/>
                <a:cs typeface="Calibri"/>
              </a:rPr>
              <a:t>Descreve</a:t>
            </a:r>
            <a:r>
              <a:rPr sz="3200" spc="-5" dirty="0">
                <a:latin typeface="Gill Sans MT" panose="020B0502020104020203" pitchFamily="34" charset="0"/>
                <a:cs typeface="Calibri"/>
              </a:rPr>
              <a:t> um</a:t>
            </a:r>
            <a:r>
              <a:rPr sz="3200" spc="-25" dirty="0">
                <a:latin typeface="Gill Sans MT" panose="020B0502020104020203" pitchFamily="34" charset="0"/>
                <a:cs typeface="Calibri"/>
              </a:rPr>
              <a:t> </a:t>
            </a:r>
            <a:r>
              <a:rPr sz="3200" spc="-5" dirty="0">
                <a:latin typeface="Gill Sans MT" panose="020B0502020104020203" pitchFamily="34" charset="0"/>
                <a:cs typeface="Calibri"/>
              </a:rPr>
              <a:t>tipo</a:t>
            </a:r>
            <a:r>
              <a:rPr sz="3200" spc="-10" dirty="0">
                <a:latin typeface="Gill Sans MT" panose="020B0502020104020203" pitchFamily="34" charset="0"/>
                <a:cs typeface="Calibri"/>
              </a:rPr>
              <a:t> </a:t>
            </a:r>
            <a:r>
              <a:rPr sz="3200" spc="-5" dirty="0">
                <a:latin typeface="Gill Sans MT" panose="020B0502020104020203" pitchFamily="34" charset="0"/>
                <a:cs typeface="Calibri"/>
              </a:rPr>
              <a:t>de</a:t>
            </a:r>
            <a:r>
              <a:rPr sz="3200" spc="-10" dirty="0">
                <a:latin typeface="Gill Sans MT" panose="020B0502020104020203" pitchFamily="34" charset="0"/>
                <a:cs typeface="Calibri"/>
              </a:rPr>
              <a:t> objeto</a:t>
            </a:r>
            <a:endParaRPr sz="3200" dirty="0">
              <a:latin typeface="Gill Sans MT" panose="020B0502020104020203" pitchFamily="34" charset="0"/>
              <a:cs typeface="Calibri"/>
            </a:endParaRPr>
          </a:p>
          <a:p>
            <a:pPr marL="756285" lvl="1" indent="-287020">
              <a:lnSpc>
                <a:spcPts val="2875"/>
              </a:lnSpc>
              <a:buFont typeface="Arial"/>
              <a:buChar char="–"/>
              <a:tabLst>
                <a:tab pos="756920" algn="l"/>
              </a:tabLst>
            </a:pPr>
            <a:r>
              <a:rPr sz="3200" spc="-10" dirty="0">
                <a:latin typeface="Gill Sans MT" panose="020B0502020104020203" pitchFamily="34" charset="0"/>
                <a:cs typeface="Calibri"/>
              </a:rPr>
              <a:t>Define</a:t>
            </a:r>
            <a:r>
              <a:rPr sz="3200" spc="-15" dirty="0">
                <a:latin typeface="Gill Sans MT" panose="020B0502020104020203" pitchFamily="34" charset="0"/>
                <a:cs typeface="Calibri"/>
              </a:rPr>
              <a:t> </a:t>
            </a:r>
            <a:r>
              <a:rPr sz="3200" spc="-10" dirty="0">
                <a:latin typeface="Gill Sans MT" panose="020B0502020104020203" pitchFamily="34" charset="0"/>
                <a:cs typeface="Calibri"/>
              </a:rPr>
              <a:t>atributos</a:t>
            </a:r>
            <a:r>
              <a:rPr sz="3200" spc="-20" dirty="0">
                <a:latin typeface="Gill Sans MT" panose="020B0502020104020203" pitchFamily="34" charset="0"/>
                <a:cs typeface="Calibri"/>
              </a:rPr>
              <a:t> </a:t>
            </a:r>
            <a:r>
              <a:rPr sz="3200" dirty="0">
                <a:latin typeface="Gill Sans MT" panose="020B0502020104020203" pitchFamily="34" charset="0"/>
                <a:cs typeface="Calibri"/>
              </a:rPr>
              <a:t>e</a:t>
            </a:r>
            <a:r>
              <a:rPr sz="3200" spc="-10" dirty="0">
                <a:latin typeface="Gill Sans MT" panose="020B0502020104020203" pitchFamily="34" charset="0"/>
                <a:cs typeface="Calibri"/>
              </a:rPr>
              <a:t> métodos</a:t>
            </a:r>
            <a:endParaRPr sz="3200" dirty="0">
              <a:latin typeface="Gill Sans MT" panose="020B0502020104020203" pitchFamily="34" charset="0"/>
              <a:cs typeface="Calibri"/>
            </a:endParaRPr>
          </a:p>
          <a:p>
            <a:pPr marL="355600" indent="-342900">
              <a:lnSpc>
                <a:spcPts val="3235"/>
              </a:lnSpc>
              <a:buFont typeface="Arial"/>
              <a:buChar char="•"/>
              <a:tabLst>
                <a:tab pos="354965" algn="l"/>
                <a:tab pos="355600" algn="l"/>
              </a:tabLst>
            </a:pPr>
            <a:r>
              <a:rPr sz="3200" b="1" spc="-20" dirty="0">
                <a:solidFill>
                  <a:srgbClr val="FF0000"/>
                </a:solidFill>
                <a:latin typeface="Gill Sans MT" panose="020B0502020104020203" pitchFamily="34" charset="0"/>
                <a:cs typeface="Calibri"/>
              </a:rPr>
              <a:t>Atributo</a:t>
            </a:r>
            <a:endParaRPr sz="3200" b="1" dirty="0">
              <a:solidFill>
                <a:srgbClr val="FF0000"/>
              </a:solidFill>
              <a:latin typeface="Gill Sans MT" panose="020B0502020104020203" pitchFamily="34" charset="0"/>
              <a:cs typeface="Calibri"/>
            </a:endParaRPr>
          </a:p>
          <a:p>
            <a:pPr marL="756285" lvl="1" indent="-287020">
              <a:lnSpc>
                <a:spcPts val="2875"/>
              </a:lnSpc>
              <a:spcBef>
                <a:spcPts val="15"/>
              </a:spcBef>
              <a:buFont typeface="Arial"/>
              <a:buChar char="–"/>
              <a:tabLst>
                <a:tab pos="756920" algn="l"/>
              </a:tabLst>
            </a:pPr>
            <a:r>
              <a:rPr sz="3200" spc="-10" dirty="0">
                <a:latin typeface="Gill Sans MT" panose="020B0502020104020203" pitchFamily="34" charset="0"/>
                <a:cs typeface="Calibri"/>
              </a:rPr>
              <a:t>Define</a:t>
            </a:r>
            <a:r>
              <a:rPr sz="3200" spc="-20" dirty="0">
                <a:latin typeface="Gill Sans MT" panose="020B0502020104020203" pitchFamily="34" charset="0"/>
                <a:cs typeface="Calibri"/>
              </a:rPr>
              <a:t> </a:t>
            </a:r>
            <a:r>
              <a:rPr sz="3200" spc="-10" dirty="0">
                <a:latin typeface="Gill Sans MT" panose="020B0502020104020203" pitchFamily="34" charset="0"/>
                <a:cs typeface="Calibri"/>
              </a:rPr>
              <a:t>características</a:t>
            </a:r>
            <a:r>
              <a:rPr sz="3200" spc="-50" dirty="0">
                <a:latin typeface="Gill Sans MT" panose="020B0502020104020203" pitchFamily="34" charset="0"/>
                <a:cs typeface="Calibri"/>
              </a:rPr>
              <a:t> </a:t>
            </a:r>
            <a:r>
              <a:rPr sz="3200" spc="-5" dirty="0">
                <a:latin typeface="Gill Sans MT" panose="020B0502020104020203" pitchFamily="34" charset="0"/>
                <a:cs typeface="Calibri"/>
              </a:rPr>
              <a:t>do</a:t>
            </a:r>
            <a:r>
              <a:rPr sz="3200" spc="-20" dirty="0">
                <a:latin typeface="Gill Sans MT" panose="020B0502020104020203" pitchFamily="34" charset="0"/>
                <a:cs typeface="Calibri"/>
              </a:rPr>
              <a:t> </a:t>
            </a:r>
            <a:r>
              <a:rPr sz="3200" spc="-10" dirty="0">
                <a:latin typeface="Gill Sans MT" panose="020B0502020104020203" pitchFamily="34" charset="0"/>
                <a:cs typeface="Calibri"/>
              </a:rPr>
              <a:t>objeto</a:t>
            </a:r>
            <a:endParaRPr sz="3200" dirty="0">
              <a:latin typeface="Gill Sans MT" panose="020B0502020104020203" pitchFamily="34" charset="0"/>
              <a:cs typeface="Calibri"/>
            </a:endParaRPr>
          </a:p>
          <a:p>
            <a:pPr marL="355600" indent="-342900">
              <a:lnSpc>
                <a:spcPts val="3235"/>
              </a:lnSpc>
              <a:buFont typeface="Arial"/>
              <a:buChar char="•"/>
              <a:tabLst>
                <a:tab pos="354965" algn="l"/>
                <a:tab pos="355600" algn="l"/>
              </a:tabLst>
            </a:pPr>
            <a:r>
              <a:rPr sz="3200" b="1" spc="-15" dirty="0">
                <a:solidFill>
                  <a:srgbClr val="FF0000"/>
                </a:solidFill>
                <a:latin typeface="Gill Sans MT" panose="020B0502020104020203" pitchFamily="34" charset="0"/>
                <a:cs typeface="Calibri"/>
              </a:rPr>
              <a:t>Método</a:t>
            </a:r>
            <a:endParaRPr sz="3200" b="1" dirty="0">
              <a:solidFill>
                <a:srgbClr val="FF0000"/>
              </a:solidFill>
              <a:latin typeface="Gill Sans MT" panose="020B0502020104020203" pitchFamily="34" charset="0"/>
              <a:cs typeface="Calibri"/>
            </a:endParaRPr>
          </a:p>
          <a:p>
            <a:pPr marL="756285" lvl="1" indent="-287020">
              <a:lnSpc>
                <a:spcPct val="100000"/>
              </a:lnSpc>
              <a:spcBef>
                <a:spcPts val="15"/>
              </a:spcBef>
              <a:buFont typeface="Arial"/>
              <a:buChar char="–"/>
              <a:tabLst>
                <a:tab pos="756920" algn="l"/>
              </a:tabLst>
            </a:pPr>
            <a:r>
              <a:rPr sz="3200" spc="-15" dirty="0">
                <a:latin typeface="Gill Sans MT" panose="020B0502020104020203" pitchFamily="34" charset="0"/>
                <a:cs typeface="Calibri"/>
              </a:rPr>
              <a:t>Operações </a:t>
            </a:r>
            <a:r>
              <a:rPr sz="3200" spc="-5" dirty="0">
                <a:latin typeface="Gill Sans MT" panose="020B0502020104020203" pitchFamily="34" charset="0"/>
                <a:cs typeface="Calibri"/>
              </a:rPr>
              <a:t>que </a:t>
            </a:r>
            <a:r>
              <a:rPr sz="3200" dirty="0">
                <a:latin typeface="Gill Sans MT" panose="020B0502020104020203" pitchFamily="34" charset="0"/>
                <a:cs typeface="Calibri"/>
              </a:rPr>
              <a:t>o</a:t>
            </a:r>
            <a:r>
              <a:rPr sz="3200" spc="-10" dirty="0">
                <a:latin typeface="Gill Sans MT" panose="020B0502020104020203" pitchFamily="34" charset="0"/>
                <a:cs typeface="Calibri"/>
              </a:rPr>
              <a:t> objeto</a:t>
            </a:r>
            <a:r>
              <a:rPr sz="3200" spc="-5" dirty="0">
                <a:latin typeface="Gill Sans MT" panose="020B0502020104020203" pitchFamily="34" charset="0"/>
                <a:cs typeface="Calibri"/>
              </a:rPr>
              <a:t> </a:t>
            </a:r>
            <a:r>
              <a:rPr sz="3200" spc="-10" dirty="0">
                <a:latin typeface="Gill Sans MT" panose="020B0502020104020203" pitchFamily="34" charset="0"/>
                <a:cs typeface="Calibri"/>
              </a:rPr>
              <a:t>pode realizar</a:t>
            </a:r>
            <a:endParaRPr sz="3200" dirty="0">
              <a:latin typeface="Gill Sans MT" panose="020B0502020104020203" pitchFamily="34" charset="0"/>
              <a:cs typeface="Calibri"/>
            </a:endParaRPr>
          </a:p>
        </p:txBody>
      </p:sp>
      <p:pic>
        <p:nvPicPr>
          <p:cNvPr id="4098" name="Picture 2" descr="UML Class Diagrams"/>
          <p:cNvPicPr>
            <a:picLocks noChangeAspect="1" noChangeArrowheads="1"/>
          </p:cNvPicPr>
          <p:nvPr/>
        </p:nvPicPr>
        <p:blipFill rotWithShape="1">
          <a:blip r:embed="rId2">
            <a:extLst>
              <a:ext uri="{28A0092B-C50C-407E-A947-70E740481C1C}">
                <a14:useLocalDpi xmlns:a14="http://schemas.microsoft.com/office/drawing/2010/main" val="0"/>
              </a:ext>
            </a:extLst>
          </a:blip>
          <a:srcRect r="57493"/>
          <a:stretch/>
        </p:blipFill>
        <p:spPr bwMode="auto">
          <a:xfrm>
            <a:off x="7620506" y="1297392"/>
            <a:ext cx="3065690" cy="24856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UML Class Diagrams"/>
          <p:cNvPicPr>
            <a:picLocks noChangeAspect="1" noChangeArrowheads="1"/>
          </p:cNvPicPr>
          <p:nvPr/>
        </p:nvPicPr>
        <p:blipFill rotWithShape="1">
          <a:blip r:embed="rId2">
            <a:extLst>
              <a:ext uri="{28A0092B-C50C-407E-A947-70E740481C1C}">
                <a14:useLocalDpi xmlns:a14="http://schemas.microsoft.com/office/drawing/2010/main" val="0"/>
              </a:ext>
            </a:extLst>
          </a:blip>
          <a:srcRect l="58692"/>
          <a:stretch/>
        </p:blipFill>
        <p:spPr bwMode="auto">
          <a:xfrm>
            <a:off x="7620505" y="4084421"/>
            <a:ext cx="3065691" cy="2557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884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6" y="140864"/>
            <a:ext cx="11537391"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CLASSES COMO ATRIBUTOS PARA OUTRAS CLASSES  </a:t>
            </a:r>
          </a:p>
        </p:txBody>
      </p:sp>
      <p:sp>
        <p:nvSpPr>
          <p:cNvPr id="8" name="Retângulo 7"/>
          <p:cNvSpPr/>
          <p:nvPr/>
        </p:nvSpPr>
        <p:spPr>
          <a:xfrm>
            <a:off x="454785" y="1303458"/>
            <a:ext cx="11595937" cy="5001369"/>
          </a:xfrm>
          <a:prstGeom prst="rect">
            <a:avLst/>
          </a:prstGeom>
        </p:spPr>
        <p:txBody>
          <a:bodyPr wrap="square">
            <a:spAutoFit/>
          </a:bodyPr>
          <a:lstStyle/>
          <a:p>
            <a:pPr marL="457200" indent="-457200" algn="just">
              <a:buFont typeface="Arial" panose="020B0604020202020204" pitchFamily="34" charset="0"/>
              <a:buChar char="•"/>
            </a:pPr>
            <a:r>
              <a:rPr lang="pt-BR" sz="2900" dirty="0">
                <a:latin typeface="Gill Sans MT" panose="020B0502020104020203" pitchFamily="34" charset="0"/>
              </a:rPr>
              <a:t>Os atributos podem ter o tipo primitivos (</a:t>
            </a:r>
            <a:r>
              <a:rPr lang="pt-BR" sz="2900" dirty="0" err="1">
                <a:latin typeface="Gill Sans MT" panose="020B0502020104020203" pitchFamily="34" charset="0"/>
              </a:rPr>
              <a:t>int</a:t>
            </a:r>
            <a:r>
              <a:rPr lang="pt-BR" sz="2900" dirty="0">
                <a:latin typeface="Gill Sans MT" panose="020B0502020104020203" pitchFamily="34" charset="0"/>
              </a:rPr>
              <a:t>, </a:t>
            </a:r>
            <a:r>
              <a:rPr lang="pt-BR" sz="2900" dirty="0" err="1">
                <a:latin typeface="Gill Sans MT" panose="020B0502020104020203" pitchFamily="34" charset="0"/>
              </a:rPr>
              <a:t>long</a:t>
            </a:r>
            <a:r>
              <a:rPr lang="pt-BR" sz="2900" dirty="0">
                <a:latin typeface="Gill Sans MT" panose="020B0502020104020203" pitchFamily="34" charset="0"/>
              </a:rPr>
              <a:t>, </a:t>
            </a:r>
            <a:r>
              <a:rPr lang="pt-BR" sz="2900" dirty="0" err="1">
                <a:latin typeface="Gill Sans MT" panose="020B0502020104020203" pitchFamily="34" charset="0"/>
              </a:rPr>
              <a:t>double</a:t>
            </a:r>
            <a:r>
              <a:rPr lang="pt-BR" sz="2900" dirty="0">
                <a:latin typeface="Gill Sans MT" panose="020B0502020104020203" pitchFamily="34" charset="0"/>
              </a:rPr>
              <a:t>...) e </a:t>
            </a:r>
            <a:r>
              <a:rPr lang="pt-BR" sz="2900" dirty="0" err="1">
                <a:latin typeface="Gill Sans MT" panose="020B0502020104020203" pitchFamily="34" charset="0"/>
              </a:rPr>
              <a:t>wappers</a:t>
            </a:r>
            <a:r>
              <a:rPr lang="pt-BR" sz="2900" dirty="0">
                <a:latin typeface="Gill Sans MT" panose="020B0502020104020203" pitchFamily="34" charset="0"/>
              </a:rPr>
              <a:t> (</a:t>
            </a:r>
            <a:r>
              <a:rPr lang="pt-BR" sz="2900" dirty="0" err="1">
                <a:latin typeface="Gill Sans MT" panose="020B0502020104020203" pitchFamily="34" charset="0"/>
              </a:rPr>
              <a:t>Integer</a:t>
            </a:r>
            <a:r>
              <a:rPr lang="pt-BR" sz="2900" dirty="0">
                <a:latin typeface="Gill Sans MT" panose="020B0502020104020203" pitchFamily="34" charset="0"/>
              </a:rPr>
              <a:t>, Double, </a:t>
            </a:r>
            <a:r>
              <a:rPr lang="pt-BR" sz="2900" dirty="0" err="1">
                <a:latin typeface="Gill Sans MT" panose="020B0502020104020203" pitchFamily="34" charset="0"/>
              </a:rPr>
              <a:t>Boolean</a:t>
            </a:r>
            <a:r>
              <a:rPr lang="pt-BR" sz="2900" dirty="0">
                <a:latin typeface="Gill Sans MT" panose="020B0502020104020203" pitchFamily="34" charset="0"/>
              </a:rPr>
              <a:t>, </a:t>
            </a:r>
            <a:r>
              <a:rPr lang="pt-BR" sz="2900" dirty="0" err="1">
                <a:latin typeface="Gill Sans MT" panose="020B0502020104020203" pitchFamily="34" charset="0"/>
              </a:rPr>
              <a:t>String</a:t>
            </a:r>
            <a:r>
              <a:rPr lang="pt-BR" sz="2900" dirty="0">
                <a:latin typeface="Gill Sans MT" panose="020B0502020104020203" pitchFamily="34" charset="0"/>
              </a:rPr>
              <a:t>) e </a:t>
            </a:r>
            <a:r>
              <a:rPr lang="pt-BR" sz="2900" b="1" dirty="0">
                <a:solidFill>
                  <a:srgbClr val="FF0000"/>
                </a:solidFill>
                <a:latin typeface="Gill Sans MT" panose="020B0502020104020203" pitchFamily="34" charset="0"/>
              </a:rPr>
              <a:t>TAMBÉM OUTRAS CLASSES.</a:t>
            </a:r>
          </a:p>
          <a:p>
            <a:pPr marL="457200" indent="-457200" algn="just">
              <a:buFont typeface="Arial" panose="020B0604020202020204" pitchFamily="34" charset="0"/>
              <a:buChar char="•"/>
            </a:pPr>
            <a:endParaRPr lang="pt-BR" sz="2900" b="1" dirty="0">
              <a:solidFill>
                <a:srgbClr val="FF0000"/>
              </a:solidFill>
              <a:latin typeface="Gill Sans MT" panose="020B0502020104020203" pitchFamily="34" charset="0"/>
            </a:endParaRPr>
          </a:p>
          <a:p>
            <a:pPr marL="457200" indent="-457200" algn="just">
              <a:buFont typeface="Arial" panose="020B0604020202020204" pitchFamily="34" charset="0"/>
              <a:buChar char="•"/>
            </a:pPr>
            <a:r>
              <a:rPr lang="pt-BR" sz="2900" dirty="0">
                <a:latin typeface="Gill Sans MT" panose="020B0502020104020203" pitchFamily="34" charset="0"/>
              </a:rPr>
              <a:t>Exemplo:  Na classe Cliente criada anteriormente temos um atributo chamado </a:t>
            </a:r>
            <a:r>
              <a:rPr lang="pt-BR" sz="2900" dirty="0" err="1">
                <a:latin typeface="Gill Sans MT" panose="020B0502020104020203" pitchFamily="34" charset="0"/>
              </a:rPr>
              <a:t>endereco</a:t>
            </a:r>
            <a:r>
              <a:rPr lang="pt-BR" sz="2900" dirty="0">
                <a:latin typeface="Gill Sans MT" panose="020B0502020104020203" pitchFamily="34" charset="0"/>
              </a:rPr>
              <a:t> do tipo </a:t>
            </a:r>
            <a:r>
              <a:rPr lang="pt-BR" sz="2900" dirty="0" err="1">
                <a:latin typeface="Gill Sans MT" panose="020B0502020104020203" pitchFamily="34" charset="0"/>
              </a:rPr>
              <a:t>String</a:t>
            </a:r>
            <a:r>
              <a:rPr lang="pt-BR" sz="2900" dirty="0">
                <a:latin typeface="Gill Sans MT" panose="020B0502020104020203" pitchFamily="34" charset="0"/>
              </a:rPr>
              <a:t>.  Para armazenar o endereço completo do cliente poderíamos fazer na seguinte forma.</a:t>
            </a:r>
          </a:p>
          <a:p>
            <a:pPr algn="just"/>
            <a:endParaRPr lang="pt-BR" sz="2900" dirty="0">
              <a:latin typeface="Gill Sans MT" panose="020B0502020104020203" pitchFamily="34" charset="0"/>
            </a:endParaRPr>
          </a:p>
          <a:p>
            <a:pPr algn="just"/>
            <a:r>
              <a:rPr lang="pt-BR" sz="2900" b="1" i="1" dirty="0" err="1">
                <a:latin typeface="Gill Sans MT" panose="020B0502020104020203" pitchFamily="34" charset="0"/>
              </a:rPr>
              <a:t>String</a:t>
            </a:r>
            <a:r>
              <a:rPr lang="pt-BR" sz="2900" b="1" i="1" dirty="0">
                <a:latin typeface="Gill Sans MT" panose="020B0502020104020203" pitchFamily="34" charset="0"/>
              </a:rPr>
              <a:t> </a:t>
            </a:r>
            <a:r>
              <a:rPr lang="pt-BR" sz="2900" b="1" i="1" dirty="0" err="1">
                <a:latin typeface="Gill Sans MT" panose="020B0502020104020203" pitchFamily="34" charset="0"/>
              </a:rPr>
              <a:t>endereco</a:t>
            </a:r>
            <a:r>
              <a:rPr lang="pt-BR" sz="2900" b="1" i="1" dirty="0">
                <a:latin typeface="Gill Sans MT" panose="020B0502020104020203" pitchFamily="34" charset="0"/>
              </a:rPr>
              <a:t> = “Avenida Fabrício </a:t>
            </a:r>
            <a:r>
              <a:rPr lang="pt-BR" sz="2900" b="1" i="1" dirty="0" err="1">
                <a:latin typeface="Gill Sans MT" panose="020B0502020104020203" pitchFamily="34" charset="0"/>
              </a:rPr>
              <a:t>Vampré</a:t>
            </a:r>
            <a:r>
              <a:rPr lang="pt-BR" sz="2900" b="1" i="1" dirty="0">
                <a:latin typeface="Gill Sans MT" panose="020B0502020104020203" pitchFamily="34" charset="0"/>
              </a:rPr>
              <a:t>, 1000, CEP: 13484-323, Jd. São Paulo, Limeira, SP”;</a:t>
            </a:r>
          </a:p>
          <a:p>
            <a:pPr algn="just"/>
            <a:r>
              <a:rPr lang="pt-BR" sz="2900" b="1" i="1" dirty="0">
                <a:latin typeface="Gill Sans MT" panose="020B0502020104020203" pitchFamily="34" charset="0"/>
              </a:rPr>
              <a:t>Cliente c = new Cliente()</a:t>
            </a:r>
          </a:p>
          <a:p>
            <a:pPr algn="just"/>
            <a:r>
              <a:rPr lang="pt-BR" sz="2900" b="1" i="1" dirty="0" err="1">
                <a:latin typeface="Gill Sans MT" panose="020B0502020104020203" pitchFamily="34" charset="0"/>
              </a:rPr>
              <a:t>s.setEndereco</a:t>
            </a:r>
            <a:r>
              <a:rPr lang="pt-BR" sz="2900" b="1" i="1" dirty="0">
                <a:latin typeface="Gill Sans MT" panose="020B0502020104020203" pitchFamily="34" charset="0"/>
              </a:rPr>
              <a:t>(</a:t>
            </a:r>
            <a:r>
              <a:rPr lang="pt-BR" sz="2900" b="1" i="1" dirty="0" err="1">
                <a:latin typeface="Gill Sans MT" panose="020B0502020104020203" pitchFamily="34" charset="0"/>
              </a:rPr>
              <a:t>endereco</a:t>
            </a:r>
            <a:r>
              <a:rPr lang="pt-BR" sz="2900" b="1" i="1" dirty="0">
                <a:latin typeface="Gill Sans MT" panose="020B0502020104020203" pitchFamily="34" charset="0"/>
              </a:rPr>
              <a:t>);</a:t>
            </a:r>
          </a:p>
        </p:txBody>
      </p:sp>
    </p:spTree>
    <p:extLst>
      <p:ext uri="{BB962C8B-B14F-4D97-AF65-F5344CB8AC3E}">
        <p14:creationId xmlns:p14="http://schemas.microsoft.com/office/powerpoint/2010/main" val="493167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6" y="140864"/>
            <a:ext cx="11537391"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CLASSES COMO ATRIBUTOS PARA OUTRAS CLASSES  </a:t>
            </a:r>
          </a:p>
        </p:txBody>
      </p:sp>
      <p:sp>
        <p:nvSpPr>
          <p:cNvPr id="8" name="Retângulo 7"/>
          <p:cNvSpPr/>
          <p:nvPr/>
        </p:nvSpPr>
        <p:spPr>
          <a:xfrm>
            <a:off x="327302" y="4268727"/>
            <a:ext cx="4923967" cy="2492990"/>
          </a:xfrm>
          <a:prstGeom prst="rect">
            <a:avLst/>
          </a:prstGeom>
        </p:spPr>
        <p:txBody>
          <a:bodyPr wrap="square">
            <a:spAutoFit/>
          </a:bodyPr>
          <a:lstStyle/>
          <a:p>
            <a:pPr algn="just"/>
            <a:r>
              <a:rPr lang="pt-BR" sz="2500" dirty="0" err="1">
                <a:latin typeface="Gill Sans MT" panose="020B0502020104020203" pitchFamily="34" charset="0"/>
              </a:rPr>
              <a:t>public</a:t>
            </a:r>
            <a:r>
              <a:rPr lang="pt-BR" sz="2500" dirty="0">
                <a:latin typeface="Gill Sans MT" panose="020B0502020104020203" pitchFamily="34" charset="0"/>
              </a:rPr>
              <a:t> </a:t>
            </a:r>
            <a:r>
              <a:rPr lang="pt-BR" sz="2500" dirty="0" err="1">
                <a:latin typeface="Gill Sans MT" panose="020B0502020104020203" pitchFamily="34" charset="0"/>
              </a:rPr>
              <a:t>class</a:t>
            </a:r>
            <a:r>
              <a:rPr lang="pt-BR" sz="2500" dirty="0">
                <a:latin typeface="Gill Sans MT" panose="020B0502020104020203" pitchFamily="34" charset="0"/>
              </a:rPr>
              <a:t> Cliente {</a:t>
            </a:r>
          </a:p>
          <a:p>
            <a:pPr algn="just"/>
            <a:r>
              <a:rPr lang="pt-BR" sz="2500" dirty="0">
                <a:latin typeface="Gill Sans MT" panose="020B0502020104020203" pitchFamily="34" charset="0"/>
              </a:rPr>
              <a:t>	</a:t>
            </a:r>
            <a:r>
              <a:rPr lang="pt-BR" sz="2500" dirty="0" err="1">
                <a:latin typeface="Gill Sans MT" panose="020B0502020104020203" pitchFamily="34" charset="0"/>
              </a:rPr>
              <a:t>private</a:t>
            </a:r>
            <a:r>
              <a:rPr lang="pt-BR" sz="2500" dirty="0">
                <a:latin typeface="Gill Sans MT" panose="020B0502020104020203" pitchFamily="34" charset="0"/>
              </a:rPr>
              <a:t> </a:t>
            </a:r>
            <a:r>
              <a:rPr lang="pt-BR" sz="2500" dirty="0" err="1">
                <a:latin typeface="Gill Sans MT" panose="020B0502020104020203" pitchFamily="34" charset="0"/>
              </a:rPr>
              <a:t>Integer</a:t>
            </a:r>
            <a:r>
              <a:rPr lang="pt-BR" sz="2500" dirty="0">
                <a:latin typeface="Gill Sans MT" panose="020B0502020104020203" pitchFamily="34" charset="0"/>
              </a:rPr>
              <a:t> id;</a:t>
            </a:r>
          </a:p>
          <a:p>
            <a:pPr algn="just"/>
            <a:r>
              <a:rPr lang="pt-BR" sz="2500" dirty="0">
                <a:latin typeface="Gill Sans MT" panose="020B0502020104020203" pitchFamily="34" charset="0"/>
              </a:rPr>
              <a:t>	</a:t>
            </a:r>
            <a:r>
              <a:rPr lang="pt-BR" sz="2500" dirty="0" err="1">
                <a:latin typeface="Gill Sans MT" panose="020B0502020104020203" pitchFamily="34" charset="0"/>
              </a:rPr>
              <a:t>private</a:t>
            </a:r>
            <a:r>
              <a:rPr lang="pt-BR" sz="2500" dirty="0">
                <a:latin typeface="Gill Sans MT" panose="020B0502020104020203" pitchFamily="34" charset="0"/>
              </a:rPr>
              <a:t> </a:t>
            </a:r>
            <a:r>
              <a:rPr lang="pt-BR" sz="2500" dirty="0" err="1">
                <a:latin typeface="Gill Sans MT" panose="020B0502020104020203" pitchFamily="34" charset="0"/>
              </a:rPr>
              <a:t>String</a:t>
            </a:r>
            <a:r>
              <a:rPr lang="pt-BR" sz="2500" dirty="0">
                <a:latin typeface="Gill Sans MT" panose="020B0502020104020203" pitchFamily="34" charset="0"/>
              </a:rPr>
              <a:t> nome;</a:t>
            </a:r>
          </a:p>
          <a:p>
            <a:pPr algn="just"/>
            <a:r>
              <a:rPr lang="pt-BR" sz="2500" dirty="0">
                <a:latin typeface="Gill Sans MT" panose="020B0502020104020203" pitchFamily="34" charset="0"/>
              </a:rPr>
              <a:t>	</a:t>
            </a:r>
            <a:r>
              <a:rPr lang="pt-BR" sz="2500" b="1" dirty="0" err="1">
                <a:solidFill>
                  <a:srgbClr val="FF0000"/>
                </a:solidFill>
                <a:latin typeface="Gill Sans MT" panose="020B0502020104020203" pitchFamily="34" charset="0"/>
              </a:rPr>
              <a:t>private</a:t>
            </a:r>
            <a:r>
              <a:rPr lang="pt-BR" sz="2500" b="1" dirty="0">
                <a:solidFill>
                  <a:srgbClr val="FF0000"/>
                </a:solidFill>
                <a:latin typeface="Gill Sans MT" panose="020B0502020104020203" pitchFamily="34" charset="0"/>
              </a:rPr>
              <a:t> </a:t>
            </a:r>
            <a:r>
              <a:rPr lang="pt-BR" sz="2500" b="1" dirty="0" err="1">
                <a:solidFill>
                  <a:srgbClr val="FF0000"/>
                </a:solidFill>
                <a:latin typeface="Gill Sans MT" panose="020B0502020104020203" pitchFamily="34" charset="0"/>
              </a:rPr>
              <a:t>String</a:t>
            </a:r>
            <a:r>
              <a:rPr lang="pt-BR" sz="2500" b="1" dirty="0">
                <a:solidFill>
                  <a:srgbClr val="FF0000"/>
                </a:solidFill>
                <a:latin typeface="Gill Sans MT" panose="020B0502020104020203" pitchFamily="34" charset="0"/>
              </a:rPr>
              <a:t> </a:t>
            </a:r>
            <a:r>
              <a:rPr lang="pt-BR" sz="2500" b="1" dirty="0" err="1">
                <a:solidFill>
                  <a:srgbClr val="FF0000"/>
                </a:solidFill>
                <a:latin typeface="Gill Sans MT" panose="020B0502020104020203" pitchFamily="34" charset="0"/>
              </a:rPr>
              <a:t>endereco</a:t>
            </a:r>
            <a:r>
              <a:rPr lang="pt-BR" sz="2500" b="1" dirty="0">
                <a:solidFill>
                  <a:srgbClr val="FF0000"/>
                </a:solidFill>
                <a:latin typeface="Gill Sans MT" panose="020B0502020104020203" pitchFamily="34" charset="0"/>
              </a:rPr>
              <a:t>;</a:t>
            </a:r>
          </a:p>
          <a:p>
            <a:pPr algn="just"/>
            <a:r>
              <a:rPr lang="pt-BR" sz="2500" dirty="0">
                <a:latin typeface="Gill Sans MT" panose="020B0502020104020203" pitchFamily="34" charset="0"/>
              </a:rPr>
              <a:t>	....</a:t>
            </a:r>
          </a:p>
          <a:p>
            <a:pPr algn="just"/>
            <a:r>
              <a:rPr lang="pt-BR" sz="2500" dirty="0">
                <a:latin typeface="Gill Sans MT" panose="020B0502020104020203" pitchFamily="34" charset="0"/>
              </a:rPr>
              <a:t>}</a:t>
            </a:r>
          </a:p>
        </p:txBody>
      </p:sp>
      <p:sp>
        <p:nvSpPr>
          <p:cNvPr id="5" name="Retângulo 4"/>
          <p:cNvSpPr/>
          <p:nvPr/>
        </p:nvSpPr>
        <p:spPr>
          <a:xfrm>
            <a:off x="450430" y="1312167"/>
            <a:ext cx="11595937" cy="2769989"/>
          </a:xfrm>
          <a:prstGeom prst="rect">
            <a:avLst/>
          </a:prstGeom>
        </p:spPr>
        <p:txBody>
          <a:bodyPr wrap="square">
            <a:spAutoFit/>
          </a:bodyPr>
          <a:lstStyle/>
          <a:p>
            <a:pPr marL="457200" indent="-457200" algn="just">
              <a:buFont typeface="Arial" panose="020B0604020202020204" pitchFamily="34" charset="0"/>
              <a:buChar char="•"/>
            </a:pPr>
            <a:r>
              <a:rPr lang="pt-BR" sz="2900" dirty="0">
                <a:latin typeface="Gill Sans MT" panose="020B0502020104020203" pitchFamily="34" charset="0"/>
              </a:rPr>
              <a:t>Entretanto, podemos modificar para que o endereço seja transformado em uma classe, da seguinte maneira</a:t>
            </a:r>
          </a:p>
          <a:p>
            <a:pPr marL="457200" indent="-457200" algn="just">
              <a:buFont typeface="Arial" panose="020B0604020202020204" pitchFamily="34" charset="0"/>
              <a:buChar char="•"/>
            </a:pPr>
            <a:endParaRPr lang="pt-BR" sz="2900" dirty="0">
              <a:latin typeface="Gill Sans MT" panose="020B0502020104020203" pitchFamily="34" charset="0"/>
            </a:endParaRPr>
          </a:p>
          <a:p>
            <a:pPr marL="457200" indent="-457200" algn="just">
              <a:buFont typeface="Arial" panose="020B0604020202020204" pitchFamily="34" charset="0"/>
              <a:buChar char="•"/>
            </a:pPr>
            <a:r>
              <a:rPr lang="pt-BR" sz="2900" dirty="0">
                <a:latin typeface="Gill Sans MT" panose="020B0502020104020203" pitchFamily="34" charset="0"/>
              </a:rPr>
              <a:t>Classe: </a:t>
            </a:r>
            <a:r>
              <a:rPr lang="pt-BR" sz="2900" dirty="0" err="1">
                <a:latin typeface="Gill Sans MT" panose="020B0502020104020203" pitchFamily="34" charset="0"/>
              </a:rPr>
              <a:t>Endereco</a:t>
            </a:r>
            <a:endParaRPr lang="pt-BR" sz="2900" dirty="0">
              <a:latin typeface="Gill Sans MT" panose="020B0502020104020203" pitchFamily="34" charset="0"/>
            </a:endParaRPr>
          </a:p>
          <a:p>
            <a:pPr marL="457200" indent="-457200" algn="just">
              <a:buFont typeface="Arial" panose="020B0604020202020204" pitchFamily="34" charset="0"/>
              <a:buChar char="•"/>
            </a:pPr>
            <a:r>
              <a:rPr lang="pt-BR" sz="2900" dirty="0">
                <a:latin typeface="Gill Sans MT" panose="020B0502020104020203" pitchFamily="34" charset="0"/>
              </a:rPr>
              <a:t>Atributos: id, nome, logradouro, numero, bairro, CEP, cidade, estado</a:t>
            </a:r>
          </a:p>
          <a:p>
            <a:pPr algn="just"/>
            <a:endParaRPr lang="pt-BR" sz="2900" dirty="0">
              <a:latin typeface="Gill Sans MT" panose="020B0502020104020203" pitchFamily="34" charset="0"/>
            </a:endParaRPr>
          </a:p>
        </p:txBody>
      </p:sp>
      <p:sp>
        <p:nvSpPr>
          <p:cNvPr id="6" name="Retângulo 5"/>
          <p:cNvSpPr/>
          <p:nvPr/>
        </p:nvSpPr>
        <p:spPr>
          <a:xfrm>
            <a:off x="6344925" y="4082156"/>
            <a:ext cx="5701442" cy="2400657"/>
          </a:xfrm>
          <a:prstGeom prst="rect">
            <a:avLst/>
          </a:prstGeom>
        </p:spPr>
        <p:txBody>
          <a:bodyPr wrap="square">
            <a:spAutoFit/>
          </a:bodyPr>
          <a:lstStyle/>
          <a:p>
            <a:pPr algn="just"/>
            <a:r>
              <a:rPr lang="pt-BR" sz="2500" dirty="0" err="1">
                <a:latin typeface="Gill Sans MT" panose="020B0502020104020203" pitchFamily="34" charset="0"/>
              </a:rPr>
              <a:t>public</a:t>
            </a:r>
            <a:r>
              <a:rPr lang="pt-BR" sz="2500" dirty="0">
                <a:latin typeface="Gill Sans MT" panose="020B0502020104020203" pitchFamily="34" charset="0"/>
              </a:rPr>
              <a:t> </a:t>
            </a:r>
            <a:r>
              <a:rPr lang="pt-BR" sz="2500" dirty="0" err="1">
                <a:latin typeface="Gill Sans MT" panose="020B0502020104020203" pitchFamily="34" charset="0"/>
              </a:rPr>
              <a:t>class</a:t>
            </a:r>
            <a:r>
              <a:rPr lang="pt-BR" sz="2500" dirty="0">
                <a:latin typeface="Gill Sans MT" panose="020B0502020104020203" pitchFamily="34" charset="0"/>
              </a:rPr>
              <a:t> Cliente {</a:t>
            </a:r>
          </a:p>
          <a:p>
            <a:pPr algn="just"/>
            <a:r>
              <a:rPr lang="pt-BR" sz="2500" dirty="0">
                <a:latin typeface="Gill Sans MT" panose="020B0502020104020203" pitchFamily="34" charset="0"/>
              </a:rPr>
              <a:t>	</a:t>
            </a:r>
            <a:r>
              <a:rPr lang="pt-BR" sz="2500" dirty="0" err="1">
                <a:latin typeface="Gill Sans MT" panose="020B0502020104020203" pitchFamily="34" charset="0"/>
              </a:rPr>
              <a:t>private</a:t>
            </a:r>
            <a:r>
              <a:rPr lang="pt-BR" sz="2500" dirty="0">
                <a:latin typeface="Gill Sans MT" panose="020B0502020104020203" pitchFamily="34" charset="0"/>
              </a:rPr>
              <a:t> </a:t>
            </a:r>
            <a:r>
              <a:rPr lang="pt-BR" sz="2500" dirty="0" err="1">
                <a:latin typeface="Gill Sans MT" panose="020B0502020104020203" pitchFamily="34" charset="0"/>
              </a:rPr>
              <a:t>Integer</a:t>
            </a:r>
            <a:r>
              <a:rPr lang="pt-BR" sz="2500" dirty="0">
                <a:latin typeface="Gill Sans MT" panose="020B0502020104020203" pitchFamily="34" charset="0"/>
              </a:rPr>
              <a:t> id;</a:t>
            </a:r>
          </a:p>
          <a:p>
            <a:pPr algn="just"/>
            <a:r>
              <a:rPr lang="pt-BR" sz="2500" dirty="0">
                <a:latin typeface="Gill Sans MT" panose="020B0502020104020203" pitchFamily="34" charset="0"/>
              </a:rPr>
              <a:t>	</a:t>
            </a:r>
            <a:r>
              <a:rPr lang="pt-BR" sz="2500" dirty="0" err="1">
                <a:latin typeface="Gill Sans MT" panose="020B0502020104020203" pitchFamily="34" charset="0"/>
              </a:rPr>
              <a:t>private</a:t>
            </a:r>
            <a:r>
              <a:rPr lang="pt-BR" sz="2500" dirty="0">
                <a:latin typeface="Gill Sans MT" panose="020B0502020104020203" pitchFamily="34" charset="0"/>
              </a:rPr>
              <a:t> </a:t>
            </a:r>
            <a:r>
              <a:rPr lang="pt-BR" sz="2500" dirty="0" err="1">
                <a:latin typeface="Gill Sans MT" panose="020B0502020104020203" pitchFamily="34" charset="0"/>
              </a:rPr>
              <a:t>String</a:t>
            </a:r>
            <a:r>
              <a:rPr lang="pt-BR" sz="2500" dirty="0">
                <a:latin typeface="Gill Sans MT" panose="020B0502020104020203" pitchFamily="34" charset="0"/>
              </a:rPr>
              <a:t> nome;</a:t>
            </a:r>
          </a:p>
          <a:p>
            <a:pPr algn="just"/>
            <a:r>
              <a:rPr lang="pt-BR" sz="2500" dirty="0">
                <a:latin typeface="Gill Sans MT" panose="020B0502020104020203" pitchFamily="34" charset="0"/>
              </a:rPr>
              <a:t>	</a:t>
            </a:r>
            <a:r>
              <a:rPr lang="pt-BR" sz="2500" b="1" dirty="0" err="1">
                <a:solidFill>
                  <a:srgbClr val="FF0000"/>
                </a:solidFill>
                <a:latin typeface="Gill Sans MT" panose="020B0502020104020203" pitchFamily="34" charset="0"/>
              </a:rPr>
              <a:t>private</a:t>
            </a:r>
            <a:r>
              <a:rPr lang="pt-BR" sz="2500" b="1" dirty="0">
                <a:solidFill>
                  <a:srgbClr val="FF0000"/>
                </a:solidFill>
                <a:latin typeface="Gill Sans MT" panose="020B0502020104020203" pitchFamily="34" charset="0"/>
              </a:rPr>
              <a:t> </a:t>
            </a:r>
            <a:r>
              <a:rPr lang="pt-BR" sz="2500" b="1" dirty="0" err="1">
                <a:solidFill>
                  <a:srgbClr val="FF0000"/>
                </a:solidFill>
                <a:latin typeface="Gill Sans MT" panose="020B0502020104020203" pitchFamily="34" charset="0"/>
              </a:rPr>
              <a:t>Endereco</a:t>
            </a:r>
            <a:r>
              <a:rPr lang="pt-BR" sz="2500" b="1" dirty="0">
                <a:solidFill>
                  <a:srgbClr val="FF0000"/>
                </a:solidFill>
                <a:latin typeface="Gill Sans MT" panose="020B0502020104020203" pitchFamily="34" charset="0"/>
              </a:rPr>
              <a:t> </a:t>
            </a:r>
            <a:r>
              <a:rPr lang="pt-BR" sz="2500" b="1" dirty="0" err="1">
                <a:solidFill>
                  <a:srgbClr val="FF0000"/>
                </a:solidFill>
                <a:latin typeface="Gill Sans MT" panose="020B0502020104020203" pitchFamily="34" charset="0"/>
              </a:rPr>
              <a:t>endereco</a:t>
            </a:r>
            <a:r>
              <a:rPr lang="pt-BR" sz="2500" b="1" dirty="0">
                <a:solidFill>
                  <a:srgbClr val="FF0000"/>
                </a:solidFill>
                <a:latin typeface="Gill Sans MT" panose="020B0502020104020203" pitchFamily="34" charset="0"/>
              </a:rPr>
              <a:t>;</a:t>
            </a:r>
          </a:p>
          <a:p>
            <a:pPr algn="just"/>
            <a:r>
              <a:rPr lang="pt-BR" sz="2500" dirty="0">
                <a:latin typeface="Gill Sans MT" panose="020B0502020104020203" pitchFamily="34" charset="0"/>
              </a:rPr>
              <a:t>	....</a:t>
            </a:r>
          </a:p>
          <a:p>
            <a:pPr algn="just"/>
            <a:r>
              <a:rPr lang="pt-BR" sz="2500" dirty="0">
                <a:latin typeface="Gill Sans MT" panose="020B0502020104020203" pitchFamily="34" charset="0"/>
              </a:rPr>
              <a:t>}</a:t>
            </a:r>
          </a:p>
        </p:txBody>
      </p:sp>
      <p:sp>
        <p:nvSpPr>
          <p:cNvPr id="3" name="Seta para a Direita 2"/>
          <p:cNvSpPr/>
          <p:nvPr/>
        </p:nvSpPr>
        <p:spPr>
          <a:xfrm>
            <a:off x="5064035" y="4597489"/>
            <a:ext cx="1031965" cy="836023"/>
          </a:xfrm>
          <a:prstGeom prst="rightArrow">
            <a:avLst/>
          </a:prstGeom>
          <a:solidFill>
            <a:schemeClr val="accent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07723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298031" y="154932"/>
            <a:ext cx="10289652" cy="1015663"/>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MÉTODOS - </a:t>
            </a:r>
            <a:r>
              <a:rPr lang="pt-BR" sz="3000" b="1" dirty="0">
                <a:solidFill>
                  <a:srgbClr val="FFFF00"/>
                </a:solidFill>
                <a:latin typeface="Gill Sans MT" panose="020B0502020104020203" pitchFamily="34" charset="0"/>
                <a:cs typeface="Arial" panose="020B0604020202020204" pitchFamily="34" charset="0"/>
              </a:rPr>
              <a:t>OVERLOADING</a:t>
            </a:r>
            <a:r>
              <a:rPr lang="pt-BR" sz="3000" b="1" dirty="0">
                <a:solidFill>
                  <a:schemeClr val="bg1"/>
                </a:solidFill>
                <a:latin typeface="Gill Sans MT" panose="020B0502020104020203" pitchFamily="34" charset="0"/>
                <a:cs typeface="Arial" panose="020B0604020202020204" pitchFamily="34" charset="0"/>
              </a:rPr>
              <a:t> </a:t>
            </a:r>
          </a:p>
          <a:p>
            <a:r>
              <a:rPr lang="pt-BR" sz="3000" b="1" dirty="0">
                <a:solidFill>
                  <a:schemeClr val="bg1"/>
                </a:solidFill>
                <a:latin typeface="Gill Sans MT" panose="020B0502020104020203" pitchFamily="34" charset="0"/>
                <a:cs typeface="Arial" panose="020B0604020202020204" pitchFamily="34" charset="0"/>
              </a:rPr>
              <a:t> </a:t>
            </a:r>
          </a:p>
        </p:txBody>
      </p:sp>
      <p:sp>
        <p:nvSpPr>
          <p:cNvPr id="8" name="Retângulo 7"/>
          <p:cNvSpPr/>
          <p:nvPr/>
        </p:nvSpPr>
        <p:spPr>
          <a:xfrm>
            <a:off x="298031" y="1055264"/>
            <a:ext cx="11595937" cy="5693866"/>
          </a:xfrm>
          <a:prstGeom prst="rect">
            <a:avLst/>
          </a:prstGeom>
        </p:spPr>
        <p:txBody>
          <a:bodyPr wrap="square">
            <a:spAutoFit/>
          </a:bodyPr>
          <a:lstStyle/>
          <a:p>
            <a:pPr marL="457200" indent="-457200" algn="just">
              <a:buFont typeface="Arial" panose="020B0604020202020204" pitchFamily="34" charset="0"/>
              <a:buChar char="•"/>
            </a:pPr>
            <a:r>
              <a:rPr lang="pt-BR" sz="2800" dirty="0">
                <a:latin typeface="Gill Sans MT" panose="020B0502020104020203" pitchFamily="34" charset="0"/>
              </a:rPr>
              <a:t>Com a </a:t>
            </a:r>
            <a:r>
              <a:rPr lang="pt-BR" sz="2800" b="1" dirty="0">
                <a:solidFill>
                  <a:srgbClr val="FF0000"/>
                </a:solidFill>
                <a:latin typeface="Gill Sans MT" panose="020B0502020104020203" pitchFamily="34" charset="0"/>
              </a:rPr>
              <a:t>sobrecarga (</a:t>
            </a:r>
            <a:r>
              <a:rPr lang="pt-BR" sz="2800" b="1" i="1" dirty="0" err="1">
                <a:solidFill>
                  <a:srgbClr val="FF0000"/>
                </a:solidFill>
                <a:latin typeface="Gill Sans MT" panose="020B0502020104020203" pitchFamily="34" charset="0"/>
              </a:rPr>
              <a:t>overloading</a:t>
            </a:r>
            <a:r>
              <a:rPr lang="pt-BR" sz="2800" b="1" dirty="0">
                <a:solidFill>
                  <a:srgbClr val="FF0000"/>
                </a:solidFill>
                <a:latin typeface="Gill Sans MT" panose="020B0502020104020203" pitchFamily="34" charset="0"/>
              </a:rPr>
              <a:t>) de método</a:t>
            </a:r>
            <a:r>
              <a:rPr lang="pt-BR" sz="2800" dirty="0">
                <a:latin typeface="Gill Sans MT" panose="020B0502020104020203" pitchFamily="34" charset="0"/>
              </a:rPr>
              <a:t>, vários métodos podem ter </a:t>
            </a:r>
            <a:r>
              <a:rPr lang="pt-BR" sz="2800" b="1" i="1" dirty="0">
                <a:solidFill>
                  <a:srgbClr val="FF0000"/>
                </a:solidFill>
                <a:latin typeface="Gill Sans MT" panose="020B0502020104020203" pitchFamily="34" charset="0"/>
              </a:rPr>
              <a:t>o mesmo nome com parâmetros diferentes:</a:t>
            </a:r>
          </a:p>
          <a:p>
            <a:pPr marL="457200" indent="-457200" algn="just">
              <a:buFont typeface="Arial" panose="020B0604020202020204" pitchFamily="34" charset="0"/>
              <a:buChar char="•"/>
            </a:pPr>
            <a:endParaRPr lang="pt-BR" sz="2800" b="1" i="1" dirty="0">
              <a:solidFill>
                <a:srgbClr val="FF0000"/>
              </a:solidFill>
              <a:latin typeface="Gill Sans MT" panose="020B0502020104020203" pitchFamily="34" charset="0"/>
            </a:endParaRPr>
          </a:p>
          <a:p>
            <a:pPr algn="just"/>
            <a:r>
              <a:rPr lang="en-US" sz="2800" b="1" i="1" dirty="0" err="1">
                <a:solidFill>
                  <a:srgbClr val="FF0000"/>
                </a:solidFill>
                <a:latin typeface="Gill Sans MT" panose="020B0502020104020203" pitchFamily="34" charset="0"/>
              </a:rPr>
              <a:t>Exemplo</a:t>
            </a:r>
            <a:r>
              <a:rPr lang="en-US" sz="2800" b="1" i="1" dirty="0">
                <a:solidFill>
                  <a:srgbClr val="FF0000"/>
                </a:solidFill>
                <a:latin typeface="Gill Sans MT" panose="020B0502020104020203" pitchFamily="34" charset="0"/>
              </a:rPr>
              <a:t>:</a:t>
            </a:r>
          </a:p>
          <a:p>
            <a:pPr marL="457200" indent="-457200" algn="just">
              <a:buFont typeface="Arial" panose="020B0604020202020204" pitchFamily="34" charset="0"/>
              <a:buChar char="•"/>
            </a:pPr>
            <a:endParaRPr lang="en-US" sz="2800" b="1" i="1" dirty="0">
              <a:solidFill>
                <a:srgbClr val="FF0000"/>
              </a:solidFill>
              <a:latin typeface="Gill Sans MT" panose="020B0502020104020203" pitchFamily="34" charset="0"/>
            </a:endParaRPr>
          </a:p>
          <a:p>
            <a:pPr algn="just"/>
            <a:r>
              <a:rPr lang="en-US" sz="2800" i="1" dirty="0" err="1">
                <a:latin typeface="Gill Sans MT" panose="020B0502020104020203" pitchFamily="34" charset="0"/>
              </a:rPr>
              <a:t>int</a:t>
            </a:r>
            <a:r>
              <a:rPr lang="en-US" sz="2800" i="1" dirty="0">
                <a:latin typeface="Gill Sans MT" panose="020B0502020104020203" pitchFamily="34" charset="0"/>
              </a:rPr>
              <a:t> </a:t>
            </a:r>
            <a:r>
              <a:rPr lang="en-US" sz="2800" b="1" i="1" dirty="0" err="1">
                <a:solidFill>
                  <a:srgbClr val="FF0000"/>
                </a:solidFill>
                <a:latin typeface="Gill Sans MT" panose="020B0502020104020203" pitchFamily="34" charset="0"/>
              </a:rPr>
              <a:t>myMethod</a:t>
            </a:r>
            <a:r>
              <a:rPr lang="en-US" sz="2800" i="1" dirty="0">
                <a:latin typeface="Gill Sans MT" panose="020B0502020104020203" pitchFamily="34" charset="0"/>
              </a:rPr>
              <a:t>(</a:t>
            </a:r>
            <a:r>
              <a:rPr lang="en-US" sz="2800" i="1" dirty="0" err="1">
                <a:latin typeface="Gill Sans MT" panose="020B0502020104020203" pitchFamily="34" charset="0"/>
              </a:rPr>
              <a:t>int</a:t>
            </a:r>
            <a:r>
              <a:rPr lang="en-US" sz="2800" i="1" dirty="0">
                <a:latin typeface="Gill Sans MT" panose="020B0502020104020203" pitchFamily="34" charset="0"/>
              </a:rPr>
              <a:t> x)</a:t>
            </a:r>
          </a:p>
          <a:p>
            <a:pPr algn="just"/>
            <a:r>
              <a:rPr lang="en-US" sz="2800" i="1" dirty="0">
                <a:latin typeface="Gill Sans MT" panose="020B0502020104020203" pitchFamily="34" charset="0"/>
              </a:rPr>
              <a:t>float </a:t>
            </a:r>
            <a:r>
              <a:rPr lang="en-US" sz="2800" b="1" i="1" dirty="0" err="1">
                <a:solidFill>
                  <a:srgbClr val="FF0000"/>
                </a:solidFill>
                <a:latin typeface="Gill Sans MT" panose="020B0502020104020203" pitchFamily="34" charset="0"/>
              </a:rPr>
              <a:t>myMethod</a:t>
            </a:r>
            <a:r>
              <a:rPr lang="en-US" sz="2800" i="1" dirty="0">
                <a:latin typeface="Gill Sans MT" panose="020B0502020104020203" pitchFamily="34" charset="0"/>
              </a:rPr>
              <a:t>(float x)</a:t>
            </a:r>
          </a:p>
          <a:p>
            <a:pPr algn="just"/>
            <a:r>
              <a:rPr lang="en-US" sz="2800" i="1" dirty="0">
                <a:latin typeface="Gill Sans MT" panose="020B0502020104020203" pitchFamily="34" charset="0"/>
              </a:rPr>
              <a:t>double </a:t>
            </a:r>
            <a:r>
              <a:rPr lang="en-US" sz="2800" b="1" i="1" dirty="0" err="1">
                <a:solidFill>
                  <a:srgbClr val="FF0000"/>
                </a:solidFill>
                <a:latin typeface="Gill Sans MT" panose="020B0502020104020203" pitchFamily="34" charset="0"/>
              </a:rPr>
              <a:t>myMethod</a:t>
            </a:r>
            <a:r>
              <a:rPr lang="en-US" sz="2800" i="1" dirty="0">
                <a:latin typeface="Gill Sans MT" panose="020B0502020104020203" pitchFamily="34" charset="0"/>
              </a:rPr>
              <a:t>(double x, double y)</a:t>
            </a:r>
          </a:p>
          <a:p>
            <a:pPr algn="just"/>
            <a:endParaRPr lang="en-US" sz="2800" i="1" dirty="0">
              <a:latin typeface="Gill Sans MT" panose="020B0502020104020203" pitchFamily="34" charset="0"/>
            </a:endParaRPr>
          </a:p>
          <a:p>
            <a:pPr algn="just"/>
            <a:r>
              <a:rPr lang="en-US" sz="2800" b="1" i="1" dirty="0" err="1">
                <a:latin typeface="Gill Sans MT" panose="020B0502020104020203" pitchFamily="34" charset="0"/>
              </a:rPr>
              <a:t>Vamos</a:t>
            </a:r>
            <a:r>
              <a:rPr lang="en-US" sz="2800" b="1" i="1" dirty="0">
                <a:latin typeface="Gill Sans MT" panose="020B0502020104020203" pitchFamily="34" charset="0"/>
              </a:rPr>
              <a:t> </a:t>
            </a:r>
            <a:r>
              <a:rPr lang="en-US" sz="2800" b="1" i="1" dirty="0" err="1">
                <a:latin typeface="Gill Sans MT" panose="020B0502020104020203" pitchFamily="34" charset="0"/>
              </a:rPr>
              <a:t>analisar</a:t>
            </a:r>
            <a:r>
              <a:rPr lang="en-US" sz="2800" b="1" i="1" dirty="0">
                <a:latin typeface="Gill Sans MT" panose="020B0502020104020203" pitchFamily="34" charset="0"/>
              </a:rPr>
              <a:t> </a:t>
            </a:r>
            <a:r>
              <a:rPr lang="en-US" sz="2800" b="1" i="1" dirty="0" err="1">
                <a:latin typeface="Gill Sans MT" panose="020B0502020104020203" pitchFamily="34" charset="0"/>
              </a:rPr>
              <a:t>alguns</a:t>
            </a:r>
            <a:r>
              <a:rPr lang="en-US" sz="2800" b="1" i="1" dirty="0">
                <a:latin typeface="Gill Sans MT" panose="020B0502020104020203" pitchFamily="34" charset="0"/>
              </a:rPr>
              <a:t> </a:t>
            </a:r>
            <a:r>
              <a:rPr lang="en-US" sz="2800" b="1" i="1" dirty="0" err="1">
                <a:latin typeface="Gill Sans MT" panose="020B0502020104020203" pitchFamily="34" charset="0"/>
              </a:rPr>
              <a:t>exemplos</a:t>
            </a:r>
            <a:r>
              <a:rPr lang="en-US" sz="2800" b="1" i="1" dirty="0">
                <a:latin typeface="Gill Sans MT" panose="020B0502020104020203" pitchFamily="34" charset="0"/>
              </a:rPr>
              <a:t>:</a:t>
            </a:r>
          </a:p>
          <a:p>
            <a:pPr algn="just"/>
            <a:endParaRPr lang="en-US" sz="2800" i="1" dirty="0">
              <a:latin typeface="Gill Sans MT" panose="020B0502020104020203" pitchFamily="34" charset="0"/>
            </a:endParaRPr>
          </a:p>
          <a:p>
            <a:pPr algn="just"/>
            <a:r>
              <a:rPr lang="pt-BR" sz="2800" i="1" dirty="0">
                <a:latin typeface="Gill Sans MT" panose="020B0502020104020203" pitchFamily="34" charset="0"/>
                <a:hlinkClick r:id="rId2"/>
              </a:rPr>
              <a:t>https://www.w3schools.com/java/java_methods_overloading.asp</a:t>
            </a:r>
            <a:r>
              <a:rPr lang="pt-BR" sz="2800" i="1" dirty="0">
                <a:latin typeface="Gill Sans MT" panose="020B0502020104020203" pitchFamily="34" charset="0"/>
              </a:rPr>
              <a:t> </a:t>
            </a:r>
          </a:p>
          <a:p>
            <a:pPr algn="just"/>
            <a:endParaRPr lang="pt-BR" sz="2800" i="1" dirty="0">
              <a:latin typeface="Gill Sans MT" panose="020B0502020104020203" pitchFamily="34" charset="0"/>
            </a:endParaRPr>
          </a:p>
        </p:txBody>
      </p:sp>
    </p:spTree>
    <p:extLst>
      <p:ext uri="{BB962C8B-B14F-4D97-AF65-F5344CB8AC3E}">
        <p14:creationId xmlns:p14="http://schemas.microsoft.com/office/powerpoint/2010/main" val="4082950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7553202"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PRATICANDO ... </a:t>
            </a:r>
          </a:p>
        </p:txBody>
      </p:sp>
      <p:pic>
        <p:nvPicPr>
          <p:cNvPr id="6" name="Picture 2" descr="Vitória Herrera - Coordenadora de Front-End - Agência VM2 | LinkedI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429691" y="937699"/>
            <a:ext cx="762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996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289652"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EXERCÍCIOS </a:t>
            </a:r>
            <a:endParaRPr lang="pt-BR" sz="3000" b="1" dirty="0">
              <a:solidFill>
                <a:srgbClr val="FFFF00"/>
              </a:solidFill>
              <a:latin typeface="Gill Sans MT" panose="020B0502020104020203" pitchFamily="34" charset="0"/>
              <a:cs typeface="Arial" panose="020B0604020202020204" pitchFamily="34" charset="0"/>
            </a:endParaRPr>
          </a:p>
        </p:txBody>
      </p:sp>
      <p:sp>
        <p:nvSpPr>
          <p:cNvPr id="5" name="Retângulo 4"/>
          <p:cNvSpPr/>
          <p:nvPr/>
        </p:nvSpPr>
        <p:spPr>
          <a:xfrm>
            <a:off x="392855" y="1133641"/>
            <a:ext cx="11406289" cy="5186035"/>
          </a:xfrm>
          <a:prstGeom prst="rect">
            <a:avLst/>
          </a:prstGeom>
        </p:spPr>
        <p:txBody>
          <a:bodyPr wrap="square">
            <a:spAutoFit/>
          </a:bodyPr>
          <a:lstStyle/>
          <a:p>
            <a:pPr algn="just"/>
            <a:r>
              <a:rPr lang="pt-BR" sz="2500" b="1" dirty="0">
                <a:latin typeface="Gill Sans MT" panose="020B0502020104020203" pitchFamily="34" charset="0"/>
              </a:rPr>
              <a:t>1) </a:t>
            </a:r>
            <a:r>
              <a:rPr lang="pt-BR" sz="2500" dirty="0">
                <a:latin typeface="Gill Sans MT" panose="020B0502020104020203" pitchFamily="34" charset="0"/>
              </a:rPr>
              <a:t>Criar um método </a:t>
            </a:r>
            <a:r>
              <a:rPr lang="pt-BR" sz="2500" b="1" dirty="0">
                <a:solidFill>
                  <a:srgbClr val="FF0000"/>
                </a:solidFill>
                <a:latin typeface="Gill Sans MT" panose="020B0502020104020203" pitchFamily="34" charset="0"/>
              </a:rPr>
              <a:t>sem retorno</a:t>
            </a:r>
            <a:r>
              <a:rPr lang="pt-BR" sz="2500" b="1" dirty="0">
                <a:latin typeface="Gill Sans MT" panose="020B0502020104020203" pitchFamily="34" charset="0"/>
              </a:rPr>
              <a:t> </a:t>
            </a:r>
            <a:r>
              <a:rPr lang="pt-BR" sz="2500" dirty="0">
                <a:latin typeface="Gill Sans MT" panose="020B0502020104020203" pitchFamily="34" charset="0"/>
              </a:rPr>
              <a:t>chamado </a:t>
            </a:r>
            <a:r>
              <a:rPr lang="pt-BR" sz="2500" b="1" dirty="0" err="1">
                <a:latin typeface="Gill Sans MT" panose="020B0502020104020203" pitchFamily="34" charset="0"/>
              </a:rPr>
              <a:t>formatarNome</a:t>
            </a:r>
            <a:r>
              <a:rPr lang="pt-BR" sz="2500" dirty="0">
                <a:latin typeface="Gill Sans MT" panose="020B0502020104020203" pitchFamily="34" charset="0"/>
              </a:rPr>
              <a:t>, que recebe com parâmetro:</a:t>
            </a:r>
          </a:p>
          <a:p>
            <a:pPr marL="914400" lvl="1" indent="-457200" algn="just">
              <a:buFont typeface="Arial" panose="020B0604020202020204" pitchFamily="34" charset="0"/>
              <a:buChar char="•"/>
            </a:pPr>
            <a:r>
              <a:rPr lang="pt-BR" sz="2500" dirty="0" err="1">
                <a:latin typeface="Gill Sans MT" panose="020B0502020104020203" pitchFamily="34" charset="0"/>
              </a:rPr>
              <a:t>nomeCompleto</a:t>
            </a:r>
            <a:r>
              <a:rPr lang="pt-BR" sz="2500" dirty="0">
                <a:latin typeface="Gill Sans MT" panose="020B0502020104020203" pitchFamily="34" charset="0"/>
              </a:rPr>
              <a:t> – </a:t>
            </a:r>
            <a:r>
              <a:rPr lang="pt-BR" sz="2500" dirty="0" err="1">
                <a:latin typeface="Gill Sans MT" panose="020B0502020104020203" pitchFamily="34" charset="0"/>
              </a:rPr>
              <a:t>String</a:t>
            </a:r>
            <a:endParaRPr lang="pt-BR" sz="2500" dirty="0">
              <a:latin typeface="Gill Sans MT" panose="020B0502020104020203" pitchFamily="34" charset="0"/>
            </a:endParaRPr>
          </a:p>
          <a:p>
            <a:pPr marL="914400" lvl="1" indent="-457200" algn="just">
              <a:buFont typeface="Arial" panose="020B0604020202020204" pitchFamily="34" charset="0"/>
              <a:buChar char="•"/>
            </a:pPr>
            <a:endParaRPr lang="pt-BR" sz="2500" dirty="0">
              <a:latin typeface="Gill Sans MT" panose="020B0502020104020203" pitchFamily="34" charset="0"/>
            </a:endParaRPr>
          </a:p>
          <a:p>
            <a:pPr algn="just"/>
            <a:r>
              <a:rPr lang="pt-BR" sz="2500" i="1" dirty="0">
                <a:latin typeface="Gill Sans MT" panose="020B0502020104020203" pitchFamily="34" charset="0"/>
              </a:rPr>
              <a:t>O método será responsável em exibir na tela o nome do </a:t>
            </a:r>
            <a:r>
              <a:rPr lang="pt-BR" sz="2500" i="1" dirty="0" err="1">
                <a:latin typeface="Gill Sans MT" panose="020B0502020104020203" pitchFamily="34" charset="0"/>
              </a:rPr>
              <a:t>usuario</a:t>
            </a:r>
            <a:r>
              <a:rPr lang="pt-BR" sz="2500" i="1" dirty="0">
                <a:latin typeface="Gill Sans MT" panose="020B0502020104020203" pitchFamily="34" charset="0"/>
              </a:rPr>
              <a:t> em letra </a:t>
            </a:r>
            <a:r>
              <a:rPr lang="pt-BR" sz="2500" i="1" dirty="0" err="1">
                <a:latin typeface="Gill Sans MT" panose="020B0502020104020203" pitchFamily="34" charset="0"/>
              </a:rPr>
              <a:t>maiscula</a:t>
            </a:r>
            <a:r>
              <a:rPr lang="pt-BR" sz="2500" i="1" dirty="0">
                <a:latin typeface="Gill Sans MT" panose="020B0502020104020203" pitchFamily="34" charset="0"/>
              </a:rPr>
              <a:t>.</a:t>
            </a:r>
          </a:p>
          <a:p>
            <a:pPr algn="just"/>
            <a:endParaRPr lang="pt-BR" sz="2500" dirty="0">
              <a:latin typeface="Gill Sans MT" panose="020B0502020104020203" pitchFamily="34" charset="0"/>
            </a:endParaRPr>
          </a:p>
          <a:p>
            <a:pPr algn="just"/>
            <a:endParaRPr lang="pt-BR" sz="2500" dirty="0">
              <a:latin typeface="Gill Sans MT" panose="020B0502020104020203" pitchFamily="34" charset="0"/>
            </a:endParaRPr>
          </a:p>
          <a:p>
            <a:pPr algn="just"/>
            <a:r>
              <a:rPr lang="pt-BR" sz="2500" b="1" dirty="0">
                <a:latin typeface="Gill Sans MT" panose="020B0502020104020203" pitchFamily="34" charset="0"/>
              </a:rPr>
              <a:t>2) </a:t>
            </a:r>
            <a:r>
              <a:rPr lang="pt-BR" sz="2500" dirty="0">
                <a:latin typeface="Gill Sans MT" panose="020B0502020104020203" pitchFamily="34" charset="0"/>
              </a:rPr>
              <a:t>Criar um método </a:t>
            </a:r>
            <a:r>
              <a:rPr lang="pt-BR" sz="2500" b="1" dirty="0">
                <a:solidFill>
                  <a:srgbClr val="FF0000"/>
                </a:solidFill>
                <a:latin typeface="Gill Sans MT" panose="020B0502020104020203" pitchFamily="34" charset="0"/>
              </a:rPr>
              <a:t>sem retorno</a:t>
            </a:r>
            <a:r>
              <a:rPr lang="pt-BR" sz="2500" dirty="0">
                <a:latin typeface="Gill Sans MT" panose="020B0502020104020203" pitchFamily="34" charset="0"/>
              </a:rPr>
              <a:t> chamado </a:t>
            </a:r>
            <a:r>
              <a:rPr lang="pt-BR" sz="2500" b="1" dirty="0" err="1">
                <a:latin typeface="Gill Sans MT" panose="020B0502020104020203" pitchFamily="34" charset="0"/>
              </a:rPr>
              <a:t>calculaQtdeCaracteres</a:t>
            </a:r>
            <a:r>
              <a:rPr lang="pt-BR" sz="2500" dirty="0">
                <a:latin typeface="Gill Sans MT" panose="020B0502020104020203" pitchFamily="34" charset="0"/>
              </a:rPr>
              <a:t>, que recebe com parâmetro </a:t>
            </a:r>
          </a:p>
          <a:p>
            <a:pPr algn="just"/>
            <a:r>
              <a:rPr lang="pt-BR" sz="2500" dirty="0">
                <a:latin typeface="Gill Sans MT" panose="020B0502020104020203" pitchFamily="34" charset="0"/>
              </a:rPr>
              <a:t>	- uma frase</a:t>
            </a:r>
          </a:p>
          <a:p>
            <a:pPr algn="just"/>
            <a:endParaRPr lang="pt-BR" sz="2500" dirty="0">
              <a:latin typeface="Gill Sans MT" panose="020B0502020104020203" pitchFamily="34" charset="0"/>
            </a:endParaRPr>
          </a:p>
          <a:p>
            <a:pPr algn="just"/>
            <a:r>
              <a:rPr lang="pt-BR" sz="2800" i="1" dirty="0">
                <a:latin typeface="Gill Sans MT" panose="020B0502020104020203" pitchFamily="34" charset="0"/>
              </a:rPr>
              <a:t>O método será responsável em exibir na tela (Scanner ou </a:t>
            </a:r>
            <a:r>
              <a:rPr lang="pt-BR" sz="2800" i="1" dirty="0" err="1">
                <a:latin typeface="Gill Sans MT" panose="020B0502020104020203" pitchFamily="34" charset="0"/>
              </a:rPr>
              <a:t>System.out.println</a:t>
            </a:r>
            <a:r>
              <a:rPr lang="pt-BR" sz="2800" i="1" dirty="0">
                <a:latin typeface="Gill Sans MT" panose="020B0502020104020203" pitchFamily="34" charset="0"/>
              </a:rPr>
              <a:t>) a quantidade de caracteres da frase </a:t>
            </a:r>
            <a:r>
              <a:rPr lang="pt-BR" sz="2800" i="1" dirty="0" err="1">
                <a:latin typeface="Gill Sans MT" panose="020B0502020104020203" pitchFamily="34" charset="0"/>
              </a:rPr>
              <a:t>fornecedida</a:t>
            </a:r>
            <a:r>
              <a:rPr lang="pt-BR" sz="2800" i="1" dirty="0">
                <a:latin typeface="Gill Sans MT" panose="020B0502020104020203" pitchFamily="34" charset="0"/>
              </a:rPr>
              <a:t>. </a:t>
            </a:r>
            <a:endParaRPr lang="pt-BR" sz="2500" dirty="0">
              <a:latin typeface="Gill Sans MT" panose="020B0502020104020203" pitchFamily="34" charset="0"/>
            </a:endParaRPr>
          </a:p>
        </p:txBody>
      </p:sp>
    </p:spTree>
    <p:extLst>
      <p:ext uri="{BB962C8B-B14F-4D97-AF65-F5344CB8AC3E}">
        <p14:creationId xmlns:p14="http://schemas.microsoft.com/office/powerpoint/2010/main" val="3247404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7553202"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EXERCÍCIOS </a:t>
            </a:r>
          </a:p>
        </p:txBody>
      </p:sp>
      <p:sp>
        <p:nvSpPr>
          <p:cNvPr id="3" name="Retângulo 2"/>
          <p:cNvSpPr/>
          <p:nvPr/>
        </p:nvSpPr>
        <p:spPr>
          <a:xfrm>
            <a:off x="475831" y="1341602"/>
            <a:ext cx="11483940" cy="4926990"/>
          </a:xfrm>
          <a:prstGeom prst="rect">
            <a:avLst/>
          </a:prstGeom>
        </p:spPr>
        <p:txBody>
          <a:bodyPr wrap="square">
            <a:spAutoFit/>
          </a:bodyPr>
          <a:lstStyle/>
          <a:p>
            <a:pPr marL="12700" marR="1292860">
              <a:lnSpc>
                <a:spcPct val="100000"/>
              </a:lnSpc>
              <a:spcBef>
                <a:spcPts val="95"/>
              </a:spcBef>
            </a:pPr>
            <a:r>
              <a:rPr lang="pt-BR" sz="2800" b="1" spc="-5" dirty="0">
                <a:latin typeface="Gill Sans MT" panose="020B0502020104020203" pitchFamily="34" charset="0"/>
                <a:cs typeface="Arial"/>
              </a:rPr>
              <a:t>3) Sobre</a:t>
            </a:r>
            <a:r>
              <a:rPr lang="pt-BR" sz="2800" b="1" spc="10" dirty="0">
                <a:latin typeface="Gill Sans MT" panose="020B0502020104020203" pitchFamily="34" charset="0"/>
                <a:cs typeface="Arial"/>
              </a:rPr>
              <a:t> </a:t>
            </a:r>
            <a:r>
              <a:rPr lang="pt-BR" sz="2800" b="1" spc="-5" dirty="0">
                <a:latin typeface="Gill Sans MT" panose="020B0502020104020203" pitchFamily="34" charset="0"/>
                <a:cs typeface="Arial"/>
              </a:rPr>
              <a:t>os</a:t>
            </a:r>
            <a:r>
              <a:rPr lang="pt-BR" sz="2800" b="1" spc="5" dirty="0">
                <a:latin typeface="Gill Sans MT" panose="020B0502020104020203" pitchFamily="34" charset="0"/>
                <a:cs typeface="Arial"/>
              </a:rPr>
              <a:t> </a:t>
            </a:r>
            <a:r>
              <a:rPr lang="pt-BR" sz="2800" b="1" spc="-5" dirty="0">
                <a:latin typeface="Gill Sans MT" panose="020B0502020104020203" pitchFamily="34" charset="0"/>
                <a:cs typeface="Arial"/>
              </a:rPr>
              <a:t>atributos</a:t>
            </a:r>
            <a:r>
              <a:rPr lang="pt-BR" sz="2800" b="1" spc="45" dirty="0">
                <a:latin typeface="Gill Sans MT" panose="020B0502020104020203" pitchFamily="34" charset="0"/>
                <a:cs typeface="Arial"/>
              </a:rPr>
              <a:t> </a:t>
            </a:r>
            <a:r>
              <a:rPr lang="pt-BR" sz="2800" b="1" spc="-5" dirty="0">
                <a:latin typeface="Gill Sans MT" panose="020B0502020104020203" pitchFamily="34" charset="0"/>
                <a:cs typeface="Arial"/>
              </a:rPr>
              <a:t>e</a:t>
            </a:r>
            <a:r>
              <a:rPr lang="pt-BR" sz="2800" b="1" dirty="0">
                <a:latin typeface="Gill Sans MT" panose="020B0502020104020203" pitchFamily="34" charset="0"/>
                <a:cs typeface="Arial"/>
              </a:rPr>
              <a:t> </a:t>
            </a:r>
            <a:r>
              <a:rPr lang="pt-BR" sz="2800" b="1" spc="-5" dirty="0">
                <a:latin typeface="Gill Sans MT" panose="020B0502020104020203" pitchFamily="34" charset="0"/>
                <a:cs typeface="Arial"/>
              </a:rPr>
              <a:t>métodos</a:t>
            </a:r>
            <a:r>
              <a:rPr lang="pt-BR" sz="2800" b="1" spc="30" dirty="0">
                <a:latin typeface="Gill Sans MT" panose="020B0502020104020203" pitchFamily="34" charset="0"/>
                <a:cs typeface="Arial"/>
              </a:rPr>
              <a:t> </a:t>
            </a:r>
            <a:r>
              <a:rPr lang="pt-BR" sz="2800" b="1" spc="-5" dirty="0">
                <a:latin typeface="Gill Sans MT" panose="020B0502020104020203" pitchFamily="34" charset="0"/>
                <a:cs typeface="Arial"/>
              </a:rPr>
              <a:t>de</a:t>
            </a:r>
            <a:r>
              <a:rPr lang="pt-BR" sz="2800" b="1" spc="5" dirty="0">
                <a:latin typeface="Gill Sans MT" panose="020B0502020104020203" pitchFamily="34" charset="0"/>
                <a:cs typeface="Arial"/>
              </a:rPr>
              <a:t> </a:t>
            </a:r>
            <a:r>
              <a:rPr lang="pt-BR" sz="2800" b="1" spc="-5" dirty="0">
                <a:latin typeface="Gill Sans MT" panose="020B0502020104020203" pitchFamily="34" charset="0"/>
                <a:cs typeface="Arial"/>
              </a:rPr>
              <a:t>uma</a:t>
            </a:r>
            <a:r>
              <a:rPr lang="pt-BR" sz="2800" b="1" spc="20" dirty="0">
                <a:latin typeface="Gill Sans MT" panose="020B0502020104020203" pitchFamily="34" charset="0"/>
                <a:cs typeface="Arial"/>
              </a:rPr>
              <a:t> </a:t>
            </a:r>
            <a:r>
              <a:rPr lang="pt-BR" sz="2800" b="1" spc="-5" dirty="0">
                <a:latin typeface="Gill Sans MT" panose="020B0502020104020203" pitchFamily="34" charset="0"/>
                <a:cs typeface="Arial"/>
              </a:rPr>
              <a:t>classe,</a:t>
            </a:r>
            <a:r>
              <a:rPr lang="pt-BR" sz="2800" b="1" dirty="0">
                <a:latin typeface="Gill Sans MT" panose="020B0502020104020203" pitchFamily="34" charset="0"/>
                <a:cs typeface="Arial"/>
              </a:rPr>
              <a:t> </a:t>
            </a:r>
            <a:r>
              <a:rPr lang="pt-BR" sz="2800" b="1" spc="-5" dirty="0">
                <a:latin typeface="Gill Sans MT" panose="020B0502020104020203" pitchFamily="34" charset="0"/>
                <a:cs typeface="Arial"/>
              </a:rPr>
              <a:t>podemos </a:t>
            </a:r>
            <a:r>
              <a:rPr lang="pt-BR" sz="2800" b="1" spc="-595" dirty="0">
                <a:latin typeface="Gill Sans MT" panose="020B0502020104020203" pitchFamily="34" charset="0"/>
                <a:cs typeface="Arial"/>
              </a:rPr>
              <a:t> </a:t>
            </a:r>
            <a:r>
              <a:rPr lang="pt-BR" sz="2800" b="1" spc="-5" dirty="0">
                <a:latin typeface="Gill Sans MT" panose="020B0502020104020203" pitchFamily="34" charset="0"/>
                <a:cs typeface="Arial"/>
              </a:rPr>
              <a:t>afirmar</a:t>
            </a:r>
            <a:r>
              <a:rPr lang="pt-BR" sz="2800" b="1" spc="-10" dirty="0">
                <a:latin typeface="Gill Sans MT" panose="020B0502020104020203" pitchFamily="34" charset="0"/>
                <a:cs typeface="Arial"/>
              </a:rPr>
              <a:t> </a:t>
            </a:r>
            <a:r>
              <a:rPr lang="pt-BR" sz="2800" b="1" spc="-5" dirty="0">
                <a:latin typeface="Gill Sans MT" panose="020B0502020104020203" pitchFamily="34" charset="0"/>
                <a:cs typeface="Arial"/>
              </a:rPr>
              <a:t>que:</a:t>
            </a:r>
          </a:p>
          <a:p>
            <a:pPr marL="12700" marR="1292860">
              <a:lnSpc>
                <a:spcPct val="100000"/>
              </a:lnSpc>
              <a:spcBef>
                <a:spcPts val="95"/>
              </a:spcBef>
            </a:pPr>
            <a:endParaRPr lang="pt-BR" sz="2800" b="1" dirty="0">
              <a:latin typeface="Gill Sans MT" panose="020B0502020104020203" pitchFamily="34" charset="0"/>
              <a:cs typeface="Arial"/>
            </a:endParaRPr>
          </a:p>
          <a:p>
            <a:pPr marL="367665" indent="-355600">
              <a:lnSpc>
                <a:spcPct val="100000"/>
              </a:lnSpc>
              <a:spcBef>
                <a:spcPts val="805"/>
              </a:spcBef>
              <a:buAutoNum type="alphaLcParenR"/>
              <a:tabLst>
                <a:tab pos="368300" algn="l"/>
              </a:tabLst>
            </a:pPr>
            <a:r>
              <a:rPr lang="pt-BR" sz="2800" spc="-5" dirty="0">
                <a:latin typeface="Gill Sans MT" panose="020B0502020104020203" pitchFamily="34" charset="0"/>
                <a:cs typeface="Arial"/>
              </a:rPr>
              <a:t>atributos</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não</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apresentam</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parêntesis;</a:t>
            </a:r>
            <a:endParaRPr lang="pt-BR" sz="2800" dirty="0">
              <a:latin typeface="Gill Sans MT" panose="020B0502020104020203" pitchFamily="34" charset="0"/>
              <a:cs typeface="Arial"/>
            </a:endParaRPr>
          </a:p>
          <a:p>
            <a:pPr marL="367665" indent="-355600">
              <a:lnSpc>
                <a:spcPct val="100000"/>
              </a:lnSpc>
              <a:spcBef>
                <a:spcPts val="800"/>
              </a:spcBef>
              <a:buAutoNum type="alphaLcParenR"/>
              <a:tabLst>
                <a:tab pos="368300" algn="l"/>
              </a:tabLst>
            </a:pPr>
            <a:r>
              <a:rPr lang="pt-BR" sz="2800" spc="-5" dirty="0">
                <a:latin typeface="Gill Sans MT" panose="020B0502020104020203" pitchFamily="34" charset="0"/>
                <a:cs typeface="Arial"/>
              </a:rPr>
              <a:t>métodos</a:t>
            </a:r>
            <a:r>
              <a:rPr lang="pt-BR" sz="2800" spc="40" dirty="0">
                <a:latin typeface="Gill Sans MT" panose="020B0502020104020203" pitchFamily="34" charset="0"/>
                <a:cs typeface="Arial"/>
              </a:rPr>
              <a:t> </a:t>
            </a:r>
            <a:r>
              <a:rPr lang="pt-BR" sz="2800" spc="-5" dirty="0">
                <a:latin typeface="Gill Sans MT" panose="020B0502020104020203" pitchFamily="34" charset="0"/>
                <a:cs typeface="Arial"/>
              </a:rPr>
              <a:t>só</a:t>
            </a:r>
            <a:r>
              <a:rPr lang="pt-BR" sz="2800" spc="10" dirty="0">
                <a:latin typeface="Gill Sans MT" panose="020B0502020104020203" pitchFamily="34" charset="0"/>
                <a:cs typeface="Arial"/>
              </a:rPr>
              <a:t> </a:t>
            </a:r>
            <a:r>
              <a:rPr lang="pt-BR" sz="2800" spc="-5" dirty="0">
                <a:latin typeface="Gill Sans MT" panose="020B0502020104020203" pitchFamily="34" charset="0"/>
                <a:cs typeface="Arial"/>
              </a:rPr>
              <a:t>apresentam</a:t>
            </a:r>
            <a:r>
              <a:rPr lang="pt-BR" sz="2800" spc="45" dirty="0">
                <a:latin typeface="Gill Sans MT" panose="020B0502020104020203" pitchFamily="34" charset="0"/>
                <a:cs typeface="Arial"/>
              </a:rPr>
              <a:t> </a:t>
            </a:r>
            <a:r>
              <a:rPr lang="pt-BR" sz="2800" spc="-5" dirty="0">
                <a:latin typeface="Gill Sans MT" panose="020B0502020104020203" pitchFamily="34" charset="0"/>
                <a:cs typeface="Arial"/>
              </a:rPr>
              <a:t>parêntesis</a:t>
            </a:r>
            <a:r>
              <a:rPr lang="pt-BR" sz="2800" spc="30" dirty="0">
                <a:latin typeface="Gill Sans MT" panose="020B0502020104020203" pitchFamily="34" charset="0"/>
                <a:cs typeface="Arial"/>
              </a:rPr>
              <a:t> </a:t>
            </a:r>
            <a:r>
              <a:rPr lang="pt-BR" sz="2800" spc="-5" dirty="0">
                <a:latin typeface="Gill Sans MT" panose="020B0502020104020203" pitchFamily="34" charset="0"/>
                <a:cs typeface="Arial"/>
              </a:rPr>
              <a:t>se</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possuírem</a:t>
            </a:r>
            <a:r>
              <a:rPr lang="pt-BR" sz="2800" spc="35" dirty="0">
                <a:latin typeface="Gill Sans MT" panose="020B0502020104020203" pitchFamily="34" charset="0"/>
                <a:cs typeface="Arial"/>
              </a:rPr>
              <a:t> </a:t>
            </a:r>
            <a:r>
              <a:rPr lang="pt-BR" sz="2800" spc="-5" dirty="0">
                <a:latin typeface="Gill Sans MT" panose="020B0502020104020203" pitchFamily="34" charset="0"/>
                <a:cs typeface="Arial"/>
              </a:rPr>
              <a:t>parâmetros;</a:t>
            </a:r>
            <a:endParaRPr lang="pt-BR" sz="2800" dirty="0">
              <a:latin typeface="Gill Sans MT" panose="020B0502020104020203" pitchFamily="34" charset="0"/>
              <a:cs typeface="Arial"/>
            </a:endParaRPr>
          </a:p>
          <a:p>
            <a:pPr marL="367665" marR="876935" indent="-355600">
              <a:lnSpc>
                <a:spcPct val="100000"/>
              </a:lnSpc>
              <a:spcBef>
                <a:spcPts val="795"/>
              </a:spcBef>
              <a:buAutoNum type="alphaLcParenR"/>
              <a:tabLst>
                <a:tab pos="368300" algn="l"/>
              </a:tabLst>
            </a:pPr>
            <a:r>
              <a:rPr lang="pt-BR" sz="2800" spc="-5" dirty="0">
                <a:latin typeface="Gill Sans MT" panose="020B0502020104020203" pitchFamily="34" charset="0"/>
                <a:cs typeface="Arial"/>
              </a:rPr>
              <a:t>atributos</a:t>
            </a:r>
            <a:r>
              <a:rPr lang="pt-BR" sz="2800" spc="30" dirty="0">
                <a:latin typeface="Gill Sans MT" panose="020B0502020104020203" pitchFamily="34" charset="0"/>
                <a:cs typeface="Arial"/>
              </a:rPr>
              <a:t> </a:t>
            </a:r>
            <a:r>
              <a:rPr lang="pt-BR" sz="2800" spc="-5" dirty="0">
                <a:latin typeface="Gill Sans MT" panose="020B0502020104020203" pitchFamily="34" charset="0"/>
                <a:cs typeface="Arial"/>
              </a:rPr>
              <a:t>devem</a:t>
            </a:r>
            <a:r>
              <a:rPr lang="pt-BR" sz="2800" spc="20" dirty="0">
                <a:latin typeface="Gill Sans MT" panose="020B0502020104020203" pitchFamily="34" charset="0"/>
                <a:cs typeface="Arial"/>
              </a:rPr>
              <a:t> </a:t>
            </a:r>
            <a:r>
              <a:rPr lang="pt-BR" sz="2800" spc="-5" dirty="0">
                <a:latin typeface="Gill Sans MT" panose="020B0502020104020203" pitchFamily="34" charset="0"/>
                <a:cs typeface="Arial"/>
              </a:rPr>
              <a:t>possuir</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uma</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implementação</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declarada </a:t>
            </a:r>
            <a:r>
              <a:rPr lang="pt-BR" sz="2800" spc="-595" dirty="0">
                <a:latin typeface="Gill Sans MT" panose="020B0502020104020203" pitchFamily="34" charset="0"/>
                <a:cs typeface="Arial"/>
              </a:rPr>
              <a:t> </a:t>
            </a:r>
            <a:r>
              <a:rPr lang="pt-BR" sz="2800" spc="-5" dirty="0">
                <a:latin typeface="Gill Sans MT" panose="020B0502020104020203" pitchFamily="34" charset="0"/>
                <a:cs typeface="Arial"/>
              </a:rPr>
              <a:t>na</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classe</a:t>
            </a:r>
            <a:r>
              <a:rPr lang="pt-BR" sz="2800" spc="5" dirty="0">
                <a:latin typeface="Gill Sans MT" panose="020B0502020104020203" pitchFamily="34" charset="0"/>
                <a:cs typeface="Arial"/>
              </a:rPr>
              <a:t> </a:t>
            </a:r>
            <a:r>
              <a:rPr lang="pt-BR" sz="2800" spc="-5" dirty="0">
                <a:latin typeface="Gill Sans MT" panose="020B0502020104020203" pitchFamily="34" charset="0"/>
                <a:cs typeface="Arial"/>
              </a:rPr>
              <a:t>que</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será</a:t>
            </a:r>
            <a:r>
              <a:rPr lang="pt-BR" sz="2800" dirty="0">
                <a:latin typeface="Gill Sans MT" panose="020B0502020104020203" pitchFamily="34" charset="0"/>
                <a:cs typeface="Arial"/>
              </a:rPr>
              <a:t> </a:t>
            </a:r>
            <a:r>
              <a:rPr lang="pt-BR" sz="2800" spc="-5" dirty="0">
                <a:latin typeface="Gill Sans MT" panose="020B0502020104020203" pitchFamily="34" charset="0"/>
                <a:cs typeface="Arial"/>
              </a:rPr>
              <a:t>executada</a:t>
            </a:r>
            <a:r>
              <a:rPr lang="pt-BR" sz="2800" spc="30" dirty="0">
                <a:latin typeface="Gill Sans MT" panose="020B0502020104020203" pitchFamily="34" charset="0"/>
                <a:cs typeface="Arial"/>
              </a:rPr>
              <a:t> </a:t>
            </a:r>
            <a:r>
              <a:rPr lang="pt-BR" sz="2800" spc="-5" dirty="0">
                <a:latin typeface="Gill Sans MT" panose="020B0502020104020203" pitchFamily="34" charset="0"/>
                <a:cs typeface="Arial"/>
              </a:rPr>
              <a:t>no</a:t>
            </a:r>
            <a:r>
              <a:rPr lang="pt-BR" sz="2800" spc="10" dirty="0">
                <a:latin typeface="Gill Sans MT" panose="020B0502020104020203" pitchFamily="34" charset="0"/>
                <a:cs typeface="Arial"/>
              </a:rPr>
              <a:t> </a:t>
            </a:r>
            <a:r>
              <a:rPr lang="pt-BR" sz="2800" spc="-5" dirty="0">
                <a:latin typeface="Gill Sans MT" panose="020B0502020104020203" pitchFamily="34" charset="0"/>
                <a:cs typeface="Arial"/>
              </a:rPr>
              <a:t>objeto;</a:t>
            </a:r>
            <a:endParaRPr lang="pt-BR" sz="2800" dirty="0">
              <a:latin typeface="Gill Sans MT" panose="020B0502020104020203" pitchFamily="34" charset="0"/>
              <a:cs typeface="Arial"/>
            </a:endParaRPr>
          </a:p>
          <a:p>
            <a:pPr marL="367665" indent="-355600">
              <a:lnSpc>
                <a:spcPct val="100000"/>
              </a:lnSpc>
              <a:spcBef>
                <a:spcPts val="805"/>
              </a:spcBef>
              <a:buAutoNum type="alphaLcParenR"/>
              <a:tabLst>
                <a:tab pos="368300" algn="l"/>
              </a:tabLst>
            </a:pPr>
            <a:r>
              <a:rPr lang="pt-BR" sz="2800" spc="-5" dirty="0">
                <a:latin typeface="Gill Sans MT" panose="020B0502020104020203" pitchFamily="34" charset="0"/>
                <a:cs typeface="Arial"/>
              </a:rPr>
              <a:t>métodos</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sem</a:t>
            </a:r>
            <a:r>
              <a:rPr lang="pt-BR" sz="2800" spc="-10" dirty="0">
                <a:latin typeface="Gill Sans MT" panose="020B0502020104020203" pitchFamily="34" charset="0"/>
                <a:cs typeface="Arial"/>
              </a:rPr>
              <a:t> </a:t>
            </a:r>
            <a:r>
              <a:rPr lang="pt-BR" sz="2800" spc="-5" dirty="0">
                <a:latin typeface="Gill Sans MT" panose="020B0502020104020203" pitchFamily="34" charset="0"/>
                <a:cs typeface="Arial"/>
              </a:rPr>
              <a:t>parâmetros</a:t>
            </a:r>
            <a:r>
              <a:rPr lang="pt-BR" sz="2800" spc="15" dirty="0">
                <a:latin typeface="Gill Sans MT" panose="020B0502020104020203" pitchFamily="34" charset="0"/>
                <a:cs typeface="Arial"/>
              </a:rPr>
              <a:t> </a:t>
            </a:r>
            <a:r>
              <a:rPr lang="pt-BR" sz="2800" dirty="0">
                <a:latin typeface="Gill Sans MT" panose="020B0502020104020203" pitchFamily="34" charset="0"/>
                <a:cs typeface="Arial"/>
              </a:rPr>
              <a:t>comportam-se</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como</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atributos;</a:t>
            </a:r>
            <a:endParaRPr lang="pt-BR" sz="2800" dirty="0">
              <a:latin typeface="Gill Sans MT" panose="020B0502020104020203" pitchFamily="34" charset="0"/>
              <a:cs typeface="Arial"/>
            </a:endParaRPr>
          </a:p>
          <a:p>
            <a:pPr marL="367665" indent="-355600">
              <a:lnSpc>
                <a:spcPct val="100000"/>
              </a:lnSpc>
              <a:spcBef>
                <a:spcPts val="805"/>
              </a:spcBef>
              <a:buAutoNum type="alphaLcParenR"/>
              <a:tabLst>
                <a:tab pos="368300" algn="l"/>
              </a:tabLst>
            </a:pPr>
            <a:r>
              <a:rPr lang="pt-BR" sz="2800" spc="-5" dirty="0">
                <a:latin typeface="Gill Sans MT" panose="020B0502020104020203" pitchFamily="34" charset="0"/>
                <a:cs typeface="Arial"/>
              </a:rPr>
              <a:t>métodos</a:t>
            </a:r>
            <a:r>
              <a:rPr lang="pt-BR" sz="2800" spc="35" dirty="0">
                <a:latin typeface="Gill Sans MT" panose="020B0502020104020203" pitchFamily="34" charset="0"/>
                <a:cs typeface="Arial"/>
              </a:rPr>
              <a:t> </a:t>
            </a:r>
            <a:r>
              <a:rPr lang="pt-BR" sz="2800" spc="-5" dirty="0">
                <a:latin typeface="Gill Sans MT" panose="020B0502020104020203" pitchFamily="34" charset="0"/>
                <a:cs typeface="Arial"/>
              </a:rPr>
              <a:t>com</a:t>
            </a:r>
            <a:r>
              <a:rPr lang="pt-BR" sz="2800" spc="5" dirty="0">
                <a:latin typeface="Gill Sans MT" panose="020B0502020104020203" pitchFamily="34" charset="0"/>
                <a:cs typeface="Arial"/>
              </a:rPr>
              <a:t> </a:t>
            </a:r>
            <a:r>
              <a:rPr lang="pt-BR" sz="2800" spc="-5" dirty="0">
                <a:latin typeface="Gill Sans MT" panose="020B0502020104020203" pitchFamily="34" charset="0"/>
                <a:cs typeface="Arial"/>
              </a:rPr>
              <a:t>retorno</a:t>
            </a:r>
            <a:r>
              <a:rPr lang="pt-BR" sz="2800" spc="30" dirty="0">
                <a:latin typeface="Gill Sans MT" panose="020B0502020104020203" pitchFamily="34" charset="0"/>
                <a:cs typeface="Arial"/>
              </a:rPr>
              <a:t> </a:t>
            </a:r>
            <a:r>
              <a:rPr lang="pt-BR" sz="2800" spc="-5" dirty="0" err="1">
                <a:latin typeface="Gill Sans MT" panose="020B0502020104020203" pitchFamily="34" charset="0"/>
                <a:cs typeface="Arial"/>
              </a:rPr>
              <a:t>void</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devem</a:t>
            </a:r>
            <a:r>
              <a:rPr lang="pt-BR" sz="2800" spc="10" dirty="0">
                <a:latin typeface="Gill Sans MT" panose="020B0502020104020203" pitchFamily="34" charset="0"/>
                <a:cs typeface="Arial"/>
              </a:rPr>
              <a:t> </a:t>
            </a:r>
            <a:r>
              <a:rPr lang="pt-BR" sz="2800" spc="-5" dirty="0">
                <a:latin typeface="Gill Sans MT" panose="020B0502020104020203" pitchFamily="34" charset="0"/>
                <a:cs typeface="Arial"/>
              </a:rPr>
              <a:t>possuir</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o</a:t>
            </a:r>
            <a:r>
              <a:rPr lang="pt-BR" sz="2800" spc="5" dirty="0">
                <a:latin typeface="Gill Sans MT" panose="020B0502020104020203" pitchFamily="34" charset="0"/>
                <a:cs typeface="Arial"/>
              </a:rPr>
              <a:t> </a:t>
            </a:r>
            <a:r>
              <a:rPr lang="pt-BR" sz="2800" spc="-5" dirty="0">
                <a:latin typeface="Gill Sans MT" panose="020B0502020104020203" pitchFamily="34" charset="0"/>
                <a:cs typeface="Arial"/>
              </a:rPr>
              <a:t>comando</a:t>
            </a:r>
            <a:r>
              <a:rPr lang="pt-BR" sz="2800" spc="30" dirty="0">
                <a:latin typeface="Gill Sans MT" panose="020B0502020104020203" pitchFamily="34" charset="0"/>
                <a:cs typeface="Arial"/>
              </a:rPr>
              <a:t> </a:t>
            </a:r>
            <a:r>
              <a:rPr lang="pt-BR" sz="2800" spc="-5" dirty="0" err="1">
                <a:latin typeface="Gill Sans MT" panose="020B0502020104020203" pitchFamily="34" charset="0"/>
                <a:cs typeface="Arial"/>
              </a:rPr>
              <a:t>return</a:t>
            </a:r>
            <a:endParaRPr lang="pt-BR" sz="2800" dirty="0">
              <a:latin typeface="Gill Sans MT" panose="020B0502020104020203" pitchFamily="34" charset="0"/>
              <a:cs typeface="Arial"/>
            </a:endParaRPr>
          </a:p>
          <a:p>
            <a:pPr marL="367665">
              <a:lnSpc>
                <a:spcPct val="100000"/>
              </a:lnSpc>
              <a:spcBef>
                <a:spcPts val="5"/>
              </a:spcBef>
            </a:pPr>
            <a:r>
              <a:rPr lang="pt-BR" sz="2800" spc="-5" dirty="0">
                <a:latin typeface="Gill Sans MT" panose="020B0502020104020203" pitchFamily="34" charset="0"/>
                <a:cs typeface="Arial"/>
              </a:rPr>
              <a:t>em</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sua</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implementação.</a:t>
            </a:r>
            <a:endParaRPr lang="pt-BR" sz="2800" dirty="0">
              <a:latin typeface="Gill Sans MT" panose="020B0502020104020203" pitchFamily="34" charset="0"/>
              <a:cs typeface="Arial"/>
            </a:endParaRPr>
          </a:p>
        </p:txBody>
      </p:sp>
    </p:spTree>
    <p:extLst>
      <p:ext uri="{BB962C8B-B14F-4D97-AF65-F5344CB8AC3E}">
        <p14:creationId xmlns:p14="http://schemas.microsoft.com/office/powerpoint/2010/main" val="324359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7553202" cy="1015663"/>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OBJETOS - PROPRIEDADES</a:t>
            </a:r>
          </a:p>
          <a:p>
            <a:endParaRPr lang="pt-BR" sz="3000" b="1" dirty="0">
              <a:solidFill>
                <a:schemeClr val="bg1"/>
              </a:solidFill>
              <a:latin typeface="Gill Sans MT" panose="020B0502020104020203" pitchFamily="34" charset="0"/>
              <a:cs typeface="Arial" panose="020B0604020202020204" pitchFamily="34" charset="0"/>
            </a:endParaRPr>
          </a:p>
        </p:txBody>
      </p:sp>
      <p:sp>
        <p:nvSpPr>
          <p:cNvPr id="4" name="object 3"/>
          <p:cNvSpPr txBox="1"/>
          <p:nvPr/>
        </p:nvSpPr>
        <p:spPr>
          <a:xfrm>
            <a:off x="2459083" y="1498786"/>
            <a:ext cx="1475740" cy="514350"/>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r>
              <a:rPr sz="3200" spc="-5" dirty="0">
                <a:latin typeface="Calibri"/>
                <a:cs typeface="Calibri"/>
              </a:rPr>
              <a:t>E</a:t>
            </a:r>
            <a:r>
              <a:rPr sz="3200" spc="-50" dirty="0">
                <a:latin typeface="Calibri"/>
                <a:cs typeface="Calibri"/>
              </a:rPr>
              <a:t>s</a:t>
            </a:r>
            <a:r>
              <a:rPr sz="3200" spc="-45" dirty="0">
                <a:latin typeface="Calibri"/>
                <a:cs typeface="Calibri"/>
              </a:rPr>
              <a:t>t</a:t>
            </a:r>
            <a:r>
              <a:rPr sz="3200" dirty="0">
                <a:latin typeface="Calibri"/>
                <a:cs typeface="Calibri"/>
              </a:rPr>
              <a:t>ado</a:t>
            </a:r>
          </a:p>
        </p:txBody>
      </p:sp>
      <p:sp>
        <p:nvSpPr>
          <p:cNvPr id="5" name="object 4"/>
          <p:cNvSpPr txBox="1"/>
          <p:nvPr/>
        </p:nvSpPr>
        <p:spPr>
          <a:xfrm>
            <a:off x="2459083" y="2669778"/>
            <a:ext cx="3103880" cy="513715"/>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r>
              <a:rPr sz="3200" spc="-5" dirty="0">
                <a:latin typeface="Calibri"/>
                <a:cs typeface="Calibri"/>
              </a:rPr>
              <a:t>Compor</a:t>
            </a:r>
            <a:r>
              <a:rPr sz="3200" spc="-50" dirty="0">
                <a:latin typeface="Calibri"/>
                <a:cs typeface="Calibri"/>
              </a:rPr>
              <a:t>t</a:t>
            </a:r>
            <a:r>
              <a:rPr sz="3200" dirty="0">
                <a:latin typeface="Calibri"/>
                <a:cs typeface="Calibri"/>
              </a:rPr>
              <a:t>ame</a:t>
            </a:r>
            <a:r>
              <a:rPr sz="3200" spc="-30" dirty="0">
                <a:latin typeface="Calibri"/>
                <a:cs typeface="Calibri"/>
              </a:rPr>
              <a:t>n</a:t>
            </a:r>
            <a:r>
              <a:rPr sz="3200" spc="-45" dirty="0">
                <a:latin typeface="Calibri"/>
                <a:cs typeface="Calibri"/>
              </a:rPr>
              <a:t>t</a:t>
            </a:r>
            <a:r>
              <a:rPr sz="3200" dirty="0">
                <a:latin typeface="Calibri"/>
                <a:cs typeface="Calibri"/>
              </a:rPr>
              <a:t>o</a:t>
            </a:r>
            <a:endParaRPr sz="3200">
              <a:latin typeface="Calibri"/>
              <a:cs typeface="Calibri"/>
            </a:endParaRPr>
          </a:p>
        </p:txBody>
      </p:sp>
      <p:sp>
        <p:nvSpPr>
          <p:cNvPr id="6" name="object 5"/>
          <p:cNvSpPr txBox="1"/>
          <p:nvPr/>
        </p:nvSpPr>
        <p:spPr>
          <a:xfrm>
            <a:off x="2459083" y="4425807"/>
            <a:ext cx="2149475" cy="513715"/>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3200" dirty="0">
                <a:latin typeface="Calibri"/>
                <a:cs typeface="Calibri"/>
              </a:rPr>
              <a:t>Ide</a:t>
            </a:r>
            <a:r>
              <a:rPr sz="3200" spc="-35" dirty="0">
                <a:latin typeface="Calibri"/>
                <a:cs typeface="Calibri"/>
              </a:rPr>
              <a:t>n</a:t>
            </a:r>
            <a:r>
              <a:rPr sz="3200" dirty="0">
                <a:latin typeface="Calibri"/>
                <a:cs typeface="Calibri"/>
              </a:rPr>
              <a:t>t</a:t>
            </a:r>
            <a:r>
              <a:rPr sz="3200" spc="-10" dirty="0">
                <a:latin typeface="Calibri"/>
                <a:cs typeface="Calibri"/>
              </a:rPr>
              <a:t>i</a:t>
            </a:r>
            <a:r>
              <a:rPr sz="3200" spc="-5" dirty="0">
                <a:latin typeface="Calibri"/>
                <a:cs typeface="Calibri"/>
              </a:rPr>
              <a:t>dade</a:t>
            </a:r>
            <a:endParaRPr sz="3200">
              <a:latin typeface="Calibri"/>
              <a:cs typeface="Calibri"/>
            </a:endParaRPr>
          </a:p>
        </p:txBody>
      </p:sp>
      <p:pic>
        <p:nvPicPr>
          <p:cNvPr id="7" name="object 6"/>
          <p:cNvPicPr/>
          <p:nvPr/>
        </p:nvPicPr>
        <p:blipFill>
          <a:blip r:embed="rId2" cstate="print"/>
          <a:stretch>
            <a:fillRect/>
          </a:stretch>
        </p:blipFill>
        <p:spPr>
          <a:xfrm>
            <a:off x="4686535" y="1634218"/>
            <a:ext cx="885964" cy="1101471"/>
          </a:xfrm>
          <a:prstGeom prst="rect">
            <a:avLst/>
          </a:prstGeom>
        </p:spPr>
      </p:pic>
      <p:sp>
        <p:nvSpPr>
          <p:cNvPr id="8" name="object 7"/>
          <p:cNvSpPr/>
          <p:nvPr/>
        </p:nvSpPr>
        <p:spPr>
          <a:xfrm>
            <a:off x="5693011" y="1710798"/>
            <a:ext cx="1226185" cy="834390"/>
          </a:xfrm>
          <a:custGeom>
            <a:avLst/>
            <a:gdLst/>
            <a:ahLst/>
            <a:cxnLst/>
            <a:rect l="l" t="t" r="r" b="b"/>
            <a:pathLst>
              <a:path w="1226185" h="834389">
                <a:moveTo>
                  <a:pt x="1225804" y="16764"/>
                </a:moveTo>
                <a:lnTo>
                  <a:pt x="1219174" y="15621"/>
                </a:lnTo>
                <a:lnTo>
                  <a:pt x="1130808" y="381"/>
                </a:lnTo>
                <a:lnTo>
                  <a:pt x="1128268" y="0"/>
                </a:lnTo>
                <a:lnTo>
                  <a:pt x="1125728" y="1778"/>
                </a:lnTo>
                <a:lnTo>
                  <a:pt x="1125347" y="4318"/>
                </a:lnTo>
                <a:lnTo>
                  <a:pt x="1124839" y="6858"/>
                </a:lnTo>
                <a:lnTo>
                  <a:pt x="1126617" y="9398"/>
                </a:lnTo>
                <a:lnTo>
                  <a:pt x="1129157" y="9779"/>
                </a:lnTo>
                <a:lnTo>
                  <a:pt x="1198791" y="21780"/>
                </a:lnTo>
                <a:lnTo>
                  <a:pt x="0" y="469646"/>
                </a:lnTo>
                <a:lnTo>
                  <a:pt x="1651" y="474154"/>
                </a:lnTo>
                <a:lnTo>
                  <a:pt x="381" y="478790"/>
                </a:lnTo>
                <a:lnTo>
                  <a:pt x="1198397" y="806348"/>
                </a:lnTo>
                <a:lnTo>
                  <a:pt x="1130300" y="824611"/>
                </a:lnTo>
                <a:lnTo>
                  <a:pt x="1127760" y="825246"/>
                </a:lnTo>
                <a:lnTo>
                  <a:pt x="1126236" y="827913"/>
                </a:lnTo>
                <a:lnTo>
                  <a:pt x="1127506" y="832993"/>
                </a:lnTo>
                <a:lnTo>
                  <a:pt x="1130173" y="834390"/>
                </a:lnTo>
                <a:lnTo>
                  <a:pt x="1132713" y="833755"/>
                </a:lnTo>
                <a:lnTo>
                  <a:pt x="1217726" y="811022"/>
                </a:lnTo>
                <a:lnTo>
                  <a:pt x="1225804" y="808863"/>
                </a:lnTo>
                <a:lnTo>
                  <a:pt x="1158367" y="740029"/>
                </a:lnTo>
                <a:lnTo>
                  <a:pt x="1156462" y="738251"/>
                </a:lnTo>
                <a:lnTo>
                  <a:pt x="1153414" y="738124"/>
                </a:lnTo>
                <a:lnTo>
                  <a:pt x="1151636" y="740029"/>
                </a:lnTo>
                <a:lnTo>
                  <a:pt x="1149731" y="741807"/>
                </a:lnTo>
                <a:lnTo>
                  <a:pt x="1149731" y="744855"/>
                </a:lnTo>
                <a:lnTo>
                  <a:pt x="1151509" y="746760"/>
                </a:lnTo>
                <a:lnTo>
                  <a:pt x="1200937" y="797115"/>
                </a:lnTo>
                <a:lnTo>
                  <a:pt x="17259" y="473443"/>
                </a:lnTo>
                <a:lnTo>
                  <a:pt x="1202029" y="30734"/>
                </a:lnTo>
                <a:lnTo>
                  <a:pt x="1155827" y="87376"/>
                </a:lnTo>
                <a:lnTo>
                  <a:pt x="1156081" y="90424"/>
                </a:lnTo>
                <a:lnTo>
                  <a:pt x="1160145" y="93726"/>
                </a:lnTo>
                <a:lnTo>
                  <a:pt x="1163193" y="93472"/>
                </a:lnTo>
                <a:lnTo>
                  <a:pt x="1225804" y="16764"/>
                </a:lnTo>
                <a:close/>
              </a:path>
            </a:pathLst>
          </a:custGeom>
          <a:solidFill>
            <a:srgbClr val="497DBA"/>
          </a:solidFill>
        </p:spPr>
        <p:txBody>
          <a:bodyPr wrap="square" lIns="0" tIns="0" rIns="0" bIns="0" rtlCol="0"/>
          <a:lstStyle/>
          <a:p>
            <a:endParaRPr/>
          </a:p>
        </p:txBody>
      </p:sp>
      <p:sp>
        <p:nvSpPr>
          <p:cNvPr id="9" name="object 8"/>
          <p:cNvSpPr txBox="1"/>
          <p:nvPr/>
        </p:nvSpPr>
        <p:spPr>
          <a:xfrm>
            <a:off x="6998444" y="1561193"/>
            <a:ext cx="56769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Acesa</a:t>
            </a:r>
            <a:endParaRPr sz="1800">
              <a:latin typeface="Calibri"/>
              <a:cs typeface="Calibri"/>
            </a:endParaRPr>
          </a:p>
        </p:txBody>
      </p:sp>
      <p:sp>
        <p:nvSpPr>
          <p:cNvPr id="10" name="object 9"/>
          <p:cNvSpPr txBox="1"/>
          <p:nvPr/>
        </p:nvSpPr>
        <p:spPr>
          <a:xfrm>
            <a:off x="7006064" y="2353420"/>
            <a:ext cx="8312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Ap</a:t>
            </a:r>
            <a:r>
              <a:rPr sz="1800" spc="5" dirty="0">
                <a:latin typeface="Calibri"/>
                <a:cs typeface="Calibri"/>
              </a:rPr>
              <a:t>a</a:t>
            </a:r>
            <a:r>
              <a:rPr sz="1800" spc="-35" dirty="0">
                <a:latin typeface="Calibri"/>
                <a:cs typeface="Calibri"/>
              </a:rPr>
              <a:t>g</a:t>
            </a:r>
            <a:r>
              <a:rPr sz="1800" dirty="0">
                <a:latin typeface="Calibri"/>
                <a:cs typeface="Calibri"/>
              </a:rPr>
              <a:t>ada</a:t>
            </a:r>
            <a:endParaRPr sz="1800">
              <a:latin typeface="Calibri"/>
              <a:cs typeface="Calibri"/>
            </a:endParaRPr>
          </a:p>
        </p:txBody>
      </p:sp>
      <p:pic>
        <p:nvPicPr>
          <p:cNvPr id="11" name="object 10"/>
          <p:cNvPicPr/>
          <p:nvPr/>
        </p:nvPicPr>
        <p:blipFill>
          <a:blip r:embed="rId2" cstate="print"/>
          <a:stretch>
            <a:fillRect/>
          </a:stretch>
        </p:blipFill>
        <p:spPr>
          <a:xfrm>
            <a:off x="4697966" y="3203557"/>
            <a:ext cx="885964" cy="1101470"/>
          </a:xfrm>
          <a:prstGeom prst="rect">
            <a:avLst/>
          </a:prstGeom>
        </p:spPr>
      </p:pic>
      <p:sp>
        <p:nvSpPr>
          <p:cNvPr id="12" name="object 11"/>
          <p:cNvSpPr/>
          <p:nvPr/>
        </p:nvSpPr>
        <p:spPr>
          <a:xfrm>
            <a:off x="5704441" y="3280137"/>
            <a:ext cx="1226185" cy="835025"/>
          </a:xfrm>
          <a:custGeom>
            <a:avLst/>
            <a:gdLst/>
            <a:ahLst/>
            <a:cxnLst/>
            <a:rect l="l" t="t" r="r" b="b"/>
            <a:pathLst>
              <a:path w="1226185" h="835025">
                <a:moveTo>
                  <a:pt x="1225804" y="16764"/>
                </a:moveTo>
                <a:lnTo>
                  <a:pt x="1219123" y="15621"/>
                </a:lnTo>
                <a:lnTo>
                  <a:pt x="1130808" y="508"/>
                </a:lnTo>
                <a:lnTo>
                  <a:pt x="1128268" y="0"/>
                </a:lnTo>
                <a:lnTo>
                  <a:pt x="1125855" y="1778"/>
                </a:lnTo>
                <a:lnTo>
                  <a:pt x="1125347" y="4318"/>
                </a:lnTo>
                <a:lnTo>
                  <a:pt x="1124966" y="6985"/>
                </a:lnTo>
                <a:lnTo>
                  <a:pt x="1126617" y="9398"/>
                </a:lnTo>
                <a:lnTo>
                  <a:pt x="1129284" y="9779"/>
                </a:lnTo>
                <a:lnTo>
                  <a:pt x="1198880" y="21793"/>
                </a:lnTo>
                <a:lnTo>
                  <a:pt x="0" y="469773"/>
                </a:lnTo>
                <a:lnTo>
                  <a:pt x="1651" y="474218"/>
                </a:lnTo>
                <a:lnTo>
                  <a:pt x="381" y="478790"/>
                </a:lnTo>
                <a:lnTo>
                  <a:pt x="1198397" y="806348"/>
                </a:lnTo>
                <a:lnTo>
                  <a:pt x="1130300" y="824611"/>
                </a:lnTo>
                <a:lnTo>
                  <a:pt x="1127760" y="825246"/>
                </a:lnTo>
                <a:lnTo>
                  <a:pt x="1126236" y="827913"/>
                </a:lnTo>
                <a:lnTo>
                  <a:pt x="1126871" y="830453"/>
                </a:lnTo>
                <a:lnTo>
                  <a:pt x="1127633" y="832993"/>
                </a:lnTo>
                <a:lnTo>
                  <a:pt x="1130173" y="834517"/>
                </a:lnTo>
                <a:lnTo>
                  <a:pt x="1132713" y="833755"/>
                </a:lnTo>
                <a:lnTo>
                  <a:pt x="1217726" y="811022"/>
                </a:lnTo>
                <a:lnTo>
                  <a:pt x="1225804" y="808863"/>
                </a:lnTo>
                <a:lnTo>
                  <a:pt x="1158367" y="740156"/>
                </a:lnTo>
                <a:lnTo>
                  <a:pt x="1156462" y="738251"/>
                </a:lnTo>
                <a:lnTo>
                  <a:pt x="1153541" y="738251"/>
                </a:lnTo>
                <a:lnTo>
                  <a:pt x="1151636" y="740029"/>
                </a:lnTo>
                <a:lnTo>
                  <a:pt x="1149731" y="741934"/>
                </a:lnTo>
                <a:lnTo>
                  <a:pt x="1149731" y="744855"/>
                </a:lnTo>
                <a:lnTo>
                  <a:pt x="1151509" y="746760"/>
                </a:lnTo>
                <a:lnTo>
                  <a:pt x="1201102" y="797280"/>
                </a:lnTo>
                <a:lnTo>
                  <a:pt x="17068" y="473519"/>
                </a:lnTo>
                <a:lnTo>
                  <a:pt x="1202296" y="30645"/>
                </a:lnTo>
                <a:lnTo>
                  <a:pt x="1157478" y="85344"/>
                </a:lnTo>
                <a:lnTo>
                  <a:pt x="1155827" y="87503"/>
                </a:lnTo>
                <a:lnTo>
                  <a:pt x="1156081" y="90424"/>
                </a:lnTo>
                <a:lnTo>
                  <a:pt x="1160145" y="93726"/>
                </a:lnTo>
                <a:lnTo>
                  <a:pt x="1163193" y="93472"/>
                </a:lnTo>
                <a:lnTo>
                  <a:pt x="1225804" y="16764"/>
                </a:lnTo>
                <a:close/>
              </a:path>
            </a:pathLst>
          </a:custGeom>
          <a:solidFill>
            <a:srgbClr val="497DBA"/>
          </a:solidFill>
        </p:spPr>
        <p:txBody>
          <a:bodyPr wrap="square" lIns="0" tIns="0" rIns="0" bIns="0" rtlCol="0"/>
          <a:lstStyle/>
          <a:p>
            <a:endParaRPr/>
          </a:p>
        </p:txBody>
      </p:sp>
      <p:sp>
        <p:nvSpPr>
          <p:cNvPr id="13" name="object 12"/>
          <p:cNvSpPr txBox="1"/>
          <p:nvPr/>
        </p:nvSpPr>
        <p:spPr>
          <a:xfrm>
            <a:off x="7009746" y="3130913"/>
            <a:ext cx="803275" cy="109220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Acender</a:t>
            </a:r>
            <a:endParaRPr sz="1800">
              <a:latin typeface="Calibri"/>
              <a:cs typeface="Calibri"/>
            </a:endParaRPr>
          </a:p>
          <a:p>
            <a:pPr>
              <a:lnSpc>
                <a:spcPct val="100000"/>
              </a:lnSpc>
            </a:pPr>
            <a:endParaRPr sz="1800">
              <a:latin typeface="Calibri"/>
              <a:cs typeface="Calibri"/>
            </a:endParaRPr>
          </a:p>
          <a:p>
            <a:pPr>
              <a:lnSpc>
                <a:spcPct val="100000"/>
              </a:lnSpc>
              <a:spcBef>
                <a:spcPts val="45"/>
              </a:spcBef>
            </a:pPr>
            <a:endParaRPr sz="1500">
              <a:latin typeface="Calibri"/>
              <a:cs typeface="Calibri"/>
            </a:endParaRPr>
          </a:p>
          <a:p>
            <a:pPr marL="20320">
              <a:lnSpc>
                <a:spcPct val="100000"/>
              </a:lnSpc>
              <a:spcBef>
                <a:spcPts val="5"/>
              </a:spcBef>
            </a:pPr>
            <a:r>
              <a:rPr sz="1800" spc="-5" dirty="0">
                <a:latin typeface="Calibri"/>
                <a:cs typeface="Calibri"/>
              </a:rPr>
              <a:t>Apagar</a:t>
            </a:r>
            <a:endParaRPr sz="1800">
              <a:latin typeface="Calibri"/>
              <a:cs typeface="Calibri"/>
            </a:endParaRPr>
          </a:p>
        </p:txBody>
      </p:sp>
      <p:pic>
        <p:nvPicPr>
          <p:cNvPr id="14" name="object 13"/>
          <p:cNvPicPr/>
          <p:nvPr/>
        </p:nvPicPr>
        <p:blipFill>
          <a:blip r:embed="rId3" cstate="print"/>
          <a:stretch>
            <a:fillRect/>
          </a:stretch>
        </p:blipFill>
        <p:spPr>
          <a:xfrm>
            <a:off x="3936982" y="4895933"/>
            <a:ext cx="4762500" cy="1295400"/>
          </a:xfrm>
          <a:prstGeom prst="rect">
            <a:avLst/>
          </a:prstGeom>
        </p:spPr>
      </p:pic>
    </p:spTree>
    <p:extLst>
      <p:ext uri="{BB962C8B-B14F-4D97-AF65-F5344CB8AC3E}">
        <p14:creationId xmlns:p14="http://schemas.microsoft.com/office/powerpoint/2010/main" val="157574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7553202"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EXERCÍCIOS </a:t>
            </a:r>
          </a:p>
        </p:txBody>
      </p:sp>
      <p:sp>
        <p:nvSpPr>
          <p:cNvPr id="3" name="Retângulo 2"/>
          <p:cNvSpPr/>
          <p:nvPr/>
        </p:nvSpPr>
        <p:spPr>
          <a:xfrm>
            <a:off x="475831" y="1341602"/>
            <a:ext cx="11240337" cy="4926990"/>
          </a:xfrm>
          <a:prstGeom prst="rect">
            <a:avLst/>
          </a:prstGeom>
        </p:spPr>
        <p:txBody>
          <a:bodyPr wrap="square">
            <a:spAutoFit/>
          </a:bodyPr>
          <a:lstStyle/>
          <a:p>
            <a:pPr marL="12700" marR="1292860">
              <a:lnSpc>
                <a:spcPct val="100000"/>
              </a:lnSpc>
              <a:spcBef>
                <a:spcPts val="95"/>
              </a:spcBef>
            </a:pPr>
            <a:r>
              <a:rPr lang="pt-BR" sz="2800" b="1" spc="-5" dirty="0">
                <a:latin typeface="Gill Sans MT" panose="020B0502020104020203" pitchFamily="34" charset="0"/>
                <a:cs typeface="Arial"/>
              </a:rPr>
              <a:t>4) Sobre</a:t>
            </a:r>
            <a:r>
              <a:rPr lang="pt-BR" sz="2800" b="1" spc="10" dirty="0">
                <a:latin typeface="Gill Sans MT" panose="020B0502020104020203" pitchFamily="34" charset="0"/>
                <a:cs typeface="Arial"/>
              </a:rPr>
              <a:t> </a:t>
            </a:r>
            <a:r>
              <a:rPr lang="pt-BR" sz="2800" b="1" spc="-5" dirty="0">
                <a:latin typeface="Gill Sans MT" panose="020B0502020104020203" pitchFamily="34" charset="0"/>
                <a:cs typeface="Arial"/>
              </a:rPr>
              <a:t>os</a:t>
            </a:r>
            <a:r>
              <a:rPr lang="pt-BR" sz="2800" b="1" spc="5" dirty="0">
                <a:latin typeface="Gill Sans MT" panose="020B0502020104020203" pitchFamily="34" charset="0"/>
                <a:cs typeface="Arial"/>
              </a:rPr>
              <a:t> </a:t>
            </a:r>
            <a:r>
              <a:rPr lang="pt-BR" sz="2800" b="1" spc="-5" dirty="0">
                <a:latin typeface="Gill Sans MT" panose="020B0502020104020203" pitchFamily="34" charset="0"/>
                <a:cs typeface="Arial"/>
              </a:rPr>
              <a:t>atributos</a:t>
            </a:r>
            <a:r>
              <a:rPr lang="pt-BR" sz="2800" b="1" spc="45" dirty="0">
                <a:latin typeface="Gill Sans MT" panose="020B0502020104020203" pitchFamily="34" charset="0"/>
                <a:cs typeface="Arial"/>
              </a:rPr>
              <a:t> </a:t>
            </a:r>
            <a:r>
              <a:rPr lang="pt-BR" sz="2800" b="1" spc="-5" dirty="0">
                <a:latin typeface="Gill Sans MT" panose="020B0502020104020203" pitchFamily="34" charset="0"/>
                <a:cs typeface="Arial"/>
              </a:rPr>
              <a:t>e</a:t>
            </a:r>
            <a:r>
              <a:rPr lang="pt-BR" sz="2800" b="1" dirty="0">
                <a:latin typeface="Gill Sans MT" panose="020B0502020104020203" pitchFamily="34" charset="0"/>
                <a:cs typeface="Arial"/>
              </a:rPr>
              <a:t> </a:t>
            </a:r>
            <a:r>
              <a:rPr lang="pt-BR" sz="2800" b="1" spc="-5" dirty="0">
                <a:latin typeface="Gill Sans MT" panose="020B0502020104020203" pitchFamily="34" charset="0"/>
                <a:cs typeface="Arial"/>
              </a:rPr>
              <a:t>métodos</a:t>
            </a:r>
            <a:r>
              <a:rPr lang="pt-BR" sz="2800" b="1" spc="30" dirty="0">
                <a:latin typeface="Gill Sans MT" panose="020B0502020104020203" pitchFamily="34" charset="0"/>
                <a:cs typeface="Arial"/>
              </a:rPr>
              <a:t> </a:t>
            </a:r>
            <a:r>
              <a:rPr lang="pt-BR" sz="2800" b="1" spc="-5" dirty="0">
                <a:latin typeface="Gill Sans MT" panose="020B0502020104020203" pitchFamily="34" charset="0"/>
                <a:cs typeface="Arial"/>
              </a:rPr>
              <a:t>de</a:t>
            </a:r>
            <a:r>
              <a:rPr lang="pt-BR" sz="2800" b="1" spc="5" dirty="0">
                <a:latin typeface="Gill Sans MT" panose="020B0502020104020203" pitchFamily="34" charset="0"/>
                <a:cs typeface="Arial"/>
              </a:rPr>
              <a:t> </a:t>
            </a:r>
            <a:r>
              <a:rPr lang="pt-BR" sz="2800" b="1" spc="-5" dirty="0">
                <a:latin typeface="Gill Sans MT" panose="020B0502020104020203" pitchFamily="34" charset="0"/>
                <a:cs typeface="Arial"/>
              </a:rPr>
              <a:t>uma</a:t>
            </a:r>
            <a:r>
              <a:rPr lang="pt-BR" sz="2800" b="1" spc="20" dirty="0">
                <a:latin typeface="Gill Sans MT" panose="020B0502020104020203" pitchFamily="34" charset="0"/>
                <a:cs typeface="Arial"/>
              </a:rPr>
              <a:t> </a:t>
            </a:r>
            <a:r>
              <a:rPr lang="pt-BR" sz="2800" b="1" spc="-5" dirty="0">
                <a:latin typeface="Gill Sans MT" panose="020B0502020104020203" pitchFamily="34" charset="0"/>
                <a:cs typeface="Arial"/>
              </a:rPr>
              <a:t>classe,</a:t>
            </a:r>
            <a:r>
              <a:rPr lang="pt-BR" sz="2800" b="1" dirty="0">
                <a:latin typeface="Gill Sans MT" panose="020B0502020104020203" pitchFamily="34" charset="0"/>
                <a:cs typeface="Arial"/>
              </a:rPr>
              <a:t> </a:t>
            </a:r>
            <a:r>
              <a:rPr lang="pt-BR" sz="2800" b="1" spc="-5" dirty="0">
                <a:latin typeface="Gill Sans MT" panose="020B0502020104020203" pitchFamily="34" charset="0"/>
                <a:cs typeface="Arial"/>
              </a:rPr>
              <a:t>podemos </a:t>
            </a:r>
            <a:r>
              <a:rPr lang="pt-BR" sz="2800" b="1" spc="-595" dirty="0">
                <a:latin typeface="Gill Sans MT" panose="020B0502020104020203" pitchFamily="34" charset="0"/>
                <a:cs typeface="Arial"/>
              </a:rPr>
              <a:t> </a:t>
            </a:r>
            <a:r>
              <a:rPr lang="pt-BR" sz="2800" b="1" spc="-5" dirty="0">
                <a:latin typeface="Gill Sans MT" panose="020B0502020104020203" pitchFamily="34" charset="0"/>
                <a:cs typeface="Arial"/>
              </a:rPr>
              <a:t>afirmar</a:t>
            </a:r>
            <a:r>
              <a:rPr lang="pt-BR" sz="2800" b="1" spc="-10" dirty="0">
                <a:latin typeface="Gill Sans MT" panose="020B0502020104020203" pitchFamily="34" charset="0"/>
                <a:cs typeface="Arial"/>
              </a:rPr>
              <a:t> </a:t>
            </a:r>
            <a:r>
              <a:rPr lang="pt-BR" sz="2800" b="1" spc="-5" dirty="0">
                <a:latin typeface="Gill Sans MT" panose="020B0502020104020203" pitchFamily="34" charset="0"/>
                <a:cs typeface="Arial"/>
              </a:rPr>
              <a:t>que:</a:t>
            </a:r>
          </a:p>
          <a:p>
            <a:pPr marL="12700" marR="1292860">
              <a:lnSpc>
                <a:spcPct val="100000"/>
              </a:lnSpc>
              <a:spcBef>
                <a:spcPts val="95"/>
              </a:spcBef>
            </a:pPr>
            <a:endParaRPr lang="pt-BR" sz="2800" dirty="0">
              <a:latin typeface="Gill Sans MT" panose="020B0502020104020203" pitchFamily="34" charset="0"/>
              <a:cs typeface="Arial"/>
            </a:endParaRPr>
          </a:p>
          <a:p>
            <a:pPr marL="367665" indent="-355600">
              <a:lnSpc>
                <a:spcPct val="100000"/>
              </a:lnSpc>
              <a:spcBef>
                <a:spcPts val="805"/>
              </a:spcBef>
              <a:buAutoNum type="alphaLcParenR"/>
              <a:tabLst>
                <a:tab pos="368300" algn="l"/>
              </a:tabLst>
            </a:pPr>
            <a:r>
              <a:rPr lang="pt-BR" sz="2800" spc="-5" dirty="0">
                <a:latin typeface="Gill Sans MT" panose="020B0502020104020203" pitchFamily="34" charset="0"/>
                <a:cs typeface="Arial"/>
              </a:rPr>
              <a:t>atributos</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não</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apresentam</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parêntesis;</a:t>
            </a:r>
            <a:endParaRPr lang="pt-BR" sz="2800" dirty="0">
              <a:latin typeface="Gill Sans MT" panose="020B0502020104020203" pitchFamily="34" charset="0"/>
              <a:cs typeface="Arial"/>
            </a:endParaRPr>
          </a:p>
          <a:p>
            <a:pPr marL="367665" indent="-355600">
              <a:lnSpc>
                <a:spcPct val="100000"/>
              </a:lnSpc>
              <a:spcBef>
                <a:spcPts val="800"/>
              </a:spcBef>
              <a:buAutoNum type="alphaLcParenR"/>
              <a:tabLst>
                <a:tab pos="368300" algn="l"/>
              </a:tabLst>
            </a:pPr>
            <a:r>
              <a:rPr lang="pt-BR" sz="2800" spc="-5" dirty="0">
                <a:latin typeface="Gill Sans MT" panose="020B0502020104020203" pitchFamily="34" charset="0"/>
                <a:cs typeface="Arial"/>
              </a:rPr>
              <a:t>métodos</a:t>
            </a:r>
            <a:r>
              <a:rPr lang="pt-BR" sz="2800" spc="40" dirty="0">
                <a:latin typeface="Gill Sans MT" panose="020B0502020104020203" pitchFamily="34" charset="0"/>
                <a:cs typeface="Arial"/>
              </a:rPr>
              <a:t> </a:t>
            </a:r>
            <a:r>
              <a:rPr lang="pt-BR" sz="2800" spc="-5" dirty="0">
                <a:latin typeface="Gill Sans MT" panose="020B0502020104020203" pitchFamily="34" charset="0"/>
                <a:cs typeface="Arial"/>
              </a:rPr>
              <a:t>só</a:t>
            </a:r>
            <a:r>
              <a:rPr lang="pt-BR" sz="2800" spc="10" dirty="0">
                <a:latin typeface="Gill Sans MT" panose="020B0502020104020203" pitchFamily="34" charset="0"/>
                <a:cs typeface="Arial"/>
              </a:rPr>
              <a:t> </a:t>
            </a:r>
            <a:r>
              <a:rPr lang="pt-BR" sz="2800" spc="-5" dirty="0">
                <a:latin typeface="Gill Sans MT" panose="020B0502020104020203" pitchFamily="34" charset="0"/>
                <a:cs typeface="Arial"/>
              </a:rPr>
              <a:t>apresentam</a:t>
            </a:r>
            <a:r>
              <a:rPr lang="pt-BR" sz="2800" spc="45" dirty="0">
                <a:latin typeface="Gill Sans MT" panose="020B0502020104020203" pitchFamily="34" charset="0"/>
                <a:cs typeface="Arial"/>
              </a:rPr>
              <a:t> </a:t>
            </a:r>
            <a:r>
              <a:rPr lang="pt-BR" sz="2800" spc="-5" dirty="0">
                <a:latin typeface="Gill Sans MT" panose="020B0502020104020203" pitchFamily="34" charset="0"/>
                <a:cs typeface="Arial"/>
              </a:rPr>
              <a:t>parêntesis</a:t>
            </a:r>
            <a:r>
              <a:rPr lang="pt-BR" sz="2800" spc="30" dirty="0">
                <a:latin typeface="Gill Sans MT" panose="020B0502020104020203" pitchFamily="34" charset="0"/>
                <a:cs typeface="Arial"/>
              </a:rPr>
              <a:t> </a:t>
            </a:r>
            <a:r>
              <a:rPr lang="pt-BR" sz="2800" spc="-5" dirty="0">
                <a:latin typeface="Gill Sans MT" panose="020B0502020104020203" pitchFamily="34" charset="0"/>
                <a:cs typeface="Arial"/>
              </a:rPr>
              <a:t>se</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possuírem</a:t>
            </a:r>
            <a:r>
              <a:rPr lang="pt-BR" sz="2800" spc="35" dirty="0">
                <a:latin typeface="Gill Sans MT" panose="020B0502020104020203" pitchFamily="34" charset="0"/>
                <a:cs typeface="Arial"/>
              </a:rPr>
              <a:t> </a:t>
            </a:r>
            <a:r>
              <a:rPr lang="pt-BR" sz="2800" spc="-5" dirty="0">
                <a:latin typeface="Gill Sans MT" panose="020B0502020104020203" pitchFamily="34" charset="0"/>
                <a:cs typeface="Arial"/>
              </a:rPr>
              <a:t>parâmetros;</a:t>
            </a:r>
            <a:endParaRPr lang="pt-BR" sz="2800" dirty="0">
              <a:latin typeface="Gill Sans MT" panose="020B0502020104020203" pitchFamily="34" charset="0"/>
              <a:cs typeface="Arial"/>
            </a:endParaRPr>
          </a:p>
          <a:p>
            <a:pPr marL="367665" marR="876935" indent="-355600">
              <a:lnSpc>
                <a:spcPct val="100000"/>
              </a:lnSpc>
              <a:spcBef>
                <a:spcPts val="795"/>
              </a:spcBef>
              <a:buAutoNum type="alphaLcParenR"/>
              <a:tabLst>
                <a:tab pos="368300" algn="l"/>
              </a:tabLst>
            </a:pPr>
            <a:r>
              <a:rPr lang="pt-BR" sz="2800" spc="-5" dirty="0">
                <a:latin typeface="Gill Sans MT" panose="020B0502020104020203" pitchFamily="34" charset="0"/>
                <a:cs typeface="Arial"/>
              </a:rPr>
              <a:t>atributos</a:t>
            </a:r>
            <a:r>
              <a:rPr lang="pt-BR" sz="2800" spc="30" dirty="0">
                <a:latin typeface="Gill Sans MT" panose="020B0502020104020203" pitchFamily="34" charset="0"/>
                <a:cs typeface="Arial"/>
              </a:rPr>
              <a:t> </a:t>
            </a:r>
            <a:r>
              <a:rPr lang="pt-BR" sz="2800" spc="-5" dirty="0">
                <a:latin typeface="Gill Sans MT" panose="020B0502020104020203" pitchFamily="34" charset="0"/>
                <a:cs typeface="Arial"/>
              </a:rPr>
              <a:t>devem</a:t>
            </a:r>
            <a:r>
              <a:rPr lang="pt-BR" sz="2800" spc="20" dirty="0">
                <a:latin typeface="Gill Sans MT" panose="020B0502020104020203" pitchFamily="34" charset="0"/>
                <a:cs typeface="Arial"/>
              </a:rPr>
              <a:t> </a:t>
            </a:r>
            <a:r>
              <a:rPr lang="pt-BR" sz="2800" spc="-5" dirty="0">
                <a:latin typeface="Gill Sans MT" panose="020B0502020104020203" pitchFamily="34" charset="0"/>
                <a:cs typeface="Arial"/>
              </a:rPr>
              <a:t>possuir</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uma</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implementação</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declarada </a:t>
            </a:r>
            <a:r>
              <a:rPr lang="pt-BR" sz="2800" spc="-595" dirty="0">
                <a:latin typeface="Gill Sans MT" panose="020B0502020104020203" pitchFamily="34" charset="0"/>
                <a:cs typeface="Arial"/>
              </a:rPr>
              <a:t> </a:t>
            </a:r>
            <a:r>
              <a:rPr lang="pt-BR" sz="2800" spc="-5" dirty="0">
                <a:latin typeface="Gill Sans MT" panose="020B0502020104020203" pitchFamily="34" charset="0"/>
                <a:cs typeface="Arial"/>
              </a:rPr>
              <a:t>na</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classe</a:t>
            </a:r>
            <a:r>
              <a:rPr lang="pt-BR" sz="2800" spc="5" dirty="0">
                <a:latin typeface="Gill Sans MT" panose="020B0502020104020203" pitchFamily="34" charset="0"/>
                <a:cs typeface="Arial"/>
              </a:rPr>
              <a:t> </a:t>
            </a:r>
            <a:r>
              <a:rPr lang="pt-BR" sz="2800" spc="-5" dirty="0">
                <a:latin typeface="Gill Sans MT" panose="020B0502020104020203" pitchFamily="34" charset="0"/>
                <a:cs typeface="Arial"/>
              </a:rPr>
              <a:t>que</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será</a:t>
            </a:r>
            <a:r>
              <a:rPr lang="pt-BR" sz="2800" dirty="0">
                <a:latin typeface="Gill Sans MT" panose="020B0502020104020203" pitchFamily="34" charset="0"/>
                <a:cs typeface="Arial"/>
              </a:rPr>
              <a:t> </a:t>
            </a:r>
            <a:r>
              <a:rPr lang="pt-BR" sz="2800" spc="-5" dirty="0">
                <a:latin typeface="Gill Sans MT" panose="020B0502020104020203" pitchFamily="34" charset="0"/>
                <a:cs typeface="Arial"/>
              </a:rPr>
              <a:t>executada</a:t>
            </a:r>
            <a:r>
              <a:rPr lang="pt-BR" sz="2800" spc="30" dirty="0">
                <a:latin typeface="Gill Sans MT" panose="020B0502020104020203" pitchFamily="34" charset="0"/>
                <a:cs typeface="Arial"/>
              </a:rPr>
              <a:t> </a:t>
            </a:r>
            <a:r>
              <a:rPr lang="pt-BR" sz="2800" spc="-5" dirty="0">
                <a:latin typeface="Gill Sans MT" panose="020B0502020104020203" pitchFamily="34" charset="0"/>
                <a:cs typeface="Arial"/>
              </a:rPr>
              <a:t>no</a:t>
            </a:r>
            <a:r>
              <a:rPr lang="pt-BR" sz="2800" spc="10" dirty="0">
                <a:latin typeface="Gill Sans MT" panose="020B0502020104020203" pitchFamily="34" charset="0"/>
                <a:cs typeface="Arial"/>
              </a:rPr>
              <a:t> </a:t>
            </a:r>
            <a:r>
              <a:rPr lang="pt-BR" sz="2800" spc="-5" dirty="0">
                <a:latin typeface="Gill Sans MT" panose="020B0502020104020203" pitchFamily="34" charset="0"/>
                <a:cs typeface="Arial"/>
              </a:rPr>
              <a:t>objeto;</a:t>
            </a:r>
            <a:endParaRPr lang="pt-BR" sz="2800" dirty="0">
              <a:latin typeface="Gill Sans MT" panose="020B0502020104020203" pitchFamily="34" charset="0"/>
              <a:cs typeface="Arial"/>
            </a:endParaRPr>
          </a:p>
          <a:p>
            <a:pPr marL="367665" indent="-355600">
              <a:lnSpc>
                <a:spcPct val="100000"/>
              </a:lnSpc>
              <a:spcBef>
                <a:spcPts val="805"/>
              </a:spcBef>
              <a:buAutoNum type="alphaLcParenR"/>
              <a:tabLst>
                <a:tab pos="368300" algn="l"/>
              </a:tabLst>
            </a:pPr>
            <a:r>
              <a:rPr lang="pt-BR" sz="2800" spc="-5" dirty="0">
                <a:latin typeface="Gill Sans MT" panose="020B0502020104020203" pitchFamily="34" charset="0"/>
                <a:cs typeface="Arial"/>
              </a:rPr>
              <a:t>métodos</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sem</a:t>
            </a:r>
            <a:r>
              <a:rPr lang="pt-BR" sz="2800" spc="-10" dirty="0">
                <a:latin typeface="Gill Sans MT" panose="020B0502020104020203" pitchFamily="34" charset="0"/>
                <a:cs typeface="Arial"/>
              </a:rPr>
              <a:t> </a:t>
            </a:r>
            <a:r>
              <a:rPr lang="pt-BR" sz="2800" spc="-5" dirty="0">
                <a:latin typeface="Gill Sans MT" panose="020B0502020104020203" pitchFamily="34" charset="0"/>
                <a:cs typeface="Arial"/>
              </a:rPr>
              <a:t>parâmetros</a:t>
            </a:r>
            <a:r>
              <a:rPr lang="pt-BR" sz="2800" spc="15" dirty="0">
                <a:latin typeface="Gill Sans MT" panose="020B0502020104020203" pitchFamily="34" charset="0"/>
                <a:cs typeface="Arial"/>
              </a:rPr>
              <a:t> </a:t>
            </a:r>
            <a:r>
              <a:rPr lang="pt-BR" sz="2800" dirty="0">
                <a:latin typeface="Gill Sans MT" panose="020B0502020104020203" pitchFamily="34" charset="0"/>
                <a:cs typeface="Arial"/>
              </a:rPr>
              <a:t>comportam-se</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como</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atributos;</a:t>
            </a:r>
            <a:endParaRPr lang="pt-BR" sz="2800" dirty="0">
              <a:latin typeface="Gill Sans MT" panose="020B0502020104020203" pitchFamily="34" charset="0"/>
              <a:cs typeface="Arial"/>
            </a:endParaRPr>
          </a:p>
          <a:p>
            <a:pPr marL="367665" indent="-355600">
              <a:lnSpc>
                <a:spcPct val="100000"/>
              </a:lnSpc>
              <a:spcBef>
                <a:spcPts val="805"/>
              </a:spcBef>
              <a:buAutoNum type="alphaLcParenR"/>
              <a:tabLst>
                <a:tab pos="368300" algn="l"/>
              </a:tabLst>
            </a:pPr>
            <a:r>
              <a:rPr lang="pt-BR" sz="2800" spc="-5" dirty="0">
                <a:latin typeface="Gill Sans MT" panose="020B0502020104020203" pitchFamily="34" charset="0"/>
                <a:cs typeface="Arial"/>
              </a:rPr>
              <a:t>métodos</a:t>
            </a:r>
            <a:r>
              <a:rPr lang="pt-BR" sz="2800" spc="35" dirty="0">
                <a:latin typeface="Gill Sans MT" panose="020B0502020104020203" pitchFamily="34" charset="0"/>
                <a:cs typeface="Arial"/>
              </a:rPr>
              <a:t> </a:t>
            </a:r>
            <a:r>
              <a:rPr lang="pt-BR" sz="2800" spc="-5" dirty="0">
                <a:latin typeface="Gill Sans MT" panose="020B0502020104020203" pitchFamily="34" charset="0"/>
                <a:cs typeface="Arial"/>
              </a:rPr>
              <a:t>com</a:t>
            </a:r>
            <a:r>
              <a:rPr lang="pt-BR" sz="2800" spc="5" dirty="0">
                <a:latin typeface="Gill Sans MT" panose="020B0502020104020203" pitchFamily="34" charset="0"/>
                <a:cs typeface="Arial"/>
              </a:rPr>
              <a:t> </a:t>
            </a:r>
            <a:r>
              <a:rPr lang="pt-BR" sz="2800" spc="-5" dirty="0">
                <a:latin typeface="Gill Sans MT" panose="020B0502020104020203" pitchFamily="34" charset="0"/>
                <a:cs typeface="Arial"/>
              </a:rPr>
              <a:t>retorno</a:t>
            </a:r>
            <a:r>
              <a:rPr lang="pt-BR" sz="2800" spc="30" dirty="0">
                <a:latin typeface="Gill Sans MT" panose="020B0502020104020203" pitchFamily="34" charset="0"/>
                <a:cs typeface="Arial"/>
              </a:rPr>
              <a:t> </a:t>
            </a:r>
            <a:r>
              <a:rPr lang="pt-BR" sz="2800" spc="-5" dirty="0" err="1">
                <a:latin typeface="Gill Sans MT" panose="020B0502020104020203" pitchFamily="34" charset="0"/>
                <a:cs typeface="Arial"/>
              </a:rPr>
              <a:t>void</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devem</a:t>
            </a:r>
            <a:r>
              <a:rPr lang="pt-BR" sz="2800" spc="10" dirty="0">
                <a:latin typeface="Gill Sans MT" panose="020B0502020104020203" pitchFamily="34" charset="0"/>
                <a:cs typeface="Arial"/>
              </a:rPr>
              <a:t> </a:t>
            </a:r>
            <a:r>
              <a:rPr lang="pt-BR" sz="2800" spc="-5" dirty="0">
                <a:latin typeface="Gill Sans MT" panose="020B0502020104020203" pitchFamily="34" charset="0"/>
                <a:cs typeface="Arial"/>
              </a:rPr>
              <a:t>possuir</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o</a:t>
            </a:r>
            <a:r>
              <a:rPr lang="pt-BR" sz="2800" spc="5" dirty="0">
                <a:latin typeface="Gill Sans MT" panose="020B0502020104020203" pitchFamily="34" charset="0"/>
                <a:cs typeface="Arial"/>
              </a:rPr>
              <a:t> </a:t>
            </a:r>
            <a:r>
              <a:rPr lang="pt-BR" sz="2800" spc="-5" dirty="0">
                <a:latin typeface="Gill Sans MT" panose="020B0502020104020203" pitchFamily="34" charset="0"/>
                <a:cs typeface="Arial"/>
              </a:rPr>
              <a:t>comando</a:t>
            </a:r>
            <a:r>
              <a:rPr lang="pt-BR" sz="2800" spc="30" dirty="0">
                <a:latin typeface="Gill Sans MT" panose="020B0502020104020203" pitchFamily="34" charset="0"/>
                <a:cs typeface="Arial"/>
              </a:rPr>
              <a:t> </a:t>
            </a:r>
            <a:r>
              <a:rPr lang="pt-BR" sz="2800" spc="-5" dirty="0" err="1">
                <a:latin typeface="Gill Sans MT" panose="020B0502020104020203" pitchFamily="34" charset="0"/>
                <a:cs typeface="Arial"/>
              </a:rPr>
              <a:t>return</a:t>
            </a:r>
            <a:endParaRPr lang="pt-BR" sz="2800" dirty="0">
              <a:latin typeface="Gill Sans MT" panose="020B0502020104020203" pitchFamily="34" charset="0"/>
              <a:cs typeface="Arial"/>
            </a:endParaRPr>
          </a:p>
          <a:p>
            <a:pPr marL="367665">
              <a:lnSpc>
                <a:spcPct val="100000"/>
              </a:lnSpc>
              <a:spcBef>
                <a:spcPts val="5"/>
              </a:spcBef>
            </a:pPr>
            <a:r>
              <a:rPr lang="pt-BR" sz="2800" spc="-5" dirty="0">
                <a:latin typeface="Gill Sans MT" panose="020B0502020104020203" pitchFamily="34" charset="0"/>
                <a:cs typeface="Arial"/>
              </a:rPr>
              <a:t>em</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sua</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implementação.</a:t>
            </a:r>
            <a:endParaRPr lang="pt-BR" sz="2800" dirty="0">
              <a:latin typeface="Gill Sans MT" panose="020B0502020104020203" pitchFamily="34" charset="0"/>
              <a:cs typeface="Arial"/>
            </a:endParaRPr>
          </a:p>
        </p:txBody>
      </p:sp>
    </p:spTree>
    <p:extLst>
      <p:ext uri="{BB962C8B-B14F-4D97-AF65-F5344CB8AC3E}">
        <p14:creationId xmlns:p14="http://schemas.microsoft.com/office/powerpoint/2010/main" val="2655115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7553202"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EXERCÍCIOS </a:t>
            </a:r>
          </a:p>
        </p:txBody>
      </p:sp>
      <p:sp>
        <p:nvSpPr>
          <p:cNvPr id="3" name="Retângulo 2"/>
          <p:cNvSpPr/>
          <p:nvPr/>
        </p:nvSpPr>
        <p:spPr>
          <a:xfrm>
            <a:off x="475831" y="1341602"/>
            <a:ext cx="11240337" cy="4926990"/>
          </a:xfrm>
          <a:prstGeom prst="rect">
            <a:avLst/>
          </a:prstGeom>
        </p:spPr>
        <p:txBody>
          <a:bodyPr wrap="square">
            <a:spAutoFit/>
          </a:bodyPr>
          <a:lstStyle/>
          <a:p>
            <a:pPr marL="12700" marR="5080" algn="just">
              <a:lnSpc>
                <a:spcPct val="100000"/>
              </a:lnSpc>
              <a:spcBef>
                <a:spcPts val="95"/>
              </a:spcBef>
            </a:pPr>
            <a:r>
              <a:rPr lang="pt-BR" sz="2800" b="1" spc="-5" dirty="0">
                <a:latin typeface="Gill Sans MT" panose="020B0502020104020203" pitchFamily="34" charset="0"/>
                <a:cs typeface="Arial"/>
              </a:rPr>
              <a:t>5) Qual</a:t>
            </a:r>
            <a:r>
              <a:rPr lang="pt-BR" sz="2800" b="1" spc="15" dirty="0">
                <a:latin typeface="Gill Sans MT" panose="020B0502020104020203" pitchFamily="34" charset="0"/>
                <a:cs typeface="Arial"/>
              </a:rPr>
              <a:t> </a:t>
            </a:r>
            <a:r>
              <a:rPr lang="pt-BR" sz="2800" b="1" spc="-5" dirty="0">
                <a:latin typeface="Gill Sans MT" panose="020B0502020104020203" pitchFamily="34" charset="0"/>
                <a:cs typeface="Arial"/>
              </a:rPr>
              <a:t>das</a:t>
            </a:r>
            <a:r>
              <a:rPr lang="pt-BR" sz="2800" b="1" spc="25" dirty="0">
                <a:latin typeface="Gill Sans MT" panose="020B0502020104020203" pitchFamily="34" charset="0"/>
                <a:cs typeface="Arial"/>
              </a:rPr>
              <a:t> </a:t>
            </a:r>
            <a:r>
              <a:rPr lang="pt-BR" sz="2800" b="1" spc="-5" dirty="0">
                <a:latin typeface="Gill Sans MT" panose="020B0502020104020203" pitchFamily="34" charset="0"/>
                <a:cs typeface="Arial"/>
              </a:rPr>
              <a:t>alternativas</a:t>
            </a:r>
            <a:r>
              <a:rPr lang="pt-BR" sz="2800" b="1" spc="30" dirty="0">
                <a:latin typeface="Gill Sans MT" panose="020B0502020104020203" pitchFamily="34" charset="0"/>
                <a:cs typeface="Arial"/>
              </a:rPr>
              <a:t> </a:t>
            </a:r>
            <a:r>
              <a:rPr lang="pt-BR" sz="2800" b="1" spc="-5" dirty="0">
                <a:latin typeface="Gill Sans MT" panose="020B0502020104020203" pitchFamily="34" charset="0"/>
                <a:cs typeface="Arial"/>
              </a:rPr>
              <a:t>abaixo</a:t>
            </a:r>
            <a:r>
              <a:rPr lang="pt-BR" sz="2800" b="1" spc="20" dirty="0">
                <a:latin typeface="Gill Sans MT" panose="020B0502020104020203" pitchFamily="34" charset="0"/>
                <a:cs typeface="Arial"/>
              </a:rPr>
              <a:t> </a:t>
            </a:r>
            <a:r>
              <a:rPr lang="pt-BR" sz="2800" b="1" spc="-5" dirty="0">
                <a:latin typeface="Gill Sans MT" panose="020B0502020104020203" pitchFamily="34" charset="0"/>
                <a:cs typeface="Arial"/>
              </a:rPr>
              <a:t>pode</a:t>
            </a:r>
            <a:r>
              <a:rPr lang="pt-BR" sz="2800" b="1" spc="30" dirty="0">
                <a:latin typeface="Gill Sans MT" panose="020B0502020104020203" pitchFamily="34" charset="0"/>
                <a:cs typeface="Arial"/>
              </a:rPr>
              <a:t> </a:t>
            </a:r>
            <a:r>
              <a:rPr lang="pt-BR" sz="2800" b="1" spc="-5" dirty="0">
                <a:latin typeface="Gill Sans MT" panose="020B0502020104020203" pitchFamily="34" charset="0"/>
                <a:cs typeface="Arial"/>
              </a:rPr>
              <a:t>ser</a:t>
            </a:r>
            <a:r>
              <a:rPr lang="pt-BR" sz="2800" b="1" spc="5" dirty="0">
                <a:latin typeface="Gill Sans MT" panose="020B0502020104020203" pitchFamily="34" charset="0"/>
                <a:cs typeface="Arial"/>
              </a:rPr>
              <a:t> </a:t>
            </a:r>
            <a:r>
              <a:rPr lang="pt-BR" sz="2800" b="1" spc="-5" dirty="0">
                <a:latin typeface="Gill Sans MT" panose="020B0502020104020203" pitchFamily="34" charset="0"/>
                <a:cs typeface="Arial"/>
              </a:rPr>
              <a:t>afirmada</a:t>
            </a:r>
            <a:r>
              <a:rPr lang="pt-BR" sz="2800" b="1" spc="20" dirty="0">
                <a:latin typeface="Gill Sans MT" panose="020B0502020104020203" pitchFamily="34" charset="0"/>
                <a:cs typeface="Arial"/>
              </a:rPr>
              <a:t> corretamente </a:t>
            </a:r>
            <a:r>
              <a:rPr lang="pt-BR" sz="2800" b="1" spc="-5" dirty="0">
                <a:latin typeface="Gill Sans MT" panose="020B0502020104020203" pitchFamily="34" charset="0"/>
                <a:cs typeface="Arial"/>
              </a:rPr>
              <a:t>com</a:t>
            </a:r>
            <a:r>
              <a:rPr lang="pt-BR" sz="2800" b="1" spc="15" dirty="0">
                <a:latin typeface="Gill Sans MT" panose="020B0502020104020203" pitchFamily="34" charset="0"/>
                <a:cs typeface="Arial"/>
              </a:rPr>
              <a:t> </a:t>
            </a:r>
            <a:r>
              <a:rPr lang="pt-BR" sz="2800" b="1" spc="-5" dirty="0">
                <a:latin typeface="Gill Sans MT" panose="020B0502020104020203" pitchFamily="34" charset="0"/>
                <a:cs typeface="Arial"/>
              </a:rPr>
              <a:t>relação </a:t>
            </a:r>
            <a:r>
              <a:rPr lang="pt-BR" sz="2800" b="1" spc="-600" dirty="0">
                <a:latin typeface="Gill Sans MT" panose="020B0502020104020203" pitchFamily="34" charset="0"/>
                <a:cs typeface="Arial"/>
              </a:rPr>
              <a:t> </a:t>
            </a:r>
            <a:r>
              <a:rPr lang="pt-BR" sz="2800" b="1" spc="-5" dirty="0">
                <a:latin typeface="Gill Sans MT" panose="020B0502020104020203" pitchFamily="34" charset="0"/>
                <a:cs typeface="Arial"/>
              </a:rPr>
              <a:t>aos</a:t>
            </a:r>
            <a:r>
              <a:rPr lang="pt-BR" sz="2800" b="1" spc="10" dirty="0">
                <a:latin typeface="Gill Sans MT" panose="020B0502020104020203" pitchFamily="34" charset="0"/>
                <a:cs typeface="Arial"/>
              </a:rPr>
              <a:t> </a:t>
            </a:r>
            <a:r>
              <a:rPr lang="pt-BR" sz="2800" b="1" spc="-5" dirty="0">
                <a:latin typeface="Gill Sans MT" panose="020B0502020104020203" pitchFamily="34" charset="0"/>
                <a:cs typeface="Arial"/>
              </a:rPr>
              <a:t>métodos</a:t>
            </a:r>
            <a:r>
              <a:rPr lang="pt-BR" sz="2800" b="1" spc="10" dirty="0">
                <a:latin typeface="Gill Sans MT" panose="020B0502020104020203" pitchFamily="34" charset="0"/>
                <a:cs typeface="Arial"/>
              </a:rPr>
              <a:t> </a:t>
            </a:r>
            <a:r>
              <a:rPr lang="pt-BR" sz="2800" b="1" spc="-5" dirty="0">
                <a:latin typeface="Gill Sans MT" panose="020B0502020104020203" pitchFamily="34" charset="0"/>
                <a:cs typeface="Arial"/>
              </a:rPr>
              <a:t>construtores?</a:t>
            </a:r>
          </a:p>
          <a:p>
            <a:pPr marL="12700" marR="5080" algn="just">
              <a:lnSpc>
                <a:spcPct val="100000"/>
              </a:lnSpc>
              <a:spcBef>
                <a:spcPts val="95"/>
              </a:spcBef>
            </a:pPr>
            <a:endParaRPr lang="pt-BR" sz="2800" b="1" dirty="0">
              <a:latin typeface="Gill Sans MT" panose="020B0502020104020203" pitchFamily="34" charset="0"/>
              <a:cs typeface="Arial"/>
            </a:endParaRPr>
          </a:p>
          <a:p>
            <a:pPr marL="367665" marR="519430" indent="-355600" algn="just">
              <a:lnSpc>
                <a:spcPct val="100000"/>
              </a:lnSpc>
              <a:spcBef>
                <a:spcPts val="805"/>
              </a:spcBef>
              <a:buAutoNum type="alphaLcParenR"/>
              <a:tabLst>
                <a:tab pos="368300" algn="l"/>
              </a:tabLst>
            </a:pPr>
            <a:r>
              <a:rPr lang="pt-BR" sz="2800" spc="-5" dirty="0">
                <a:latin typeface="Gill Sans MT" panose="020B0502020104020203" pitchFamily="34" charset="0"/>
                <a:cs typeface="Arial"/>
              </a:rPr>
              <a:t>Métodos</a:t>
            </a:r>
            <a:r>
              <a:rPr lang="pt-BR" sz="2800" spc="45" dirty="0">
                <a:latin typeface="Gill Sans MT" panose="020B0502020104020203" pitchFamily="34" charset="0"/>
                <a:cs typeface="Arial"/>
              </a:rPr>
              <a:t> </a:t>
            </a:r>
            <a:r>
              <a:rPr lang="pt-BR" sz="2800" spc="-5" dirty="0">
                <a:latin typeface="Gill Sans MT" panose="020B0502020104020203" pitchFamily="34" charset="0"/>
                <a:cs typeface="Arial"/>
              </a:rPr>
              <a:t>construtores</a:t>
            </a:r>
            <a:r>
              <a:rPr lang="pt-BR" sz="2800" spc="40" dirty="0">
                <a:latin typeface="Gill Sans MT" panose="020B0502020104020203" pitchFamily="34" charset="0"/>
                <a:cs typeface="Arial"/>
              </a:rPr>
              <a:t> </a:t>
            </a:r>
            <a:r>
              <a:rPr lang="pt-BR" sz="2800" spc="-5" dirty="0">
                <a:latin typeface="Gill Sans MT" panose="020B0502020104020203" pitchFamily="34" charset="0"/>
                <a:cs typeface="Arial"/>
              </a:rPr>
              <a:t>não</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possuem</a:t>
            </a:r>
            <a:r>
              <a:rPr lang="pt-BR" sz="2800" spc="30" dirty="0">
                <a:latin typeface="Gill Sans MT" panose="020B0502020104020203" pitchFamily="34" charset="0"/>
                <a:cs typeface="Arial"/>
              </a:rPr>
              <a:t> </a:t>
            </a:r>
            <a:r>
              <a:rPr lang="pt-BR" sz="2800" spc="-5" dirty="0">
                <a:latin typeface="Gill Sans MT" panose="020B0502020104020203" pitchFamily="34" charset="0"/>
                <a:cs typeface="Arial"/>
              </a:rPr>
              <a:t>valor de</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retorno, </a:t>
            </a:r>
            <a:r>
              <a:rPr lang="pt-BR" sz="2800" spc="-595" dirty="0">
                <a:latin typeface="Gill Sans MT" panose="020B0502020104020203" pitchFamily="34" charset="0"/>
                <a:cs typeface="Arial"/>
              </a:rPr>
              <a:t> </a:t>
            </a:r>
            <a:r>
              <a:rPr lang="pt-BR" sz="2800" spc="-5" dirty="0">
                <a:latin typeface="Gill Sans MT" panose="020B0502020104020203" pitchFamily="34" charset="0"/>
                <a:cs typeface="Arial"/>
              </a:rPr>
              <a:t>por</a:t>
            </a:r>
            <a:r>
              <a:rPr lang="pt-BR" sz="2800" spc="5" dirty="0">
                <a:latin typeface="Gill Sans MT" panose="020B0502020104020203" pitchFamily="34" charset="0"/>
                <a:cs typeface="Arial"/>
              </a:rPr>
              <a:t> </a:t>
            </a:r>
            <a:r>
              <a:rPr lang="pt-BR" sz="2800" spc="-5" dirty="0">
                <a:latin typeface="Gill Sans MT" panose="020B0502020104020203" pitchFamily="34" charset="0"/>
                <a:cs typeface="Arial"/>
              </a:rPr>
              <a:t>isso</a:t>
            </a:r>
            <a:r>
              <a:rPr lang="pt-BR" sz="2800" spc="10" dirty="0">
                <a:latin typeface="Gill Sans MT" panose="020B0502020104020203" pitchFamily="34" charset="0"/>
                <a:cs typeface="Arial"/>
              </a:rPr>
              <a:t> </a:t>
            </a:r>
            <a:r>
              <a:rPr lang="pt-BR" sz="2800" spc="-5" dirty="0">
                <a:latin typeface="Gill Sans MT" panose="020B0502020104020203" pitchFamily="34" charset="0"/>
                <a:cs typeface="Arial"/>
              </a:rPr>
              <a:t>são</a:t>
            </a:r>
            <a:r>
              <a:rPr lang="pt-BR" sz="2800" spc="5" dirty="0">
                <a:latin typeface="Gill Sans MT" panose="020B0502020104020203" pitchFamily="34" charset="0"/>
                <a:cs typeface="Arial"/>
              </a:rPr>
              <a:t> </a:t>
            </a:r>
            <a:r>
              <a:rPr lang="pt-BR" sz="2800" spc="-5" dirty="0">
                <a:latin typeface="Gill Sans MT" panose="020B0502020104020203" pitchFamily="34" charset="0"/>
                <a:cs typeface="Arial"/>
              </a:rPr>
              <a:t>sempre</a:t>
            </a:r>
            <a:r>
              <a:rPr lang="pt-BR" sz="2800" spc="25" dirty="0">
                <a:latin typeface="Gill Sans MT" panose="020B0502020104020203" pitchFamily="34" charset="0"/>
                <a:cs typeface="Arial"/>
              </a:rPr>
              <a:t> </a:t>
            </a:r>
            <a:r>
              <a:rPr lang="pt-BR" sz="2800" spc="-5" dirty="0" err="1">
                <a:latin typeface="Gill Sans MT" panose="020B0502020104020203" pitchFamily="34" charset="0"/>
                <a:cs typeface="Arial"/>
              </a:rPr>
              <a:t>void</a:t>
            </a:r>
            <a:r>
              <a:rPr lang="pt-BR" sz="2800" spc="-5" dirty="0">
                <a:latin typeface="Gill Sans MT" panose="020B0502020104020203" pitchFamily="34" charset="0"/>
                <a:cs typeface="Arial"/>
              </a:rPr>
              <a:t>.</a:t>
            </a:r>
            <a:endParaRPr lang="pt-BR" sz="2800" dirty="0">
              <a:latin typeface="Gill Sans MT" panose="020B0502020104020203" pitchFamily="34" charset="0"/>
              <a:cs typeface="Arial"/>
            </a:endParaRPr>
          </a:p>
          <a:p>
            <a:pPr marL="367665" indent="-355600" algn="just">
              <a:lnSpc>
                <a:spcPct val="100000"/>
              </a:lnSpc>
              <a:spcBef>
                <a:spcPts val="805"/>
              </a:spcBef>
              <a:buAutoNum type="alphaLcParenR"/>
              <a:tabLst>
                <a:tab pos="368300" algn="l"/>
              </a:tabLst>
            </a:pPr>
            <a:r>
              <a:rPr lang="pt-BR" sz="2800" spc="-5" dirty="0">
                <a:latin typeface="Gill Sans MT" panose="020B0502020104020203" pitchFamily="34" charset="0"/>
                <a:cs typeface="Arial"/>
              </a:rPr>
              <a:t>Métodos</a:t>
            </a:r>
            <a:r>
              <a:rPr lang="pt-BR" sz="2800" spc="40" dirty="0">
                <a:latin typeface="Gill Sans MT" panose="020B0502020104020203" pitchFamily="34" charset="0"/>
                <a:cs typeface="Arial"/>
              </a:rPr>
              <a:t> </a:t>
            </a:r>
            <a:r>
              <a:rPr lang="pt-BR" sz="2800" spc="-5" dirty="0">
                <a:latin typeface="Gill Sans MT" panose="020B0502020104020203" pitchFamily="34" charset="0"/>
                <a:cs typeface="Arial"/>
              </a:rPr>
              <a:t>construtores</a:t>
            </a:r>
            <a:r>
              <a:rPr lang="pt-BR" sz="2800" spc="40" dirty="0">
                <a:latin typeface="Gill Sans MT" panose="020B0502020104020203" pitchFamily="34" charset="0"/>
                <a:cs typeface="Arial"/>
              </a:rPr>
              <a:t> </a:t>
            </a:r>
            <a:r>
              <a:rPr lang="pt-BR" sz="2800" spc="-5" dirty="0">
                <a:latin typeface="Gill Sans MT" panose="020B0502020104020203" pitchFamily="34" charset="0"/>
                <a:cs typeface="Arial"/>
              </a:rPr>
              <a:t>não</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podem</a:t>
            </a:r>
            <a:r>
              <a:rPr lang="pt-BR" sz="2800" spc="30" dirty="0">
                <a:latin typeface="Gill Sans MT" panose="020B0502020104020203" pitchFamily="34" charset="0"/>
                <a:cs typeface="Arial"/>
              </a:rPr>
              <a:t> </a:t>
            </a:r>
            <a:r>
              <a:rPr lang="pt-BR" sz="2800" spc="-5" dirty="0">
                <a:latin typeface="Gill Sans MT" panose="020B0502020104020203" pitchFamily="34" charset="0"/>
                <a:cs typeface="Arial"/>
              </a:rPr>
              <a:t>receber parâmetros.</a:t>
            </a:r>
            <a:endParaRPr lang="pt-BR" sz="2800" dirty="0">
              <a:latin typeface="Gill Sans MT" panose="020B0502020104020203" pitchFamily="34" charset="0"/>
              <a:cs typeface="Arial"/>
            </a:endParaRPr>
          </a:p>
          <a:p>
            <a:pPr marL="367665" marR="1577340" indent="-355600" algn="just">
              <a:lnSpc>
                <a:spcPct val="100000"/>
              </a:lnSpc>
              <a:spcBef>
                <a:spcPts val="790"/>
              </a:spcBef>
              <a:buAutoNum type="alphaLcParenR"/>
              <a:tabLst>
                <a:tab pos="368300" algn="l"/>
              </a:tabLst>
            </a:pPr>
            <a:r>
              <a:rPr lang="pt-BR" sz="2800" spc="-5" dirty="0">
                <a:latin typeface="Gill Sans MT" panose="020B0502020104020203" pitchFamily="34" charset="0"/>
                <a:cs typeface="Arial"/>
              </a:rPr>
              <a:t>Métodos</a:t>
            </a:r>
            <a:r>
              <a:rPr lang="pt-BR" sz="2800" spc="40" dirty="0">
                <a:latin typeface="Gill Sans MT" panose="020B0502020104020203" pitchFamily="34" charset="0"/>
                <a:cs typeface="Arial"/>
              </a:rPr>
              <a:t> </a:t>
            </a:r>
            <a:r>
              <a:rPr lang="pt-BR" sz="2800" spc="-5" dirty="0">
                <a:latin typeface="Gill Sans MT" panose="020B0502020104020203" pitchFamily="34" charset="0"/>
                <a:cs typeface="Arial"/>
              </a:rPr>
              <a:t>construtores</a:t>
            </a:r>
            <a:r>
              <a:rPr lang="pt-BR" sz="2800" spc="40" dirty="0">
                <a:latin typeface="Gill Sans MT" panose="020B0502020104020203" pitchFamily="34" charset="0"/>
                <a:cs typeface="Arial"/>
              </a:rPr>
              <a:t> </a:t>
            </a:r>
            <a:r>
              <a:rPr lang="pt-BR" sz="2800" spc="-5" dirty="0">
                <a:latin typeface="Gill Sans MT" panose="020B0502020104020203" pitchFamily="34" charset="0"/>
                <a:cs typeface="Arial"/>
              </a:rPr>
              <a:t>podem</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ser</a:t>
            </a:r>
            <a:r>
              <a:rPr lang="pt-BR" sz="2800" dirty="0">
                <a:latin typeface="Gill Sans MT" panose="020B0502020104020203" pitchFamily="34" charset="0"/>
                <a:cs typeface="Arial"/>
              </a:rPr>
              <a:t> </a:t>
            </a:r>
            <a:r>
              <a:rPr lang="pt-BR" sz="2800" spc="-5" dirty="0">
                <a:latin typeface="Gill Sans MT" panose="020B0502020104020203" pitchFamily="34" charset="0"/>
                <a:cs typeface="Arial"/>
              </a:rPr>
              <a:t>executados </a:t>
            </a:r>
            <a:r>
              <a:rPr lang="pt-BR" sz="2800" spc="-600" dirty="0">
                <a:latin typeface="Gill Sans MT" panose="020B0502020104020203" pitchFamily="34" charset="0"/>
                <a:cs typeface="Arial"/>
              </a:rPr>
              <a:t> </a:t>
            </a:r>
            <a:r>
              <a:rPr lang="pt-BR" sz="2800" spc="-5" dirty="0">
                <a:latin typeface="Gill Sans MT" panose="020B0502020104020203" pitchFamily="34" charset="0"/>
                <a:cs typeface="Arial"/>
              </a:rPr>
              <a:t>a</a:t>
            </a:r>
            <a:r>
              <a:rPr lang="pt-BR" sz="2800" spc="-10" dirty="0">
                <a:latin typeface="Gill Sans MT" panose="020B0502020104020203" pitchFamily="34" charset="0"/>
                <a:cs typeface="Arial"/>
              </a:rPr>
              <a:t> </a:t>
            </a:r>
            <a:r>
              <a:rPr lang="pt-BR" sz="2800" spc="-5" dirty="0">
                <a:latin typeface="Gill Sans MT" panose="020B0502020104020203" pitchFamily="34" charset="0"/>
                <a:cs typeface="Arial"/>
              </a:rPr>
              <a:t>qualquer</a:t>
            </a:r>
            <a:r>
              <a:rPr lang="pt-BR" sz="2800" spc="20" dirty="0">
                <a:latin typeface="Gill Sans MT" panose="020B0502020104020203" pitchFamily="34" charset="0"/>
                <a:cs typeface="Arial"/>
              </a:rPr>
              <a:t> </a:t>
            </a:r>
            <a:r>
              <a:rPr lang="pt-BR" sz="2800" spc="-5" dirty="0">
                <a:latin typeface="Gill Sans MT" panose="020B0502020104020203" pitchFamily="34" charset="0"/>
                <a:cs typeface="Arial"/>
              </a:rPr>
              <a:t>momento.</a:t>
            </a:r>
            <a:endParaRPr lang="pt-BR" sz="2800" dirty="0">
              <a:latin typeface="Gill Sans MT" panose="020B0502020104020203" pitchFamily="34" charset="0"/>
              <a:cs typeface="Arial"/>
            </a:endParaRPr>
          </a:p>
          <a:p>
            <a:pPr marL="367665" indent="-355600" algn="just">
              <a:lnSpc>
                <a:spcPct val="100000"/>
              </a:lnSpc>
              <a:spcBef>
                <a:spcPts val="805"/>
              </a:spcBef>
              <a:buAutoNum type="alphaLcParenR"/>
              <a:tabLst>
                <a:tab pos="368300" algn="l"/>
              </a:tabLst>
            </a:pPr>
            <a:r>
              <a:rPr lang="pt-BR" sz="2800" spc="-5" dirty="0">
                <a:latin typeface="Gill Sans MT" panose="020B0502020104020203" pitchFamily="34" charset="0"/>
                <a:cs typeface="Arial"/>
              </a:rPr>
              <a:t>Métodos</a:t>
            </a:r>
            <a:r>
              <a:rPr lang="pt-BR" sz="2800" spc="40" dirty="0">
                <a:latin typeface="Gill Sans MT" panose="020B0502020104020203" pitchFamily="34" charset="0"/>
                <a:cs typeface="Arial"/>
              </a:rPr>
              <a:t> </a:t>
            </a:r>
            <a:r>
              <a:rPr lang="pt-BR" sz="2800" spc="-5" dirty="0">
                <a:latin typeface="Gill Sans MT" panose="020B0502020104020203" pitchFamily="34" charset="0"/>
                <a:cs typeface="Arial"/>
              </a:rPr>
              <a:t>construtores</a:t>
            </a:r>
            <a:r>
              <a:rPr lang="pt-BR" sz="2800" spc="45" dirty="0">
                <a:latin typeface="Gill Sans MT" panose="020B0502020104020203" pitchFamily="34" charset="0"/>
                <a:cs typeface="Arial"/>
              </a:rPr>
              <a:t> </a:t>
            </a:r>
            <a:r>
              <a:rPr lang="pt-BR" sz="2800" spc="-5" dirty="0">
                <a:latin typeface="Gill Sans MT" panose="020B0502020104020203" pitchFamily="34" charset="0"/>
                <a:cs typeface="Arial"/>
              </a:rPr>
              <a:t>podem</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ter</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qualquer</a:t>
            </a:r>
            <a:r>
              <a:rPr lang="pt-BR" sz="2800" spc="20" dirty="0">
                <a:latin typeface="Gill Sans MT" panose="020B0502020104020203" pitchFamily="34" charset="0"/>
                <a:cs typeface="Arial"/>
              </a:rPr>
              <a:t> </a:t>
            </a:r>
            <a:r>
              <a:rPr lang="pt-BR" sz="2800" spc="-5" dirty="0">
                <a:latin typeface="Gill Sans MT" panose="020B0502020104020203" pitchFamily="34" charset="0"/>
                <a:cs typeface="Arial"/>
              </a:rPr>
              <a:t>nome.</a:t>
            </a:r>
            <a:endParaRPr lang="pt-BR" sz="2800" dirty="0">
              <a:latin typeface="Gill Sans MT" panose="020B0502020104020203" pitchFamily="34" charset="0"/>
              <a:cs typeface="Arial"/>
            </a:endParaRPr>
          </a:p>
          <a:p>
            <a:pPr marL="367665" indent="-355600" algn="just">
              <a:lnSpc>
                <a:spcPct val="100000"/>
              </a:lnSpc>
              <a:spcBef>
                <a:spcPts val="810"/>
              </a:spcBef>
              <a:buAutoNum type="alphaLcParenR"/>
              <a:tabLst>
                <a:tab pos="368300" algn="l"/>
              </a:tabLst>
            </a:pPr>
            <a:r>
              <a:rPr lang="pt-BR" sz="2800" spc="-5" dirty="0">
                <a:latin typeface="Gill Sans MT" panose="020B0502020104020203" pitchFamily="34" charset="0"/>
                <a:cs typeface="Arial"/>
              </a:rPr>
              <a:t>Uma</a:t>
            </a:r>
            <a:r>
              <a:rPr lang="pt-BR" sz="2800" dirty="0">
                <a:latin typeface="Gill Sans MT" panose="020B0502020104020203" pitchFamily="34" charset="0"/>
                <a:cs typeface="Arial"/>
              </a:rPr>
              <a:t> </a:t>
            </a:r>
            <a:r>
              <a:rPr lang="pt-BR" sz="2800" spc="-5" dirty="0">
                <a:latin typeface="Gill Sans MT" panose="020B0502020104020203" pitchFamily="34" charset="0"/>
                <a:cs typeface="Arial"/>
              </a:rPr>
              <a:t>classe</a:t>
            </a:r>
            <a:r>
              <a:rPr lang="pt-BR" sz="2800" spc="5" dirty="0">
                <a:latin typeface="Gill Sans MT" panose="020B0502020104020203" pitchFamily="34" charset="0"/>
                <a:cs typeface="Arial"/>
              </a:rPr>
              <a:t> </a:t>
            </a:r>
            <a:r>
              <a:rPr lang="pt-BR" sz="2800" spc="-5" dirty="0">
                <a:latin typeface="Gill Sans MT" panose="020B0502020104020203" pitchFamily="34" charset="0"/>
                <a:cs typeface="Arial"/>
              </a:rPr>
              <a:t>pode</a:t>
            </a:r>
            <a:r>
              <a:rPr lang="pt-BR" sz="2800" spc="30" dirty="0">
                <a:latin typeface="Gill Sans MT" panose="020B0502020104020203" pitchFamily="34" charset="0"/>
                <a:cs typeface="Arial"/>
              </a:rPr>
              <a:t> </a:t>
            </a:r>
            <a:r>
              <a:rPr lang="pt-BR" sz="2800" spc="-5" dirty="0">
                <a:latin typeface="Gill Sans MT" panose="020B0502020104020203" pitchFamily="34" charset="0"/>
                <a:cs typeface="Arial"/>
              </a:rPr>
              <a:t>ter mais</a:t>
            </a:r>
            <a:r>
              <a:rPr lang="pt-BR" sz="2800" dirty="0">
                <a:latin typeface="Gill Sans MT" panose="020B0502020104020203" pitchFamily="34" charset="0"/>
                <a:cs typeface="Arial"/>
              </a:rPr>
              <a:t> </a:t>
            </a:r>
            <a:r>
              <a:rPr lang="pt-BR" sz="2800" spc="-5" dirty="0">
                <a:latin typeface="Gill Sans MT" panose="020B0502020104020203" pitchFamily="34" charset="0"/>
                <a:cs typeface="Arial"/>
              </a:rPr>
              <a:t>de</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um</a:t>
            </a:r>
            <a:r>
              <a:rPr lang="pt-BR" sz="2800" dirty="0">
                <a:latin typeface="Gill Sans MT" panose="020B0502020104020203" pitchFamily="34" charset="0"/>
                <a:cs typeface="Arial"/>
              </a:rPr>
              <a:t> </a:t>
            </a:r>
            <a:r>
              <a:rPr lang="pt-BR" sz="2800" spc="-5" dirty="0">
                <a:latin typeface="Gill Sans MT" panose="020B0502020104020203" pitchFamily="34" charset="0"/>
                <a:cs typeface="Arial"/>
              </a:rPr>
              <a:t>método</a:t>
            </a:r>
            <a:r>
              <a:rPr lang="pt-BR" sz="2800" spc="10" dirty="0">
                <a:latin typeface="Gill Sans MT" panose="020B0502020104020203" pitchFamily="34" charset="0"/>
                <a:cs typeface="Arial"/>
              </a:rPr>
              <a:t> </a:t>
            </a:r>
            <a:r>
              <a:rPr lang="pt-BR" sz="2800" spc="-5" dirty="0">
                <a:latin typeface="Gill Sans MT" panose="020B0502020104020203" pitchFamily="34" charset="0"/>
                <a:cs typeface="Arial"/>
              </a:rPr>
              <a:t>construtor.</a:t>
            </a:r>
            <a:endParaRPr lang="pt-BR" sz="2800" dirty="0">
              <a:latin typeface="Gill Sans MT" panose="020B0502020104020203" pitchFamily="34" charset="0"/>
              <a:cs typeface="Arial"/>
            </a:endParaRPr>
          </a:p>
        </p:txBody>
      </p:sp>
    </p:spTree>
    <p:extLst>
      <p:ext uri="{BB962C8B-B14F-4D97-AF65-F5344CB8AC3E}">
        <p14:creationId xmlns:p14="http://schemas.microsoft.com/office/powerpoint/2010/main" val="3707999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7553202"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ENCAPSULAMENTO </a:t>
            </a:r>
          </a:p>
        </p:txBody>
      </p:sp>
      <p:sp>
        <p:nvSpPr>
          <p:cNvPr id="3" name="Retângulo 2"/>
          <p:cNvSpPr/>
          <p:nvPr/>
        </p:nvSpPr>
        <p:spPr>
          <a:xfrm>
            <a:off x="356577" y="946484"/>
            <a:ext cx="11240337" cy="5509200"/>
          </a:xfrm>
          <a:prstGeom prst="rect">
            <a:avLst/>
          </a:prstGeom>
        </p:spPr>
        <p:txBody>
          <a:bodyPr wrap="square">
            <a:spAutoFit/>
          </a:bodyPr>
          <a:lstStyle/>
          <a:p>
            <a:pPr marL="457200" indent="-457200" algn="just">
              <a:buFont typeface="Arial" panose="020B0604020202020204" pitchFamily="34" charset="0"/>
              <a:buChar char="•"/>
            </a:pPr>
            <a:r>
              <a:rPr lang="pt-BR" sz="3200" dirty="0">
                <a:latin typeface="Gill Sans MT" panose="020B0502020104020203" pitchFamily="34" charset="0"/>
              </a:rPr>
              <a:t>Uma das principais vantagens do paradigma da orientação a objetos é a possibilidade de </a:t>
            </a:r>
            <a:r>
              <a:rPr lang="pt-BR" sz="3200" b="1" dirty="0">
                <a:solidFill>
                  <a:srgbClr val="FF0000"/>
                </a:solidFill>
                <a:latin typeface="Gill Sans MT" panose="020B0502020104020203" pitchFamily="34" charset="0"/>
              </a:rPr>
              <a:t>encapsular os atributos</a:t>
            </a:r>
            <a:r>
              <a:rPr lang="pt-BR" sz="3200" dirty="0">
                <a:latin typeface="Gill Sans MT" panose="020B0502020104020203" pitchFamily="34" charset="0"/>
              </a:rPr>
              <a:t>, bem como os </a:t>
            </a:r>
            <a:r>
              <a:rPr lang="pt-BR" sz="3200" b="1" dirty="0">
                <a:solidFill>
                  <a:srgbClr val="FF0000"/>
                </a:solidFill>
                <a:latin typeface="Gill Sans MT" panose="020B0502020104020203" pitchFamily="34" charset="0"/>
              </a:rPr>
              <a:t>métodos</a:t>
            </a:r>
            <a:r>
              <a:rPr lang="pt-BR" sz="3200" dirty="0">
                <a:latin typeface="Gill Sans MT" panose="020B0502020104020203" pitchFamily="34" charset="0"/>
              </a:rPr>
              <a:t> capazes de manipular esses atributos em uma classe. </a:t>
            </a:r>
          </a:p>
          <a:p>
            <a:pPr marL="457200" indent="-457200" algn="just">
              <a:buFont typeface="Arial" panose="020B0604020202020204" pitchFamily="34" charset="0"/>
              <a:buChar char="•"/>
            </a:pPr>
            <a:endParaRPr lang="pt-BR" sz="3200" dirty="0">
              <a:latin typeface="Gill Sans MT" panose="020B0502020104020203" pitchFamily="34" charset="0"/>
            </a:endParaRPr>
          </a:p>
          <a:p>
            <a:pPr marL="457200" indent="-457200" algn="just">
              <a:buFont typeface="Arial" panose="020B0604020202020204" pitchFamily="34" charset="0"/>
              <a:buChar char="•"/>
            </a:pPr>
            <a:endParaRPr lang="pt-BR" sz="3200" dirty="0">
              <a:latin typeface="Gill Sans MT" panose="020B0502020104020203" pitchFamily="34" charset="0"/>
            </a:endParaRPr>
          </a:p>
          <a:p>
            <a:pPr marL="457200" indent="-457200" algn="just">
              <a:buFont typeface="Arial" panose="020B0604020202020204" pitchFamily="34" charset="0"/>
              <a:buChar char="•"/>
            </a:pPr>
            <a:r>
              <a:rPr lang="pt-BR" sz="3200" b="1" dirty="0">
                <a:solidFill>
                  <a:srgbClr val="FF0000"/>
                </a:solidFill>
                <a:latin typeface="Gill Sans MT" panose="020B0502020104020203" pitchFamily="34" charset="0"/>
              </a:rPr>
              <a:t>É desejável que os atributos das classes fiquem ocultos ou escondidos dos programadores usuários dessas classes para evitar que os dados sejam manipulados diretamente, mas que sejam manipulados apenas por intermédio dos métodos da classe. </a:t>
            </a:r>
          </a:p>
        </p:txBody>
      </p:sp>
    </p:spTree>
    <p:extLst>
      <p:ext uri="{BB962C8B-B14F-4D97-AF65-F5344CB8AC3E}">
        <p14:creationId xmlns:p14="http://schemas.microsoft.com/office/powerpoint/2010/main" val="3349444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7553202"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ENCAPSULAMENTO </a:t>
            </a:r>
          </a:p>
        </p:txBody>
      </p:sp>
      <p:sp>
        <p:nvSpPr>
          <p:cNvPr id="3" name="Retângulo 2"/>
          <p:cNvSpPr/>
          <p:nvPr/>
        </p:nvSpPr>
        <p:spPr>
          <a:xfrm>
            <a:off x="356577" y="1323855"/>
            <a:ext cx="11240337" cy="4524315"/>
          </a:xfrm>
          <a:prstGeom prst="rect">
            <a:avLst/>
          </a:prstGeom>
        </p:spPr>
        <p:txBody>
          <a:bodyPr wrap="square">
            <a:spAutoFit/>
          </a:bodyPr>
          <a:lstStyle/>
          <a:p>
            <a:pPr algn="just"/>
            <a:r>
              <a:rPr lang="pt-BR" sz="3200" dirty="0">
                <a:latin typeface="Gill Sans MT" panose="020B0502020104020203" pitchFamily="34" charset="0"/>
              </a:rPr>
              <a:t>A restrição ao acesso a atributos e métodos em classes é feita por meio de </a:t>
            </a:r>
            <a:r>
              <a:rPr lang="pt-BR" sz="3200" b="1" dirty="0">
                <a:solidFill>
                  <a:srgbClr val="FF0000"/>
                </a:solidFill>
                <a:latin typeface="Gill Sans MT" panose="020B0502020104020203" pitchFamily="34" charset="0"/>
              </a:rPr>
              <a:t>modificadores de acesso </a:t>
            </a:r>
            <a:r>
              <a:rPr lang="pt-BR" sz="3200" dirty="0">
                <a:latin typeface="Gill Sans MT" panose="020B0502020104020203" pitchFamily="34" charset="0"/>
              </a:rPr>
              <a:t>que são declarados dentro das classes, antes dos métodos e dos campos. </a:t>
            </a:r>
          </a:p>
          <a:p>
            <a:pPr algn="just"/>
            <a:endParaRPr lang="pt-BR" sz="3200" dirty="0">
              <a:latin typeface="Gill Sans MT" panose="020B0502020104020203" pitchFamily="34" charset="0"/>
            </a:endParaRPr>
          </a:p>
          <a:p>
            <a:pPr algn="just"/>
            <a:r>
              <a:rPr lang="pt-BR" sz="3200" dirty="0">
                <a:latin typeface="Gill Sans MT" panose="020B0502020104020203" pitchFamily="34" charset="0"/>
              </a:rPr>
              <a:t>A restrição de acesso é estabelecida na definição da classe usando um dos modificadores: </a:t>
            </a:r>
          </a:p>
          <a:p>
            <a:pPr marL="342900" indent="-342900" algn="just">
              <a:buFont typeface="Arial" panose="020B0604020202020204" pitchFamily="34" charset="0"/>
              <a:buChar char="•"/>
            </a:pPr>
            <a:r>
              <a:rPr lang="pt-BR" sz="3200" b="1" dirty="0" err="1">
                <a:solidFill>
                  <a:srgbClr val="FF0000"/>
                </a:solidFill>
                <a:latin typeface="Gill Sans MT" panose="020B0502020104020203" pitchFamily="34" charset="0"/>
              </a:rPr>
              <a:t>private</a:t>
            </a:r>
            <a:endParaRPr lang="pt-BR" sz="3200" b="1" dirty="0">
              <a:solidFill>
                <a:srgbClr val="FF0000"/>
              </a:solidFill>
              <a:latin typeface="Gill Sans MT" panose="020B0502020104020203" pitchFamily="34" charset="0"/>
            </a:endParaRPr>
          </a:p>
          <a:p>
            <a:pPr marL="342900" indent="-342900" algn="just">
              <a:buFont typeface="Arial" panose="020B0604020202020204" pitchFamily="34" charset="0"/>
              <a:buChar char="•"/>
            </a:pPr>
            <a:r>
              <a:rPr lang="pt-BR" sz="3200" b="1" dirty="0" err="1">
                <a:solidFill>
                  <a:srgbClr val="FF0000"/>
                </a:solidFill>
                <a:latin typeface="Gill Sans MT" panose="020B0502020104020203" pitchFamily="34" charset="0"/>
              </a:rPr>
              <a:t>protected</a:t>
            </a:r>
            <a:r>
              <a:rPr lang="pt-BR" sz="3200" b="1" dirty="0">
                <a:solidFill>
                  <a:srgbClr val="FF0000"/>
                </a:solidFill>
                <a:latin typeface="Gill Sans MT" panose="020B0502020104020203" pitchFamily="34" charset="0"/>
              </a:rPr>
              <a:t> </a:t>
            </a:r>
          </a:p>
          <a:p>
            <a:pPr marL="342900" indent="-342900" algn="just">
              <a:buFont typeface="Arial" panose="020B0604020202020204" pitchFamily="34" charset="0"/>
              <a:buChar char="•"/>
            </a:pPr>
            <a:r>
              <a:rPr lang="pt-BR" sz="3200" b="1" dirty="0" err="1">
                <a:solidFill>
                  <a:srgbClr val="FF0000"/>
                </a:solidFill>
                <a:latin typeface="Gill Sans MT" panose="020B0502020104020203" pitchFamily="34" charset="0"/>
              </a:rPr>
              <a:t>public</a:t>
            </a:r>
            <a:endParaRPr lang="pt-BR" sz="3200" b="1" dirty="0">
              <a:solidFill>
                <a:srgbClr val="FF0000"/>
              </a:solidFill>
              <a:latin typeface="Gill Sans MT" panose="020B0502020104020203" pitchFamily="34" charset="0"/>
              <a:cs typeface="Calibri"/>
            </a:endParaRPr>
          </a:p>
        </p:txBody>
      </p:sp>
    </p:spTree>
    <p:extLst>
      <p:ext uri="{BB962C8B-B14F-4D97-AF65-F5344CB8AC3E}">
        <p14:creationId xmlns:p14="http://schemas.microsoft.com/office/powerpoint/2010/main" val="2995814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891994"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ENCAPSULAMENTO – </a:t>
            </a:r>
            <a:r>
              <a:rPr lang="pt-BR" sz="3000" b="1" dirty="0">
                <a:solidFill>
                  <a:srgbClr val="FFFF00"/>
                </a:solidFill>
                <a:latin typeface="Gill Sans MT" panose="020B0502020104020203" pitchFamily="34" charset="0"/>
                <a:cs typeface="Arial" panose="020B0604020202020204" pitchFamily="34" charset="0"/>
              </a:rPr>
              <a:t>MODIFICADORES DE ACESSO </a:t>
            </a:r>
          </a:p>
        </p:txBody>
      </p:sp>
      <p:sp>
        <p:nvSpPr>
          <p:cNvPr id="6" name="Retângulo 5"/>
          <p:cNvSpPr/>
          <p:nvPr/>
        </p:nvSpPr>
        <p:spPr>
          <a:xfrm>
            <a:off x="356577" y="1091627"/>
            <a:ext cx="11240337" cy="5478423"/>
          </a:xfrm>
          <a:prstGeom prst="rect">
            <a:avLst/>
          </a:prstGeom>
        </p:spPr>
        <p:txBody>
          <a:bodyPr wrap="square">
            <a:spAutoFit/>
          </a:bodyPr>
          <a:lstStyle/>
          <a:p>
            <a:pPr marL="342900" indent="-342900" algn="just">
              <a:buFont typeface="Arial" panose="020B0604020202020204" pitchFamily="34" charset="0"/>
              <a:buChar char="•"/>
            </a:pPr>
            <a:r>
              <a:rPr lang="pt-BR" sz="2500" b="1" dirty="0">
                <a:solidFill>
                  <a:srgbClr val="FF0000"/>
                </a:solidFill>
                <a:latin typeface="Gill Sans MT" panose="020B0502020104020203" pitchFamily="34" charset="0"/>
              </a:rPr>
              <a:t>Modificador </a:t>
            </a:r>
            <a:r>
              <a:rPr lang="pt-BR" sz="2500" b="1" dirty="0" err="1">
                <a:solidFill>
                  <a:srgbClr val="FF0000"/>
                </a:solidFill>
                <a:latin typeface="Gill Sans MT" panose="020B0502020104020203" pitchFamily="34" charset="0"/>
              </a:rPr>
              <a:t>public</a:t>
            </a:r>
            <a:r>
              <a:rPr lang="pt-BR" sz="2500" dirty="0">
                <a:solidFill>
                  <a:srgbClr val="FF0000"/>
                </a:solidFill>
                <a:latin typeface="Gill Sans MT" panose="020B0502020104020203" pitchFamily="34" charset="0"/>
              </a:rPr>
              <a:t>: </a:t>
            </a:r>
            <a:r>
              <a:rPr lang="pt-BR" sz="2500" dirty="0">
                <a:latin typeface="Gill Sans MT" panose="020B0502020104020203" pitchFamily="34" charset="0"/>
              </a:rPr>
              <a:t>garante que o atributo ou método da classe declarado com esse modificador possa ser acessado ou executado a partir de qualquer outra classe, ou seja, sem restrição.</a:t>
            </a:r>
          </a:p>
          <a:p>
            <a:pPr marL="342900" indent="-342900" algn="just">
              <a:buFont typeface="Arial" panose="020B0604020202020204" pitchFamily="34" charset="0"/>
              <a:buChar char="•"/>
            </a:pPr>
            <a:endParaRPr lang="pt-BR" sz="2500" dirty="0">
              <a:latin typeface="Gill Sans MT" panose="020B0502020104020203" pitchFamily="34" charset="0"/>
            </a:endParaRPr>
          </a:p>
          <a:p>
            <a:pPr marL="342900" indent="-342900" algn="just">
              <a:buFont typeface="Arial" panose="020B0604020202020204" pitchFamily="34" charset="0"/>
              <a:buChar char="•"/>
            </a:pPr>
            <a:r>
              <a:rPr lang="pt-BR" sz="2500" b="1" dirty="0">
                <a:solidFill>
                  <a:srgbClr val="FF0000"/>
                </a:solidFill>
                <a:latin typeface="Gill Sans MT" panose="020B0502020104020203" pitchFamily="34" charset="0"/>
              </a:rPr>
              <a:t>Modificador </a:t>
            </a:r>
            <a:r>
              <a:rPr lang="pt-BR" sz="2500" b="1" dirty="0" err="1">
                <a:solidFill>
                  <a:srgbClr val="FF0000"/>
                </a:solidFill>
                <a:latin typeface="Gill Sans MT" panose="020B0502020104020203" pitchFamily="34" charset="0"/>
              </a:rPr>
              <a:t>private</a:t>
            </a:r>
            <a:r>
              <a:rPr lang="pt-BR" sz="2500" dirty="0">
                <a:solidFill>
                  <a:srgbClr val="FF0000"/>
                </a:solidFill>
                <a:latin typeface="Gill Sans MT" panose="020B0502020104020203" pitchFamily="34" charset="0"/>
              </a:rPr>
              <a:t>: </a:t>
            </a:r>
            <a:r>
              <a:rPr lang="pt-BR" sz="2500" dirty="0">
                <a:latin typeface="Gill Sans MT" panose="020B0502020104020203" pitchFamily="34" charset="0"/>
              </a:rPr>
              <a:t>atributos ou métodos declarados com esse modificador só podem ser acessados, modificados ou executados por métodos da própria classe, sendo  completamente ocultos para o programador usuário que usar instâncias desta classe ou criar classes herdeiras ou derivadas. </a:t>
            </a:r>
          </a:p>
          <a:p>
            <a:pPr marL="342900" indent="-342900" algn="just">
              <a:buFont typeface="Arial" panose="020B0604020202020204" pitchFamily="34" charset="0"/>
              <a:buChar char="•"/>
            </a:pPr>
            <a:endParaRPr lang="pt-BR" sz="2500" dirty="0">
              <a:latin typeface="Gill Sans MT" panose="020B0502020104020203" pitchFamily="34" charset="0"/>
            </a:endParaRPr>
          </a:p>
          <a:p>
            <a:pPr marL="342900" indent="-342900" algn="just">
              <a:buFont typeface="Arial" panose="020B0604020202020204" pitchFamily="34" charset="0"/>
              <a:buChar char="•"/>
            </a:pPr>
            <a:endParaRPr lang="pt-BR" sz="2500" dirty="0">
              <a:latin typeface="Gill Sans MT" panose="020B0502020104020203" pitchFamily="34" charset="0"/>
            </a:endParaRPr>
          </a:p>
          <a:p>
            <a:pPr marL="342900" indent="-342900" algn="just">
              <a:buFont typeface="Arial" panose="020B0604020202020204" pitchFamily="34" charset="0"/>
              <a:buChar char="•"/>
            </a:pPr>
            <a:r>
              <a:rPr lang="pt-BR" sz="2500" b="1" dirty="0">
                <a:solidFill>
                  <a:srgbClr val="FF0000"/>
                </a:solidFill>
                <a:latin typeface="Gill Sans MT" panose="020B0502020104020203" pitchFamily="34" charset="0"/>
              </a:rPr>
              <a:t>Modificador </a:t>
            </a:r>
            <a:r>
              <a:rPr lang="pt-BR" sz="2500" b="1" dirty="0" err="1">
                <a:solidFill>
                  <a:srgbClr val="FF0000"/>
                </a:solidFill>
                <a:latin typeface="Gill Sans MT" panose="020B0502020104020203" pitchFamily="34" charset="0"/>
              </a:rPr>
              <a:t>protected</a:t>
            </a:r>
            <a:r>
              <a:rPr lang="pt-BR" sz="2500" b="1" dirty="0">
                <a:solidFill>
                  <a:srgbClr val="FF0000"/>
                </a:solidFill>
                <a:latin typeface="Gill Sans MT" panose="020B0502020104020203" pitchFamily="34" charset="0"/>
              </a:rPr>
              <a:t>: </a:t>
            </a:r>
            <a:r>
              <a:rPr lang="pt-BR" sz="2500" dirty="0">
                <a:latin typeface="Gill Sans MT" panose="020B0502020104020203" pitchFamily="34" charset="0"/>
              </a:rPr>
              <a:t>funciona como o modificador </a:t>
            </a:r>
            <a:r>
              <a:rPr lang="pt-BR" sz="2500" dirty="0" err="1">
                <a:latin typeface="Gill Sans MT" panose="020B0502020104020203" pitchFamily="34" charset="0"/>
              </a:rPr>
              <a:t>private</a:t>
            </a:r>
            <a:r>
              <a:rPr lang="pt-BR" sz="2500" dirty="0">
                <a:latin typeface="Gill Sans MT" panose="020B0502020104020203" pitchFamily="34" charset="0"/>
              </a:rPr>
              <a:t>, exceto pela diferença de que classes herdeiras ou derivadas também terão acesso ao campo ou método marcado com esse modificador. Assim, é permitido o acesso a todas as classes derivadas.</a:t>
            </a:r>
            <a:endParaRPr lang="pt-BR" sz="2500" b="1" dirty="0">
              <a:latin typeface="Gill Sans MT" panose="020B0502020104020203" pitchFamily="34" charset="0"/>
              <a:cs typeface="Calibri"/>
            </a:endParaRPr>
          </a:p>
        </p:txBody>
      </p:sp>
    </p:spTree>
    <p:extLst>
      <p:ext uri="{BB962C8B-B14F-4D97-AF65-F5344CB8AC3E}">
        <p14:creationId xmlns:p14="http://schemas.microsoft.com/office/powerpoint/2010/main" val="3301276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891994"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ENCAPSULAMENTO – </a:t>
            </a:r>
            <a:r>
              <a:rPr lang="pt-BR" sz="3000" b="1" dirty="0">
                <a:solidFill>
                  <a:srgbClr val="FFFF00"/>
                </a:solidFill>
                <a:latin typeface="Gill Sans MT" panose="020B0502020104020203" pitchFamily="34" charset="0"/>
                <a:cs typeface="Arial" panose="020B0604020202020204" pitchFamily="34" charset="0"/>
              </a:rPr>
              <a:t>EXEMPLOS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828" y="1513114"/>
            <a:ext cx="10897505" cy="4510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161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891994"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ASSOCIAÇÃO</a:t>
            </a:r>
            <a:endParaRPr lang="pt-BR" sz="3000" b="1" dirty="0">
              <a:solidFill>
                <a:srgbClr val="FFFF00"/>
              </a:solidFill>
              <a:latin typeface="Gill Sans MT" panose="020B0502020104020203" pitchFamily="34" charset="0"/>
              <a:cs typeface="Arial" panose="020B0604020202020204" pitchFamily="34" charset="0"/>
            </a:endParaRPr>
          </a:p>
        </p:txBody>
      </p:sp>
      <p:sp>
        <p:nvSpPr>
          <p:cNvPr id="8" name="object 3"/>
          <p:cNvSpPr txBox="1"/>
          <p:nvPr/>
        </p:nvSpPr>
        <p:spPr>
          <a:xfrm>
            <a:off x="356577" y="1176915"/>
            <a:ext cx="7951470" cy="523860"/>
          </a:xfrm>
          <a:prstGeom prst="rect">
            <a:avLst/>
          </a:prstGeom>
        </p:spPr>
        <p:txBody>
          <a:bodyPr vert="horz" wrap="square" lIns="0" tIns="61594" rIns="0" bIns="0" rtlCol="0">
            <a:spAutoFit/>
          </a:bodyPr>
          <a:lstStyle/>
          <a:p>
            <a:r>
              <a:rPr lang="pt-BR" sz="3000" dirty="0">
                <a:latin typeface="Gill Sans MT" panose="020B0502020104020203" pitchFamily="34" charset="0"/>
              </a:rPr>
              <a:t>Relação entre Classes:  Associação</a:t>
            </a:r>
            <a:endParaRPr lang="pt-BR" sz="3000" dirty="0">
              <a:latin typeface="Gill Sans MT" panose="020B0502020104020203" pitchFamily="34" charset="0"/>
              <a:cs typeface="Calibri"/>
            </a:endParaRPr>
          </a:p>
        </p:txBody>
      </p:sp>
      <p:graphicFrame>
        <p:nvGraphicFramePr>
          <p:cNvPr id="9" name="object 3"/>
          <p:cNvGraphicFramePr>
            <a:graphicFrameLocks noGrp="1"/>
          </p:cNvGraphicFramePr>
          <p:nvPr>
            <p:extLst>
              <p:ext uri="{D42A27DB-BD31-4B8C-83A1-F6EECF244321}">
                <p14:modId xmlns:p14="http://schemas.microsoft.com/office/powerpoint/2010/main" val="2841646302"/>
              </p:ext>
            </p:extLst>
          </p:nvPr>
        </p:nvGraphicFramePr>
        <p:xfrm>
          <a:off x="2152632" y="3000856"/>
          <a:ext cx="2893060" cy="2484119"/>
        </p:xfrm>
        <a:graphic>
          <a:graphicData uri="http://schemas.openxmlformats.org/drawingml/2006/table">
            <a:tbl>
              <a:tblPr firstRow="1" bandRow="1">
                <a:tableStyleId>{2D5ABB26-0587-4C30-8999-92F81FD0307C}</a:tableStyleId>
              </a:tblPr>
              <a:tblGrid>
                <a:gridCol w="2893060">
                  <a:extLst>
                    <a:ext uri="{9D8B030D-6E8A-4147-A177-3AD203B41FA5}">
                      <a16:colId xmlns:a16="http://schemas.microsoft.com/office/drawing/2014/main" val="20000"/>
                    </a:ext>
                  </a:extLst>
                </a:gridCol>
              </a:tblGrid>
              <a:tr h="533400">
                <a:tc>
                  <a:txBody>
                    <a:bodyPr/>
                    <a:lstStyle/>
                    <a:p>
                      <a:pPr marL="798830">
                        <a:lnSpc>
                          <a:spcPct val="100000"/>
                        </a:lnSpc>
                        <a:spcBef>
                          <a:spcPts val="285"/>
                        </a:spcBef>
                      </a:pPr>
                      <a:r>
                        <a:rPr sz="2900" b="1" dirty="0">
                          <a:latin typeface="Gill Sans MT" panose="020B0502020104020203" pitchFamily="34" charset="0"/>
                          <a:cs typeface="Arial"/>
                        </a:rPr>
                        <a:t>Pessoa</a:t>
                      </a:r>
                      <a:endParaRPr sz="2900" dirty="0">
                        <a:latin typeface="Gill Sans MT" panose="020B0502020104020203" pitchFamily="34" charset="0"/>
                        <a:cs typeface="Arial"/>
                      </a:endParaRPr>
                    </a:p>
                  </a:txBody>
                  <a:tcPr marL="0" marR="0" marT="3619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0"/>
                  </a:ext>
                </a:extLst>
              </a:tr>
              <a:tr h="1417319">
                <a:tc>
                  <a:txBody>
                    <a:bodyPr/>
                    <a:lstStyle/>
                    <a:p>
                      <a:pPr marL="91440">
                        <a:lnSpc>
                          <a:spcPct val="100000"/>
                        </a:lnSpc>
                        <a:spcBef>
                          <a:spcPts val="285"/>
                        </a:spcBef>
                      </a:pPr>
                      <a:r>
                        <a:rPr sz="2900" dirty="0">
                          <a:latin typeface="Gill Sans MT" panose="020B0502020104020203" pitchFamily="34" charset="0"/>
                          <a:cs typeface="Arial"/>
                        </a:rPr>
                        <a:t>+</a:t>
                      </a:r>
                      <a:r>
                        <a:rPr sz="2900" spc="-60" dirty="0">
                          <a:latin typeface="Gill Sans MT" panose="020B0502020104020203" pitchFamily="34" charset="0"/>
                          <a:cs typeface="Arial"/>
                        </a:rPr>
                        <a:t> </a:t>
                      </a:r>
                      <a:r>
                        <a:rPr lang="pt-BR" sz="2900" spc="0" dirty="0">
                          <a:latin typeface="Gill Sans MT" panose="020B0502020104020203" pitchFamily="34" charset="0"/>
                          <a:cs typeface="Arial"/>
                        </a:rPr>
                        <a:t>n</a:t>
                      </a:r>
                      <a:r>
                        <a:rPr sz="2900" dirty="0" err="1">
                          <a:latin typeface="Gill Sans MT" panose="020B0502020104020203" pitchFamily="34" charset="0"/>
                          <a:cs typeface="Arial"/>
                        </a:rPr>
                        <a:t>ome</a:t>
                      </a:r>
                      <a:endParaRPr sz="2900" dirty="0">
                        <a:latin typeface="Gill Sans MT" panose="020B0502020104020203" pitchFamily="34" charset="0"/>
                        <a:cs typeface="Arial"/>
                      </a:endParaRPr>
                    </a:p>
                    <a:p>
                      <a:pPr marL="91440">
                        <a:lnSpc>
                          <a:spcPct val="100000"/>
                        </a:lnSpc>
                      </a:pPr>
                      <a:r>
                        <a:rPr sz="2900" dirty="0">
                          <a:latin typeface="Gill Sans MT" panose="020B0502020104020203" pitchFamily="34" charset="0"/>
                          <a:cs typeface="Arial"/>
                        </a:rPr>
                        <a:t>+</a:t>
                      </a:r>
                      <a:r>
                        <a:rPr sz="2900" spc="-65" dirty="0">
                          <a:latin typeface="Gill Sans MT" panose="020B0502020104020203" pitchFamily="34" charset="0"/>
                          <a:cs typeface="Arial"/>
                        </a:rPr>
                        <a:t> </a:t>
                      </a:r>
                      <a:r>
                        <a:rPr sz="2900" dirty="0">
                          <a:latin typeface="Gill Sans MT" panose="020B0502020104020203" pitchFamily="34" charset="0"/>
                          <a:cs typeface="Arial"/>
                        </a:rPr>
                        <a:t>CPF</a:t>
                      </a:r>
                    </a:p>
                    <a:p>
                      <a:pPr marL="91440">
                        <a:lnSpc>
                          <a:spcPct val="100000"/>
                        </a:lnSpc>
                      </a:pPr>
                      <a:r>
                        <a:rPr sz="2900" dirty="0">
                          <a:latin typeface="Gill Sans MT" panose="020B0502020104020203" pitchFamily="34" charset="0"/>
                          <a:cs typeface="Arial"/>
                        </a:rPr>
                        <a:t>+</a:t>
                      </a:r>
                      <a:r>
                        <a:rPr sz="2900" spc="-55" dirty="0">
                          <a:latin typeface="Gill Sans MT" panose="020B0502020104020203" pitchFamily="34" charset="0"/>
                          <a:cs typeface="Arial"/>
                        </a:rPr>
                        <a:t> </a:t>
                      </a:r>
                      <a:r>
                        <a:rPr sz="2900" dirty="0">
                          <a:latin typeface="Gill Sans MT" panose="020B0502020104020203" pitchFamily="34" charset="0"/>
                          <a:cs typeface="Arial"/>
                        </a:rPr>
                        <a:t>Endereço</a:t>
                      </a:r>
                    </a:p>
                  </a:txBody>
                  <a:tcPr marL="0" marR="0" marT="3619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1"/>
                  </a:ext>
                </a:extLst>
              </a:tr>
              <a:tr h="533400">
                <a:tc>
                  <a:txBody>
                    <a:bodyPr/>
                    <a:lstStyle/>
                    <a:p>
                      <a:pPr marL="91440">
                        <a:lnSpc>
                          <a:spcPct val="100000"/>
                        </a:lnSpc>
                        <a:spcBef>
                          <a:spcPts val="285"/>
                        </a:spcBef>
                      </a:pPr>
                      <a:r>
                        <a:rPr sz="2900" spc="-5" dirty="0">
                          <a:latin typeface="Gill Sans MT" panose="020B0502020104020203" pitchFamily="34" charset="0"/>
                          <a:cs typeface="Arial"/>
                        </a:rPr>
                        <a:t>...</a:t>
                      </a:r>
                      <a:endParaRPr sz="2900" dirty="0">
                        <a:latin typeface="Gill Sans MT" panose="020B0502020104020203" pitchFamily="34" charset="0"/>
                        <a:cs typeface="Arial"/>
                      </a:endParaRPr>
                    </a:p>
                  </a:txBody>
                  <a:tcPr marL="0" marR="0" marT="3619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graphicFrame>
        <p:nvGraphicFramePr>
          <p:cNvPr id="10" name="object 4"/>
          <p:cNvGraphicFramePr>
            <a:graphicFrameLocks noGrp="1"/>
          </p:cNvGraphicFramePr>
          <p:nvPr>
            <p:extLst>
              <p:ext uri="{D42A27DB-BD31-4B8C-83A1-F6EECF244321}">
                <p14:modId xmlns:p14="http://schemas.microsoft.com/office/powerpoint/2010/main" val="3900605757"/>
              </p:ext>
            </p:extLst>
          </p:nvPr>
        </p:nvGraphicFramePr>
        <p:xfrm>
          <a:off x="6088108" y="2080856"/>
          <a:ext cx="4081145" cy="4252010"/>
        </p:xfrm>
        <a:graphic>
          <a:graphicData uri="http://schemas.openxmlformats.org/drawingml/2006/table">
            <a:tbl>
              <a:tblPr firstRow="1" bandRow="1">
                <a:tableStyleId>{2D5ABB26-0587-4C30-8999-92F81FD0307C}</a:tableStyleId>
              </a:tblPr>
              <a:tblGrid>
                <a:gridCol w="4081145">
                  <a:extLst>
                    <a:ext uri="{9D8B030D-6E8A-4147-A177-3AD203B41FA5}">
                      <a16:colId xmlns:a16="http://schemas.microsoft.com/office/drawing/2014/main" val="20000"/>
                    </a:ext>
                  </a:extLst>
                </a:gridCol>
              </a:tblGrid>
              <a:tr h="533400">
                <a:tc>
                  <a:txBody>
                    <a:bodyPr/>
                    <a:lstStyle/>
                    <a:p>
                      <a:pPr marL="1198880">
                        <a:lnSpc>
                          <a:spcPct val="100000"/>
                        </a:lnSpc>
                        <a:spcBef>
                          <a:spcPts val="284"/>
                        </a:spcBef>
                      </a:pPr>
                      <a:r>
                        <a:rPr sz="2900" b="1" dirty="0">
                          <a:latin typeface="Gill Sans MT" panose="020B0502020104020203" pitchFamily="34" charset="0"/>
                          <a:cs typeface="Arial"/>
                        </a:rPr>
                        <a:t>Endereço</a:t>
                      </a:r>
                      <a:endParaRPr sz="2900" dirty="0">
                        <a:latin typeface="Gill Sans MT" panose="020B0502020104020203" pitchFamily="34" charset="0"/>
                        <a:cs typeface="Arial"/>
                      </a:endParaRPr>
                    </a:p>
                  </a:txBody>
                  <a:tcPr marL="0" marR="0" marT="36194"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0"/>
                  </a:ext>
                </a:extLst>
              </a:tr>
              <a:tr h="3185160">
                <a:tc>
                  <a:txBody>
                    <a:bodyPr/>
                    <a:lstStyle/>
                    <a:p>
                      <a:pPr marL="92075">
                        <a:lnSpc>
                          <a:spcPct val="100000"/>
                        </a:lnSpc>
                        <a:spcBef>
                          <a:spcPts val="284"/>
                        </a:spcBef>
                      </a:pPr>
                      <a:r>
                        <a:rPr sz="2900" dirty="0">
                          <a:latin typeface="Gill Sans MT" panose="020B0502020104020203" pitchFamily="34" charset="0"/>
                          <a:cs typeface="Arial"/>
                        </a:rPr>
                        <a:t>+</a:t>
                      </a:r>
                      <a:r>
                        <a:rPr sz="2900" spc="-60" dirty="0">
                          <a:latin typeface="Gill Sans MT" panose="020B0502020104020203" pitchFamily="34" charset="0"/>
                          <a:cs typeface="Arial"/>
                        </a:rPr>
                        <a:t> </a:t>
                      </a:r>
                      <a:r>
                        <a:rPr lang="pt-BR" sz="2900" spc="0" dirty="0">
                          <a:latin typeface="Gill Sans MT" panose="020B0502020104020203" pitchFamily="34" charset="0"/>
                          <a:cs typeface="Arial"/>
                        </a:rPr>
                        <a:t>l</a:t>
                      </a:r>
                      <a:r>
                        <a:rPr sz="2900" dirty="0" err="1">
                          <a:latin typeface="Gill Sans MT" panose="020B0502020104020203" pitchFamily="34" charset="0"/>
                          <a:cs typeface="Arial"/>
                        </a:rPr>
                        <a:t>ogradouro</a:t>
                      </a:r>
                      <a:endParaRPr sz="2900" dirty="0">
                        <a:latin typeface="Gill Sans MT" panose="020B0502020104020203" pitchFamily="34" charset="0"/>
                        <a:cs typeface="Arial"/>
                      </a:endParaRPr>
                    </a:p>
                    <a:p>
                      <a:pPr marL="92075">
                        <a:lnSpc>
                          <a:spcPct val="100000"/>
                        </a:lnSpc>
                      </a:pPr>
                      <a:r>
                        <a:rPr sz="2900" dirty="0">
                          <a:latin typeface="Gill Sans MT" panose="020B0502020104020203" pitchFamily="34" charset="0"/>
                          <a:cs typeface="Arial"/>
                        </a:rPr>
                        <a:t>+</a:t>
                      </a:r>
                      <a:r>
                        <a:rPr sz="2900" spc="-55" dirty="0">
                          <a:latin typeface="Gill Sans MT" panose="020B0502020104020203" pitchFamily="34" charset="0"/>
                          <a:cs typeface="Arial"/>
                        </a:rPr>
                        <a:t> </a:t>
                      </a:r>
                      <a:r>
                        <a:rPr lang="pt-BR" sz="2900" spc="-55" dirty="0">
                          <a:latin typeface="Gill Sans MT" panose="020B0502020104020203" pitchFamily="34" charset="0"/>
                          <a:cs typeface="Arial"/>
                        </a:rPr>
                        <a:t>n</a:t>
                      </a:r>
                      <a:r>
                        <a:rPr sz="2900" dirty="0" err="1">
                          <a:latin typeface="Gill Sans MT" panose="020B0502020104020203" pitchFamily="34" charset="0"/>
                          <a:cs typeface="Arial"/>
                        </a:rPr>
                        <a:t>úmero</a:t>
                      </a:r>
                      <a:endParaRPr sz="2900" dirty="0">
                        <a:latin typeface="Gill Sans MT" panose="020B0502020104020203" pitchFamily="34" charset="0"/>
                        <a:cs typeface="Arial"/>
                      </a:endParaRPr>
                    </a:p>
                    <a:p>
                      <a:pPr marL="92075">
                        <a:lnSpc>
                          <a:spcPct val="100000"/>
                        </a:lnSpc>
                      </a:pPr>
                      <a:r>
                        <a:rPr sz="2900" dirty="0">
                          <a:latin typeface="Gill Sans MT" panose="020B0502020104020203" pitchFamily="34" charset="0"/>
                          <a:cs typeface="Arial"/>
                        </a:rPr>
                        <a:t>+</a:t>
                      </a:r>
                      <a:r>
                        <a:rPr sz="2900" spc="-60" dirty="0">
                          <a:latin typeface="Gill Sans MT" panose="020B0502020104020203" pitchFamily="34" charset="0"/>
                          <a:cs typeface="Arial"/>
                        </a:rPr>
                        <a:t> </a:t>
                      </a:r>
                      <a:r>
                        <a:rPr lang="pt-BR" sz="2900" spc="0" dirty="0">
                          <a:latin typeface="Gill Sans MT" panose="020B0502020104020203" pitchFamily="34" charset="0"/>
                          <a:cs typeface="Arial"/>
                        </a:rPr>
                        <a:t>b</a:t>
                      </a:r>
                      <a:r>
                        <a:rPr sz="2900" dirty="0" err="1">
                          <a:latin typeface="Gill Sans MT" panose="020B0502020104020203" pitchFamily="34" charset="0"/>
                          <a:cs typeface="Arial"/>
                        </a:rPr>
                        <a:t>airro</a:t>
                      </a:r>
                      <a:endParaRPr sz="2900" dirty="0">
                        <a:latin typeface="Gill Sans MT" panose="020B0502020104020203" pitchFamily="34" charset="0"/>
                        <a:cs typeface="Arial"/>
                      </a:endParaRPr>
                    </a:p>
                    <a:p>
                      <a:pPr marL="92075">
                        <a:lnSpc>
                          <a:spcPct val="100000"/>
                        </a:lnSpc>
                      </a:pPr>
                      <a:r>
                        <a:rPr sz="2900" dirty="0">
                          <a:latin typeface="Gill Sans MT" panose="020B0502020104020203" pitchFamily="34" charset="0"/>
                          <a:cs typeface="Arial"/>
                        </a:rPr>
                        <a:t>+</a:t>
                      </a:r>
                      <a:r>
                        <a:rPr sz="2900" spc="-100" dirty="0">
                          <a:latin typeface="Gill Sans MT" panose="020B0502020104020203" pitchFamily="34" charset="0"/>
                          <a:cs typeface="Arial"/>
                        </a:rPr>
                        <a:t> </a:t>
                      </a:r>
                      <a:r>
                        <a:rPr lang="pt-BR" sz="2900" spc="0" dirty="0">
                          <a:latin typeface="Gill Sans MT" panose="020B0502020104020203" pitchFamily="34" charset="0"/>
                          <a:cs typeface="Arial"/>
                        </a:rPr>
                        <a:t>c</a:t>
                      </a:r>
                      <a:r>
                        <a:rPr sz="2900" dirty="0" err="1">
                          <a:latin typeface="Gill Sans MT" panose="020B0502020104020203" pitchFamily="34" charset="0"/>
                          <a:cs typeface="Arial"/>
                        </a:rPr>
                        <a:t>idade</a:t>
                      </a:r>
                      <a:endParaRPr sz="2900" dirty="0">
                        <a:latin typeface="Gill Sans MT" panose="020B0502020104020203" pitchFamily="34" charset="0"/>
                        <a:cs typeface="Arial"/>
                      </a:endParaRPr>
                    </a:p>
                    <a:p>
                      <a:pPr marL="92075">
                        <a:lnSpc>
                          <a:spcPct val="100000"/>
                        </a:lnSpc>
                      </a:pPr>
                      <a:r>
                        <a:rPr sz="2900" dirty="0">
                          <a:latin typeface="Gill Sans MT" panose="020B0502020104020203" pitchFamily="34" charset="0"/>
                          <a:cs typeface="Arial"/>
                        </a:rPr>
                        <a:t>+</a:t>
                      </a:r>
                      <a:r>
                        <a:rPr sz="2900" spc="-114" dirty="0">
                          <a:latin typeface="Gill Sans MT" panose="020B0502020104020203" pitchFamily="34" charset="0"/>
                          <a:cs typeface="Arial"/>
                        </a:rPr>
                        <a:t> </a:t>
                      </a:r>
                      <a:r>
                        <a:rPr lang="pt-BR" sz="2900" spc="0" dirty="0">
                          <a:latin typeface="Gill Sans MT" panose="020B0502020104020203" pitchFamily="34" charset="0"/>
                          <a:cs typeface="Arial"/>
                        </a:rPr>
                        <a:t>e</a:t>
                      </a:r>
                      <a:r>
                        <a:rPr sz="2900" dirty="0" err="1">
                          <a:latin typeface="Gill Sans MT" panose="020B0502020104020203" pitchFamily="34" charset="0"/>
                          <a:cs typeface="Arial"/>
                        </a:rPr>
                        <a:t>stado</a:t>
                      </a:r>
                      <a:endParaRPr sz="2900" dirty="0">
                        <a:latin typeface="Gill Sans MT" panose="020B0502020104020203" pitchFamily="34" charset="0"/>
                        <a:cs typeface="Arial"/>
                      </a:endParaRPr>
                    </a:p>
                    <a:p>
                      <a:pPr marL="92075">
                        <a:lnSpc>
                          <a:spcPct val="100000"/>
                        </a:lnSpc>
                        <a:spcBef>
                          <a:spcPts val="5"/>
                        </a:spcBef>
                      </a:pPr>
                      <a:r>
                        <a:rPr sz="2900" dirty="0">
                          <a:latin typeface="Gill Sans MT" panose="020B0502020104020203" pitchFamily="34" charset="0"/>
                          <a:cs typeface="Arial"/>
                        </a:rPr>
                        <a:t>+</a:t>
                      </a:r>
                      <a:r>
                        <a:rPr sz="2900" spc="-65" dirty="0">
                          <a:latin typeface="Gill Sans MT" panose="020B0502020104020203" pitchFamily="34" charset="0"/>
                          <a:cs typeface="Arial"/>
                        </a:rPr>
                        <a:t> </a:t>
                      </a:r>
                      <a:r>
                        <a:rPr sz="2900" dirty="0">
                          <a:latin typeface="Gill Sans MT" panose="020B0502020104020203" pitchFamily="34" charset="0"/>
                          <a:cs typeface="Arial"/>
                        </a:rPr>
                        <a:t>CEP</a:t>
                      </a:r>
                    </a:p>
                    <a:p>
                      <a:pPr marL="92075">
                        <a:lnSpc>
                          <a:spcPct val="100000"/>
                        </a:lnSpc>
                      </a:pPr>
                      <a:r>
                        <a:rPr sz="2900" dirty="0">
                          <a:latin typeface="Gill Sans MT" panose="020B0502020104020203" pitchFamily="34" charset="0"/>
                          <a:cs typeface="Arial"/>
                        </a:rPr>
                        <a:t>+</a:t>
                      </a:r>
                      <a:r>
                        <a:rPr sz="2900" spc="-55" dirty="0">
                          <a:latin typeface="Gill Sans MT" panose="020B0502020104020203" pitchFamily="34" charset="0"/>
                          <a:cs typeface="Arial"/>
                        </a:rPr>
                        <a:t> </a:t>
                      </a:r>
                      <a:r>
                        <a:rPr lang="pt-BR" sz="2900" spc="0" dirty="0">
                          <a:latin typeface="Gill Sans MT" panose="020B0502020104020203" pitchFamily="34" charset="0"/>
                          <a:cs typeface="Arial"/>
                        </a:rPr>
                        <a:t>c</a:t>
                      </a:r>
                      <a:r>
                        <a:rPr sz="2900" dirty="0" err="1">
                          <a:latin typeface="Gill Sans MT" panose="020B0502020104020203" pitchFamily="34" charset="0"/>
                          <a:cs typeface="Arial"/>
                        </a:rPr>
                        <a:t>omplemento</a:t>
                      </a:r>
                      <a:endParaRPr sz="2900" dirty="0">
                        <a:latin typeface="Gill Sans MT" panose="020B0502020104020203" pitchFamily="34" charset="0"/>
                        <a:cs typeface="Arial"/>
                      </a:endParaRPr>
                    </a:p>
                  </a:txBody>
                  <a:tcPr marL="0" marR="0" marT="36194"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1"/>
                  </a:ext>
                </a:extLst>
              </a:tr>
              <a:tr h="533450">
                <a:tc>
                  <a:txBody>
                    <a:bodyPr/>
                    <a:lstStyle/>
                    <a:p>
                      <a:pPr marL="92075">
                        <a:lnSpc>
                          <a:spcPct val="100000"/>
                        </a:lnSpc>
                        <a:spcBef>
                          <a:spcPts val="290"/>
                        </a:spcBef>
                      </a:pPr>
                      <a:r>
                        <a:rPr sz="2900" spc="-5" dirty="0">
                          <a:latin typeface="Arial"/>
                          <a:cs typeface="Arial"/>
                        </a:rPr>
                        <a:t>...</a:t>
                      </a:r>
                      <a:endParaRPr sz="2900" dirty="0">
                        <a:latin typeface="Arial"/>
                        <a:cs typeface="Arial"/>
                      </a:endParaRPr>
                    </a:p>
                  </a:txBody>
                  <a:tcPr marL="0" marR="0" marT="3683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cxnSp>
        <p:nvCxnSpPr>
          <p:cNvPr id="13" name="Conector reto 12"/>
          <p:cNvCxnSpPr>
            <a:stCxn id="9" idx="3"/>
            <a:endCxn id="10" idx="1"/>
          </p:cNvCxnSpPr>
          <p:nvPr/>
        </p:nvCxnSpPr>
        <p:spPr>
          <a:xfrm flipV="1">
            <a:off x="5045692" y="4206861"/>
            <a:ext cx="1042416" cy="360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944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891994"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AGREGAÇÃO</a:t>
            </a:r>
            <a:endParaRPr lang="pt-BR" sz="3000" b="1" dirty="0">
              <a:solidFill>
                <a:srgbClr val="FFFF00"/>
              </a:solidFill>
              <a:latin typeface="Gill Sans MT" panose="020B0502020104020203" pitchFamily="34" charset="0"/>
              <a:cs typeface="Arial" panose="020B0604020202020204" pitchFamily="34" charset="0"/>
            </a:endParaRPr>
          </a:p>
        </p:txBody>
      </p:sp>
      <p:sp>
        <p:nvSpPr>
          <p:cNvPr id="3" name="Retângulo 2"/>
          <p:cNvSpPr/>
          <p:nvPr/>
        </p:nvSpPr>
        <p:spPr>
          <a:xfrm>
            <a:off x="356577" y="1166591"/>
            <a:ext cx="10705234" cy="3785652"/>
          </a:xfrm>
          <a:prstGeom prst="rect">
            <a:avLst/>
          </a:prstGeom>
        </p:spPr>
        <p:txBody>
          <a:bodyPr wrap="square">
            <a:spAutoFit/>
          </a:bodyPr>
          <a:lstStyle/>
          <a:p>
            <a:pPr marL="342900" indent="-342900" algn="just">
              <a:buFont typeface="Arial" panose="020B0604020202020204" pitchFamily="34" charset="0"/>
              <a:buChar char="•"/>
            </a:pPr>
            <a:r>
              <a:rPr lang="pt-BR" sz="2400" b="1" dirty="0">
                <a:solidFill>
                  <a:srgbClr val="FF0000"/>
                </a:solidFill>
                <a:latin typeface="Gill Sans MT" panose="020B0502020104020203" pitchFamily="34" charset="0"/>
              </a:rPr>
              <a:t>Agregação</a:t>
            </a:r>
            <a:r>
              <a:rPr lang="pt-BR" sz="2400" dirty="0">
                <a:latin typeface="Gill Sans MT" panose="020B0502020104020203" pitchFamily="34" charset="0"/>
              </a:rPr>
              <a:t> é um tipo especial de associação em que se tenta demonstrar que as informações de um objeto (chamado objeto-todo) precisam ser complementadas pelas informações contidas em um ou mais objetos de outra classe (chamado objeto-parte). </a:t>
            </a:r>
          </a:p>
          <a:p>
            <a:pPr marL="342900" indent="-342900" algn="just">
              <a:buFont typeface="Arial" panose="020B0604020202020204" pitchFamily="34" charset="0"/>
              <a:buChar char="•"/>
            </a:pPr>
            <a:endParaRPr lang="pt-BR" sz="2400" dirty="0">
              <a:latin typeface="Gill Sans MT" panose="020B0502020104020203" pitchFamily="34" charset="0"/>
            </a:endParaRPr>
          </a:p>
          <a:p>
            <a:pPr marL="342900" indent="-342900" algn="just">
              <a:buFont typeface="Arial" panose="020B0604020202020204" pitchFamily="34" charset="0"/>
              <a:buChar char="•"/>
            </a:pPr>
            <a:r>
              <a:rPr lang="pt-BR" sz="2400" dirty="0">
                <a:latin typeface="Gill Sans MT" panose="020B0502020104020203" pitchFamily="34" charset="0"/>
              </a:rPr>
              <a:t>Ela define uma </a:t>
            </a:r>
            <a:r>
              <a:rPr lang="pt-BR" sz="2400" b="1" dirty="0">
                <a:solidFill>
                  <a:srgbClr val="FF0000"/>
                </a:solidFill>
                <a:latin typeface="Gill Sans MT" panose="020B0502020104020203" pitchFamily="34" charset="0"/>
              </a:rPr>
              <a:t>dependência fraca </a:t>
            </a:r>
            <a:r>
              <a:rPr lang="pt-BR" sz="2400" dirty="0">
                <a:latin typeface="Gill Sans MT" panose="020B0502020104020203" pitchFamily="34" charset="0"/>
              </a:rPr>
              <a:t>entre as classes, ou seja, </a:t>
            </a:r>
            <a:r>
              <a:rPr lang="pt-BR" sz="2400" b="1" dirty="0">
                <a:solidFill>
                  <a:srgbClr val="FF0000"/>
                </a:solidFill>
                <a:latin typeface="Gill Sans MT" panose="020B0502020104020203" pitchFamily="34" charset="0"/>
              </a:rPr>
              <a:t>os objetos continuam existindo mesmo que o todo seja removido. </a:t>
            </a:r>
          </a:p>
          <a:p>
            <a:pPr marL="342900" indent="-342900" algn="just">
              <a:buFont typeface="Arial" panose="020B0604020202020204" pitchFamily="34" charset="0"/>
              <a:buChar char="•"/>
            </a:pPr>
            <a:endParaRPr lang="pt-BR" sz="2400" dirty="0">
              <a:latin typeface="Gill Sans MT" panose="020B0502020104020203" pitchFamily="34" charset="0"/>
            </a:endParaRPr>
          </a:p>
          <a:p>
            <a:pPr marL="342900" indent="-342900" algn="just">
              <a:buFont typeface="Arial" panose="020B0604020202020204" pitchFamily="34" charset="0"/>
              <a:buChar char="•"/>
            </a:pPr>
            <a:r>
              <a:rPr lang="pt-BR" sz="2400" b="1" dirty="0">
                <a:solidFill>
                  <a:srgbClr val="FF0000"/>
                </a:solidFill>
                <a:latin typeface="Gill Sans MT" panose="020B0502020104020203" pitchFamily="34" charset="0"/>
              </a:rPr>
              <a:t>Assim, se temos um time de basquete e pessoas como jogadores, ambos existirão independentemente.</a:t>
            </a:r>
            <a:endParaRPr lang="pt-BR" sz="2400" b="1" dirty="0">
              <a:solidFill>
                <a:srgbClr val="FF0000"/>
              </a:solidFill>
              <a:latin typeface="Gill Sans MT" panose="020B0502020104020203" pitchFamily="34" charset="0"/>
              <a:cs typeface="Calibri"/>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1392" y="4757531"/>
            <a:ext cx="5265873" cy="1948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8761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891994"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COMPOSIÇÃO</a:t>
            </a:r>
            <a:endParaRPr lang="pt-BR" sz="3000" b="1" dirty="0">
              <a:solidFill>
                <a:srgbClr val="FFFF00"/>
              </a:solidFill>
              <a:latin typeface="Gill Sans MT" panose="020B0502020104020203" pitchFamily="34" charset="0"/>
              <a:cs typeface="Arial" panose="020B0604020202020204" pitchFamily="34" charset="0"/>
            </a:endParaRPr>
          </a:p>
        </p:txBody>
      </p:sp>
      <p:sp>
        <p:nvSpPr>
          <p:cNvPr id="3" name="Retângulo 2"/>
          <p:cNvSpPr/>
          <p:nvPr/>
        </p:nvSpPr>
        <p:spPr>
          <a:xfrm>
            <a:off x="198782" y="1145810"/>
            <a:ext cx="11529391" cy="1246495"/>
          </a:xfrm>
          <a:prstGeom prst="rect">
            <a:avLst/>
          </a:prstGeom>
        </p:spPr>
        <p:txBody>
          <a:bodyPr wrap="square">
            <a:spAutoFit/>
          </a:bodyPr>
          <a:lstStyle/>
          <a:p>
            <a:pPr marL="342900" indent="-342900">
              <a:buFont typeface="Arial" panose="020B0604020202020204" pitchFamily="34" charset="0"/>
              <a:buChar char="•"/>
            </a:pPr>
            <a:r>
              <a:rPr lang="pt-BR" sz="2500" dirty="0">
                <a:latin typeface="Gill Sans MT" panose="020B0502020104020203" pitchFamily="34" charset="0"/>
              </a:rPr>
              <a:t>O exemplo mais típico é o do pedido de compras</a:t>
            </a:r>
            <a:r>
              <a:rPr lang="pt-BR" sz="2500" b="1" dirty="0">
                <a:solidFill>
                  <a:srgbClr val="FF0000"/>
                </a:solidFill>
                <a:latin typeface="Gill Sans MT" panose="020B0502020104020203" pitchFamily="34" charset="0"/>
              </a:rPr>
              <a:t>. Ele não existirá se não houver itens, assim como itens não fazem sentido se não estiverem agrupados em um pedido.</a:t>
            </a:r>
            <a:endParaRPr lang="pt-BR" sz="2500" b="1" dirty="0">
              <a:solidFill>
                <a:srgbClr val="FF0000"/>
              </a:solidFill>
              <a:latin typeface="Gill Sans MT" panose="020B0502020104020203" pitchFamily="34" charset="0"/>
              <a:cs typeface="Calibri"/>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618" y="2502742"/>
            <a:ext cx="7593347" cy="3964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87885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891994"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HERANÇA</a:t>
            </a:r>
            <a:endParaRPr lang="pt-BR" sz="3000" b="1" dirty="0">
              <a:solidFill>
                <a:srgbClr val="FFFF00"/>
              </a:solidFill>
              <a:latin typeface="Gill Sans MT" panose="020B0502020104020203" pitchFamily="34" charset="0"/>
              <a:cs typeface="Arial" panose="020B0604020202020204" pitchFamily="34" charset="0"/>
            </a:endParaRPr>
          </a:p>
        </p:txBody>
      </p:sp>
      <p:sp>
        <p:nvSpPr>
          <p:cNvPr id="3" name="Retângulo 2"/>
          <p:cNvSpPr/>
          <p:nvPr/>
        </p:nvSpPr>
        <p:spPr>
          <a:xfrm>
            <a:off x="356577" y="1216397"/>
            <a:ext cx="11212571" cy="3939540"/>
          </a:xfrm>
          <a:prstGeom prst="rect">
            <a:avLst/>
          </a:prstGeom>
        </p:spPr>
        <p:txBody>
          <a:bodyPr wrap="square">
            <a:spAutoFit/>
          </a:bodyPr>
          <a:lstStyle/>
          <a:p>
            <a:pPr marL="342900" indent="-342900">
              <a:buFont typeface="Arial" panose="020B0604020202020204" pitchFamily="34" charset="0"/>
              <a:buChar char="•"/>
            </a:pPr>
            <a:r>
              <a:rPr lang="pt-BR" sz="2500" b="1" dirty="0">
                <a:solidFill>
                  <a:srgbClr val="FF0000"/>
                </a:solidFill>
                <a:latin typeface="Gill Sans MT" panose="020B0502020104020203" pitchFamily="34" charset="0"/>
              </a:rPr>
              <a:t>Herança</a:t>
            </a:r>
            <a:r>
              <a:rPr lang="pt-BR" sz="2500" dirty="0">
                <a:latin typeface="Gill Sans MT" panose="020B0502020104020203" pitchFamily="34" charset="0"/>
              </a:rPr>
              <a:t> é um conceito muito importante na Programação Orientada a Objetos (POO). </a:t>
            </a:r>
          </a:p>
          <a:p>
            <a:pPr marL="342900" indent="-342900">
              <a:buFont typeface="Arial" panose="020B0604020202020204" pitchFamily="34" charset="0"/>
              <a:buChar char="•"/>
            </a:pPr>
            <a:endParaRPr lang="pt-BR" sz="2500" dirty="0">
              <a:latin typeface="Gill Sans MT" panose="020B0502020104020203" pitchFamily="34" charset="0"/>
            </a:endParaRPr>
          </a:p>
          <a:p>
            <a:pPr marL="342900" indent="-342900">
              <a:buFont typeface="Arial" panose="020B0604020202020204" pitchFamily="34" charset="0"/>
              <a:buChar char="•"/>
            </a:pPr>
            <a:r>
              <a:rPr lang="pt-BR" sz="2500" dirty="0">
                <a:latin typeface="Gill Sans MT" panose="020B0502020104020203" pitchFamily="34" charset="0"/>
              </a:rPr>
              <a:t>Seu objetivo é a derivação de classes, ou seja, a criação de uma classe (classe filha) onde sua base é uma classe já existente (classe pai), sendo adicionados a essa nova classe apenas atributos e métodos que não existam na classe original ou a execução de um método que seja diferente do método da classe original.</a:t>
            </a:r>
          </a:p>
          <a:p>
            <a:pPr marL="342900" indent="-342900">
              <a:buFont typeface="Arial" panose="020B0604020202020204" pitchFamily="34" charset="0"/>
              <a:buChar char="•"/>
            </a:pPr>
            <a:endParaRPr lang="pt-BR" sz="2500" dirty="0">
              <a:latin typeface="Gill Sans MT" panose="020B0502020104020203" pitchFamily="34" charset="0"/>
            </a:endParaRPr>
          </a:p>
          <a:p>
            <a:pPr marL="342900" indent="-342900">
              <a:buFont typeface="Arial" panose="020B0604020202020204" pitchFamily="34" charset="0"/>
              <a:buChar char="•"/>
            </a:pPr>
            <a:r>
              <a:rPr lang="pt-BR" sz="2500" dirty="0">
                <a:latin typeface="Gill Sans MT" panose="020B0502020104020203" pitchFamily="34" charset="0"/>
              </a:rPr>
              <a:t>Em outras palavras, a </a:t>
            </a:r>
            <a:r>
              <a:rPr lang="pt-BR" sz="2500" b="1" dirty="0">
                <a:solidFill>
                  <a:srgbClr val="FF0000"/>
                </a:solidFill>
                <a:latin typeface="Gill Sans MT" panose="020B0502020104020203" pitchFamily="34" charset="0"/>
              </a:rPr>
              <a:t>herança é um mecanismo de reaproveitamento em que as classes originais ficam contidas na nova classe.</a:t>
            </a:r>
            <a:endParaRPr lang="pt-BR" sz="2500" b="1" dirty="0">
              <a:solidFill>
                <a:srgbClr val="FF0000"/>
              </a:solidFill>
              <a:latin typeface="Gill Sans MT" panose="020B0502020104020203" pitchFamily="34" charset="0"/>
              <a:cs typeface="Calibri"/>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9438" y="5327375"/>
            <a:ext cx="5725556" cy="1135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269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7553202"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MÉTODOS</a:t>
            </a:r>
          </a:p>
        </p:txBody>
      </p:sp>
      <p:sp>
        <p:nvSpPr>
          <p:cNvPr id="8" name="Retângulo 7"/>
          <p:cNvSpPr/>
          <p:nvPr/>
        </p:nvSpPr>
        <p:spPr>
          <a:xfrm>
            <a:off x="356577" y="1182243"/>
            <a:ext cx="11663145" cy="5909310"/>
          </a:xfrm>
          <a:prstGeom prst="rect">
            <a:avLst/>
          </a:prstGeom>
        </p:spPr>
        <p:txBody>
          <a:bodyPr wrap="square">
            <a:spAutoFit/>
          </a:bodyPr>
          <a:lstStyle/>
          <a:p>
            <a:r>
              <a:rPr lang="pt-BR" sz="2900" b="1" dirty="0">
                <a:solidFill>
                  <a:srgbClr val="FF0000"/>
                </a:solidFill>
                <a:latin typeface="Gill Sans MT" panose="020B0502020104020203" pitchFamily="34" charset="0"/>
              </a:rPr>
              <a:t>Método</a:t>
            </a:r>
            <a:r>
              <a:rPr lang="pt-BR" sz="2900" dirty="0">
                <a:latin typeface="Gill Sans MT" panose="020B0502020104020203" pitchFamily="34" charset="0"/>
              </a:rPr>
              <a:t> corresponde a uma ação (operação ou comportamento) que uma classe pode realizar.</a:t>
            </a:r>
          </a:p>
          <a:p>
            <a:endParaRPr lang="pt-BR" sz="2900" dirty="0">
              <a:latin typeface="Gill Sans MT" panose="020B0502020104020203" pitchFamily="34" charset="0"/>
            </a:endParaRPr>
          </a:p>
          <a:p>
            <a:r>
              <a:rPr lang="pt-BR" sz="2900" b="1" dirty="0">
                <a:solidFill>
                  <a:srgbClr val="FF0000"/>
                </a:solidFill>
                <a:latin typeface="Gill Sans MT" panose="020B0502020104020203" pitchFamily="34" charset="0"/>
              </a:rPr>
              <a:t>Cada método funciona de forma independente, sendo utilizado apenas quando a ação é solicitada.</a:t>
            </a:r>
          </a:p>
          <a:p>
            <a:endParaRPr lang="pt-BR" sz="2900" dirty="0">
              <a:latin typeface="Gill Sans MT" panose="020B0502020104020203" pitchFamily="34" charset="0"/>
            </a:endParaRPr>
          </a:p>
          <a:p>
            <a:r>
              <a:rPr lang="pt-BR" sz="2900" b="1" dirty="0">
                <a:solidFill>
                  <a:srgbClr val="FF0000"/>
                </a:solidFill>
                <a:latin typeface="Gill Sans MT" panose="020B0502020104020203" pitchFamily="34" charset="0"/>
              </a:rPr>
              <a:t>Todo o método é criado seguindo regras:</a:t>
            </a:r>
          </a:p>
          <a:p>
            <a:r>
              <a:rPr lang="pt-BR" sz="2900" dirty="0">
                <a:latin typeface="Gill Sans MT" panose="020B0502020104020203" pitchFamily="34" charset="0"/>
              </a:rPr>
              <a:t>• As tarefas que um objeto pode realizar são definidas pelos seus métodos.</a:t>
            </a:r>
          </a:p>
          <a:p>
            <a:r>
              <a:rPr lang="pt-BR" sz="2900" dirty="0">
                <a:latin typeface="Gill Sans MT" panose="020B0502020104020203" pitchFamily="34" charset="0"/>
              </a:rPr>
              <a:t>• Os métodos são os elementos básicos para a construção dos programas OO.</a:t>
            </a:r>
          </a:p>
          <a:p>
            <a:r>
              <a:rPr lang="pt-BR" sz="2900" dirty="0">
                <a:latin typeface="Gill Sans MT" panose="020B0502020104020203" pitchFamily="34" charset="0"/>
              </a:rPr>
              <a:t>• Métodos não podem ser criados dentro de outros métodos ou fora de uma classe.</a:t>
            </a:r>
            <a:endParaRPr lang="pt-BR" sz="2900" dirty="0">
              <a:latin typeface="Gill Sans MT" panose="020B0502020104020203" pitchFamily="34" charset="0"/>
              <a:cs typeface="Calibri"/>
            </a:endParaRPr>
          </a:p>
          <a:p>
            <a:pPr marL="457200" indent="-457200" algn="just">
              <a:buFont typeface="Arial" panose="020B0604020202020204" pitchFamily="34" charset="0"/>
              <a:buChar char="•"/>
            </a:pPr>
            <a:endParaRPr lang="pt-BR" sz="3000" dirty="0">
              <a:latin typeface="Gill Sans MT" panose="020B0502020104020203" pitchFamily="34" charset="0"/>
            </a:endParaRPr>
          </a:p>
        </p:txBody>
      </p:sp>
    </p:spTree>
    <p:extLst>
      <p:ext uri="{BB962C8B-B14F-4D97-AF65-F5344CB8AC3E}">
        <p14:creationId xmlns:p14="http://schemas.microsoft.com/office/powerpoint/2010/main" val="2453731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891994"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HERANÇA</a:t>
            </a:r>
            <a:endParaRPr lang="pt-BR" sz="3000" b="1" dirty="0">
              <a:solidFill>
                <a:srgbClr val="FFFF00"/>
              </a:solidFill>
              <a:latin typeface="Gill Sans MT" panose="020B0502020104020203" pitchFamily="34" charset="0"/>
              <a:cs typeface="Arial" panose="020B0604020202020204" pitchFamily="34" charset="0"/>
            </a:endParaRPr>
          </a:p>
        </p:txBody>
      </p:sp>
      <p:sp>
        <p:nvSpPr>
          <p:cNvPr id="3" name="Retângulo 2"/>
          <p:cNvSpPr/>
          <p:nvPr/>
        </p:nvSpPr>
        <p:spPr>
          <a:xfrm>
            <a:off x="636103" y="1093449"/>
            <a:ext cx="10519702" cy="1938992"/>
          </a:xfrm>
          <a:prstGeom prst="rect">
            <a:avLst/>
          </a:prstGeom>
        </p:spPr>
        <p:txBody>
          <a:bodyPr wrap="square">
            <a:spAutoFit/>
          </a:bodyPr>
          <a:lstStyle/>
          <a:p>
            <a:pPr marL="342900" indent="-342900">
              <a:buFont typeface="Arial" panose="020B0604020202020204" pitchFamily="34" charset="0"/>
              <a:buChar char="•"/>
            </a:pPr>
            <a:r>
              <a:rPr lang="pt-BR" sz="2400" dirty="0">
                <a:latin typeface="Gill Sans MT" panose="020B0502020104020203" pitchFamily="34" charset="0"/>
              </a:rPr>
              <a:t>No jargão das linguagens OO, a classe base, aquela que serve para a criação de classes mais especializadas, é chamada de superclasse (ou classe pai, ou classe base) e a que herda as características da superclasse é chamada de subclasse.</a:t>
            </a:r>
          </a:p>
          <a:p>
            <a:pPr marL="342900" indent="-342900">
              <a:buFont typeface="Arial" panose="020B0604020202020204" pitchFamily="34" charset="0"/>
              <a:buChar char="•"/>
            </a:pPr>
            <a:endParaRPr lang="pt-BR" sz="2400" dirty="0">
              <a:latin typeface="Gill Sans MT" panose="020B0502020104020203" pitchFamily="34" charset="0"/>
            </a:endParaRPr>
          </a:p>
          <a:p>
            <a:pPr marL="342900" indent="-342900">
              <a:buFont typeface="Arial" panose="020B0604020202020204" pitchFamily="34" charset="0"/>
              <a:buChar char="•"/>
            </a:pPr>
            <a:r>
              <a:rPr lang="pt-BR" sz="2400" b="1" dirty="0">
                <a:solidFill>
                  <a:srgbClr val="FF0000"/>
                </a:solidFill>
                <a:latin typeface="Gill Sans MT" panose="020B0502020104020203" pitchFamily="34" charset="0"/>
              </a:rPr>
              <a:t>Em UML, a relação de herança é representada por uma seta:</a:t>
            </a:r>
            <a:endParaRPr lang="pt-BR" sz="2400" b="1" dirty="0">
              <a:solidFill>
                <a:srgbClr val="FF0000"/>
              </a:solidFill>
              <a:latin typeface="Gill Sans MT" panose="020B0502020104020203" pitchFamily="34" charset="0"/>
              <a:cs typeface="Calibri"/>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783" y="3329057"/>
            <a:ext cx="2133600" cy="3038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0496" y="5159471"/>
            <a:ext cx="5410200" cy="1469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7854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891994"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POLIMORFISMO</a:t>
            </a:r>
            <a:endParaRPr lang="pt-BR" sz="3000" b="1" dirty="0">
              <a:solidFill>
                <a:srgbClr val="FFFF00"/>
              </a:solidFill>
              <a:latin typeface="Gill Sans MT" panose="020B0502020104020203" pitchFamily="34" charset="0"/>
              <a:cs typeface="Arial" panose="020B0604020202020204" pitchFamily="34" charset="0"/>
            </a:endParaRPr>
          </a:p>
        </p:txBody>
      </p:sp>
      <p:sp>
        <p:nvSpPr>
          <p:cNvPr id="6" name="Retângulo 5"/>
          <p:cNvSpPr/>
          <p:nvPr/>
        </p:nvSpPr>
        <p:spPr>
          <a:xfrm>
            <a:off x="489100" y="1142476"/>
            <a:ext cx="11146310" cy="5229637"/>
          </a:xfrm>
          <a:prstGeom prst="rect">
            <a:avLst/>
          </a:prstGeom>
        </p:spPr>
        <p:txBody>
          <a:bodyPr wrap="square">
            <a:spAutoFit/>
          </a:bodyPr>
          <a:lstStyle/>
          <a:p>
            <a:pPr marL="457200" indent="-457200" algn="just">
              <a:buFont typeface="Arial" panose="020B0604020202020204" pitchFamily="34" charset="0"/>
              <a:buChar char="•"/>
            </a:pPr>
            <a:r>
              <a:rPr lang="pt-BR" sz="2800" dirty="0">
                <a:latin typeface="Gill Sans MT" panose="020B0502020104020203" pitchFamily="34" charset="0"/>
              </a:rPr>
              <a:t>O </a:t>
            </a:r>
            <a:r>
              <a:rPr lang="pt-BR" sz="2800" b="1" dirty="0">
                <a:solidFill>
                  <a:srgbClr val="FF0000"/>
                </a:solidFill>
                <a:latin typeface="Gill Sans MT" panose="020B0502020104020203" pitchFamily="34" charset="0"/>
              </a:rPr>
              <a:t>polimorfismo</a:t>
            </a:r>
            <a:r>
              <a:rPr lang="pt-BR" sz="2800" dirty="0">
                <a:latin typeface="Gill Sans MT" panose="020B0502020104020203" pitchFamily="34" charset="0"/>
              </a:rPr>
              <a:t> está relacionado com o conceito de herança, especificamente em relação a métodos. O mecanismo de herança  permite a criação de classes a partir de outras já existentes com relações “</a:t>
            </a:r>
            <a:r>
              <a:rPr lang="pt-BR" sz="2800" b="1" dirty="0">
                <a:solidFill>
                  <a:srgbClr val="FF0000"/>
                </a:solidFill>
                <a:latin typeface="Gill Sans MT" panose="020B0502020104020203" pitchFamily="34" charset="0"/>
              </a:rPr>
              <a:t>é-um-tipo-de”, </a:t>
            </a:r>
            <a:r>
              <a:rPr lang="pt-BR" sz="2800" dirty="0">
                <a:latin typeface="Gill Sans MT" panose="020B0502020104020203" pitchFamily="34" charset="0"/>
              </a:rPr>
              <a:t>de forma que, a partir de uma classe genérica, classes mais especializadas possam ser criadas.</a:t>
            </a:r>
          </a:p>
          <a:p>
            <a:pPr marL="457200" indent="-457200" algn="just">
              <a:buFont typeface="Arial" panose="020B0604020202020204" pitchFamily="34" charset="0"/>
              <a:buChar char="•"/>
            </a:pPr>
            <a:endParaRPr lang="pt-BR" sz="2800" dirty="0">
              <a:latin typeface="Gill Sans MT" panose="020B0502020104020203" pitchFamily="34" charset="0"/>
              <a:cs typeface="Calibri"/>
            </a:endParaRPr>
          </a:p>
          <a:p>
            <a:pPr marL="457200" indent="-457200" algn="just">
              <a:buFont typeface="Arial" panose="020B0604020202020204" pitchFamily="34" charset="0"/>
              <a:buChar char="•"/>
            </a:pPr>
            <a:r>
              <a:rPr lang="pt-BR" sz="2800" dirty="0">
                <a:latin typeface="Gill Sans MT" panose="020B0502020104020203" pitchFamily="34" charset="0"/>
              </a:rPr>
              <a:t>Quando uma nova classe necessita de todos os atributos e métodos de uma já existente, porém a nova classe possui a execução de um ou mais métodos diferenciados, é </a:t>
            </a:r>
            <a:r>
              <a:rPr lang="pt-BR" sz="2800" b="1" dirty="0">
                <a:solidFill>
                  <a:srgbClr val="FF0000"/>
                </a:solidFill>
                <a:latin typeface="Gill Sans MT" panose="020B0502020104020203" pitchFamily="34" charset="0"/>
              </a:rPr>
              <a:t>possível herdarmos todos os métodos e atributos da classe original e realizar a alteração do comportamento do método somente na nova.</a:t>
            </a:r>
            <a:endParaRPr lang="pt-BR" sz="2800" b="1" dirty="0">
              <a:solidFill>
                <a:srgbClr val="FF0000"/>
              </a:solidFill>
              <a:latin typeface="Gill Sans MT" panose="020B0502020104020203" pitchFamily="34" charset="0"/>
              <a:cs typeface="Calibri"/>
            </a:endParaRPr>
          </a:p>
          <a:p>
            <a:pPr marL="12700" marR="1330960" algn="just">
              <a:lnSpc>
                <a:spcPct val="100000"/>
              </a:lnSpc>
              <a:spcBef>
                <a:spcPts val="95"/>
              </a:spcBef>
            </a:pPr>
            <a:endParaRPr lang="pt-BR" sz="2500" dirty="0">
              <a:solidFill>
                <a:srgbClr val="FF0000"/>
              </a:solidFill>
              <a:latin typeface="Gill Sans MT" panose="020B0502020104020203" pitchFamily="34" charset="0"/>
              <a:cs typeface="Arial"/>
            </a:endParaRPr>
          </a:p>
        </p:txBody>
      </p:sp>
    </p:spTree>
    <p:extLst>
      <p:ext uri="{BB962C8B-B14F-4D97-AF65-F5344CB8AC3E}">
        <p14:creationId xmlns:p14="http://schemas.microsoft.com/office/powerpoint/2010/main" val="2945662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891994"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POLIMORFISMO</a:t>
            </a:r>
            <a:endParaRPr lang="pt-BR" sz="3000" b="1" dirty="0">
              <a:solidFill>
                <a:srgbClr val="FFFF00"/>
              </a:solidFill>
              <a:latin typeface="Gill Sans MT" panose="020B0502020104020203" pitchFamily="34" charset="0"/>
              <a:cs typeface="Arial" panose="020B0604020202020204" pitchFamily="34" charset="0"/>
            </a:endParaRPr>
          </a:p>
        </p:txBody>
      </p:sp>
      <p:sp>
        <p:nvSpPr>
          <p:cNvPr id="6" name="Retângulo 5"/>
          <p:cNvSpPr/>
          <p:nvPr/>
        </p:nvSpPr>
        <p:spPr>
          <a:xfrm>
            <a:off x="356577" y="1049711"/>
            <a:ext cx="6229752" cy="5632311"/>
          </a:xfrm>
          <a:prstGeom prst="rect">
            <a:avLst/>
          </a:prstGeom>
        </p:spPr>
        <p:txBody>
          <a:bodyPr wrap="square">
            <a:spAutoFit/>
          </a:bodyPr>
          <a:lstStyle/>
          <a:p>
            <a:pPr marL="457200" indent="-457200" algn="just">
              <a:buFont typeface="Arial" panose="020B0604020202020204" pitchFamily="34" charset="0"/>
              <a:buChar char="•"/>
            </a:pPr>
            <a:r>
              <a:rPr lang="pt-BR" sz="2400" b="1" dirty="0"/>
              <a:t>A classe Pessoa pode ser particularizada em outras categorias. </a:t>
            </a:r>
          </a:p>
          <a:p>
            <a:pPr marL="457200" indent="-457200" algn="just">
              <a:buFont typeface="Arial" panose="020B0604020202020204" pitchFamily="34" charset="0"/>
              <a:buChar char="•"/>
            </a:pPr>
            <a:endParaRPr lang="pt-BR" sz="2400" dirty="0"/>
          </a:p>
          <a:p>
            <a:pPr marL="457200" indent="-457200" algn="just">
              <a:buFont typeface="Arial" panose="020B0604020202020204" pitchFamily="34" charset="0"/>
              <a:buChar char="•"/>
            </a:pPr>
            <a:r>
              <a:rPr lang="pt-BR" sz="2400" dirty="0"/>
              <a:t>No nosso caso, </a:t>
            </a:r>
            <a:r>
              <a:rPr lang="pt-BR" sz="2400" b="1" dirty="0">
                <a:solidFill>
                  <a:srgbClr val="FF0000"/>
                </a:solidFill>
              </a:rPr>
              <a:t>o cliente é uma pessoa que possui um limite de crédito. </a:t>
            </a:r>
          </a:p>
          <a:p>
            <a:pPr marL="457200" indent="-457200" algn="just">
              <a:buFont typeface="Arial" panose="020B0604020202020204" pitchFamily="34" charset="0"/>
              <a:buChar char="•"/>
            </a:pPr>
            <a:endParaRPr lang="pt-BR" sz="2400" b="1" dirty="0"/>
          </a:p>
          <a:p>
            <a:pPr marL="457200" indent="-457200" algn="just">
              <a:buFont typeface="Arial" panose="020B0604020202020204" pitchFamily="34" charset="0"/>
              <a:buChar char="•"/>
            </a:pPr>
            <a:r>
              <a:rPr lang="pt-BR" sz="2400" b="1" dirty="0">
                <a:solidFill>
                  <a:srgbClr val="FF0000"/>
                </a:solidFill>
              </a:rPr>
              <a:t>Um funcionário é uma pessoa que tem salário</a:t>
            </a:r>
            <a:r>
              <a:rPr lang="pt-BR" sz="2400" dirty="0">
                <a:solidFill>
                  <a:srgbClr val="FF0000"/>
                </a:solidFill>
              </a:rPr>
              <a:t> e o </a:t>
            </a:r>
            <a:r>
              <a:rPr lang="pt-BR" sz="2400" b="1" dirty="0">
                <a:solidFill>
                  <a:srgbClr val="FF0000"/>
                </a:solidFill>
              </a:rPr>
              <a:t>gerente é um funcionário que dirige um departamento</a:t>
            </a:r>
            <a:r>
              <a:rPr lang="pt-BR" sz="2400" dirty="0">
                <a:solidFill>
                  <a:srgbClr val="FF0000"/>
                </a:solidFill>
              </a:rPr>
              <a:t>. </a:t>
            </a:r>
          </a:p>
          <a:p>
            <a:pPr marL="457200" indent="-457200" algn="just">
              <a:buFont typeface="Arial" panose="020B0604020202020204" pitchFamily="34" charset="0"/>
              <a:buChar char="•"/>
            </a:pPr>
            <a:endParaRPr lang="pt-BR" sz="2400" dirty="0"/>
          </a:p>
          <a:p>
            <a:pPr marL="457200" indent="-457200" algn="just">
              <a:buFont typeface="Arial" panose="020B0604020202020204" pitchFamily="34" charset="0"/>
              <a:buChar char="•"/>
            </a:pPr>
            <a:r>
              <a:rPr lang="pt-BR" sz="2400" dirty="0"/>
              <a:t>Assim, como temos vários níveis de especialização, do mais geral (a pessoa) até o mais específico (o gerente), o relacionamento entre as classes será de herança:</a:t>
            </a:r>
            <a:endParaRPr lang="pt-BR" sz="2400" dirty="0">
              <a:solidFill>
                <a:srgbClr val="FF0000"/>
              </a:solidFill>
              <a:latin typeface="Gill Sans MT" panose="020B0502020104020203" pitchFamily="34" charset="0"/>
              <a:cs typeface="Aria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6329" y="1323460"/>
            <a:ext cx="5605671" cy="4997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2230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7553202"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PRATICANDO ... </a:t>
            </a:r>
          </a:p>
        </p:txBody>
      </p:sp>
      <p:pic>
        <p:nvPicPr>
          <p:cNvPr id="6" name="Picture 2" descr="Vitória Herrera - Coordenadora de Front-End - Agência VM2 | LinkedI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429691" y="937699"/>
            <a:ext cx="762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47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891994"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EXERCÍCIOS</a:t>
            </a:r>
            <a:endParaRPr lang="pt-BR" sz="3000" b="1" dirty="0">
              <a:solidFill>
                <a:srgbClr val="FFFF00"/>
              </a:solidFill>
              <a:latin typeface="Gill Sans MT" panose="020B0502020104020203" pitchFamily="34" charset="0"/>
              <a:cs typeface="Arial" panose="020B0604020202020204" pitchFamily="34" charset="0"/>
            </a:endParaRPr>
          </a:p>
        </p:txBody>
      </p:sp>
      <p:sp>
        <p:nvSpPr>
          <p:cNvPr id="6" name="Retângulo 5"/>
          <p:cNvSpPr/>
          <p:nvPr/>
        </p:nvSpPr>
        <p:spPr>
          <a:xfrm>
            <a:off x="356577" y="1434024"/>
            <a:ext cx="11702901" cy="4157548"/>
          </a:xfrm>
          <a:prstGeom prst="rect">
            <a:avLst/>
          </a:prstGeom>
        </p:spPr>
        <p:txBody>
          <a:bodyPr wrap="square">
            <a:spAutoFit/>
          </a:bodyPr>
          <a:lstStyle/>
          <a:p>
            <a:pPr marL="12700" marR="1330960" algn="just">
              <a:lnSpc>
                <a:spcPct val="100000"/>
              </a:lnSpc>
              <a:spcBef>
                <a:spcPts val="95"/>
              </a:spcBef>
            </a:pPr>
            <a:r>
              <a:rPr lang="pt-BR" sz="2500" b="1" spc="-5" dirty="0">
                <a:latin typeface="Gill Sans MT" panose="020B0502020104020203" pitchFamily="34" charset="0"/>
                <a:cs typeface="Arial"/>
              </a:rPr>
              <a:t>6) Qual</a:t>
            </a:r>
            <a:r>
              <a:rPr lang="pt-BR" sz="2500" b="1" spc="15" dirty="0">
                <a:latin typeface="Gill Sans MT" panose="020B0502020104020203" pitchFamily="34" charset="0"/>
                <a:cs typeface="Arial"/>
              </a:rPr>
              <a:t> </a:t>
            </a:r>
            <a:r>
              <a:rPr lang="pt-BR" sz="2500" b="1" spc="-5" dirty="0">
                <a:latin typeface="Gill Sans MT" panose="020B0502020104020203" pitchFamily="34" charset="0"/>
                <a:cs typeface="Arial"/>
              </a:rPr>
              <a:t>das</a:t>
            </a:r>
            <a:r>
              <a:rPr lang="pt-BR" sz="2500" b="1" spc="20" dirty="0">
                <a:latin typeface="Gill Sans MT" panose="020B0502020104020203" pitchFamily="34" charset="0"/>
                <a:cs typeface="Arial"/>
              </a:rPr>
              <a:t> </a:t>
            </a:r>
            <a:r>
              <a:rPr lang="pt-BR" sz="2500" b="1" spc="-5" dirty="0">
                <a:latin typeface="Gill Sans MT" panose="020B0502020104020203" pitchFamily="34" charset="0"/>
                <a:cs typeface="Arial"/>
              </a:rPr>
              <a:t>alternativas</a:t>
            </a:r>
            <a:r>
              <a:rPr lang="pt-BR" sz="2500" b="1" spc="30" dirty="0">
                <a:latin typeface="Gill Sans MT" panose="020B0502020104020203" pitchFamily="34" charset="0"/>
                <a:cs typeface="Arial"/>
              </a:rPr>
              <a:t> </a:t>
            </a:r>
            <a:r>
              <a:rPr lang="pt-BR" sz="2500" b="1" spc="-5" dirty="0">
                <a:latin typeface="Gill Sans MT" panose="020B0502020104020203" pitchFamily="34" charset="0"/>
                <a:cs typeface="Arial"/>
              </a:rPr>
              <a:t>abaixo</a:t>
            </a:r>
            <a:r>
              <a:rPr lang="pt-BR" sz="2500" b="1" spc="15" dirty="0">
                <a:latin typeface="Gill Sans MT" panose="020B0502020104020203" pitchFamily="34" charset="0"/>
                <a:cs typeface="Arial"/>
              </a:rPr>
              <a:t> </a:t>
            </a:r>
            <a:r>
              <a:rPr lang="pt-BR" sz="2500" b="1" spc="-5" dirty="0">
                <a:latin typeface="Gill Sans MT" panose="020B0502020104020203" pitchFamily="34" charset="0"/>
                <a:cs typeface="Arial"/>
              </a:rPr>
              <a:t>não</a:t>
            </a:r>
            <a:r>
              <a:rPr lang="pt-BR" sz="2500" b="1" spc="20" dirty="0">
                <a:latin typeface="Gill Sans MT" panose="020B0502020104020203" pitchFamily="34" charset="0"/>
                <a:cs typeface="Arial"/>
              </a:rPr>
              <a:t> </a:t>
            </a:r>
            <a:r>
              <a:rPr lang="pt-BR" sz="2500" b="1" spc="-5" dirty="0">
                <a:latin typeface="Gill Sans MT" panose="020B0502020104020203" pitchFamily="34" charset="0"/>
                <a:cs typeface="Arial"/>
              </a:rPr>
              <a:t>se</a:t>
            </a:r>
            <a:r>
              <a:rPr lang="pt-BR" sz="2500" b="1" spc="20" dirty="0">
                <a:latin typeface="Gill Sans MT" panose="020B0502020104020203" pitchFamily="34" charset="0"/>
                <a:cs typeface="Arial"/>
              </a:rPr>
              <a:t> </a:t>
            </a:r>
            <a:r>
              <a:rPr lang="pt-BR" sz="2500" b="1" spc="-5" dirty="0">
                <a:latin typeface="Gill Sans MT" panose="020B0502020104020203" pitchFamily="34" charset="0"/>
                <a:cs typeface="Arial"/>
              </a:rPr>
              <a:t>aplica</a:t>
            </a:r>
            <a:r>
              <a:rPr lang="pt-BR" sz="2500" b="1" spc="15" dirty="0">
                <a:latin typeface="Gill Sans MT" panose="020B0502020104020203" pitchFamily="34" charset="0"/>
                <a:cs typeface="Arial"/>
              </a:rPr>
              <a:t> </a:t>
            </a:r>
            <a:r>
              <a:rPr lang="pt-BR" sz="2500" b="1" spc="-5" dirty="0">
                <a:latin typeface="Gill Sans MT" panose="020B0502020104020203" pitchFamily="34" charset="0"/>
                <a:cs typeface="Arial"/>
              </a:rPr>
              <a:t>ao</a:t>
            </a:r>
            <a:r>
              <a:rPr lang="pt-BR" sz="2500" b="1" spc="5" dirty="0">
                <a:latin typeface="Gill Sans MT" panose="020B0502020104020203" pitchFamily="34" charset="0"/>
                <a:cs typeface="Arial"/>
              </a:rPr>
              <a:t> </a:t>
            </a:r>
            <a:r>
              <a:rPr lang="pt-BR" sz="2500" b="1" spc="-5" dirty="0">
                <a:latin typeface="Gill Sans MT" panose="020B0502020104020203" pitchFamily="34" charset="0"/>
                <a:cs typeface="Arial"/>
              </a:rPr>
              <a:t>conceito </a:t>
            </a:r>
            <a:r>
              <a:rPr lang="pt-BR" sz="2500" b="1" spc="-595" dirty="0">
                <a:latin typeface="Gill Sans MT" panose="020B0502020104020203" pitchFamily="34" charset="0"/>
                <a:cs typeface="Arial"/>
              </a:rPr>
              <a:t> </a:t>
            </a:r>
            <a:r>
              <a:rPr lang="pt-BR" sz="2500" b="1" spc="-5" dirty="0">
                <a:latin typeface="Gill Sans MT" panose="020B0502020104020203" pitchFamily="34" charset="0"/>
                <a:cs typeface="Arial"/>
              </a:rPr>
              <a:t>de herança</a:t>
            </a:r>
            <a:r>
              <a:rPr lang="pt-BR" sz="2500" b="1" spc="15" dirty="0">
                <a:latin typeface="Gill Sans MT" panose="020B0502020104020203" pitchFamily="34" charset="0"/>
                <a:cs typeface="Arial"/>
              </a:rPr>
              <a:t> </a:t>
            </a:r>
            <a:r>
              <a:rPr lang="pt-BR" sz="2500" b="1" spc="-5" dirty="0">
                <a:latin typeface="Gill Sans MT" panose="020B0502020104020203" pitchFamily="34" charset="0"/>
                <a:cs typeface="Arial"/>
              </a:rPr>
              <a:t>em</a:t>
            </a:r>
            <a:r>
              <a:rPr lang="pt-BR" sz="2500" b="1" spc="-10" dirty="0">
                <a:latin typeface="Gill Sans MT" panose="020B0502020104020203" pitchFamily="34" charset="0"/>
                <a:cs typeface="Arial"/>
              </a:rPr>
              <a:t> </a:t>
            </a:r>
            <a:r>
              <a:rPr lang="pt-BR" sz="2500" b="1" spc="-5" dirty="0">
                <a:latin typeface="Gill Sans MT" panose="020B0502020104020203" pitchFamily="34" charset="0"/>
                <a:cs typeface="Arial"/>
              </a:rPr>
              <a:t>orientação</a:t>
            </a:r>
            <a:r>
              <a:rPr lang="pt-BR" sz="2500" b="1" spc="35" dirty="0">
                <a:latin typeface="Gill Sans MT" panose="020B0502020104020203" pitchFamily="34" charset="0"/>
                <a:cs typeface="Arial"/>
              </a:rPr>
              <a:t> </a:t>
            </a:r>
            <a:r>
              <a:rPr lang="pt-BR" sz="2500" b="1" spc="-5" dirty="0">
                <a:latin typeface="Gill Sans MT" panose="020B0502020104020203" pitchFamily="34" charset="0"/>
                <a:cs typeface="Arial"/>
              </a:rPr>
              <a:t>a objetos?</a:t>
            </a:r>
            <a:endParaRPr lang="pt-BR" sz="2500" b="1" dirty="0">
              <a:latin typeface="Gill Sans MT" panose="020B0502020104020203" pitchFamily="34" charset="0"/>
              <a:cs typeface="Arial"/>
            </a:endParaRPr>
          </a:p>
          <a:p>
            <a:pPr algn="just">
              <a:lnSpc>
                <a:spcPct val="100000"/>
              </a:lnSpc>
            </a:pPr>
            <a:endParaRPr lang="pt-BR" sz="2500" dirty="0">
              <a:latin typeface="Gill Sans MT" panose="020B0502020104020203" pitchFamily="34" charset="0"/>
              <a:cs typeface="Arial"/>
            </a:endParaRPr>
          </a:p>
          <a:p>
            <a:pPr marL="469900" indent="-457200" algn="just">
              <a:lnSpc>
                <a:spcPct val="100000"/>
              </a:lnSpc>
              <a:spcBef>
                <a:spcPts val="1490"/>
              </a:spcBef>
              <a:buAutoNum type="alphaLcParenR"/>
              <a:tabLst>
                <a:tab pos="469265" algn="l"/>
                <a:tab pos="469900" algn="l"/>
              </a:tabLst>
            </a:pPr>
            <a:r>
              <a:rPr lang="pt-BR" sz="2500" spc="-5" dirty="0">
                <a:latin typeface="Gill Sans MT" panose="020B0502020104020203" pitchFamily="34" charset="0"/>
                <a:cs typeface="Arial"/>
              </a:rPr>
              <a:t>O</a:t>
            </a:r>
            <a:r>
              <a:rPr lang="pt-BR" sz="2500" dirty="0">
                <a:latin typeface="Gill Sans MT" panose="020B0502020104020203" pitchFamily="34" charset="0"/>
                <a:cs typeface="Arial"/>
              </a:rPr>
              <a:t> </a:t>
            </a:r>
            <a:r>
              <a:rPr lang="pt-BR" sz="2500" spc="-5" dirty="0">
                <a:latin typeface="Gill Sans MT" panose="020B0502020104020203" pitchFamily="34" charset="0"/>
                <a:cs typeface="Arial"/>
              </a:rPr>
              <a:t>uso</a:t>
            </a:r>
            <a:r>
              <a:rPr lang="pt-BR" sz="2500" spc="20" dirty="0">
                <a:latin typeface="Gill Sans MT" panose="020B0502020104020203" pitchFamily="34" charset="0"/>
                <a:cs typeface="Arial"/>
              </a:rPr>
              <a:t> </a:t>
            </a:r>
            <a:r>
              <a:rPr lang="pt-BR" sz="2500" spc="-5" dirty="0">
                <a:latin typeface="Gill Sans MT" panose="020B0502020104020203" pitchFamily="34" charset="0"/>
                <a:cs typeface="Arial"/>
              </a:rPr>
              <a:t>de</a:t>
            </a:r>
            <a:r>
              <a:rPr lang="pt-BR" sz="2500" dirty="0">
                <a:latin typeface="Gill Sans MT" panose="020B0502020104020203" pitchFamily="34" charset="0"/>
                <a:cs typeface="Arial"/>
              </a:rPr>
              <a:t> </a:t>
            </a:r>
            <a:r>
              <a:rPr lang="pt-BR" sz="2500" spc="-5" dirty="0">
                <a:latin typeface="Gill Sans MT" panose="020B0502020104020203" pitchFamily="34" charset="0"/>
                <a:cs typeface="Arial"/>
              </a:rPr>
              <a:t>herança</a:t>
            </a:r>
            <a:r>
              <a:rPr lang="pt-BR" sz="2500" spc="30" dirty="0">
                <a:latin typeface="Gill Sans MT" panose="020B0502020104020203" pitchFamily="34" charset="0"/>
                <a:cs typeface="Arial"/>
              </a:rPr>
              <a:t> </a:t>
            </a:r>
            <a:r>
              <a:rPr lang="pt-BR" sz="2500" spc="-5" dirty="0">
                <a:latin typeface="Gill Sans MT" panose="020B0502020104020203" pitchFamily="34" charset="0"/>
                <a:cs typeface="Arial"/>
              </a:rPr>
              <a:t>torna</a:t>
            </a:r>
            <a:r>
              <a:rPr lang="pt-BR" sz="2500" spc="15" dirty="0">
                <a:latin typeface="Gill Sans MT" panose="020B0502020104020203" pitchFamily="34" charset="0"/>
                <a:cs typeface="Arial"/>
              </a:rPr>
              <a:t> </a:t>
            </a:r>
            <a:r>
              <a:rPr lang="pt-BR" sz="2500" spc="-5" dirty="0">
                <a:latin typeface="Gill Sans MT" panose="020B0502020104020203" pitchFamily="34" charset="0"/>
                <a:cs typeface="Arial"/>
              </a:rPr>
              <a:t>o</a:t>
            </a:r>
            <a:r>
              <a:rPr lang="pt-BR" sz="2500" spc="20" dirty="0">
                <a:latin typeface="Gill Sans MT" panose="020B0502020104020203" pitchFamily="34" charset="0"/>
                <a:cs typeface="Arial"/>
              </a:rPr>
              <a:t> </a:t>
            </a:r>
            <a:r>
              <a:rPr lang="pt-BR" sz="2500" spc="-5" dirty="0">
                <a:latin typeface="Gill Sans MT" panose="020B0502020104020203" pitchFamily="34" charset="0"/>
                <a:cs typeface="Arial"/>
              </a:rPr>
              <a:t>programa</a:t>
            </a:r>
            <a:r>
              <a:rPr lang="pt-BR" sz="2500" spc="15" dirty="0">
                <a:latin typeface="Gill Sans MT" panose="020B0502020104020203" pitchFamily="34" charset="0"/>
                <a:cs typeface="Arial"/>
              </a:rPr>
              <a:t> </a:t>
            </a:r>
            <a:r>
              <a:rPr lang="pt-BR" sz="2500" spc="-5" dirty="0">
                <a:latin typeface="Gill Sans MT" panose="020B0502020104020203" pitchFamily="34" charset="0"/>
                <a:cs typeface="Arial"/>
              </a:rPr>
              <a:t>mais</a:t>
            </a:r>
            <a:r>
              <a:rPr lang="pt-BR" sz="2500" spc="5" dirty="0">
                <a:latin typeface="Gill Sans MT" panose="020B0502020104020203" pitchFamily="34" charset="0"/>
                <a:cs typeface="Arial"/>
              </a:rPr>
              <a:t> </a:t>
            </a:r>
            <a:r>
              <a:rPr lang="pt-BR" sz="2500" spc="-5" dirty="0">
                <a:latin typeface="Gill Sans MT" panose="020B0502020104020203" pitchFamily="34" charset="0"/>
                <a:cs typeface="Arial"/>
              </a:rPr>
              <a:t>eficiente</a:t>
            </a:r>
            <a:r>
              <a:rPr lang="pt-BR" sz="2500" spc="30" dirty="0">
                <a:latin typeface="Gill Sans MT" panose="020B0502020104020203" pitchFamily="34" charset="0"/>
                <a:cs typeface="Arial"/>
              </a:rPr>
              <a:t> </a:t>
            </a:r>
            <a:r>
              <a:rPr lang="pt-BR" sz="2500" spc="-5" dirty="0">
                <a:latin typeface="Gill Sans MT" panose="020B0502020104020203" pitchFamily="34" charset="0"/>
                <a:cs typeface="Arial"/>
              </a:rPr>
              <a:t>no</a:t>
            </a:r>
            <a:r>
              <a:rPr lang="pt-BR" sz="2500" spc="20" dirty="0">
                <a:latin typeface="Gill Sans MT" panose="020B0502020104020203" pitchFamily="34" charset="0"/>
                <a:cs typeface="Arial"/>
              </a:rPr>
              <a:t> </a:t>
            </a:r>
            <a:r>
              <a:rPr lang="pt-BR" sz="2500" spc="-5" dirty="0">
                <a:latin typeface="Gill Sans MT" panose="020B0502020104020203" pitchFamily="34" charset="0"/>
                <a:cs typeface="Arial"/>
              </a:rPr>
              <a:t>uso</a:t>
            </a:r>
            <a:endParaRPr lang="pt-BR" sz="2500" dirty="0">
              <a:latin typeface="Gill Sans MT" panose="020B0502020104020203" pitchFamily="34" charset="0"/>
              <a:cs typeface="Arial"/>
            </a:endParaRPr>
          </a:p>
          <a:p>
            <a:pPr marL="469900" algn="just">
              <a:lnSpc>
                <a:spcPct val="100000"/>
              </a:lnSpc>
            </a:pPr>
            <a:r>
              <a:rPr lang="pt-BR" sz="2500" spc="-5" dirty="0">
                <a:latin typeface="Gill Sans MT" panose="020B0502020104020203" pitchFamily="34" charset="0"/>
                <a:cs typeface="Arial"/>
              </a:rPr>
              <a:t>de</a:t>
            </a:r>
            <a:r>
              <a:rPr lang="pt-BR" sz="2500" spc="5" dirty="0">
                <a:latin typeface="Gill Sans MT" panose="020B0502020104020203" pitchFamily="34" charset="0"/>
                <a:cs typeface="Arial"/>
              </a:rPr>
              <a:t> </a:t>
            </a:r>
            <a:r>
              <a:rPr lang="pt-BR" sz="2500" spc="-5" dirty="0">
                <a:latin typeface="Gill Sans MT" panose="020B0502020104020203" pitchFamily="34" charset="0"/>
                <a:cs typeface="Arial"/>
              </a:rPr>
              <a:t>memória</a:t>
            </a:r>
            <a:r>
              <a:rPr lang="pt-BR" sz="2500" spc="-15" dirty="0">
                <a:latin typeface="Gill Sans MT" panose="020B0502020104020203" pitchFamily="34" charset="0"/>
                <a:cs typeface="Arial"/>
              </a:rPr>
              <a:t> </a:t>
            </a:r>
            <a:r>
              <a:rPr lang="pt-BR" sz="2500" spc="-5" dirty="0">
                <a:latin typeface="Gill Sans MT" panose="020B0502020104020203" pitchFamily="34" charset="0"/>
                <a:cs typeface="Arial"/>
              </a:rPr>
              <a:t>e</a:t>
            </a:r>
            <a:r>
              <a:rPr lang="pt-BR" sz="2500" spc="-10" dirty="0">
                <a:latin typeface="Gill Sans MT" panose="020B0502020104020203" pitchFamily="34" charset="0"/>
                <a:cs typeface="Arial"/>
              </a:rPr>
              <a:t> </a:t>
            </a:r>
            <a:r>
              <a:rPr lang="pt-BR" sz="2500" spc="-5" dirty="0">
                <a:latin typeface="Gill Sans MT" panose="020B0502020104020203" pitchFamily="34" charset="0"/>
                <a:cs typeface="Arial"/>
              </a:rPr>
              <a:t>processamento.</a:t>
            </a:r>
            <a:endParaRPr lang="pt-BR" sz="2500" dirty="0">
              <a:latin typeface="Gill Sans MT" panose="020B0502020104020203" pitchFamily="34" charset="0"/>
              <a:cs typeface="Arial"/>
            </a:endParaRPr>
          </a:p>
          <a:p>
            <a:pPr marL="469900" indent="-457200" algn="just">
              <a:lnSpc>
                <a:spcPct val="100000"/>
              </a:lnSpc>
              <a:spcBef>
                <a:spcPts val="790"/>
              </a:spcBef>
              <a:buAutoNum type="alphaLcParenR" startAt="2"/>
              <a:tabLst>
                <a:tab pos="469265" algn="l"/>
                <a:tab pos="469900" algn="l"/>
              </a:tabLst>
            </a:pPr>
            <a:r>
              <a:rPr lang="pt-BR" sz="2500" spc="-5" dirty="0">
                <a:latin typeface="Gill Sans MT" panose="020B0502020104020203" pitchFamily="34" charset="0"/>
                <a:cs typeface="Arial"/>
              </a:rPr>
              <a:t>O</a:t>
            </a:r>
            <a:r>
              <a:rPr lang="pt-BR" sz="2500" spc="5" dirty="0">
                <a:latin typeface="Gill Sans MT" panose="020B0502020104020203" pitchFamily="34" charset="0"/>
                <a:cs typeface="Arial"/>
              </a:rPr>
              <a:t> </a:t>
            </a:r>
            <a:r>
              <a:rPr lang="pt-BR" sz="2500" spc="-5" dirty="0">
                <a:latin typeface="Gill Sans MT" panose="020B0502020104020203" pitchFamily="34" charset="0"/>
                <a:cs typeface="Arial"/>
              </a:rPr>
              <a:t>uso</a:t>
            </a:r>
            <a:r>
              <a:rPr lang="pt-BR" sz="2500" spc="10" dirty="0">
                <a:latin typeface="Gill Sans MT" panose="020B0502020104020203" pitchFamily="34" charset="0"/>
                <a:cs typeface="Arial"/>
              </a:rPr>
              <a:t> </a:t>
            </a:r>
            <a:r>
              <a:rPr lang="pt-BR" sz="2500" spc="-5" dirty="0">
                <a:latin typeface="Gill Sans MT" panose="020B0502020104020203" pitchFamily="34" charset="0"/>
                <a:cs typeface="Arial"/>
              </a:rPr>
              <a:t>de</a:t>
            </a:r>
            <a:r>
              <a:rPr lang="pt-BR" sz="2500" spc="5" dirty="0">
                <a:latin typeface="Gill Sans MT" panose="020B0502020104020203" pitchFamily="34" charset="0"/>
                <a:cs typeface="Arial"/>
              </a:rPr>
              <a:t> </a:t>
            </a:r>
            <a:r>
              <a:rPr lang="pt-BR" sz="2500" spc="-5" dirty="0">
                <a:latin typeface="Gill Sans MT" panose="020B0502020104020203" pitchFamily="34" charset="0"/>
                <a:cs typeface="Arial"/>
              </a:rPr>
              <a:t>herança</a:t>
            </a:r>
            <a:r>
              <a:rPr lang="pt-BR" sz="2500" spc="25" dirty="0">
                <a:latin typeface="Gill Sans MT" panose="020B0502020104020203" pitchFamily="34" charset="0"/>
                <a:cs typeface="Arial"/>
              </a:rPr>
              <a:t> </a:t>
            </a:r>
            <a:r>
              <a:rPr lang="pt-BR" sz="2500" spc="-5" dirty="0">
                <a:latin typeface="Gill Sans MT" panose="020B0502020104020203" pitchFamily="34" charset="0"/>
                <a:cs typeface="Arial"/>
              </a:rPr>
              <a:t>incentiva</a:t>
            </a:r>
            <a:r>
              <a:rPr lang="pt-BR" sz="2500" spc="30" dirty="0">
                <a:latin typeface="Gill Sans MT" panose="020B0502020104020203" pitchFamily="34" charset="0"/>
                <a:cs typeface="Arial"/>
              </a:rPr>
              <a:t> </a:t>
            </a:r>
            <a:r>
              <a:rPr lang="pt-BR" sz="2500" spc="-5" dirty="0">
                <a:latin typeface="Gill Sans MT" panose="020B0502020104020203" pitchFamily="34" charset="0"/>
                <a:cs typeface="Arial"/>
              </a:rPr>
              <a:t>a prática</a:t>
            </a:r>
            <a:r>
              <a:rPr lang="pt-BR" sz="2500" spc="20" dirty="0">
                <a:latin typeface="Gill Sans MT" panose="020B0502020104020203" pitchFamily="34" charset="0"/>
                <a:cs typeface="Arial"/>
              </a:rPr>
              <a:t> </a:t>
            </a:r>
            <a:r>
              <a:rPr lang="pt-BR" sz="2500" spc="-5" dirty="0">
                <a:latin typeface="Gill Sans MT" panose="020B0502020104020203" pitchFamily="34" charset="0"/>
                <a:cs typeface="Arial"/>
              </a:rPr>
              <a:t>do</a:t>
            </a:r>
            <a:r>
              <a:rPr lang="pt-BR" sz="2500" spc="55" dirty="0">
                <a:latin typeface="Gill Sans MT" panose="020B0502020104020203" pitchFamily="34" charset="0"/>
                <a:cs typeface="Arial"/>
              </a:rPr>
              <a:t> </a:t>
            </a:r>
            <a:r>
              <a:rPr lang="pt-BR" sz="2500" spc="-5" dirty="0" err="1">
                <a:latin typeface="Gill Sans MT" panose="020B0502020104020203" pitchFamily="34" charset="0"/>
                <a:cs typeface="Arial"/>
              </a:rPr>
              <a:t>reúso</a:t>
            </a:r>
            <a:r>
              <a:rPr lang="pt-BR" sz="2500" spc="-5" dirty="0">
                <a:latin typeface="Gill Sans MT" panose="020B0502020104020203" pitchFamily="34" charset="0"/>
                <a:cs typeface="Arial"/>
              </a:rPr>
              <a:t>.</a:t>
            </a:r>
            <a:endParaRPr lang="pt-BR" sz="2500" dirty="0">
              <a:latin typeface="Gill Sans MT" panose="020B0502020104020203" pitchFamily="34" charset="0"/>
              <a:cs typeface="Arial"/>
            </a:endParaRPr>
          </a:p>
          <a:p>
            <a:pPr marL="469900" indent="-457200" algn="just">
              <a:lnSpc>
                <a:spcPct val="100000"/>
              </a:lnSpc>
              <a:spcBef>
                <a:spcPts val="805"/>
              </a:spcBef>
              <a:buAutoNum type="alphaLcParenR" startAt="2"/>
              <a:tabLst>
                <a:tab pos="469265" algn="l"/>
                <a:tab pos="469900" algn="l"/>
              </a:tabLst>
            </a:pPr>
            <a:r>
              <a:rPr lang="pt-BR" sz="2500" spc="-5" dirty="0">
                <a:latin typeface="Gill Sans MT" panose="020B0502020104020203" pitchFamily="34" charset="0"/>
                <a:cs typeface="Arial"/>
              </a:rPr>
              <a:t>O</a:t>
            </a:r>
            <a:r>
              <a:rPr lang="pt-BR" sz="2500" spc="10" dirty="0">
                <a:latin typeface="Gill Sans MT" panose="020B0502020104020203" pitchFamily="34" charset="0"/>
                <a:cs typeface="Arial"/>
              </a:rPr>
              <a:t> </a:t>
            </a:r>
            <a:r>
              <a:rPr lang="pt-BR" sz="2500" spc="-5" dirty="0">
                <a:latin typeface="Gill Sans MT" panose="020B0502020104020203" pitchFamily="34" charset="0"/>
                <a:cs typeface="Arial"/>
              </a:rPr>
              <a:t>uso</a:t>
            </a:r>
            <a:r>
              <a:rPr lang="pt-BR" sz="2500" spc="15" dirty="0">
                <a:latin typeface="Gill Sans MT" panose="020B0502020104020203" pitchFamily="34" charset="0"/>
                <a:cs typeface="Arial"/>
              </a:rPr>
              <a:t> </a:t>
            </a:r>
            <a:r>
              <a:rPr lang="pt-BR" sz="2500" spc="-5" dirty="0">
                <a:latin typeface="Gill Sans MT" panose="020B0502020104020203" pitchFamily="34" charset="0"/>
                <a:cs typeface="Arial"/>
              </a:rPr>
              <a:t>de</a:t>
            </a:r>
            <a:r>
              <a:rPr lang="pt-BR" sz="2500" spc="5" dirty="0">
                <a:latin typeface="Gill Sans MT" panose="020B0502020104020203" pitchFamily="34" charset="0"/>
                <a:cs typeface="Arial"/>
              </a:rPr>
              <a:t> </a:t>
            </a:r>
            <a:r>
              <a:rPr lang="pt-BR" sz="2500" spc="-5" dirty="0">
                <a:latin typeface="Gill Sans MT" panose="020B0502020104020203" pitchFamily="34" charset="0"/>
                <a:cs typeface="Arial"/>
              </a:rPr>
              <a:t>herança</a:t>
            </a:r>
            <a:r>
              <a:rPr lang="pt-BR" sz="2500" spc="30" dirty="0">
                <a:latin typeface="Gill Sans MT" panose="020B0502020104020203" pitchFamily="34" charset="0"/>
                <a:cs typeface="Arial"/>
              </a:rPr>
              <a:t> </a:t>
            </a:r>
            <a:r>
              <a:rPr lang="pt-BR" sz="2500" spc="-5" dirty="0">
                <a:latin typeface="Gill Sans MT" panose="020B0502020104020203" pitchFamily="34" charset="0"/>
                <a:cs typeface="Arial"/>
              </a:rPr>
              <a:t>torna</a:t>
            </a:r>
            <a:r>
              <a:rPr lang="pt-BR" sz="2500" spc="20" dirty="0">
                <a:latin typeface="Gill Sans MT" panose="020B0502020104020203" pitchFamily="34" charset="0"/>
                <a:cs typeface="Arial"/>
              </a:rPr>
              <a:t> </a:t>
            </a:r>
            <a:r>
              <a:rPr lang="pt-BR" sz="2500" spc="-5" dirty="0">
                <a:latin typeface="Gill Sans MT" panose="020B0502020104020203" pitchFamily="34" charset="0"/>
                <a:cs typeface="Arial"/>
              </a:rPr>
              <a:t>o</a:t>
            </a:r>
            <a:r>
              <a:rPr lang="pt-BR" sz="2500" spc="15" dirty="0">
                <a:latin typeface="Gill Sans MT" panose="020B0502020104020203" pitchFamily="34" charset="0"/>
                <a:cs typeface="Arial"/>
              </a:rPr>
              <a:t> </a:t>
            </a:r>
            <a:r>
              <a:rPr lang="pt-BR" sz="2500" spc="-5" dirty="0">
                <a:latin typeface="Gill Sans MT" panose="020B0502020104020203" pitchFamily="34" charset="0"/>
                <a:cs typeface="Arial"/>
              </a:rPr>
              <a:t>código</a:t>
            </a:r>
            <a:r>
              <a:rPr lang="pt-BR" sz="2500" spc="30" dirty="0">
                <a:latin typeface="Gill Sans MT" panose="020B0502020104020203" pitchFamily="34" charset="0"/>
                <a:cs typeface="Arial"/>
              </a:rPr>
              <a:t> </a:t>
            </a:r>
            <a:r>
              <a:rPr lang="pt-BR" sz="2500" spc="-5" dirty="0">
                <a:latin typeface="Gill Sans MT" panose="020B0502020104020203" pitchFamily="34" charset="0"/>
                <a:cs typeface="Arial"/>
              </a:rPr>
              <a:t>mais</a:t>
            </a:r>
            <a:r>
              <a:rPr lang="pt-BR" sz="2500" spc="5" dirty="0">
                <a:latin typeface="Gill Sans MT" panose="020B0502020104020203" pitchFamily="34" charset="0"/>
                <a:cs typeface="Arial"/>
              </a:rPr>
              <a:t> </a:t>
            </a:r>
            <a:r>
              <a:rPr lang="pt-BR" sz="2500" spc="-5" dirty="0">
                <a:latin typeface="Gill Sans MT" panose="020B0502020104020203" pitchFamily="34" charset="0"/>
                <a:cs typeface="Arial"/>
              </a:rPr>
              <a:t>fácil</a:t>
            </a:r>
            <a:r>
              <a:rPr lang="pt-BR" sz="2500" dirty="0">
                <a:latin typeface="Gill Sans MT" panose="020B0502020104020203" pitchFamily="34" charset="0"/>
                <a:cs typeface="Arial"/>
              </a:rPr>
              <a:t> </a:t>
            </a:r>
            <a:r>
              <a:rPr lang="pt-BR" sz="2500" spc="-5" dirty="0">
                <a:latin typeface="Gill Sans MT" panose="020B0502020104020203" pitchFamily="34" charset="0"/>
                <a:cs typeface="Arial"/>
              </a:rPr>
              <a:t>de</a:t>
            </a:r>
            <a:r>
              <a:rPr lang="pt-BR" sz="2500" spc="20" dirty="0">
                <a:latin typeface="Gill Sans MT" panose="020B0502020104020203" pitchFamily="34" charset="0"/>
                <a:cs typeface="Arial"/>
              </a:rPr>
              <a:t> </a:t>
            </a:r>
            <a:r>
              <a:rPr lang="pt-BR" sz="2500" spc="-5" dirty="0">
                <a:latin typeface="Gill Sans MT" panose="020B0502020104020203" pitchFamily="34" charset="0"/>
                <a:cs typeface="Arial"/>
              </a:rPr>
              <a:t>ser</a:t>
            </a:r>
            <a:r>
              <a:rPr lang="pt-BR" sz="2500" dirty="0">
                <a:latin typeface="Gill Sans MT" panose="020B0502020104020203" pitchFamily="34" charset="0"/>
                <a:cs typeface="Arial"/>
              </a:rPr>
              <a:t> </a:t>
            </a:r>
            <a:r>
              <a:rPr lang="pt-BR" sz="2500" spc="-5" dirty="0">
                <a:latin typeface="Gill Sans MT" panose="020B0502020104020203" pitchFamily="34" charset="0"/>
                <a:cs typeface="Arial"/>
              </a:rPr>
              <a:t>entendido.</a:t>
            </a:r>
            <a:endParaRPr lang="pt-BR" sz="2500" dirty="0">
              <a:latin typeface="Gill Sans MT" panose="020B0502020104020203" pitchFamily="34" charset="0"/>
              <a:cs typeface="Arial"/>
            </a:endParaRPr>
          </a:p>
          <a:p>
            <a:pPr marL="469900" indent="-457200" algn="just">
              <a:lnSpc>
                <a:spcPct val="100000"/>
              </a:lnSpc>
              <a:spcBef>
                <a:spcPts val="805"/>
              </a:spcBef>
              <a:buAutoNum type="alphaLcParenR" startAt="2"/>
              <a:tabLst>
                <a:tab pos="469265" algn="l"/>
                <a:tab pos="469900" algn="l"/>
              </a:tabLst>
            </a:pPr>
            <a:r>
              <a:rPr lang="pt-BR" sz="2500" spc="-5" dirty="0">
                <a:latin typeface="Gill Sans MT" panose="020B0502020104020203" pitchFamily="34" charset="0"/>
                <a:cs typeface="Arial"/>
              </a:rPr>
              <a:t>O</a:t>
            </a:r>
            <a:r>
              <a:rPr lang="pt-BR" sz="2500" dirty="0">
                <a:latin typeface="Gill Sans MT" panose="020B0502020104020203" pitchFamily="34" charset="0"/>
                <a:cs typeface="Arial"/>
              </a:rPr>
              <a:t> </a:t>
            </a:r>
            <a:r>
              <a:rPr lang="pt-BR" sz="2500" spc="-5" dirty="0">
                <a:latin typeface="Gill Sans MT" panose="020B0502020104020203" pitchFamily="34" charset="0"/>
                <a:cs typeface="Arial"/>
              </a:rPr>
              <a:t>uso</a:t>
            </a:r>
            <a:r>
              <a:rPr lang="pt-BR" sz="2500" spc="20" dirty="0">
                <a:latin typeface="Gill Sans MT" panose="020B0502020104020203" pitchFamily="34" charset="0"/>
                <a:cs typeface="Arial"/>
              </a:rPr>
              <a:t> </a:t>
            </a:r>
            <a:r>
              <a:rPr lang="pt-BR" sz="2500" spc="-5" dirty="0">
                <a:latin typeface="Gill Sans MT" panose="020B0502020104020203" pitchFamily="34" charset="0"/>
                <a:cs typeface="Arial"/>
              </a:rPr>
              <a:t>de</a:t>
            </a:r>
            <a:r>
              <a:rPr lang="pt-BR" sz="2500" dirty="0">
                <a:latin typeface="Gill Sans MT" panose="020B0502020104020203" pitchFamily="34" charset="0"/>
                <a:cs typeface="Arial"/>
              </a:rPr>
              <a:t> </a:t>
            </a:r>
            <a:r>
              <a:rPr lang="pt-BR" sz="2500" spc="-5" dirty="0">
                <a:latin typeface="Gill Sans MT" panose="020B0502020104020203" pitchFamily="34" charset="0"/>
                <a:cs typeface="Arial"/>
              </a:rPr>
              <a:t>herança</a:t>
            </a:r>
            <a:r>
              <a:rPr lang="pt-BR" sz="2500" spc="30" dirty="0">
                <a:latin typeface="Gill Sans MT" panose="020B0502020104020203" pitchFamily="34" charset="0"/>
                <a:cs typeface="Arial"/>
              </a:rPr>
              <a:t> </a:t>
            </a:r>
            <a:r>
              <a:rPr lang="pt-BR" sz="2500" spc="-5" dirty="0">
                <a:latin typeface="Gill Sans MT" panose="020B0502020104020203" pitchFamily="34" charset="0"/>
                <a:cs typeface="Arial"/>
              </a:rPr>
              <a:t>reduz</a:t>
            </a:r>
            <a:r>
              <a:rPr lang="pt-BR" sz="2500" dirty="0">
                <a:latin typeface="Gill Sans MT" panose="020B0502020104020203" pitchFamily="34" charset="0"/>
                <a:cs typeface="Arial"/>
              </a:rPr>
              <a:t> </a:t>
            </a:r>
            <a:r>
              <a:rPr lang="pt-BR" sz="2500" spc="-5" dirty="0">
                <a:latin typeface="Gill Sans MT" panose="020B0502020104020203" pitchFamily="34" charset="0"/>
                <a:cs typeface="Arial"/>
              </a:rPr>
              <a:t>o</a:t>
            </a:r>
            <a:r>
              <a:rPr lang="pt-BR" sz="2500" spc="25" dirty="0">
                <a:latin typeface="Gill Sans MT" panose="020B0502020104020203" pitchFamily="34" charset="0"/>
                <a:cs typeface="Arial"/>
              </a:rPr>
              <a:t> </a:t>
            </a:r>
            <a:r>
              <a:rPr lang="pt-BR" sz="2500" spc="-5" dirty="0">
                <a:latin typeface="Gill Sans MT" panose="020B0502020104020203" pitchFamily="34" charset="0"/>
                <a:cs typeface="Arial"/>
              </a:rPr>
              <a:t>custo</a:t>
            </a:r>
            <a:r>
              <a:rPr lang="pt-BR" sz="2500" spc="30" dirty="0">
                <a:latin typeface="Gill Sans MT" panose="020B0502020104020203" pitchFamily="34" charset="0"/>
                <a:cs typeface="Arial"/>
              </a:rPr>
              <a:t> </a:t>
            </a:r>
            <a:r>
              <a:rPr lang="pt-BR" sz="2500" spc="-5" dirty="0">
                <a:latin typeface="Gill Sans MT" panose="020B0502020104020203" pitchFamily="34" charset="0"/>
                <a:cs typeface="Arial"/>
              </a:rPr>
              <a:t>de</a:t>
            </a:r>
            <a:r>
              <a:rPr lang="pt-BR" sz="2500" spc="5" dirty="0">
                <a:latin typeface="Gill Sans MT" panose="020B0502020104020203" pitchFamily="34" charset="0"/>
                <a:cs typeface="Arial"/>
              </a:rPr>
              <a:t> </a:t>
            </a:r>
            <a:r>
              <a:rPr lang="pt-BR" sz="2500" spc="-5" dirty="0">
                <a:latin typeface="Gill Sans MT" panose="020B0502020104020203" pitchFamily="34" charset="0"/>
                <a:cs typeface="Arial"/>
              </a:rPr>
              <a:t>manutenção</a:t>
            </a:r>
            <a:r>
              <a:rPr lang="pt-BR" sz="2500" spc="40" dirty="0">
                <a:latin typeface="Gill Sans MT" panose="020B0502020104020203" pitchFamily="34" charset="0"/>
                <a:cs typeface="Arial"/>
              </a:rPr>
              <a:t> </a:t>
            </a:r>
            <a:r>
              <a:rPr lang="pt-BR" sz="2500" spc="-5" dirty="0">
                <a:latin typeface="Gill Sans MT" panose="020B0502020104020203" pitchFamily="34" charset="0"/>
                <a:cs typeface="Arial"/>
              </a:rPr>
              <a:t>do</a:t>
            </a:r>
            <a:r>
              <a:rPr lang="pt-BR" sz="2500" spc="20" dirty="0">
                <a:latin typeface="Gill Sans MT" panose="020B0502020104020203" pitchFamily="34" charset="0"/>
                <a:cs typeface="Arial"/>
              </a:rPr>
              <a:t> </a:t>
            </a:r>
            <a:r>
              <a:rPr lang="pt-BR" sz="2500" spc="-5" dirty="0">
                <a:latin typeface="Gill Sans MT" panose="020B0502020104020203" pitchFamily="34" charset="0"/>
                <a:cs typeface="Arial"/>
              </a:rPr>
              <a:t>código.</a:t>
            </a:r>
            <a:endParaRPr lang="pt-BR" sz="2500" dirty="0">
              <a:latin typeface="Gill Sans MT" panose="020B0502020104020203" pitchFamily="34" charset="0"/>
              <a:cs typeface="Arial"/>
            </a:endParaRPr>
          </a:p>
          <a:p>
            <a:pPr marL="469900" marR="408940" indent="-457200" algn="just">
              <a:lnSpc>
                <a:spcPct val="100000"/>
              </a:lnSpc>
              <a:spcBef>
                <a:spcPts val="795"/>
              </a:spcBef>
              <a:buAutoNum type="alphaLcParenR" startAt="2"/>
              <a:tabLst>
                <a:tab pos="469265" algn="l"/>
                <a:tab pos="469900" algn="l"/>
              </a:tabLst>
            </a:pPr>
            <a:r>
              <a:rPr lang="pt-BR" sz="2500" spc="-5" dirty="0">
                <a:latin typeface="Gill Sans MT" panose="020B0502020104020203" pitchFamily="34" charset="0"/>
                <a:cs typeface="Arial"/>
              </a:rPr>
              <a:t>O</a:t>
            </a:r>
            <a:r>
              <a:rPr lang="pt-BR" sz="2500" spc="5" dirty="0">
                <a:latin typeface="Gill Sans MT" panose="020B0502020104020203" pitchFamily="34" charset="0"/>
                <a:cs typeface="Arial"/>
              </a:rPr>
              <a:t> </a:t>
            </a:r>
            <a:r>
              <a:rPr lang="pt-BR" sz="2500" spc="-5" dirty="0">
                <a:latin typeface="Gill Sans MT" panose="020B0502020104020203" pitchFamily="34" charset="0"/>
                <a:cs typeface="Arial"/>
              </a:rPr>
              <a:t>uso</a:t>
            </a:r>
            <a:r>
              <a:rPr lang="pt-BR" sz="2500" spc="15" dirty="0">
                <a:latin typeface="Gill Sans MT" panose="020B0502020104020203" pitchFamily="34" charset="0"/>
                <a:cs typeface="Arial"/>
              </a:rPr>
              <a:t> </a:t>
            </a:r>
            <a:r>
              <a:rPr lang="pt-BR" sz="2500" spc="-5" dirty="0">
                <a:latin typeface="Gill Sans MT" panose="020B0502020104020203" pitchFamily="34" charset="0"/>
                <a:cs typeface="Arial"/>
              </a:rPr>
              <a:t>de</a:t>
            </a:r>
            <a:r>
              <a:rPr lang="pt-BR" sz="2500" spc="5" dirty="0">
                <a:latin typeface="Gill Sans MT" panose="020B0502020104020203" pitchFamily="34" charset="0"/>
                <a:cs typeface="Arial"/>
              </a:rPr>
              <a:t> </a:t>
            </a:r>
            <a:r>
              <a:rPr lang="pt-BR" sz="2500" spc="-5" dirty="0">
                <a:latin typeface="Gill Sans MT" panose="020B0502020104020203" pitchFamily="34" charset="0"/>
                <a:cs typeface="Arial"/>
              </a:rPr>
              <a:t>herança</a:t>
            </a:r>
            <a:r>
              <a:rPr lang="pt-BR" sz="2500" spc="30" dirty="0">
                <a:latin typeface="Gill Sans MT" panose="020B0502020104020203" pitchFamily="34" charset="0"/>
                <a:cs typeface="Arial"/>
              </a:rPr>
              <a:t> </a:t>
            </a:r>
            <a:r>
              <a:rPr lang="pt-BR" sz="2500" spc="-5" dirty="0">
                <a:latin typeface="Gill Sans MT" panose="020B0502020104020203" pitchFamily="34" charset="0"/>
                <a:cs typeface="Arial"/>
              </a:rPr>
              <a:t>só</a:t>
            </a:r>
            <a:r>
              <a:rPr lang="pt-BR" sz="2500" spc="5" dirty="0">
                <a:latin typeface="Gill Sans MT" panose="020B0502020104020203" pitchFamily="34" charset="0"/>
                <a:cs typeface="Arial"/>
              </a:rPr>
              <a:t> </a:t>
            </a:r>
            <a:r>
              <a:rPr lang="pt-BR" sz="2500" spc="-5" dirty="0">
                <a:latin typeface="Gill Sans MT" panose="020B0502020104020203" pitchFamily="34" charset="0"/>
                <a:cs typeface="Arial"/>
              </a:rPr>
              <a:t>é</a:t>
            </a:r>
            <a:r>
              <a:rPr lang="pt-BR" sz="2500" dirty="0">
                <a:latin typeface="Gill Sans MT" panose="020B0502020104020203" pitchFamily="34" charset="0"/>
                <a:cs typeface="Arial"/>
              </a:rPr>
              <a:t> </a:t>
            </a:r>
            <a:r>
              <a:rPr lang="pt-BR" sz="2500" spc="-5" dirty="0">
                <a:latin typeface="Gill Sans MT" panose="020B0502020104020203" pitchFamily="34" charset="0"/>
                <a:cs typeface="Arial"/>
              </a:rPr>
              <a:t>possível</a:t>
            </a:r>
            <a:r>
              <a:rPr lang="pt-BR" sz="2500" spc="25" dirty="0">
                <a:latin typeface="Gill Sans MT" panose="020B0502020104020203" pitchFamily="34" charset="0"/>
                <a:cs typeface="Arial"/>
              </a:rPr>
              <a:t> </a:t>
            </a:r>
            <a:r>
              <a:rPr lang="pt-BR" sz="2500" spc="-5" dirty="0">
                <a:latin typeface="Gill Sans MT" panose="020B0502020104020203" pitchFamily="34" charset="0"/>
                <a:cs typeface="Arial"/>
              </a:rPr>
              <a:t>em</a:t>
            </a:r>
            <a:r>
              <a:rPr lang="pt-BR" sz="2500" spc="5" dirty="0">
                <a:latin typeface="Gill Sans MT" panose="020B0502020104020203" pitchFamily="34" charset="0"/>
                <a:cs typeface="Arial"/>
              </a:rPr>
              <a:t> </a:t>
            </a:r>
            <a:r>
              <a:rPr lang="pt-BR" sz="2500" spc="-5" dirty="0">
                <a:latin typeface="Gill Sans MT" panose="020B0502020104020203" pitchFamily="34" charset="0"/>
                <a:cs typeface="Arial"/>
              </a:rPr>
              <a:t>linguagens</a:t>
            </a:r>
            <a:r>
              <a:rPr lang="pt-BR" sz="2500" spc="30" dirty="0">
                <a:latin typeface="Gill Sans MT" panose="020B0502020104020203" pitchFamily="34" charset="0"/>
                <a:cs typeface="Arial"/>
              </a:rPr>
              <a:t> </a:t>
            </a:r>
            <a:r>
              <a:rPr lang="pt-BR" sz="2500" spc="-5" dirty="0">
                <a:latin typeface="Gill Sans MT" panose="020B0502020104020203" pitchFamily="34" charset="0"/>
                <a:cs typeface="Arial"/>
              </a:rPr>
              <a:t>orientadas </a:t>
            </a:r>
            <a:r>
              <a:rPr lang="pt-BR" sz="2500" spc="-595" dirty="0">
                <a:latin typeface="Gill Sans MT" panose="020B0502020104020203" pitchFamily="34" charset="0"/>
                <a:cs typeface="Arial"/>
              </a:rPr>
              <a:t> </a:t>
            </a:r>
            <a:r>
              <a:rPr lang="pt-BR" sz="2500" spc="-5" dirty="0">
                <a:latin typeface="Gill Sans MT" panose="020B0502020104020203" pitchFamily="34" charset="0"/>
                <a:cs typeface="Arial"/>
              </a:rPr>
              <a:t>a</a:t>
            </a:r>
            <a:r>
              <a:rPr lang="pt-BR" sz="2500" spc="-10" dirty="0">
                <a:latin typeface="Gill Sans MT" panose="020B0502020104020203" pitchFamily="34" charset="0"/>
                <a:cs typeface="Arial"/>
              </a:rPr>
              <a:t> </a:t>
            </a:r>
            <a:r>
              <a:rPr lang="pt-BR" sz="2500" spc="-5" dirty="0">
                <a:latin typeface="Gill Sans MT" panose="020B0502020104020203" pitchFamily="34" charset="0"/>
                <a:cs typeface="Arial"/>
              </a:rPr>
              <a:t>objetos.</a:t>
            </a:r>
            <a:endParaRPr lang="pt-BR" sz="2500" dirty="0">
              <a:latin typeface="Gill Sans MT" panose="020B0502020104020203" pitchFamily="34" charset="0"/>
              <a:cs typeface="Arial"/>
            </a:endParaRPr>
          </a:p>
        </p:txBody>
      </p:sp>
    </p:spTree>
    <p:extLst>
      <p:ext uri="{BB962C8B-B14F-4D97-AF65-F5344CB8AC3E}">
        <p14:creationId xmlns:p14="http://schemas.microsoft.com/office/powerpoint/2010/main" val="11559763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891994"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EXERCÍCIOS</a:t>
            </a:r>
            <a:endParaRPr lang="pt-BR" sz="3000" b="1" dirty="0">
              <a:solidFill>
                <a:srgbClr val="FFFF00"/>
              </a:solidFill>
              <a:latin typeface="Gill Sans MT" panose="020B0502020104020203" pitchFamily="34" charset="0"/>
              <a:cs typeface="Arial" panose="020B0604020202020204" pitchFamily="34" charset="0"/>
            </a:endParaRPr>
          </a:p>
        </p:txBody>
      </p:sp>
      <p:sp>
        <p:nvSpPr>
          <p:cNvPr id="6" name="Retângulo 5"/>
          <p:cNvSpPr/>
          <p:nvPr/>
        </p:nvSpPr>
        <p:spPr>
          <a:xfrm>
            <a:off x="356577" y="1314754"/>
            <a:ext cx="11702901" cy="5003934"/>
          </a:xfrm>
          <a:prstGeom prst="rect">
            <a:avLst/>
          </a:prstGeom>
        </p:spPr>
        <p:txBody>
          <a:bodyPr wrap="square">
            <a:spAutoFit/>
          </a:bodyPr>
          <a:lstStyle/>
          <a:p>
            <a:pPr marL="12700" algn="just">
              <a:lnSpc>
                <a:spcPct val="100000"/>
              </a:lnSpc>
              <a:spcBef>
                <a:spcPts val="95"/>
              </a:spcBef>
            </a:pPr>
            <a:r>
              <a:rPr lang="pt-BR" sz="2800" b="1" spc="-5" dirty="0">
                <a:latin typeface="Gill Sans MT" panose="020B0502020104020203" pitchFamily="34" charset="0"/>
                <a:cs typeface="Arial"/>
              </a:rPr>
              <a:t>7) Qual</a:t>
            </a:r>
            <a:r>
              <a:rPr lang="pt-BR" sz="2800" b="1" spc="10" dirty="0">
                <a:latin typeface="Gill Sans MT" panose="020B0502020104020203" pitchFamily="34" charset="0"/>
                <a:cs typeface="Arial"/>
              </a:rPr>
              <a:t> </a:t>
            </a:r>
            <a:r>
              <a:rPr lang="pt-BR" sz="2800" b="1" spc="-5" dirty="0">
                <a:latin typeface="Gill Sans MT" panose="020B0502020104020203" pitchFamily="34" charset="0"/>
                <a:cs typeface="Arial"/>
              </a:rPr>
              <a:t>das</a:t>
            </a:r>
            <a:r>
              <a:rPr lang="pt-BR" sz="2800" b="1" spc="15" dirty="0">
                <a:latin typeface="Gill Sans MT" panose="020B0502020104020203" pitchFamily="34" charset="0"/>
                <a:cs typeface="Arial"/>
              </a:rPr>
              <a:t> </a:t>
            </a:r>
            <a:r>
              <a:rPr lang="pt-BR" sz="2800" b="1" spc="-5" dirty="0">
                <a:latin typeface="Gill Sans MT" panose="020B0502020104020203" pitchFamily="34" charset="0"/>
                <a:cs typeface="Arial"/>
              </a:rPr>
              <a:t>seguintes</a:t>
            </a:r>
            <a:r>
              <a:rPr lang="pt-BR" sz="2800" b="1" spc="25" dirty="0">
                <a:latin typeface="Gill Sans MT" panose="020B0502020104020203" pitchFamily="34" charset="0"/>
                <a:cs typeface="Arial"/>
              </a:rPr>
              <a:t> </a:t>
            </a:r>
            <a:r>
              <a:rPr lang="pt-BR" sz="2800" b="1" spc="-5" dirty="0">
                <a:latin typeface="Gill Sans MT" panose="020B0502020104020203" pitchFamily="34" charset="0"/>
                <a:cs typeface="Arial"/>
              </a:rPr>
              <a:t>afirmações</a:t>
            </a:r>
            <a:r>
              <a:rPr lang="pt-BR" sz="2800" b="1" spc="20" dirty="0">
                <a:latin typeface="Gill Sans MT" panose="020B0502020104020203" pitchFamily="34" charset="0"/>
                <a:cs typeface="Arial"/>
              </a:rPr>
              <a:t> </a:t>
            </a:r>
            <a:r>
              <a:rPr lang="pt-BR" sz="2800" b="1" spc="-5" dirty="0">
                <a:latin typeface="Gill Sans MT" panose="020B0502020104020203" pitchFamily="34" charset="0"/>
                <a:cs typeface="Arial"/>
              </a:rPr>
              <a:t>é falsa?</a:t>
            </a:r>
            <a:endParaRPr lang="pt-BR" sz="2800" b="1" dirty="0">
              <a:latin typeface="Gill Sans MT" panose="020B0502020104020203" pitchFamily="34" charset="0"/>
              <a:cs typeface="Arial"/>
            </a:endParaRPr>
          </a:p>
          <a:p>
            <a:pPr algn="just">
              <a:lnSpc>
                <a:spcPct val="100000"/>
              </a:lnSpc>
            </a:pPr>
            <a:endParaRPr lang="pt-BR" sz="2800" dirty="0">
              <a:latin typeface="Gill Sans MT" panose="020B0502020104020203" pitchFamily="34" charset="0"/>
              <a:cs typeface="Arial"/>
            </a:endParaRPr>
          </a:p>
          <a:p>
            <a:pPr marL="469900" indent="-457200" algn="just">
              <a:lnSpc>
                <a:spcPct val="100000"/>
              </a:lnSpc>
              <a:spcBef>
                <a:spcPts val="1490"/>
              </a:spcBef>
              <a:buAutoNum type="alphaLcParenR"/>
              <a:tabLst>
                <a:tab pos="469265" algn="l"/>
                <a:tab pos="469900" algn="l"/>
              </a:tabLst>
            </a:pPr>
            <a:r>
              <a:rPr lang="pt-BR" sz="2800" spc="-5" dirty="0">
                <a:latin typeface="Gill Sans MT" panose="020B0502020104020203" pitchFamily="34" charset="0"/>
                <a:cs typeface="Arial"/>
              </a:rPr>
              <a:t>Objeto</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é uma</a:t>
            </a:r>
            <a:r>
              <a:rPr lang="pt-BR" sz="2800" spc="10" dirty="0">
                <a:latin typeface="Gill Sans MT" panose="020B0502020104020203" pitchFamily="34" charset="0"/>
                <a:cs typeface="Arial"/>
              </a:rPr>
              <a:t> </a:t>
            </a:r>
            <a:r>
              <a:rPr lang="pt-BR" sz="2800" spc="-5" dirty="0">
                <a:latin typeface="Gill Sans MT" panose="020B0502020104020203" pitchFamily="34" charset="0"/>
                <a:cs typeface="Arial"/>
              </a:rPr>
              <a:t>instância</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de</a:t>
            </a:r>
            <a:r>
              <a:rPr lang="pt-BR" sz="2800" dirty="0">
                <a:latin typeface="Gill Sans MT" panose="020B0502020104020203" pitchFamily="34" charset="0"/>
                <a:cs typeface="Arial"/>
              </a:rPr>
              <a:t> </a:t>
            </a:r>
            <a:r>
              <a:rPr lang="pt-BR" sz="2800" spc="-5" dirty="0">
                <a:latin typeface="Gill Sans MT" panose="020B0502020104020203" pitchFamily="34" charset="0"/>
                <a:cs typeface="Arial"/>
              </a:rPr>
              <a:t>uma</a:t>
            </a:r>
            <a:r>
              <a:rPr lang="pt-BR" sz="2800" spc="5" dirty="0">
                <a:latin typeface="Gill Sans MT" panose="020B0502020104020203" pitchFamily="34" charset="0"/>
                <a:cs typeface="Arial"/>
              </a:rPr>
              <a:t> </a:t>
            </a:r>
            <a:r>
              <a:rPr lang="pt-BR" sz="2800" spc="-5" dirty="0">
                <a:latin typeface="Gill Sans MT" panose="020B0502020104020203" pitchFamily="34" charset="0"/>
                <a:cs typeface="Arial"/>
              </a:rPr>
              <a:t>classe.</a:t>
            </a:r>
            <a:endParaRPr lang="pt-BR" sz="2800" dirty="0">
              <a:latin typeface="Gill Sans MT" panose="020B0502020104020203" pitchFamily="34" charset="0"/>
              <a:cs typeface="Arial"/>
            </a:endParaRPr>
          </a:p>
          <a:p>
            <a:pPr marL="469900" indent="-457200" algn="just">
              <a:lnSpc>
                <a:spcPct val="100000"/>
              </a:lnSpc>
              <a:spcBef>
                <a:spcPts val="790"/>
              </a:spcBef>
              <a:buAutoNum type="alphaLcParenR"/>
              <a:tabLst>
                <a:tab pos="469265" algn="l"/>
                <a:tab pos="469900" algn="l"/>
              </a:tabLst>
            </a:pPr>
            <a:r>
              <a:rPr lang="pt-BR" sz="2800" spc="-5" dirty="0">
                <a:latin typeface="Gill Sans MT" panose="020B0502020104020203" pitchFamily="34" charset="0"/>
                <a:cs typeface="Arial"/>
              </a:rPr>
              <a:t>Objetos</a:t>
            </a:r>
            <a:r>
              <a:rPr lang="pt-BR" sz="2800" spc="35" dirty="0">
                <a:latin typeface="Gill Sans MT" panose="020B0502020104020203" pitchFamily="34" charset="0"/>
                <a:cs typeface="Arial"/>
              </a:rPr>
              <a:t> </a:t>
            </a:r>
            <a:r>
              <a:rPr lang="pt-BR" sz="2800" spc="-5" dirty="0">
                <a:latin typeface="Gill Sans MT" panose="020B0502020104020203" pitchFamily="34" charset="0"/>
                <a:cs typeface="Arial"/>
              </a:rPr>
              <a:t>reúnem</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dados</a:t>
            </a:r>
            <a:r>
              <a:rPr lang="pt-BR" sz="2800" spc="40" dirty="0">
                <a:latin typeface="Gill Sans MT" panose="020B0502020104020203" pitchFamily="34" charset="0"/>
                <a:cs typeface="Arial"/>
              </a:rPr>
              <a:t> </a:t>
            </a:r>
            <a:r>
              <a:rPr lang="pt-BR" sz="2800" spc="-5" dirty="0">
                <a:latin typeface="Gill Sans MT" panose="020B0502020104020203" pitchFamily="34" charset="0"/>
                <a:cs typeface="Arial"/>
              </a:rPr>
              <a:t>e</a:t>
            </a:r>
            <a:r>
              <a:rPr lang="pt-BR" sz="2800" spc="10" dirty="0">
                <a:latin typeface="Gill Sans MT" panose="020B0502020104020203" pitchFamily="34" charset="0"/>
                <a:cs typeface="Arial"/>
              </a:rPr>
              <a:t> </a:t>
            </a:r>
            <a:r>
              <a:rPr lang="pt-BR" sz="2800" spc="-5" dirty="0">
                <a:latin typeface="Gill Sans MT" panose="020B0502020104020203" pitchFamily="34" charset="0"/>
                <a:cs typeface="Arial"/>
              </a:rPr>
              <a:t>comportamentos</a:t>
            </a:r>
            <a:r>
              <a:rPr lang="pt-BR" sz="2800" spc="45" dirty="0">
                <a:latin typeface="Gill Sans MT" panose="020B0502020104020203" pitchFamily="34" charset="0"/>
                <a:cs typeface="Arial"/>
              </a:rPr>
              <a:t> </a:t>
            </a:r>
            <a:r>
              <a:rPr lang="pt-BR" sz="2800" spc="-5" dirty="0">
                <a:latin typeface="Gill Sans MT" panose="020B0502020104020203" pitchFamily="34" charset="0"/>
                <a:cs typeface="Arial"/>
              </a:rPr>
              <a:t>relacionados</a:t>
            </a:r>
            <a:endParaRPr lang="pt-BR" sz="2800" dirty="0">
              <a:latin typeface="Gill Sans MT" panose="020B0502020104020203" pitchFamily="34" charset="0"/>
              <a:cs typeface="Arial"/>
            </a:endParaRPr>
          </a:p>
          <a:p>
            <a:pPr marL="469900" algn="just">
              <a:lnSpc>
                <a:spcPct val="100000"/>
              </a:lnSpc>
            </a:pPr>
            <a:r>
              <a:rPr lang="pt-BR" sz="2800" spc="-5" dirty="0">
                <a:latin typeface="Gill Sans MT" panose="020B0502020104020203" pitchFamily="34" charset="0"/>
                <a:cs typeface="Arial"/>
              </a:rPr>
              <a:t>com</a:t>
            </a:r>
            <a:r>
              <a:rPr lang="pt-BR" sz="2800" spc="-10" dirty="0">
                <a:latin typeface="Gill Sans MT" panose="020B0502020104020203" pitchFamily="34" charset="0"/>
                <a:cs typeface="Arial"/>
              </a:rPr>
              <a:t> </a:t>
            </a:r>
            <a:r>
              <a:rPr lang="pt-BR" sz="2800" spc="-5" dirty="0">
                <a:latin typeface="Gill Sans MT" panose="020B0502020104020203" pitchFamily="34" charset="0"/>
                <a:cs typeface="Arial"/>
              </a:rPr>
              <a:t>um</a:t>
            </a:r>
            <a:r>
              <a:rPr lang="pt-BR" sz="2800" spc="-10" dirty="0">
                <a:latin typeface="Gill Sans MT" panose="020B0502020104020203" pitchFamily="34" charset="0"/>
                <a:cs typeface="Arial"/>
              </a:rPr>
              <a:t> </a:t>
            </a:r>
            <a:r>
              <a:rPr lang="pt-BR" sz="2800" spc="-5" dirty="0">
                <a:latin typeface="Gill Sans MT" panose="020B0502020104020203" pitchFamily="34" charset="0"/>
                <a:cs typeface="Arial"/>
              </a:rPr>
              <a:t>único</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conceito.</a:t>
            </a:r>
            <a:endParaRPr lang="pt-BR" sz="2800" dirty="0">
              <a:latin typeface="Gill Sans MT" panose="020B0502020104020203" pitchFamily="34" charset="0"/>
              <a:cs typeface="Arial"/>
            </a:endParaRPr>
          </a:p>
          <a:p>
            <a:pPr marL="469900" marR="240029" indent="-457200" algn="just">
              <a:lnSpc>
                <a:spcPct val="100000"/>
              </a:lnSpc>
              <a:spcBef>
                <a:spcPts val="805"/>
              </a:spcBef>
              <a:buAutoNum type="alphaLcParenR" startAt="3"/>
              <a:tabLst>
                <a:tab pos="469265" algn="l"/>
                <a:tab pos="469900" algn="l"/>
              </a:tabLst>
            </a:pPr>
            <a:r>
              <a:rPr lang="pt-BR" sz="2800" spc="-5" dirty="0">
                <a:latin typeface="Gill Sans MT" panose="020B0502020104020203" pitchFamily="34" charset="0"/>
                <a:cs typeface="Arial"/>
              </a:rPr>
              <a:t>Classes</a:t>
            </a:r>
            <a:r>
              <a:rPr lang="pt-BR" sz="2800" spc="20" dirty="0">
                <a:latin typeface="Gill Sans MT" panose="020B0502020104020203" pitchFamily="34" charset="0"/>
                <a:cs typeface="Arial"/>
              </a:rPr>
              <a:t> </a:t>
            </a:r>
            <a:r>
              <a:rPr lang="pt-BR" sz="2800" spc="-5" dirty="0">
                <a:latin typeface="Gill Sans MT" panose="020B0502020104020203" pitchFamily="34" charset="0"/>
                <a:cs typeface="Arial"/>
              </a:rPr>
              <a:t>não</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podem</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se</a:t>
            </a:r>
            <a:r>
              <a:rPr lang="pt-BR" sz="2800" spc="5" dirty="0">
                <a:latin typeface="Gill Sans MT" panose="020B0502020104020203" pitchFamily="34" charset="0"/>
                <a:cs typeface="Arial"/>
              </a:rPr>
              <a:t> </a:t>
            </a:r>
            <a:r>
              <a:rPr lang="pt-BR" sz="2800" spc="-5" dirty="0">
                <a:latin typeface="Gill Sans MT" panose="020B0502020104020203" pitchFamily="34" charset="0"/>
                <a:cs typeface="Arial"/>
              </a:rPr>
              <a:t>relacionar</a:t>
            </a:r>
            <a:r>
              <a:rPr lang="pt-BR" sz="2800" spc="10" dirty="0">
                <a:latin typeface="Gill Sans MT" panose="020B0502020104020203" pitchFamily="34" charset="0"/>
                <a:cs typeface="Arial"/>
              </a:rPr>
              <a:t> </a:t>
            </a:r>
            <a:r>
              <a:rPr lang="pt-BR" sz="2800" spc="-5" dirty="0">
                <a:latin typeface="Gill Sans MT" panose="020B0502020104020203" pitchFamily="34" charset="0"/>
                <a:cs typeface="Arial"/>
              </a:rPr>
              <a:t>com</a:t>
            </a:r>
            <a:r>
              <a:rPr lang="pt-BR" sz="2800" spc="20" dirty="0">
                <a:latin typeface="Gill Sans MT" panose="020B0502020104020203" pitchFamily="34" charset="0"/>
                <a:cs typeface="Arial"/>
              </a:rPr>
              <a:t> </a:t>
            </a:r>
            <a:r>
              <a:rPr lang="pt-BR" sz="2800" spc="-5" dirty="0">
                <a:latin typeface="Gill Sans MT" panose="020B0502020104020203" pitchFamily="34" charset="0"/>
                <a:cs typeface="Arial"/>
              </a:rPr>
              <a:t>outras</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classes, </a:t>
            </a:r>
            <a:r>
              <a:rPr lang="pt-BR" sz="2800" spc="-600" dirty="0">
                <a:latin typeface="Gill Sans MT" panose="020B0502020104020203" pitchFamily="34" charset="0"/>
                <a:cs typeface="Arial"/>
              </a:rPr>
              <a:t> </a:t>
            </a:r>
            <a:r>
              <a:rPr lang="pt-BR" sz="2800" spc="-5" dirty="0">
                <a:latin typeface="Gill Sans MT" panose="020B0502020104020203" pitchFamily="34" charset="0"/>
                <a:cs typeface="Arial"/>
              </a:rPr>
              <a:t>afinal,</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cada</a:t>
            </a:r>
            <a:r>
              <a:rPr lang="pt-BR" sz="2800" spc="10" dirty="0">
                <a:latin typeface="Gill Sans MT" panose="020B0502020104020203" pitchFamily="34" charset="0"/>
                <a:cs typeface="Arial"/>
              </a:rPr>
              <a:t> </a:t>
            </a:r>
            <a:r>
              <a:rPr lang="pt-BR" sz="2800" spc="-5" dirty="0">
                <a:latin typeface="Gill Sans MT" panose="020B0502020104020203" pitchFamily="34" charset="0"/>
                <a:cs typeface="Arial"/>
              </a:rPr>
              <a:t>classe</a:t>
            </a:r>
            <a:r>
              <a:rPr lang="pt-BR" sz="2800" spc="20" dirty="0">
                <a:latin typeface="Gill Sans MT" panose="020B0502020104020203" pitchFamily="34" charset="0"/>
                <a:cs typeface="Arial"/>
              </a:rPr>
              <a:t> </a:t>
            </a:r>
            <a:r>
              <a:rPr lang="pt-BR" sz="2800" spc="-5" dirty="0">
                <a:latin typeface="Gill Sans MT" panose="020B0502020104020203" pitchFamily="34" charset="0"/>
                <a:cs typeface="Arial"/>
              </a:rPr>
              <a:t>abstrai</a:t>
            </a:r>
            <a:r>
              <a:rPr lang="pt-BR" sz="2800" spc="10" dirty="0">
                <a:latin typeface="Gill Sans MT" panose="020B0502020104020203" pitchFamily="34" charset="0"/>
                <a:cs typeface="Arial"/>
              </a:rPr>
              <a:t> </a:t>
            </a:r>
            <a:r>
              <a:rPr lang="pt-BR" sz="2800" spc="-5" dirty="0">
                <a:latin typeface="Gill Sans MT" panose="020B0502020104020203" pitchFamily="34" charset="0"/>
                <a:cs typeface="Arial"/>
              </a:rPr>
              <a:t>um</a:t>
            </a:r>
            <a:r>
              <a:rPr lang="pt-BR" sz="2800" dirty="0">
                <a:latin typeface="Gill Sans MT" panose="020B0502020104020203" pitchFamily="34" charset="0"/>
                <a:cs typeface="Arial"/>
              </a:rPr>
              <a:t> </a:t>
            </a:r>
            <a:r>
              <a:rPr lang="pt-BR" sz="2800" spc="-5" dirty="0">
                <a:latin typeface="Gill Sans MT" panose="020B0502020104020203" pitchFamily="34" charset="0"/>
                <a:cs typeface="Arial"/>
              </a:rPr>
              <a:t>único</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conceito.</a:t>
            </a:r>
            <a:endParaRPr lang="pt-BR" sz="2800" dirty="0">
              <a:latin typeface="Gill Sans MT" panose="020B0502020104020203" pitchFamily="34" charset="0"/>
              <a:cs typeface="Arial"/>
            </a:endParaRPr>
          </a:p>
          <a:p>
            <a:pPr marL="469900" indent="-457200" algn="just">
              <a:lnSpc>
                <a:spcPct val="100000"/>
              </a:lnSpc>
              <a:spcBef>
                <a:spcPts val="805"/>
              </a:spcBef>
              <a:buAutoNum type="alphaLcParenR" startAt="3"/>
              <a:tabLst>
                <a:tab pos="469265" algn="l"/>
                <a:tab pos="469900" algn="l"/>
              </a:tabLst>
            </a:pPr>
            <a:r>
              <a:rPr lang="pt-BR" sz="2800" spc="-5" dirty="0">
                <a:latin typeface="Gill Sans MT" panose="020B0502020104020203" pitchFamily="34" charset="0"/>
                <a:cs typeface="Arial"/>
              </a:rPr>
              <a:t>O</a:t>
            </a:r>
            <a:r>
              <a:rPr lang="pt-BR" sz="2800" dirty="0">
                <a:latin typeface="Gill Sans MT" panose="020B0502020104020203" pitchFamily="34" charset="0"/>
                <a:cs typeface="Arial"/>
              </a:rPr>
              <a:t> </a:t>
            </a:r>
            <a:r>
              <a:rPr lang="pt-BR" sz="2800" spc="-5" dirty="0">
                <a:latin typeface="Gill Sans MT" panose="020B0502020104020203" pitchFamily="34" charset="0"/>
                <a:cs typeface="Arial"/>
              </a:rPr>
              <a:t>uso</a:t>
            </a:r>
            <a:r>
              <a:rPr lang="pt-BR" sz="2800" spc="20" dirty="0">
                <a:latin typeface="Gill Sans MT" panose="020B0502020104020203" pitchFamily="34" charset="0"/>
                <a:cs typeface="Arial"/>
              </a:rPr>
              <a:t> </a:t>
            </a:r>
            <a:r>
              <a:rPr lang="pt-BR" sz="2800" spc="-5" dirty="0">
                <a:latin typeface="Gill Sans MT" panose="020B0502020104020203" pitchFamily="34" charset="0"/>
                <a:cs typeface="Arial"/>
              </a:rPr>
              <a:t>de</a:t>
            </a:r>
            <a:r>
              <a:rPr lang="pt-BR" sz="2800" spc="5" dirty="0">
                <a:latin typeface="Gill Sans MT" panose="020B0502020104020203" pitchFamily="34" charset="0"/>
                <a:cs typeface="Arial"/>
              </a:rPr>
              <a:t> </a:t>
            </a:r>
            <a:r>
              <a:rPr lang="pt-BR" sz="2800" spc="-5" dirty="0">
                <a:latin typeface="Gill Sans MT" panose="020B0502020104020203" pitchFamily="34" charset="0"/>
                <a:cs typeface="Arial"/>
              </a:rPr>
              <a:t>polimorfismo</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costuma</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tornar</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o</a:t>
            </a:r>
            <a:r>
              <a:rPr lang="pt-BR" sz="2800" spc="5" dirty="0">
                <a:latin typeface="Gill Sans MT" panose="020B0502020104020203" pitchFamily="34" charset="0"/>
                <a:cs typeface="Arial"/>
              </a:rPr>
              <a:t> </a:t>
            </a:r>
            <a:r>
              <a:rPr lang="pt-BR" sz="2800" spc="-5" dirty="0">
                <a:latin typeface="Gill Sans MT" panose="020B0502020104020203" pitchFamily="34" charset="0"/>
                <a:cs typeface="Arial"/>
              </a:rPr>
              <a:t>código</a:t>
            </a:r>
            <a:r>
              <a:rPr lang="pt-BR" sz="2800" spc="30" dirty="0">
                <a:latin typeface="Gill Sans MT" panose="020B0502020104020203" pitchFamily="34" charset="0"/>
                <a:cs typeface="Arial"/>
              </a:rPr>
              <a:t> </a:t>
            </a:r>
            <a:r>
              <a:rPr lang="pt-BR" sz="2800" spc="-5" dirty="0">
                <a:latin typeface="Gill Sans MT" panose="020B0502020104020203" pitchFamily="34" charset="0"/>
                <a:cs typeface="Arial"/>
              </a:rPr>
              <a:t>mais</a:t>
            </a:r>
            <a:endParaRPr lang="pt-BR" sz="2800" dirty="0">
              <a:latin typeface="Gill Sans MT" panose="020B0502020104020203" pitchFamily="34" charset="0"/>
              <a:cs typeface="Arial"/>
            </a:endParaRPr>
          </a:p>
          <a:p>
            <a:pPr marL="469900" algn="just">
              <a:lnSpc>
                <a:spcPct val="100000"/>
              </a:lnSpc>
              <a:spcBef>
                <a:spcPts val="5"/>
              </a:spcBef>
            </a:pPr>
            <a:r>
              <a:rPr lang="pt-BR" sz="2800" spc="-5" dirty="0">
                <a:latin typeface="Gill Sans MT" panose="020B0502020104020203" pitchFamily="34" charset="0"/>
                <a:cs typeface="Arial"/>
              </a:rPr>
              <a:t>fácil</a:t>
            </a:r>
            <a:r>
              <a:rPr lang="pt-BR" sz="2800" dirty="0">
                <a:latin typeface="Gill Sans MT" panose="020B0502020104020203" pitchFamily="34" charset="0"/>
                <a:cs typeface="Arial"/>
              </a:rPr>
              <a:t> </a:t>
            </a:r>
            <a:r>
              <a:rPr lang="pt-BR" sz="2800" spc="-5" dirty="0">
                <a:latin typeface="Gill Sans MT" panose="020B0502020104020203" pitchFamily="34" charset="0"/>
                <a:cs typeface="Arial"/>
              </a:rPr>
              <a:t>de ser</a:t>
            </a:r>
            <a:r>
              <a:rPr lang="pt-BR" sz="2800" spc="-10" dirty="0">
                <a:latin typeface="Gill Sans MT" panose="020B0502020104020203" pitchFamily="34" charset="0"/>
                <a:cs typeface="Arial"/>
              </a:rPr>
              <a:t> </a:t>
            </a:r>
            <a:r>
              <a:rPr lang="pt-BR" sz="2800" spc="-5" dirty="0">
                <a:latin typeface="Gill Sans MT" panose="020B0502020104020203" pitchFamily="34" charset="0"/>
                <a:cs typeface="Arial"/>
              </a:rPr>
              <a:t>entendido.</a:t>
            </a:r>
            <a:endParaRPr lang="pt-BR" sz="2800" dirty="0">
              <a:latin typeface="Gill Sans MT" panose="020B0502020104020203" pitchFamily="34" charset="0"/>
              <a:cs typeface="Arial"/>
            </a:endParaRPr>
          </a:p>
          <a:p>
            <a:pPr marL="469900" marR="816610" indent="-457200" algn="just">
              <a:lnSpc>
                <a:spcPct val="100000"/>
              </a:lnSpc>
              <a:spcBef>
                <a:spcPts val="790"/>
              </a:spcBef>
              <a:buAutoNum type="alphaLcParenR" startAt="5"/>
              <a:tabLst>
                <a:tab pos="469265" algn="l"/>
                <a:tab pos="469900" algn="l"/>
              </a:tabLst>
            </a:pPr>
            <a:r>
              <a:rPr lang="pt-BR" sz="2800" spc="-5" dirty="0">
                <a:latin typeface="Gill Sans MT" panose="020B0502020104020203" pitchFamily="34" charset="0"/>
                <a:cs typeface="Arial"/>
              </a:rPr>
              <a:t>O</a:t>
            </a:r>
            <a:r>
              <a:rPr lang="pt-BR" sz="2800" spc="5" dirty="0">
                <a:latin typeface="Gill Sans MT" panose="020B0502020104020203" pitchFamily="34" charset="0"/>
                <a:cs typeface="Arial"/>
              </a:rPr>
              <a:t> </a:t>
            </a:r>
            <a:r>
              <a:rPr lang="pt-BR" sz="2800" spc="-5" dirty="0">
                <a:latin typeface="Gill Sans MT" panose="020B0502020104020203" pitchFamily="34" charset="0"/>
                <a:cs typeface="Arial"/>
              </a:rPr>
              <a:t>uso</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de</a:t>
            </a:r>
            <a:r>
              <a:rPr lang="pt-BR" sz="2800" spc="5" dirty="0">
                <a:latin typeface="Gill Sans MT" panose="020B0502020104020203" pitchFamily="34" charset="0"/>
                <a:cs typeface="Arial"/>
              </a:rPr>
              <a:t> </a:t>
            </a:r>
            <a:r>
              <a:rPr lang="pt-BR" sz="2800" spc="-5" dirty="0">
                <a:latin typeface="Gill Sans MT" panose="020B0502020104020203" pitchFamily="34" charset="0"/>
                <a:cs typeface="Arial"/>
              </a:rPr>
              <a:t>polimorfismo</a:t>
            </a:r>
            <a:r>
              <a:rPr lang="pt-BR" sz="2800" spc="30" dirty="0">
                <a:latin typeface="Gill Sans MT" panose="020B0502020104020203" pitchFamily="34" charset="0"/>
                <a:cs typeface="Arial"/>
              </a:rPr>
              <a:t> </a:t>
            </a:r>
            <a:r>
              <a:rPr lang="pt-BR" sz="2800" spc="-5" dirty="0">
                <a:latin typeface="Gill Sans MT" panose="020B0502020104020203" pitchFamily="34" charset="0"/>
                <a:cs typeface="Arial"/>
              </a:rPr>
              <a:t>pode</a:t>
            </a:r>
            <a:r>
              <a:rPr lang="pt-BR" sz="2800" spc="25" dirty="0">
                <a:latin typeface="Gill Sans MT" panose="020B0502020104020203" pitchFamily="34" charset="0"/>
                <a:cs typeface="Arial"/>
              </a:rPr>
              <a:t> </a:t>
            </a:r>
            <a:r>
              <a:rPr lang="pt-BR" sz="2800" spc="-5" dirty="0">
                <a:latin typeface="Gill Sans MT" panose="020B0502020104020203" pitchFamily="34" charset="0"/>
                <a:cs typeface="Arial"/>
              </a:rPr>
              <a:t>reduzir</a:t>
            </a:r>
            <a:r>
              <a:rPr lang="pt-BR" sz="2800" dirty="0">
                <a:latin typeface="Gill Sans MT" panose="020B0502020104020203" pitchFamily="34" charset="0"/>
                <a:cs typeface="Arial"/>
              </a:rPr>
              <a:t> </a:t>
            </a:r>
            <a:r>
              <a:rPr lang="pt-BR" sz="2800" spc="-5" dirty="0">
                <a:latin typeface="Gill Sans MT" panose="020B0502020104020203" pitchFamily="34" charset="0"/>
                <a:cs typeface="Arial"/>
              </a:rPr>
              <a:t>a</a:t>
            </a:r>
            <a:r>
              <a:rPr lang="pt-BR" sz="2800" dirty="0">
                <a:latin typeface="Gill Sans MT" panose="020B0502020104020203" pitchFamily="34" charset="0"/>
                <a:cs typeface="Arial"/>
              </a:rPr>
              <a:t> </a:t>
            </a:r>
            <a:r>
              <a:rPr lang="pt-BR" sz="2800" spc="-5" dirty="0">
                <a:latin typeface="Gill Sans MT" panose="020B0502020104020203" pitchFamily="34" charset="0"/>
                <a:cs typeface="Arial"/>
              </a:rPr>
              <a:t>quantidade </a:t>
            </a:r>
            <a:r>
              <a:rPr lang="pt-BR" sz="2800" spc="-595" dirty="0">
                <a:latin typeface="Gill Sans MT" panose="020B0502020104020203" pitchFamily="34" charset="0"/>
                <a:cs typeface="Arial"/>
              </a:rPr>
              <a:t> </a:t>
            </a:r>
            <a:r>
              <a:rPr lang="pt-BR" sz="2800" spc="-5" dirty="0">
                <a:latin typeface="Gill Sans MT" panose="020B0502020104020203" pitchFamily="34" charset="0"/>
                <a:cs typeface="Arial"/>
              </a:rPr>
              <a:t>de</a:t>
            </a:r>
            <a:r>
              <a:rPr lang="pt-BR" sz="2800" spc="10" dirty="0">
                <a:latin typeface="Gill Sans MT" panose="020B0502020104020203" pitchFamily="34" charset="0"/>
                <a:cs typeface="Arial"/>
              </a:rPr>
              <a:t> </a:t>
            </a:r>
            <a:r>
              <a:rPr lang="pt-BR" sz="2800" spc="-5" dirty="0">
                <a:latin typeface="Gill Sans MT" panose="020B0502020104020203" pitchFamily="34" charset="0"/>
                <a:cs typeface="Arial"/>
              </a:rPr>
              <a:t>linhas</a:t>
            </a:r>
            <a:r>
              <a:rPr lang="pt-BR" sz="2800" spc="15" dirty="0">
                <a:latin typeface="Gill Sans MT" panose="020B0502020104020203" pitchFamily="34" charset="0"/>
                <a:cs typeface="Arial"/>
              </a:rPr>
              <a:t> </a:t>
            </a:r>
            <a:r>
              <a:rPr lang="pt-BR" sz="2800" spc="-5" dirty="0">
                <a:latin typeface="Gill Sans MT" panose="020B0502020104020203" pitchFamily="34" charset="0"/>
                <a:cs typeface="Arial"/>
              </a:rPr>
              <a:t>do</a:t>
            </a:r>
            <a:r>
              <a:rPr lang="pt-BR" sz="2800" spc="10" dirty="0">
                <a:latin typeface="Gill Sans MT" panose="020B0502020104020203" pitchFamily="34" charset="0"/>
                <a:cs typeface="Arial"/>
              </a:rPr>
              <a:t> </a:t>
            </a:r>
            <a:r>
              <a:rPr lang="pt-BR" sz="2800" spc="-5" dirty="0">
                <a:latin typeface="Gill Sans MT" panose="020B0502020104020203" pitchFamily="34" charset="0"/>
                <a:cs typeface="Arial"/>
              </a:rPr>
              <a:t>código.</a:t>
            </a:r>
            <a:endParaRPr lang="pt-BR" sz="2800" dirty="0">
              <a:latin typeface="Gill Sans MT" panose="020B0502020104020203" pitchFamily="34" charset="0"/>
              <a:cs typeface="Arial"/>
            </a:endParaRPr>
          </a:p>
        </p:txBody>
      </p:sp>
    </p:spTree>
    <p:extLst>
      <p:ext uri="{BB962C8B-B14F-4D97-AF65-F5344CB8AC3E}">
        <p14:creationId xmlns:p14="http://schemas.microsoft.com/office/powerpoint/2010/main" val="13446079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891994"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EXERCÍCIOS</a:t>
            </a:r>
            <a:endParaRPr lang="pt-BR" sz="3000" b="1" dirty="0">
              <a:solidFill>
                <a:srgbClr val="FFFF00"/>
              </a:solidFill>
              <a:latin typeface="Gill Sans MT" panose="020B0502020104020203" pitchFamily="34" charset="0"/>
              <a:cs typeface="Arial" panose="020B0604020202020204" pitchFamily="34" charset="0"/>
            </a:endParaRPr>
          </a:p>
        </p:txBody>
      </p:sp>
      <p:sp>
        <p:nvSpPr>
          <p:cNvPr id="6" name="Retângulo 5"/>
          <p:cNvSpPr/>
          <p:nvPr/>
        </p:nvSpPr>
        <p:spPr>
          <a:xfrm>
            <a:off x="356577" y="1208736"/>
            <a:ext cx="11702901" cy="5406608"/>
          </a:xfrm>
          <a:prstGeom prst="rect">
            <a:avLst/>
          </a:prstGeom>
        </p:spPr>
        <p:txBody>
          <a:bodyPr wrap="square">
            <a:spAutoFit/>
          </a:bodyPr>
          <a:lstStyle/>
          <a:p>
            <a:pPr marL="12700" marR="946150" algn="just">
              <a:lnSpc>
                <a:spcPct val="100000"/>
              </a:lnSpc>
              <a:spcBef>
                <a:spcPts val="95"/>
              </a:spcBef>
            </a:pPr>
            <a:r>
              <a:rPr lang="pt-BR" sz="2600" b="1" spc="-5" dirty="0">
                <a:latin typeface="Gill Sans MT" panose="020B0502020104020203" pitchFamily="34" charset="0"/>
                <a:cs typeface="Arial"/>
              </a:rPr>
              <a:t>8) O</a:t>
            </a:r>
            <a:r>
              <a:rPr lang="pt-BR" sz="2600" b="1" spc="5" dirty="0">
                <a:latin typeface="Gill Sans MT" panose="020B0502020104020203" pitchFamily="34" charset="0"/>
                <a:cs typeface="Arial"/>
              </a:rPr>
              <a:t> </a:t>
            </a:r>
            <a:r>
              <a:rPr lang="pt-BR" sz="2600" b="1" spc="-5" dirty="0">
                <a:latin typeface="Gill Sans MT" panose="020B0502020104020203" pitchFamily="34" charset="0"/>
                <a:cs typeface="Arial"/>
              </a:rPr>
              <a:t>paradigma</a:t>
            </a:r>
            <a:r>
              <a:rPr lang="pt-BR" sz="2600" b="1" spc="15" dirty="0">
                <a:latin typeface="Gill Sans MT" panose="020B0502020104020203" pitchFamily="34" charset="0"/>
                <a:cs typeface="Arial"/>
              </a:rPr>
              <a:t> </a:t>
            </a:r>
            <a:r>
              <a:rPr lang="pt-BR" sz="2600" b="1" spc="-5" dirty="0">
                <a:latin typeface="Gill Sans MT" panose="020B0502020104020203" pitchFamily="34" charset="0"/>
                <a:cs typeface="Arial"/>
              </a:rPr>
              <a:t>orientado</a:t>
            </a:r>
            <a:r>
              <a:rPr lang="pt-BR" sz="2600" b="1" spc="35" dirty="0">
                <a:latin typeface="Gill Sans MT" panose="020B0502020104020203" pitchFamily="34" charset="0"/>
                <a:cs typeface="Arial"/>
              </a:rPr>
              <a:t> </a:t>
            </a:r>
            <a:r>
              <a:rPr lang="pt-BR" sz="2600" b="1" spc="-5" dirty="0">
                <a:latin typeface="Gill Sans MT" panose="020B0502020104020203" pitchFamily="34" charset="0"/>
                <a:cs typeface="Arial"/>
              </a:rPr>
              <a:t>a</a:t>
            </a:r>
            <a:r>
              <a:rPr lang="pt-BR" sz="2600" b="1" spc="15" dirty="0">
                <a:latin typeface="Gill Sans MT" panose="020B0502020104020203" pitchFamily="34" charset="0"/>
                <a:cs typeface="Arial"/>
              </a:rPr>
              <a:t> </a:t>
            </a:r>
            <a:r>
              <a:rPr lang="pt-BR" sz="2600" b="1" spc="-5" dirty="0">
                <a:latin typeface="Gill Sans MT" panose="020B0502020104020203" pitchFamily="34" charset="0"/>
                <a:cs typeface="Arial"/>
              </a:rPr>
              <a:t>objetos</a:t>
            </a:r>
            <a:r>
              <a:rPr lang="pt-BR" sz="2600" b="1" spc="30" dirty="0">
                <a:latin typeface="Gill Sans MT" panose="020B0502020104020203" pitchFamily="34" charset="0"/>
                <a:cs typeface="Arial"/>
              </a:rPr>
              <a:t> </a:t>
            </a:r>
            <a:r>
              <a:rPr lang="pt-BR" sz="2600" b="1" spc="-5" dirty="0">
                <a:latin typeface="Gill Sans MT" panose="020B0502020104020203" pitchFamily="34" charset="0"/>
                <a:cs typeface="Arial"/>
              </a:rPr>
              <a:t>incentiva</a:t>
            </a:r>
            <a:r>
              <a:rPr lang="pt-BR" sz="2600" b="1" spc="30" dirty="0">
                <a:latin typeface="Gill Sans MT" panose="020B0502020104020203" pitchFamily="34" charset="0"/>
                <a:cs typeface="Arial"/>
              </a:rPr>
              <a:t> </a:t>
            </a:r>
            <a:r>
              <a:rPr lang="pt-BR" sz="2600" b="1" spc="-5" dirty="0">
                <a:latin typeface="Gill Sans MT" panose="020B0502020104020203" pitchFamily="34" charset="0"/>
                <a:cs typeface="Arial"/>
              </a:rPr>
              <a:t>a</a:t>
            </a:r>
            <a:r>
              <a:rPr lang="pt-BR" sz="2600" b="1" dirty="0">
                <a:latin typeface="Gill Sans MT" panose="020B0502020104020203" pitchFamily="34" charset="0"/>
                <a:cs typeface="Arial"/>
              </a:rPr>
              <a:t> </a:t>
            </a:r>
            <a:r>
              <a:rPr lang="pt-BR" sz="2600" b="1" spc="-5" dirty="0">
                <a:latin typeface="Gill Sans MT" panose="020B0502020104020203" pitchFamily="34" charset="0"/>
                <a:cs typeface="Arial"/>
              </a:rPr>
              <a:t>prática</a:t>
            </a:r>
            <a:r>
              <a:rPr lang="pt-BR" sz="2600" b="1" spc="20" dirty="0">
                <a:latin typeface="Gill Sans MT" panose="020B0502020104020203" pitchFamily="34" charset="0"/>
                <a:cs typeface="Arial"/>
              </a:rPr>
              <a:t> </a:t>
            </a:r>
            <a:r>
              <a:rPr lang="pt-BR" sz="2600" b="1" spc="-5" dirty="0">
                <a:latin typeface="Gill Sans MT" panose="020B0502020104020203" pitchFamily="34" charset="0"/>
                <a:cs typeface="Arial"/>
              </a:rPr>
              <a:t>da </a:t>
            </a:r>
            <a:r>
              <a:rPr lang="pt-BR" sz="2600" b="1" dirty="0">
                <a:latin typeface="Gill Sans MT" panose="020B0502020104020203" pitchFamily="34" charset="0"/>
                <a:cs typeface="Arial"/>
              </a:rPr>
              <a:t> </a:t>
            </a:r>
            <a:r>
              <a:rPr lang="pt-BR" sz="2600" b="1" spc="-5" dirty="0">
                <a:latin typeface="Gill Sans MT" panose="020B0502020104020203" pitchFamily="34" charset="0"/>
                <a:cs typeface="Arial"/>
              </a:rPr>
              <a:t>reutilização</a:t>
            </a:r>
            <a:r>
              <a:rPr lang="pt-BR" sz="2600" b="1" spc="15" dirty="0">
                <a:latin typeface="Gill Sans MT" panose="020B0502020104020203" pitchFamily="34" charset="0"/>
                <a:cs typeface="Arial"/>
              </a:rPr>
              <a:t> </a:t>
            </a:r>
            <a:r>
              <a:rPr lang="pt-BR" sz="2600" b="1" spc="-5" dirty="0">
                <a:latin typeface="Gill Sans MT" panose="020B0502020104020203" pitchFamily="34" charset="0"/>
                <a:cs typeface="Arial"/>
              </a:rPr>
              <a:t>de</a:t>
            </a:r>
            <a:r>
              <a:rPr lang="pt-BR" sz="2600" b="1" spc="25" dirty="0">
                <a:latin typeface="Gill Sans MT" panose="020B0502020104020203" pitchFamily="34" charset="0"/>
                <a:cs typeface="Arial"/>
              </a:rPr>
              <a:t> </a:t>
            </a:r>
            <a:r>
              <a:rPr lang="pt-BR" sz="2600" b="1" spc="-5" dirty="0">
                <a:latin typeface="Gill Sans MT" panose="020B0502020104020203" pitchFamily="34" charset="0"/>
                <a:cs typeface="Arial"/>
              </a:rPr>
              <a:t>código.</a:t>
            </a:r>
            <a:r>
              <a:rPr lang="pt-BR" sz="2600" b="1" spc="30" dirty="0">
                <a:latin typeface="Gill Sans MT" panose="020B0502020104020203" pitchFamily="34" charset="0"/>
                <a:cs typeface="Arial"/>
              </a:rPr>
              <a:t> </a:t>
            </a:r>
            <a:r>
              <a:rPr lang="pt-BR" sz="2600" b="1" spc="-5" dirty="0">
                <a:latin typeface="Gill Sans MT" panose="020B0502020104020203" pitchFamily="34" charset="0"/>
                <a:cs typeface="Arial"/>
              </a:rPr>
              <a:t>Qual</a:t>
            </a:r>
            <a:r>
              <a:rPr lang="pt-BR" sz="2600" b="1" spc="35" dirty="0">
                <a:latin typeface="Gill Sans MT" panose="020B0502020104020203" pitchFamily="34" charset="0"/>
                <a:cs typeface="Arial"/>
              </a:rPr>
              <a:t> </a:t>
            </a:r>
            <a:r>
              <a:rPr lang="pt-BR" sz="2600" b="1" spc="-5" dirty="0">
                <a:latin typeface="Gill Sans MT" panose="020B0502020104020203" pitchFamily="34" charset="0"/>
                <a:cs typeface="Arial"/>
              </a:rPr>
              <a:t>das</a:t>
            </a:r>
            <a:r>
              <a:rPr lang="pt-BR" sz="2600" b="1" spc="15" dirty="0">
                <a:latin typeface="Gill Sans MT" panose="020B0502020104020203" pitchFamily="34" charset="0"/>
                <a:cs typeface="Arial"/>
              </a:rPr>
              <a:t> </a:t>
            </a:r>
            <a:r>
              <a:rPr lang="pt-BR" sz="2600" b="1" spc="-5" dirty="0">
                <a:latin typeface="Gill Sans MT" panose="020B0502020104020203" pitchFamily="34" charset="0"/>
                <a:cs typeface="Arial"/>
              </a:rPr>
              <a:t>alternativas</a:t>
            </a:r>
            <a:r>
              <a:rPr lang="pt-BR" sz="2600" b="1" spc="30" dirty="0">
                <a:latin typeface="Gill Sans MT" panose="020B0502020104020203" pitchFamily="34" charset="0"/>
                <a:cs typeface="Arial"/>
              </a:rPr>
              <a:t> </a:t>
            </a:r>
            <a:r>
              <a:rPr lang="pt-BR" sz="2600" b="1" spc="-5" dirty="0">
                <a:latin typeface="Gill Sans MT" panose="020B0502020104020203" pitchFamily="34" charset="0"/>
                <a:cs typeface="Arial"/>
              </a:rPr>
              <a:t>abaixo</a:t>
            </a:r>
            <a:r>
              <a:rPr lang="pt-BR" sz="2600" b="1" spc="35" dirty="0">
                <a:latin typeface="Gill Sans MT" panose="020B0502020104020203" pitchFamily="34" charset="0"/>
                <a:cs typeface="Arial"/>
              </a:rPr>
              <a:t> </a:t>
            </a:r>
            <a:r>
              <a:rPr lang="pt-BR" sz="2600" b="1" spc="-5" dirty="0">
                <a:latin typeface="Gill Sans MT" panose="020B0502020104020203" pitchFamily="34" charset="0"/>
                <a:cs typeface="Arial"/>
              </a:rPr>
              <a:t>não </a:t>
            </a:r>
            <a:r>
              <a:rPr lang="pt-BR" sz="2600" b="1" spc="-595" dirty="0">
                <a:latin typeface="Gill Sans MT" panose="020B0502020104020203" pitchFamily="34" charset="0"/>
                <a:cs typeface="Arial"/>
              </a:rPr>
              <a:t> </a:t>
            </a:r>
            <a:r>
              <a:rPr lang="pt-BR" sz="2600" b="1" spc="-5" dirty="0">
                <a:latin typeface="Gill Sans MT" panose="020B0502020104020203" pitchFamily="34" charset="0"/>
                <a:cs typeface="Arial"/>
              </a:rPr>
              <a:t>se aplica</a:t>
            </a:r>
            <a:r>
              <a:rPr lang="pt-BR" sz="2600" b="1" spc="10" dirty="0">
                <a:latin typeface="Gill Sans MT" panose="020B0502020104020203" pitchFamily="34" charset="0"/>
                <a:cs typeface="Arial"/>
              </a:rPr>
              <a:t> </a:t>
            </a:r>
            <a:r>
              <a:rPr lang="pt-BR" sz="2600" b="1" spc="-5" dirty="0">
                <a:latin typeface="Gill Sans MT" panose="020B0502020104020203" pitchFamily="34" charset="0"/>
                <a:cs typeface="Arial"/>
              </a:rPr>
              <a:t>a este</a:t>
            </a:r>
            <a:r>
              <a:rPr lang="pt-BR" sz="2600" b="1" spc="10" dirty="0">
                <a:latin typeface="Gill Sans MT" panose="020B0502020104020203" pitchFamily="34" charset="0"/>
                <a:cs typeface="Arial"/>
              </a:rPr>
              <a:t> </a:t>
            </a:r>
            <a:r>
              <a:rPr lang="pt-BR" sz="2600" b="1" spc="-5" dirty="0">
                <a:latin typeface="Gill Sans MT" panose="020B0502020104020203" pitchFamily="34" charset="0"/>
                <a:cs typeface="Arial"/>
              </a:rPr>
              <a:t>conceito?</a:t>
            </a:r>
            <a:endParaRPr lang="pt-BR" sz="2600" b="1" dirty="0">
              <a:latin typeface="Gill Sans MT" panose="020B0502020104020203" pitchFamily="34" charset="0"/>
              <a:cs typeface="Arial"/>
            </a:endParaRPr>
          </a:p>
          <a:p>
            <a:pPr marL="367665" indent="-355600" algn="just">
              <a:lnSpc>
                <a:spcPct val="100000"/>
              </a:lnSpc>
              <a:spcBef>
                <a:spcPts val="805"/>
              </a:spcBef>
              <a:buAutoNum type="alphaLcParenR"/>
              <a:tabLst>
                <a:tab pos="368300" algn="l"/>
              </a:tabLst>
            </a:pPr>
            <a:r>
              <a:rPr lang="pt-BR" sz="2600" spc="-5" dirty="0">
                <a:latin typeface="Gill Sans MT" panose="020B0502020104020203" pitchFamily="34" charset="0"/>
                <a:cs typeface="Arial"/>
              </a:rPr>
              <a:t>Com</a:t>
            </a:r>
            <a:r>
              <a:rPr lang="pt-BR" sz="2600" dirty="0">
                <a:latin typeface="Gill Sans MT" panose="020B0502020104020203" pitchFamily="34" charset="0"/>
                <a:cs typeface="Arial"/>
              </a:rPr>
              <a:t> </a:t>
            </a:r>
            <a:r>
              <a:rPr lang="pt-BR" sz="2600" spc="-5" dirty="0">
                <a:latin typeface="Gill Sans MT" panose="020B0502020104020203" pitchFamily="34" charset="0"/>
                <a:cs typeface="Arial"/>
              </a:rPr>
              <a:t>o</a:t>
            </a:r>
            <a:r>
              <a:rPr lang="pt-BR" sz="2600" spc="20" dirty="0">
                <a:latin typeface="Gill Sans MT" panose="020B0502020104020203" pitchFamily="34" charset="0"/>
                <a:cs typeface="Arial"/>
              </a:rPr>
              <a:t> </a:t>
            </a:r>
            <a:r>
              <a:rPr lang="pt-BR" sz="2600" spc="-5" dirty="0">
                <a:latin typeface="Gill Sans MT" panose="020B0502020104020203" pitchFamily="34" charset="0"/>
                <a:cs typeface="Arial"/>
              </a:rPr>
              <a:t>polimorfismo</a:t>
            </a:r>
            <a:r>
              <a:rPr lang="pt-BR" sz="2600" spc="20" dirty="0">
                <a:latin typeface="Gill Sans MT" panose="020B0502020104020203" pitchFamily="34" charset="0"/>
                <a:cs typeface="Arial"/>
              </a:rPr>
              <a:t> </a:t>
            </a:r>
            <a:r>
              <a:rPr lang="pt-BR" sz="2600" spc="-5" dirty="0">
                <a:latin typeface="Gill Sans MT" panose="020B0502020104020203" pitchFamily="34" charset="0"/>
                <a:cs typeface="Arial"/>
              </a:rPr>
              <a:t>entre</a:t>
            </a:r>
            <a:r>
              <a:rPr lang="pt-BR" sz="2600" spc="15" dirty="0">
                <a:latin typeface="Gill Sans MT" panose="020B0502020104020203" pitchFamily="34" charset="0"/>
                <a:cs typeface="Arial"/>
              </a:rPr>
              <a:t> </a:t>
            </a:r>
            <a:r>
              <a:rPr lang="pt-BR" sz="2600" spc="-5" dirty="0">
                <a:latin typeface="Gill Sans MT" panose="020B0502020104020203" pitchFamily="34" charset="0"/>
                <a:cs typeface="Arial"/>
              </a:rPr>
              <a:t>classes,</a:t>
            </a:r>
            <a:r>
              <a:rPr lang="pt-BR" sz="2600" spc="15" dirty="0">
                <a:latin typeface="Gill Sans MT" panose="020B0502020104020203" pitchFamily="34" charset="0"/>
                <a:cs typeface="Arial"/>
              </a:rPr>
              <a:t> </a:t>
            </a:r>
            <a:r>
              <a:rPr lang="pt-BR" sz="2600" spc="-5" dirty="0">
                <a:latin typeface="Gill Sans MT" panose="020B0502020104020203" pitchFamily="34" charset="0"/>
                <a:cs typeface="Arial"/>
              </a:rPr>
              <a:t>economizamos</a:t>
            </a:r>
            <a:endParaRPr lang="pt-BR" sz="2600" dirty="0">
              <a:latin typeface="Gill Sans MT" panose="020B0502020104020203" pitchFamily="34" charset="0"/>
              <a:cs typeface="Arial"/>
            </a:endParaRPr>
          </a:p>
          <a:p>
            <a:pPr marL="367665" algn="just">
              <a:lnSpc>
                <a:spcPct val="100000"/>
              </a:lnSpc>
            </a:pPr>
            <a:r>
              <a:rPr lang="pt-BR" sz="2600" spc="-5" dirty="0">
                <a:latin typeface="Gill Sans MT" panose="020B0502020104020203" pitchFamily="34" charset="0"/>
                <a:cs typeface="Arial"/>
              </a:rPr>
              <a:t>a</a:t>
            </a:r>
            <a:r>
              <a:rPr lang="pt-BR" sz="2600" spc="-15" dirty="0">
                <a:latin typeface="Gill Sans MT" panose="020B0502020104020203" pitchFamily="34" charset="0"/>
                <a:cs typeface="Arial"/>
              </a:rPr>
              <a:t> </a:t>
            </a:r>
            <a:r>
              <a:rPr lang="pt-BR" sz="2600" spc="-5" dirty="0">
                <a:latin typeface="Gill Sans MT" panose="020B0502020104020203" pitchFamily="34" charset="0"/>
                <a:cs typeface="Arial"/>
              </a:rPr>
              <a:t>escrita</a:t>
            </a:r>
            <a:r>
              <a:rPr lang="pt-BR" sz="2600" dirty="0">
                <a:latin typeface="Gill Sans MT" panose="020B0502020104020203" pitchFamily="34" charset="0"/>
                <a:cs typeface="Arial"/>
              </a:rPr>
              <a:t> </a:t>
            </a:r>
            <a:r>
              <a:rPr lang="pt-BR" sz="2600" spc="-5" dirty="0">
                <a:latin typeface="Gill Sans MT" panose="020B0502020104020203" pitchFamily="34" charset="0"/>
                <a:cs typeface="Arial"/>
              </a:rPr>
              <a:t>de</a:t>
            </a:r>
            <a:r>
              <a:rPr lang="pt-BR" sz="2600" spc="-10" dirty="0">
                <a:latin typeface="Gill Sans MT" panose="020B0502020104020203" pitchFamily="34" charset="0"/>
                <a:cs typeface="Arial"/>
              </a:rPr>
              <a:t> </a:t>
            </a:r>
            <a:r>
              <a:rPr lang="pt-BR" sz="2600" spc="-5" dirty="0">
                <a:latin typeface="Gill Sans MT" panose="020B0502020104020203" pitchFamily="34" charset="0"/>
                <a:cs typeface="Arial"/>
              </a:rPr>
              <a:t>código</a:t>
            </a:r>
            <a:endParaRPr lang="pt-BR" sz="2600" dirty="0">
              <a:latin typeface="Gill Sans MT" panose="020B0502020104020203" pitchFamily="34" charset="0"/>
              <a:cs typeface="Arial"/>
            </a:endParaRPr>
          </a:p>
          <a:p>
            <a:pPr marL="367665" indent="-355600" algn="just">
              <a:lnSpc>
                <a:spcPct val="100000"/>
              </a:lnSpc>
              <a:spcBef>
                <a:spcPts val="805"/>
              </a:spcBef>
              <a:buAutoNum type="alphaLcParenR" startAt="2"/>
              <a:tabLst>
                <a:tab pos="368300" algn="l"/>
              </a:tabLst>
            </a:pPr>
            <a:r>
              <a:rPr lang="pt-BR" sz="2600" spc="-5" dirty="0">
                <a:latin typeface="Gill Sans MT" panose="020B0502020104020203" pitchFamily="34" charset="0"/>
                <a:cs typeface="Arial"/>
              </a:rPr>
              <a:t>A</a:t>
            </a:r>
            <a:r>
              <a:rPr lang="pt-BR" sz="2600" dirty="0">
                <a:latin typeface="Gill Sans MT" panose="020B0502020104020203" pitchFamily="34" charset="0"/>
                <a:cs typeface="Arial"/>
              </a:rPr>
              <a:t> </a:t>
            </a:r>
            <a:r>
              <a:rPr lang="pt-BR" sz="2600" spc="-5" dirty="0">
                <a:latin typeface="Gill Sans MT" panose="020B0502020104020203" pitchFamily="34" charset="0"/>
                <a:cs typeface="Arial"/>
              </a:rPr>
              <a:t>delegação</a:t>
            </a:r>
            <a:r>
              <a:rPr lang="pt-BR" sz="2600" spc="40" dirty="0">
                <a:latin typeface="Gill Sans MT" panose="020B0502020104020203" pitchFamily="34" charset="0"/>
                <a:cs typeface="Arial"/>
              </a:rPr>
              <a:t> </a:t>
            </a:r>
            <a:r>
              <a:rPr lang="pt-BR" sz="2600" spc="-5" dirty="0">
                <a:latin typeface="Gill Sans MT" panose="020B0502020104020203" pitchFamily="34" charset="0"/>
                <a:cs typeface="Arial"/>
              </a:rPr>
              <a:t>permite</a:t>
            </a:r>
            <a:r>
              <a:rPr lang="pt-BR" sz="2600" spc="25" dirty="0">
                <a:latin typeface="Gill Sans MT" panose="020B0502020104020203" pitchFamily="34" charset="0"/>
                <a:cs typeface="Arial"/>
              </a:rPr>
              <a:t> </a:t>
            </a:r>
            <a:r>
              <a:rPr lang="pt-BR" sz="2600" spc="-5" dirty="0">
                <a:latin typeface="Gill Sans MT" panose="020B0502020104020203" pitchFamily="34" charset="0"/>
                <a:cs typeface="Arial"/>
              </a:rPr>
              <a:t>reutilizar</a:t>
            </a:r>
            <a:r>
              <a:rPr lang="pt-BR" sz="2600" spc="15" dirty="0">
                <a:latin typeface="Gill Sans MT" panose="020B0502020104020203" pitchFamily="34" charset="0"/>
                <a:cs typeface="Arial"/>
              </a:rPr>
              <a:t> </a:t>
            </a:r>
            <a:r>
              <a:rPr lang="pt-BR" sz="2600" spc="-5" dirty="0">
                <a:latin typeface="Gill Sans MT" panose="020B0502020104020203" pitchFamily="34" charset="0"/>
                <a:cs typeface="Arial"/>
              </a:rPr>
              <a:t>classes</a:t>
            </a:r>
            <a:r>
              <a:rPr lang="pt-BR" sz="2600" spc="5" dirty="0">
                <a:latin typeface="Gill Sans MT" panose="020B0502020104020203" pitchFamily="34" charset="0"/>
                <a:cs typeface="Arial"/>
              </a:rPr>
              <a:t> </a:t>
            </a:r>
            <a:r>
              <a:rPr lang="pt-BR" sz="2600" spc="-5" dirty="0">
                <a:latin typeface="Gill Sans MT" panose="020B0502020104020203" pitchFamily="34" charset="0"/>
                <a:cs typeface="Arial"/>
              </a:rPr>
              <a:t>em</a:t>
            </a:r>
            <a:r>
              <a:rPr lang="pt-BR" sz="2600" spc="5" dirty="0">
                <a:latin typeface="Gill Sans MT" panose="020B0502020104020203" pitchFamily="34" charset="0"/>
                <a:cs typeface="Arial"/>
              </a:rPr>
              <a:t> </a:t>
            </a:r>
            <a:r>
              <a:rPr lang="pt-BR" sz="2600" spc="-5" dirty="0">
                <a:latin typeface="Gill Sans MT" panose="020B0502020104020203" pitchFamily="34" charset="0"/>
                <a:cs typeface="Arial"/>
              </a:rPr>
              <a:t>outras</a:t>
            </a:r>
            <a:r>
              <a:rPr lang="pt-BR" sz="2600" spc="15" dirty="0">
                <a:latin typeface="Gill Sans MT" panose="020B0502020104020203" pitchFamily="34" charset="0"/>
                <a:cs typeface="Arial"/>
              </a:rPr>
              <a:t> </a:t>
            </a:r>
            <a:r>
              <a:rPr lang="pt-BR" sz="2600" spc="-5" dirty="0">
                <a:latin typeface="Gill Sans MT" panose="020B0502020104020203" pitchFamily="34" charset="0"/>
                <a:cs typeface="Arial"/>
              </a:rPr>
              <a:t>classes.</a:t>
            </a:r>
            <a:endParaRPr lang="pt-BR" sz="2600" dirty="0">
              <a:latin typeface="Gill Sans MT" panose="020B0502020104020203" pitchFamily="34" charset="0"/>
              <a:cs typeface="Arial"/>
            </a:endParaRPr>
          </a:p>
          <a:p>
            <a:pPr marL="367665" marR="5080" indent="-355600" algn="just">
              <a:lnSpc>
                <a:spcPct val="100000"/>
              </a:lnSpc>
              <a:spcBef>
                <a:spcPts val="790"/>
              </a:spcBef>
              <a:buAutoNum type="alphaLcParenR" startAt="2"/>
              <a:tabLst>
                <a:tab pos="368300" algn="l"/>
              </a:tabLst>
            </a:pPr>
            <a:r>
              <a:rPr lang="pt-BR" sz="2600" spc="-5" dirty="0">
                <a:latin typeface="Gill Sans MT" panose="020B0502020104020203" pitchFamily="34" charset="0"/>
                <a:cs typeface="Arial"/>
              </a:rPr>
              <a:t>A</a:t>
            </a:r>
            <a:r>
              <a:rPr lang="pt-BR" sz="2600" dirty="0">
                <a:latin typeface="Gill Sans MT" panose="020B0502020104020203" pitchFamily="34" charset="0"/>
                <a:cs typeface="Arial"/>
              </a:rPr>
              <a:t> </a:t>
            </a:r>
            <a:r>
              <a:rPr lang="pt-BR" sz="2600" spc="-5" dirty="0">
                <a:latin typeface="Gill Sans MT" panose="020B0502020104020203" pitchFamily="34" charset="0"/>
                <a:cs typeface="Arial"/>
              </a:rPr>
              <a:t>herança</a:t>
            </a:r>
            <a:r>
              <a:rPr lang="pt-BR" sz="2600" spc="30" dirty="0">
                <a:latin typeface="Gill Sans MT" panose="020B0502020104020203" pitchFamily="34" charset="0"/>
                <a:cs typeface="Arial"/>
              </a:rPr>
              <a:t> </a:t>
            </a:r>
            <a:r>
              <a:rPr lang="pt-BR" sz="2600" spc="-5" dirty="0">
                <a:latin typeface="Gill Sans MT" panose="020B0502020104020203" pitchFamily="34" charset="0"/>
                <a:cs typeface="Arial"/>
              </a:rPr>
              <a:t>entre</a:t>
            </a:r>
            <a:r>
              <a:rPr lang="pt-BR" sz="2600" spc="15" dirty="0">
                <a:latin typeface="Gill Sans MT" panose="020B0502020104020203" pitchFamily="34" charset="0"/>
                <a:cs typeface="Arial"/>
              </a:rPr>
              <a:t> </a:t>
            </a:r>
            <a:r>
              <a:rPr lang="pt-BR" sz="2600" spc="-5" dirty="0">
                <a:latin typeface="Gill Sans MT" panose="020B0502020104020203" pitchFamily="34" charset="0"/>
                <a:cs typeface="Arial"/>
              </a:rPr>
              <a:t>classes</a:t>
            </a:r>
            <a:r>
              <a:rPr lang="pt-BR" sz="2600" dirty="0">
                <a:latin typeface="Gill Sans MT" panose="020B0502020104020203" pitchFamily="34" charset="0"/>
                <a:cs typeface="Arial"/>
              </a:rPr>
              <a:t> </a:t>
            </a:r>
            <a:r>
              <a:rPr lang="pt-BR" sz="2600" spc="-5" dirty="0">
                <a:latin typeface="Gill Sans MT" panose="020B0502020104020203" pitchFamily="34" charset="0"/>
                <a:cs typeface="Arial"/>
              </a:rPr>
              <a:t>faz</a:t>
            </a:r>
            <a:r>
              <a:rPr lang="pt-BR" sz="2600" spc="10" dirty="0">
                <a:latin typeface="Gill Sans MT" panose="020B0502020104020203" pitchFamily="34" charset="0"/>
                <a:cs typeface="Arial"/>
              </a:rPr>
              <a:t> </a:t>
            </a:r>
            <a:r>
              <a:rPr lang="pt-BR" sz="2600" spc="-5" dirty="0">
                <a:latin typeface="Gill Sans MT" panose="020B0502020104020203" pitchFamily="34" charset="0"/>
                <a:cs typeface="Arial"/>
              </a:rPr>
              <a:t>com</a:t>
            </a:r>
            <a:r>
              <a:rPr lang="pt-BR" sz="2600" spc="20" dirty="0">
                <a:latin typeface="Gill Sans MT" panose="020B0502020104020203" pitchFamily="34" charset="0"/>
                <a:cs typeface="Arial"/>
              </a:rPr>
              <a:t> </a:t>
            </a:r>
            <a:r>
              <a:rPr lang="pt-BR" sz="2600" spc="-5" dirty="0">
                <a:latin typeface="Gill Sans MT" panose="020B0502020104020203" pitchFamily="34" charset="0"/>
                <a:cs typeface="Arial"/>
              </a:rPr>
              <a:t>que</a:t>
            </a:r>
            <a:r>
              <a:rPr lang="pt-BR" sz="2600" spc="15" dirty="0">
                <a:latin typeface="Gill Sans MT" panose="020B0502020104020203" pitchFamily="34" charset="0"/>
                <a:cs typeface="Arial"/>
              </a:rPr>
              <a:t> </a:t>
            </a:r>
            <a:r>
              <a:rPr lang="pt-BR" sz="2600" spc="-5" dirty="0">
                <a:latin typeface="Gill Sans MT" panose="020B0502020104020203" pitchFamily="34" charset="0"/>
                <a:cs typeface="Arial"/>
              </a:rPr>
              <a:t>definições</a:t>
            </a:r>
            <a:r>
              <a:rPr lang="pt-BR" sz="2600" spc="40" dirty="0">
                <a:latin typeface="Gill Sans MT" panose="020B0502020104020203" pitchFamily="34" charset="0"/>
                <a:cs typeface="Arial"/>
              </a:rPr>
              <a:t> </a:t>
            </a:r>
            <a:r>
              <a:rPr lang="pt-BR" sz="2600" spc="-5" dirty="0">
                <a:latin typeface="Gill Sans MT" panose="020B0502020104020203" pitchFamily="34" charset="0"/>
                <a:cs typeface="Arial"/>
              </a:rPr>
              <a:t>de</a:t>
            </a:r>
            <a:r>
              <a:rPr lang="pt-BR" sz="2600" spc="20" dirty="0">
                <a:latin typeface="Gill Sans MT" panose="020B0502020104020203" pitchFamily="34" charset="0"/>
                <a:cs typeface="Arial"/>
              </a:rPr>
              <a:t> </a:t>
            </a:r>
            <a:r>
              <a:rPr lang="pt-BR" sz="2600" spc="-5" dirty="0">
                <a:latin typeface="Gill Sans MT" panose="020B0502020104020203" pitchFamily="34" charset="0"/>
                <a:cs typeface="Arial"/>
              </a:rPr>
              <a:t>atributos </a:t>
            </a:r>
            <a:r>
              <a:rPr lang="pt-BR" sz="2600" spc="-595" dirty="0">
                <a:latin typeface="Gill Sans MT" panose="020B0502020104020203" pitchFamily="34" charset="0"/>
                <a:cs typeface="Arial"/>
              </a:rPr>
              <a:t> </a:t>
            </a:r>
            <a:r>
              <a:rPr lang="pt-BR" sz="2600" spc="-5" dirty="0">
                <a:latin typeface="Gill Sans MT" panose="020B0502020104020203" pitchFamily="34" charset="0"/>
                <a:cs typeface="Arial"/>
              </a:rPr>
              <a:t>e métodos</a:t>
            </a:r>
            <a:r>
              <a:rPr lang="pt-BR" sz="2600" spc="25" dirty="0">
                <a:latin typeface="Gill Sans MT" panose="020B0502020104020203" pitchFamily="34" charset="0"/>
                <a:cs typeface="Arial"/>
              </a:rPr>
              <a:t> </a:t>
            </a:r>
            <a:r>
              <a:rPr lang="pt-BR" sz="2600" spc="-5" dirty="0">
                <a:latin typeface="Gill Sans MT" panose="020B0502020104020203" pitchFamily="34" charset="0"/>
                <a:cs typeface="Arial"/>
              </a:rPr>
              <a:t>sejam</a:t>
            </a:r>
            <a:r>
              <a:rPr lang="pt-BR" sz="2600" dirty="0">
                <a:latin typeface="Gill Sans MT" panose="020B0502020104020203" pitchFamily="34" charset="0"/>
                <a:cs typeface="Arial"/>
              </a:rPr>
              <a:t> </a:t>
            </a:r>
            <a:r>
              <a:rPr lang="pt-BR" sz="2600" spc="-5" dirty="0">
                <a:latin typeface="Gill Sans MT" panose="020B0502020104020203" pitchFamily="34" charset="0"/>
                <a:cs typeface="Arial"/>
              </a:rPr>
              <a:t>passados</a:t>
            </a:r>
            <a:r>
              <a:rPr lang="pt-BR" sz="2600" spc="25" dirty="0">
                <a:latin typeface="Gill Sans MT" panose="020B0502020104020203" pitchFamily="34" charset="0"/>
                <a:cs typeface="Arial"/>
              </a:rPr>
              <a:t> </a:t>
            </a:r>
            <a:r>
              <a:rPr lang="pt-BR" sz="2600" spc="-5" dirty="0">
                <a:latin typeface="Gill Sans MT" panose="020B0502020104020203" pitchFamily="34" charset="0"/>
                <a:cs typeface="Arial"/>
              </a:rPr>
              <a:t>de</a:t>
            </a:r>
            <a:r>
              <a:rPr lang="pt-BR" sz="2600" dirty="0">
                <a:latin typeface="Gill Sans MT" panose="020B0502020104020203" pitchFamily="34" charset="0"/>
                <a:cs typeface="Arial"/>
              </a:rPr>
              <a:t> </a:t>
            </a:r>
            <a:r>
              <a:rPr lang="pt-BR" sz="2600" spc="-5" dirty="0">
                <a:latin typeface="Gill Sans MT" panose="020B0502020104020203" pitchFamily="34" charset="0"/>
                <a:cs typeface="Arial"/>
              </a:rPr>
              <a:t>uma</a:t>
            </a:r>
            <a:r>
              <a:rPr lang="pt-BR" sz="2600" spc="10" dirty="0">
                <a:latin typeface="Gill Sans MT" panose="020B0502020104020203" pitchFamily="34" charset="0"/>
                <a:cs typeface="Arial"/>
              </a:rPr>
              <a:t> </a:t>
            </a:r>
            <a:r>
              <a:rPr lang="pt-BR" sz="2600" spc="-5" dirty="0">
                <a:latin typeface="Gill Sans MT" panose="020B0502020104020203" pitchFamily="34" charset="0"/>
                <a:cs typeface="Arial"/>
              </a:rPr>
              <a:t>classe</a:t>
            </a:r>
            <a:r>
              <a:rPr lang="pt-BR" sz="2600" spc="15" dirty="0">
                <a:latin typeface="Gill Sans MT" panose="020B0502020104020203" pitchFamily="34" charset="0"/>
                <a:cs typeface="Arial"/>
              </a:rPr>
              <a:t> </a:t>
            </a:r>
            <a:r>
              <a:rPr lang="pt-BR" sz="2600" spc="-5" dirty="0">
                <a:latin typeface="Gill Sans MT" panose="020B0502020104020203" pitchFamily="34" charset="0"/>
                <a:cs typeface="Arial"/>
              </a:rPr>
              <a:t>a outra.</a:t>
            </a:r>
            <a:endParaRPr lang="pt-BR" sz="2600" dirty="0">
              <a:latin typeface="Gill Sans MT" panose="020B0502020104020203" pitchFamily="34" charset="0"/>
              <a:cs typeface="Arial"/>
            </a:endParaRPr>
          </a:p>
          <a:p>
            <a:pPr marL="367665" marR="216535" indent="-355600" algn="just">
              <a:lnSpc>
                <a:spcPct val="100000"/>
              </a:lnSpc>
              <a:spcBef>
                <a:spcPts val="810"/>
              </a:spcBef>
              <a:buAutoNum type="alphaLcParenR" startAt="2"/>
              <a:tabLst>
                <a:tab pos="368300" algn="l"/>
              </a:tabLst>
            </a:pPr>
            <a:r>
              <a:rPr lang="pt-BR" sz="2600" spc="-5" dirty="0">
                <a:latin typeface="Gill Sans MT" panose="020B0502020104020203" pitchFamily="34" charset="0"/>
                <a:cs typeface="Arial"/>
              </a:rPr>
              <a:t>Podemos</a:t>
            </a:r>
            <a:r>
              <a:rPr lang="pt-BR" sz="2600" spc="15" dirty="0">
                <a:latin typeface="Gill Sans MT" panose="020B0502020104020203" pitchFamily="34" charset="0"/>
                <a:cs typeface="Arial"/>
              </a:rPr>
              <a:t> </a:t>
            </a:r>
            <a:r>
              <a:rPr lang="pt-BR" sz="2600" spc="-5" dirty="0">
                <a:latin typeface="Gill Sans MT" panose="020B0502020104020203" pitchFamily="34" charset="0"/>
                <a:cs typeface="Arial"/>
              </a:rPr>
              <a:t>reutilizar</a:t>
            </a:r>
            <a:r>
              <a:rPr lang="pt-BR" sz="2600" spc="10" dirty="0">
                <a:latin typeface="Gill Sans MT" panose="020B0502020104020203" pitchFamily="34" charset="0"/>
                <a:cs typeface="Arial"/>
              </a:rPr>
              <a:t> </a:t>
            </a:r>
            <a:r>
              <a:rPr lang="pt-BR" sz="2600" spc="-5" dirty="0">
                <a:latin typeface="Gill Sans MT" panose="020B0502020104020203" pitchFamily="34" charset="0"/>
                <a:cs typeface="Arial"/>
              </a:rPr>
              <a:t>um</a:t>
            </a:r>
            <a:r>
              <a:rPr lang="pt-BR" sz="2600" dirty="0">
                <a:latin typeface="Gill Sans MT" panose="020B0502020104020203" pitchFamily="34" charset="0"/>
                <a:cs typeface="Arial"/>
              </a:rPr>
              <a:t> </a:t>
            </a:r>
            <a:r>
              <a:rPr lang="pt-BR" sz="2600" spc="-5" dirty="0">
                <a:latin typeface="Gill Sans MT" panose="020B0502020104020203" pitchFamily="34" charset="0"/>
                <a:cs typeface="Arial"/>
              </a:rPr>
              <a:t>método</a:t>
            </a:r>
            <a:r>
              <a:rPr lang="pt-BR" sz="2600" spc="10" dirty="0">
                <a:latin typeface="Gill Sans MT" panose="020B0502020104020203" pitchFamily="34" charset="0"/>
                <a:cs typeface="Arial"/>
              </a:rPr>
              <a:t> </a:t>
            </a:r>
            <a:r>
              <a:rPr lang="pt-BR" sz="2600" spc="-5" dirty="0">
                <a:latin typeface="Gill Sans MT" panose="020B0502020104020203" pitchFamily="34" charset="0"/>
                <a:cs typeface="Arial"/>
              </a:rPr>
              <a:t>construtor</a:t>
            </a:r>
            <a:r>
              <a:rPr lang="pt-BR" sz="2600" spc="30" dirty="0">
                <a:latin typeface="Gill Sans MT" panose="020B0502020104020203" pitchFamily="34" charset="0"/>
                <a:cs typeface="Arial"/>
              </a:rPr>
              <a:t> </a:t>
            </a:r>
            <a:r>
              <a:rPr lang="pt-BR" sz="2600" spc="-5" dirty="0">
                <a:latin typeface="Gill Sans MT" panose="020B0502020104020203" pitchFamily="34" charset="0"/>
                <a:cs typeface="Arial"/>
              </a:rPr>
              <a:t>de</a:t>
            </a:r>
            <a:r>
              <a:rPr lang="pt-BR" sz="2600" spc="15" dirty="0">
                <a:latin typeface="Gill Sans MT" panose="020B0502020104020203" pitchFamily="34" charset="0"/>
                <a:cs typeface="Arial"/>
              </a:rPr>
              <a:t> </a:t>
            </a:r>
            <a:r>
              <a:rPr lang="pt-BR" sz="2600" spc="-5" dirty="0">
                <a:latin typeface="Gill Sans MT" panose="020B0502020104020203" pitchFamily="34" charset="0"/>
                <a:cs typeface="Arial"/>
              </a:rPr>
              <a:t>uma </a:t>
            </a:r>
            <a:r>
              <a:rPr lang="pt-BR" sz="2600" dirty="0">
                <a:latin typeface="Gill Sans MT" panose="020B0502020104020203" pitchFamily="34" charset="0"/>
                <a:cs typeface="Arial"/>
              </a:rPr>
              <a:t> </a:t>
            </a:r>
            <a:r>
              <a:rPr lang="pt-BR" sz="2600" spc="-5" dirty="0">
                <a:latin typeface="Gill Sans MT" panose="020B0502020104020203" pitchFamily="34" charset="0"/>
                <a:cs typeface="Arial"/>
              </a:rPr>
              <a:t>superclasse</a:t>
            </a:r>
            <a:r>
              <a:rPr lang="pt-BR" sz="2600" spc="30" dirty="0">
                <a:latin typeface="Gill Sans MT" panose="020B0502020104020203" pitchFamily="34" charset="0"/>
                <a:cs typeface="Arial"/>
              </a:rPr>
              <a:t> </a:t>
            </a:r>
            <a:r>
              <a:rPr lang="pt-BR" sz="2600" dirty="0">
                <a:latin typeface="Gill Sans MT" panose="020B0502020104020203" pitchFamily="34" charset="0"/>
                <a:cs typeface="Arial"/>
              </a:rPr>
              <a:t>invocando-o</a:t>
            </a:r>
            <a:r>
              <a:rPr lang="pt-BR" sz="2600" spc="40" dirty="0">
                <a:latin typeface="Gill Sans MT" panose="020B0502020104020203" pitchFamily="34" charset="0"/>
                <a:cs typeface="Arial"/>
              </a:rPr>
              <a:t> </a:t>
            </a:r>
            <a:r>
              <a:rPr lang="pt-BR" sz="2600" spc="-5" dirty="0">
                <a:latin typeface="Gill Sans MT" panose="020B0502020104020203" pitchFamily="34" charset="0"/>
                <a:cs typeface="Arial"/>
              </a:rPr>
              <a:t>do</a:t>
            </a:r>
            <a:r>
              <a:rPr lang="pt-BR" sz="2600" spc="10" dirty="0">
                <a:latin typeface="Gill Sans MT" panose="020B0502020104020203" pitchFamily="34" charset="0"/>
                <a:cs typeface="Arial"/>
              </a:rPr>
              <a:t> </a:t>
            </a:r>
            <a:r>
              <a:rPr lang="pt-BR" sz="2600" spc="-5" dirty="0">
                <a:latin typeface="Gill Sans MT" panose="020B0502020104020203" pitchFamily="34" charset="0"/>
                <a:cs typeface="Arial"/>
              </a:rPr>
              <a:t>construtor</a:t>
            </a:r>
            <a:r>
              <a:rPr lang="pt-BR" sz="2600" spc="35" dirty="0">
                <a:latin typeface="Gill Sans MT" panose="020B0502020104020203" pitchFamily="34" charset="0"/>
                <a:cs typeface="Arial"/>
              </a:rPr>
              <a:t> </a:t>
            </a:r>
            <a:r>
              <a:rPr lang="pt-BR" sz="2600" spc="-5" dirty="0">
                <a:latin typeface="Gill Sans MT" panose="020B0502020104020203" pitchFamily="34" charset="0"/>
                <a:cs typeface="Arial"/>
              </a:rPr>
              <a:t>de</a:t>
            </a:r>
            <a:r>
              <a:rPr lang="pt-BR" sz="2600" spc="20" dirty="0">
                <a:latin typeface="Gill Sans MT" panose="020B0502020104020203" pitchFamily="34" charset="0"/>
                <a:cs typeface="Arial"/>
              </a:rPr>
              <a:t> </a:t>
            </a:r>
            <a:r>
              <a:rPr lang="pt-BR" sz="2600" spc="-5" dirty="0">
                <a:latin typeface="Gill Sans MT" panose="020B0502020104020203" pitchFamily="34" charset="0"/>
                <a:cs typeface="Arial"/>
              </a:rPr>
              <a:t>uma</a:t>
            </a:r>
            <a:r>
              <a:rPr lang="pt-BR" sz="2600" spc="5" dirty="0">
                <a:latin typeface="Gill Sans MT" panose="020B0502020104020203" pitchFamily="34" charset="0"/>
                <a:cs typeface="Arial"/>
              </a:rPr>
              <a:t> </a:t>
            </a:r>
            <a:r>
              <a:rPr lang="pt-BR" sz="2600" spc="-5" dirty="0">
                <a:latin typeface="Gill Sans MT" panose="020B0502020104020203" pitchFamily="34" charset="0"/>
                <a:cs typeface="Arial"/>
              </a:rPr>
              <a:t>subclasse.</a:t>
            </a:r>
            <a:endParaRPr lang="pt-BR" sz="2600" dirty="0">
              <a:latin typeface="Gill Sans MT" panose="020B0502020104020203" pitchFamily="34" charset="0"/>
              <a:cs typeface="Arial"/>
            </a:endParaRPr>
          </a:p>
          <a:p>
            <a:pPr marL="367665" indent="-355600" algn="just">
              <a:lnSpc>
                <a:spcPct val="100000"/>
              </a:lnSpc>
              <a:spcBef>
                <a:spcPts val="800"/>
              </a:spcBef>
              <a:buAutoNum type="alphaLcParenR" startAt="2"/>
              <a:tabLst>
                <a:tab pos="368300" algn="l"/>
              </a:tabLst>
            </a:pPr>
            <a:r>
              <a:rPr lang="pt-BR" sz="2600" spc="-5" dirty="0">
                <a:latin typeface="Gill Sans MT" panose="020B0502020104020203" pitchFamily="34" charset="0"/>
                <a:cs typeface="Arial"/>
              </a:rPr>
              <a:t>A reutilização</a:t>
            </a:r>
            <a:r>
              <a:rPr lang="pt-BR" sz="2600" spc="35" dirty="0">
                <a:latin typeface="Gill Sans MT" panose="020B0502020104020203" pitchFamily="34" charset="0"/>
                <a:cs typeface="Arial"/>
              </a:rPr>
              <a:t> </a:t>
            </a:r>
            <a:r>
              <a:rPr lang="pt-BR" sz="2600" spc="-5" dirty="0">
                <a:latin typeface="Gill Sans MT" panose="020B0502020104020203" pitchFamily="34" charset="0"/>
                <a:cs typeface="Arial"/>
              </a:rPr>
              <a:t>de</a:t>
            </a:r>
            <a:r>
              <a:rPr lang="pt-BR" sz="2600" spc="5" dirty="0">
                <a:latin typeface="Gill Sans MT" panose="020B0502020104020203" pitchFamily="34" charset="0"/>
                <a:cs typeface="Arial"/>
              </a:rPr>
              <a:t> </a:t>
            </a:r>
            <a:r>
              <a:rPr lang="pt-BR" sz="2600" spc="-5" dirty="0">
                <a:latin typeface="Gill Sans MT" panose="020B0502020104020203" pitchFamily="34" charset="0"/>
                <a:cs typeface="Arial"/>
              </a:rPr>
              <a:t>código</a:t>
            </a:r>
            <a:r>
              <a:rPr lang="pt-BR" sz="2600" spc="45" dirty="0">
                <a:latin typeface="Gill Sans MT" panose="020B0502020104020203" pitchFamily="34" charset="0"/>
                <a:cs typeface="Arial"/>
              </a:rPr>
              <a:t> </a:t>
            </a:r>
            <a:r>
              <a:rPr lang="pt-BR" sz="2600" spc="-5" dirty="0">
                <a:latin typeface="Gill Sans MT" panose="020B0502020104020203" pitchFamily="34" charset="0"/>
                <a:cs typeface="Arial"/>
              </a:rPr>
              <a:t>torna</a:t>
            </a:r>
            <a:r>
              <a:rPr lang="pt-BR" sz="2600" spc="20" dirty="0">
                <a:latin typeface="Gill Sans MT" panose="020B0502020104020203" pitchFamily="34" charset="0"/>
                <a:cs typeface="Arial"/>
              </a:rPr>
              <a:t> </a:t>
            </a:r>
            <a:r>
              <a:rPr lang="pt-BR" sz="2600" spc="-5" dirty="0">
                <a:latin typeface="Gill Sans MT" panose="020B0502020104020203" pitchFamily="34" charset="0"/>
                <a:cs typeface="Arial"/>
              </a:rPr>
              <a:t>a</a:t>
            </a:r>
            <a:r>
              <a:rPr lang="pt-BR" sz="2600" dirty="0">
                <a:latin typeface="Gill Sans MT" panose="020B0502020104020203" pitchFamily="34" charset="0"/>
                <a:cs typeface="Arial"/>
              </a:rPr>
              <a:t> </a:t>
            </a:r>
            <a:r>
              <a:rPr lang="pt-BR" sz="2600" spc="-5" dirty="0">
                <a:latin typeface="Gill Sans MT" panose="020B0502020104020203" pitchFamily="34" charset="0"/>
                <a:cs typeface="Arial"/>
              </a:rPr>
              <a:t>manutenção</a:t>
            </a:r>
            <a:r>
              <a:rPr lang="pt-BR" sz="2600" spc="30" dirty="0">
                <a:latin typeface="Gill Sans MT" panose="020B0502020104020203" pitchFamily="34" charset="0"/>
                <a:cs typeface="Arial"/>
              </a:rPr>
              <a:t> </a:t>
            </a:r>
            <a:r>
              <a:rPr lang="pt-BR" sz="2600" spc="-5" dirty="0">
                <a:latin typeface="Gill Sans MT" panose="020B0502020104020203" pitchFamily="34" charset="0"/>
                <a:cs typeface="Arial"/>
              </a:rPr>
              <a:t>do</a:t>
            </a:r>
            <a:r>
              <a:rPr lang="pt-BR" sz="2600" spc="30" dirty="0">
                <a:latin typeface="Gill Sans MT" panose="020B0502020104020203" pitchFamily="34" charset="0"/>
                <a:cs typeface="Arial"/>
              </a:rPr>
              <a:t> </a:t>
            </a:r>
            <a:r>
              <a:rPr lang="pt-BR" sz="2600" spc="-5" dirty="0">
                <a:latin typeface="Gill Sans MT" panose="020B0502020104020203" pitchFamily="34" charset="0"/>
                <a:cs typeface="Arial"/>
              </a:rPr>
              <a:t>sistema</a:t>
            </a:r>
            <a:endParaRPr lang="pt-BR" sz="2600" dirty="0">
              <a:latin typeface="Gill Sans MT" panose="020B0502020104020203" pitchFamily="34" charset="0"/>
              <a:cs typeface="Arial"/>
            </a:endParaRPr>
          </a:p>
          <a:p>
            <a:pPr marL="367665" algn="just">
              <a:lnSpc>
                <a:spcPct val="100000"/>
              </a:lnSpc>
            </a:pPr>
            <a:r>
              <a:rPr lang="pt-BR" sz="2600" spc="-5" dirty="0">
                <a:latin typeface="Gill Sans MT" panose="020B0502020104020203" pitchFamily="34" charset="0"/>
                <a:cs typeface="Arial"/>
              </a:rPr>
              <a:t>mais</a:t>
            </a:r>
            <a:r>
              <a:rPr lang="pt-BR" sz="2600" spc="-10" dirty="0">
                <a:latin typeface="Gill Sans MT" panose="020B0502020104020203" pitchFamily="34" charset="0"/>
                <a:cs typeface="Arial"/>
              </a:rPr>
              <a:t> </a:t>
            </a:r>
            <a:r>
              <a:rPr lang="pt-BR" sz="2600" spc="-5" dirty="0">
                <a:latin typeface="Gill Sans MT" panose="020B0502020104020203" pitchFamily="34" charset="0"/>
                <a:cs typeface="Arial"/>
              </a:rPr>
              <a:t>rápida</a:t>
            </a:r>
            <a:r>
              <a:rPr lang="pt-BR" sz="2600" spc="5" dirty="0">
                <a:latin typeface="Gill Sans MT" panose="020B0502020104020203" pitchFamily="34" charset="0"/>
                <a:cs typeface="Arial"/>
              </a:rPr>
              <a:t> </a:t>
            </a:r>
            <a:r>
              <a:rPr lang="pt-BR" sz="2600" spc="-5" dirty="0">
                <a:latin typeface="Gill Sans MT" panose="020B0502020104020203" pitchFamily="34" charset="0"/>
                <a:cs typeface="Arial"/>
              </a:rPr>
              <a:t>e</a:t>
            </a:r>
            <a:r>
              <a:rPr lang="pt-BR" sz="2600" spc="-10" dirty="0">
                <a:latin typeface="Gill Sans MT" panose="020B0502020104020203" pitchFamily="34" charset="0"/>
                <a:cs typeface="Arial"/>
              </a:rPr>
              <a:t> </a:t>
            </a:r>
            <a:r>
              <a:rPr lang="pt-BR" sz="2600" spc="-5" dirty="0">
                <a:latin typeface="Gill Sans MT" panose="020B0502020104020203" pitchFamily="34" charset="0"/>
                <a:cs typeface="Arial"/>
              </a:rPr>
              <a:t>barata.</a:t>
            </a:r>
            <a:endParaRPr lang="pt-BR" sz="2600" dirty="0">
              <a:latin typeface="Gill Sans MT" panose="020B0502020104020203" pitchFamily="34" charset="0"/>
              <a:cs typeface="Arial"/>
            </a:endParaRPr>
          </a:p>
        </p:txBody>
      </p:sp>
    </p:spTree>
    <p:extLst>
      <p:ext uri="{BB962C8B-B14F-4D97-AF65-F5344CB8AC3E}">
        <p14:creationId xmlns:p14="http://schemas.microsoft.com/office/powerpoint/2010/main" val="29167823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289652" cy="553998"/>
          </a:xfrm>
          <a:prstGeom prst="rect">
            <a:avLst/>
          </a:prstGeom>
          <a:noFill/>
        </p:spPr>
        <p:txBody>
          <a:bodyPr wrap="square" rtlCol="0">
            <a:spAutoFit/>
          </a:bodyPr>
          <a:lstStyle/>
          <a:p>
            <a:r>
              <a:rPr lang="en-US" sz="3000" b="1" dirty="0">
                <a:solidFill>
                  <a:srgbClr val="FFFF00"/>
                </a:solidFill>
                <a:latin typeface="Gill Sans MT" panose="020B0502020104020203" pitchFamily="34" charset="0"/>
                <a:cs typeface="Arial" panose="020B0604020202020204" pitchFamily="34" charset="0"/>
              </a:rPr>
              <a:t>EXERCÍCIOS COMPLEMENTARES</a:t>
            </a:r>
            <a:endParaRPr lang="pt-BR" sz="3000" b="1" dirty="0">
              <a:solidFill>
                <a:schemeClr val="bg1"/>
              </a:solidFill>
              <a:latin typeface="Gill Sans MT" panose="020B0502020104020203" pitchFamily="34" charset="0"/>
              <a:cs typeface="Arial" panose="020B0604020202020204" pitchFamily="34" charset="0"/>
            </a:endParaRPr>
          </a:p>
        </p:txBody>
      </p:sp>
      <p:sp>
        <p:nvSpPr>
          <p:cNvPr id="3" name="Retângulo 2"/>
          <p:cNvSpPr/>
          <p:nvPr/>
        </p:nvSpPr>
        <p:spPr>
          <a:xfrm>
            <a:off x="356577" y="1117103"/>
            <a:ext cx="10929732" cy="477054"/>
          </a:xfrm>
          <a:prstGeom prst="rect">
            <a:avLst/>
          </a:prstGeom>
        </p:spPr>
        <p:txBody>
          <a:bodyPr wrap="square">
            <a:spAutoFit/>
          </a:bodyPr>
          <a:lstStyle/>
          <a:p>
            <a:pPr algn="just"/>
            <a:r>
              <a:rPr lang="pt-BR" sz="2500" dirty="0">
                <a:latin typeface="Gill Sans MT" panose="020B0502020104020203" pitchFamily="34" charset="0"/>
              </a:rPr>
              <a:t> </a:t>
            </a:r>
            <a:endParaRPr lang="pt-BR" sz="3000" b="1" dirty="0">
              <a:solidFill>
                <a:srgbClr val="FF0000"/>
              </a:solidFill>
              <a:latin typeface="Gill Sans MT" panose="020B0502020104020203" pitchFamily="34" charset="0"/>
            </a:endParaRPr>
          </a:p>
        </p:txBody>
      </p:sp>
      <p:sp>
        <p:nvSpPr>
          <p:cNvPr id="6" name="Retângulo 5"/>
          <p:cNvSpPr/>
          <p:nvPr/>
        </p:nvSpPr>
        <p:spPr>
          <a:xfrm>
            <a:off x="356577" y="1117103"/>
            <a:ext cx="10929732" cy="4247317"/>
          </a:xfrm>
          <a:prstGeom prst="rect">
            <a:avLst/>
          </a:prstGeom>
        </p:spPr>
        <p:txBody>
          <a:bodyPr wrap="square">
            <a:spAutoFit/>
          </a:bodyPr>
          <a:lstStyle/>
          <a:p>
            <a:pPr marL="514350" indent="-514350" algn="just">
              <a:buAutoNum type="arabicParenR"/>
            </a:pPr>
            <a:r>
              <a:rPr lang="pt-BR" sz="3000" dirty="0">
                <a:latin typeface="Gill Sans MT" panose="020B0502020104020203" pitchFamily="34" charset="0"/>
              </a:rPr>
              <a:t>Faça um resumo sobre a </a:t>
            </a:r>
            <a:r>
              <a:rPr lang="pt-BR" sz="3000" b="1" dirty="0">
                <a:solidFill>
                  <a:srgbClr val="FF0000"/>
                </a:solidFill>
                <a:latin typeface="Gill Sans MT" panose="020B0502020104020203" pitchFamily="34" charset="0"/>
              </a:rPr>
              <a:t>Histórico da Programação Orientada a Objetos (POO), </a:t>
            </a:r>
            <a:r>
              <a:rPr lang="pt-BR" sz="3000" dirty="0">
                <a:latin typeface="Gill Sans MT" panose="020B0502020104020203" pitchFamily="34" charset="0"/>
              </a:rPr>
              <a:t>contendo os seguintes tópicos :</a:t>
            </a:r>
          </a:p>
          <a:p>
            <a:pPr marL="971550" lvl="1" indent="-514350" algn="just">
              <a:buFont typeface="Arial" panose="020B0604020202020204" pitchFamily="34" charset="0"/>
              <a:buChar char="•"/>
            </a:pPr>
            <a:r>
              <a:rPr lang="pt-BR" sz="3000" dirty="0">
                <a:latin typeface="Gill Sans MT" panose="020B0502020104020203" pitchFamily="34" charset="0"/>
              </a:rPr>
              <a:t>Quando surgir e qual foi a primeira linguagem de programação a utilizar conceitos de POO ?</a:t>
            </a:r>
          </a:p>
          <a:p>
            <a:pPr marL="971550" lvl="1" indent="-514350" algn="just">
              <a:buFont typeface="Arial" panose="020B0604020202020204" pitchFamily="34" charset="0"/>
              <a:buChar char="•"/>
            </a:pPr>
            <a:r>
              <a:rPr lang="pt-BR" sz="3000" dirty="0">
                <a:latin typeface="Gill Sans MT" panose="020B0502020104020203" pitchFamily="34" charset="0"/>
              </a:rPr>
              <a:t>Quem foi o criador da linguagem C# e Java ?</a:t>
            </a:r>
          </a:p>
          <a:p>
            <a:pPr marL="971550" lvl="1" indent="-514350" algn="just">
              <a:buFont typeface="Arial" panose="020B0604020202020204" pitchFamily="34" charset="0"/>
              <a:buChar char="•"/>
            </a:pPr>
            <a:r>
              <a:rPr lang="pt-BR" sz="3000" dirty="0">
                <a:latin typeface="Gill Sans MT" panose="020B0502020104020203" pitchFamily="34" charset="0"/>
              </a:rPr>
              <a:t>Diferença entre programação estrutural e programação orientada a objetos</a:t>
            </a:r>
          </a:p>
          <a:p>
            <a:pPr marL="971550" lvl="1" indent="-514350" algn="just">
              <a:buFont typeface="Arial" panose="020B0604020202020204" pitchFamily="34" charset="0"/>
              <a:buChar char="•"/>
            </a:pPr>
            <a:r>
              <a:rPr lang="pt-BR" sz="3000" dirty="0">
                <a:latin typeface="Gill Sans MT" panose="020B0502020104020203" pitchFamily="34" charset="0"/>
              </a:rPr>
              <a:t>Quais linguagens de programação são exclusivamente baseado no paradigma da programação estrutural ?</a:t>
            </a:r>
          </a:p>
        </p:txBody>
      </p:sp>
      <p:sp>
        <p:nvSpPr>
          <p:cNvPr id="9" name="Retângulo 8"/>
          <p:cNvSpPr/>
          <p:nvPr/>
        </p:nvSpPr>
        <p:spPr>
          <a:xfrm>
            <a:off x="356577" y="6128887"/>
            <a:ext cx="10929732" cy="430887"/>
          </a:xfrm>
          <a:prstGeom prst="rect">
            <a:avLst/>
          </a:prstGeom>
        </p:spPr>
        <p:txBody>
          <a:bodyPr wrap="square">
            <a:spAutoFit/>
          </a:bodyPr>
          <a:lstStyle/>
          <a:p>
            <a:pPr algn="just"/>
            <a:endParaRPr lang="pt-BR" sz="2200" b="1" dirty="0">
              <a:solidFill>
                <a:srgbClr val="FF0000"/>
              </a:solidFill>
              <a:latin typeface="Gill Sans MT" panose="020B0502020104020203" pitchFamily="34" charset="0"/>
            </a:endParaRPr>
          </a:p>
        </p:txBody>
      </p:sp>
    </p:spTree>
    <p:extLst>
      <p:ext uri="{BB962C8B-B14F-4D97-AF65-F5344CB8AC3E}">
        <p14:creationId xmlns:p14="http://schemas.microsoft.com/office/powerpoint/2010/main" val="42776640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289652" cy="1015663"/>
          </a:xfrm>
          <a:prstGeom prst="rect">
            <a:avLst/>
          </a:prstGeom>
          <a:noFill/>
        </p:spPr>
        <p:txBody>
          <a:bodyPr wrap="square" rtlCol="0">
            <a:spAutoFit/>
          </a:bodyPr>
          <a:lstStyle/>
          <a:p>
            <a:r>
              <a:rPr lang="en-US" sz="3000" b="1" dirty="0">
                <a:solidFill>
                  <a:srgbClr val="FFFF00"/>
                </a:solidFill>
                <a:latin typeface="Gill Sans MT" panose="020B0502020104020203" pitchFamily="34" charset="0"/>
                <a:cs typeface="Arial" panose="020B0604020202020204" pitchFamily="34" charset="0"/>
              </a:rPr>
              <a:t>EXERCÍCIOS COMPLEMENTARES</a:t>
            </a:r>
            <a:endParaRPr lang="pt-BR" sz="3000" b="1" dirty="0">
              <a:solidFill>
                <a:schemeClr val="bg1"/>
              </a:solidFill>
              <a:latin typeface="Gill Sans MT" panose="020B0502020104020203" pitchFamily="34" charset="0"/>
              <a:cs typeface="Arial" panose="020B0604020202020204" pitchFamily="34" charset="0"/>
            </a:endParaRPr>
          </a:p>
          <a:p>
            <a:endParaRPr lang="pt-BR" sz="3000" b="1" dirty="0">
              <a:solidFill>
                <a:schemeClr val="bg1"/>
              </a:solidFill>
              <a:latin typeface="Gill Sans MT" panose="020B0502020104020203" pitchFamily="34" charset="0"/>
              <a:cs typeface="Arial" panose="020B0604020202020204" pitchFamily="34" charset="0"/>
            </a:endParaRPr>
          </a:p>
        </p:txBody>
      </p:sp>
      <p:sp>
        <p:nvSpPr>
          <p:cNvPr id="3" name="Retângulo 2"/>
          <p:cNvSpPr/>
          <p:nvPr/>
        </p:nvSpPr>
        <p:spPr>
          <a:xfrm>
            <a:off x="356577" y="1117103"/>
            <a:ext cx="10929732" cy="477054"/>
          </a:xfrm>
          <a:prstGeom prst="rect">
            <a:avLst/>
          </a:prstGeom>
        </p:spPr>
        <p:txBody>
          <a:bodyPr wrap="square">
            <a:spAutoFit/>
          </a:bodyPr>
          <a:lstStyle/>
          <a:p>
            <a:pPr algn="just"/>
            <a:r>
              <a:rPr lang="pt-BR" sz="2500" dirty="0">
                <a:latin typeface="Gill Sans MT" panose="020B0502020104020203" pitchFamily="34" charset="0"/>
              </a:rPr>
              <a:t> </a:t>
            </a:r>
            <a:endParaRPr lang="pt-BR" sz="3000" b="1" dirty="0">
              <a:solidFill>
                <a:srgbClr val="FF0000"/>
              </a:solidFill>
              <a:latin typeface="Gill Sans MT" panose="020B0502020104020203" pitchFamily="34" charset="0"/>
            </a:endParaRPr>
          </a:p>
        </p:txBody>
      </p:sp>
      <p:sp>
        <p:nvSpPr>
          <p:cNvPr id="6" name="Retângulo 5"/>
          <p:cNvSpPr/>
          <p:nvPr/>
        </p:nvSpPr>
        <p:spPr>
          <a:xfrm>
            <a:off x="356577" y="1117103"/>
            <a:ext cx="10929732" cy="5170646"/>
          </a:xfrm>
          <a:prstGeom prst="rect">
            <a:avLst/>
          </a:prstGeom>
        </p:spPr>
        <p:txBody>
          <a:bodyPr wrap="square">
            <a:spAutoFit/>
          </a:bodyPr>
          <a:lstStyle/>
          <a:p>
            <a:pPr algn="just"/>
            <a:r>
              <a:rPr lang="pt-BR" sz="3000" dirty="0">
                <a:latin typeface="Gill Sans MT" panose="020B0502020104020203" pitchFamily="34" charset="0"/>
              </a:rPr>
              <a:t>2) Sobre a </a:t>
            </a:r>
            <a:r>
              <a:rPr lang="pt-BR" sz="3000" b="1" dirty="0">
                <a:solidFill>
                  <a:srgbClr val="FF0000"/>
                </a:solidFill>
                <a:latin typeface="Gill Sans MT" panose="020B0502020104020203" pitchFamily="34" charset="0"/>
              </a:rPr>
              <a:t>linguagem de programação Java</a:t>
            </a:r>
            <a:r>
              <a:rPr lang="pt-BR" sz="3000" dirty="0">
                <a:latin typeface="Gill Sans MT" panose="020B0502020104020203" pitchFamily="34" charset="0"/>
              </a:rPr>
              <a:t>, responda as seguintes questões:</a:t>
            </a:r>
          </a:p>
          <a:p>
            <a:pPr marL="971550" lvl="1" indent="-514350" algn="just">
              <a:buAutoNum type="alphaLcParenR"/>
            </a:pPr>
            <a:r>
              <a:rPr lang="pt-BR" sz="3000" dirty="0">
                <a:latin typeface="Gill Sans MT" panose="020B0502020104020203" pitchFamily="34" charset="0"/>
              </a:rPr>
              <a:t>Quais são os principais mitos e verdades ?</a:t>
            </a:r>
          </a:p>
          <a:p>
            <a:pPr marL="971550" lvl="1" indent="-514350" algn="just">
              <a:buAutoNum type="alphaLcParenR"/>
            </a:pPr>
            <a:r>
              <a:rPr lang="pt-BR" sz="3000" dirty="0">
                <a:latin typeface="Gill Sans MT" panose="020B0502020104020203" pitchFamily="34" charset="0"/>
              </a:rPr>
              <a:t>Quais Framework/API que fazem parte do ecossistema Java</a:t>
            </a:r>
          </a:p>
          <a:p>
            <a:pPr marL="971550" lvl="1" indent="-514350" algn="just">
              <a:buAutoNum type="alphaLcParenR"/>
            </a:pPr>
            <a:r>
              <a:rPr lang="pt-BR" sz="3000" dirty="0">
                <a:latin typeface="Gill Sans MT" panose="020B0502020104020203" pitchFamily="34" charset="0"/>
              </a:rPr>
              <a:t>Quais a diferença entre JDK, JRE e JVM ?</a:t>
            </a:r>
          </a:p>
          <a:p>
            <a:pPr marL="971550" lvl="1" indent="-514350" algn="just">
              <a:buAutoNum type="alphaLcParenR"/>
            </a:pPr>
            <a:r>
              <a:rPr lang="pt-BR" sz="3000" dirty="0">
                <a:latin typeface="Gill Sans MT" panose="020B0502020104020203" pitchFamily="34" charset="0"/>
              </a:rPr>
              <a:t>Quais os principais etapas de compilação de um código-fonte escrito em Java ?</a:t>
            </a:r>
          </a:p>
          <a:p>
            <a:pPr marL="971550" lvl="1" indent="-514350" algn="just">
              <a:buAutoNum type="alphaLcParenR"/>
            </a:pPr>
            <a:r>
              <a:rPr lang="pt-BR" sz="3000" dirty="0">
                <a:latin typeface="Gill Sans MT" panose="020B0502020104020203" pitchFamily="34" charset="0"/>
              </a:rPr>
              <a:t>Explique como é feito a instalação do Java e configuração das variáveis de ambientes JAVA_HOME e PATH.</a:t>
            </a:r>
          </a:p>
          <a:p>
            <a:pPr marL="971550" lvl="1" indent="-514350" algn="just">
              <a:buAutoNum type="alphaLcParenR"/>
            </a:pPr>
            <a:r>
              <a:rPr lang="pt-BR" sz="3000" dirty="0">
                <a:latin typeface="Gill Sans MT" panose="020B0502020104020203" pitchFamily="34" charset="0"/>
              </a:rPr>
              <a:t>Quais são as principais IDE para escrever códigos Java. Qual é o seu favorito e porque ? </a:t>
            </a:r>
          </a:p>
        </p:txBody>
      </p:sp>
      <p:sp>
        <p:nvSpPr>
          <p:cNvPr id="9" name="Retângulo 8"/>
          <p:cNvSpPr/>
          <p:nvPr/>
        </p:nvSpPr>
        <p:spPr>
          <a:xfrm>
            <a:off x="356577" y="6128887"/>
            <a:ext cx="10929732" cy="430887"/>
          </a:xfrm>
          <a:prstGeom prst="rect">
            <a:avLst/>
          </a:prstGeom>
        </p:spPr>
        <p:txBody>
          <a:bodyPr wrap="square">
            <a:spAutoFit/>
          </a:bodyPr>
          <a:lstStyle/>
          <a:p>
            <a:pPr algn="just"/>
            <a:endParaRPr lang="pt-BR" sz="2200" b="1" dirty="0">
              <a:solidFill>
                <a:srgbClr val="FF0000"/>
              </a:solidFill>
              <a:latin typeface="Gill Sans MT" panose="020B0502020104020203" pitchFamily="34" charset="0"/>
            </a:endParaRPr>
          </a:p>
        </p:txBody>
      </p:sp>
    </p:spTree>
    <p:extLst>
      <p:ext uri="{BB962C8B-B14F-4D97-AF65-F5344CB8AC3E}">
        <p14:creationId xmlns:p14="http://schemas.microsoft.com/office/powerpoint/2010/main" val="1426571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289652" cy="1015663"/>
          </a:xfrm>
          <a:prstGeom prst="rect">
            <a:avLst/>
          </a:prstGeom>
          <a:noFill/>
        </p:spPr>
        <p:txBody>
          <a:bodyPr wrap="square" rtlCol="0">
            <a:spAutoFit/>
          </a:bodyPr>
          <a:lstStyle/>
          <a:p>
            <a:r>
              <a:rPr lang="en-US" sz="3000" b="1" dirty="0">
                <a:solidFill>
                  <a:srgbClr val="FFFF00"/>
                </a:solidFill>
                <a:latin typeface="Gill Sans MT" panose="020B0502020104020203" pitchFamily="34" charset="0"/>
                <a:cs typeface="Arial" panose="020B0604020202020204" pitchFamily="34" charset="0"/>
              </a:rPr>
              <a:t>EXERCÍCIOS COMPLEMENTARES</a:t>
            </a:r>
            <a:endParaRPr lang="pt-BR" sz="3000" b="1" dirty="0">
              <a:solidFill>
                <a:schemeClr val="bg1"/>
              </a:solidFill>
              <a:latin typeface="Gill Sans MT" panose="020B0502020104020203" pitchFamily="34" charset="0"/>
              <a:cs typeface="Arial" panose="020B0604020202020204" pitchFamily="34" charset="0"/>
            </a:endParaRPr>
          </a:p>
          <a:p>
            <a:endParaRPr lang="pt-BR" sz="3000" b="1" dirty="0">
              <a:solidFill>
                <a:schemeClr val="bg1"/>
              </a:solidFill>
              <a:latin typeface="Gill Sans MT" panose="020B0502020104020203" pitchFamily="34" charset="0"/>
              <a:cs typeface="Arial" panose="020B0604020202020204" pitchFamily="34" charset="0"/>
            </a:endParaRPr>
          </a:p>
        </p:txBody>
      </p:sp>
      <p:sp>
        <p:nvSpPr>
          <p:cNvPr id="3" name="Retângulo 2"/>
          <p:cNvSpPr/>
          <p:nvPr/>
        </p:nvSpPr>
        <p:spPr>
          <a:xfrm>
            <a:off x="356577" y="1117103"/>
            <a:ext cx="10929732" cy="477054"/>
          </a:xfrm>
          <a:prstGeom prst="rect">
            <a:avLst/>
          </a:prstGeom>
        </p:spPr>
        <p:txBody>
          <a:bodyPr wrap="square">
            <a:spAutoFit/>
          </a:bodyPr>
          <a:lstStyle/>
          <a:p>
            <a:pPr algn="just"/>
            <a:r>
              <a:rPr lang="pt-BR" sz="2500" dirty="0">
                <a:latin typeface="Gill Sans MT" panose="020B0502020104020203" pitchFamily="34" charset="0"/>
              </a:rPr>
              <a:t> </a:t>
            </a:r>
            <a:endParaRPr lang="pt-BR" sz="3000" b="1" dirty="0">
              <a:solidFill>
                <a:srgbClr val="FF0000"/>
              </a:solidFill>
              <a:latin typeface="Gill Sans MT" panose="020B0502020104020203" pitchFamily="34" charset="0"/>
            </a:endParaRPr>
          </a:p>
        </p:txBody>
      </p:sp>
      <p:sp>
        <p:nvSpPr>
          <p:cNvPr id="6" name="Retângulo 5"/>
          <p:cNvSpPr/>
          <p:nvPr/>
        </p:nvSpPr>
        <p:spPr>
          <a:xfrm>
            <a:off x="356577" y="1117103"/>
            <a:ext cx="10929732" cy="4708981"/>
          </a:xfrm>
          <a:prstGeom prst="rect">
            <a:avLst/>
          </a:prstGeom>
        </p:spPr>
        <p:txBody>
          <a:bodyPr wrap="square">
            <a:spAutoFit/>
          </a:bodyPr>
          <a:lstStyle/>
          <a:p>
            <a:pPr algn="just"/>
            <a:r>
              <a:rPr lang="pt-BR" sz="3000" dirty="0">
                <a:latin typeface="Gill Sans MT" panose="020B0502020104020203" pitchFamily="34" charset="0"/>
              </a:rPr>
              <a:t>3) Sobre os conceitos de </a:t>
            </a:r>
            <a:r>
              <a:rPr lang="pt-BR" sz="3000" b="1" dirty="0">
                <a:solidFill>
                  <a:srgbClr val="FF0000"/>
                </a:solidFill>
                <a:latin typeface="Gill Sans MT" panose="020B0502020104020203" pitchFamily="34" charset="0"/>
              </a:rPr>
              <a:t>Programação Orientada a Objeto (POO), </a:t>
            </a:r>
            <a:r>
              <a:rPr lang="pt-BR" sz="3000" dirty="0">
                <a:latin typeface="Gill Sans MT" panose="020B0502020104020203" pitchFamily="34" charset="0"/>
              </a:rPr>
              <a:t>responda:</a:t>
            </a:r>
          </a:p>
          <a:p>
            <a:pPr marL="971550" lvl="1" indent="-514350" algn="just">
              <a:buAutoNum type="alphaLcParenR"/>
            </a:pPr>
            <a:r>
              <a:rPr lang="pt-BR" sz="3000" dirty="0">
                <a:latin typeface="Gill Sans MT" panose="020B0502020104020203" pitchFamily="34" charset="0"/>
              </a:rPr>
              <a:t>Quais são os principais benefícios da POO em relação a Programação Estrutural ?</a:t>
            </a:r>
          </a:p>
          <a:p>
            <a:pPr marL="971550" lvl="1" indent="-514350" algn="just">
              <a:buAutoNum type="alphaLcParenR"/>
            </a:pPr>
            <a:r>
              <a:rPr lang="pt-BR" sz="3000" dirty="0">
                <a:latin typeface="Gill Sans MT" panose="020B0502020104020203" pitchFamily="34" charset="0"/>
              </a:rPr>
              <a:t>Quais são os 3 principais pilares da  POO ?</a:t>
            </a:r>
          </a:p>
          <a:p>
            <a:pPr marL="971550" lvl="1" indent="-514350" algn="just">
              <a:buAutoNum type="alphaLcParenR"/>
            </a:pPr>
            <a:r>
              <a:rPr lang="pt-BR" sz="3000" dirty="0">
                <a:latin typeface="Gill Sans MT" panose="020B0502020104020203" pitchFamily="34" charset="0"/>
              </a:rPr>
              <a:t>O que são classes ? Dê exemplo justificar a sua resposta</a:t>
            </a:r>
          </a:p>
          <a:p>
            <a:pPr marL="971550" lvl="1" indent="-514350" algn="just">
              <a:buAutoNum type="alphaLcParenR"/>
            </a:pPr>
            <a:r>
              <a:rPr lang="pt-BR" sz="3000" dirty="0">
                <a:latin typeface="Gill Sans MT" panose="020B0502020104020203" pitchFamily="34" charset="0"/>
              </a:rPr>
              <a:t>O que são objetos ? Quais as diferença entre eles ?</a:t>
            </a:r>
          </a:p>
          <a:p>
            <a:pPr marL="971550" lvl="1" indent="-514350" algn="just">
              <a:buAutoNum type="alphaLcParenR"/>
            </a:pPr>
            <a:r>
              <a:rPr lang="pt-BR" sz="3000" dirty="0">
                <a:latin typeface="Gill Sans MT" panose="020B0502020104020203" pitchFamily="34" charset="0"/>
              </a:rPr>
              <a:t>Explique a diferença entre abstração, encapsulamentos e modularidade ?</a:t>
            </a:r>
          </a:p>
          <a:p>
            <a:pPr lvl="1" algn="just"/>
            <a:endParaRPr lang="pt-BR" sz="3000" dirty="0">
              <a:latin typeface="Gill Sans MT" panose="020B0502020104020203" pitchFamily="34" charset="0"/>
            </a:endParaRPr>
          </a:p>
        </p:txBody>
      </p:sp>
      <p:sp>
        <p:nvSpPr>
          <p:cNvPr id="9" name="Retângulo 8"/>
          <p:cNvSpPr/>
          <p:nvPr/>
        </p:nvSpPr>
        <p:spPr>
          <a:xfrm>
            <a:off x="356577" y="6128887"/>
            <a:ext cx="10929732" cy="430887"/>
          </a:xfrm>
          <a:prstGeom prst="rect">
            <a:avLst/>
          </a:prstGeom>
        </p:spPr>
        <p:txBody>
          <a:bodyPr wrap="square">
            <a:spAutoFit/>
          </a:bodyPr>
          <a:lstStyle/>
          <a:p>
            <a:pPr algn="just"/>
            <a:endParaRPr lang="pt-BR" sz="2200" b="1" dirty="0">
              <a:solidFill>
                <a:srgbClr val="FF0000"/>
              </a:solidFill>
              <a:latin typeface="Gill Sans MT" panose="020B0502020104020203" pitchFamily="34" charset="0"/>
            </a:endParaRPr>
          </a:p>
        </p:txBody>
      </p:sp>
    </p:spTree>
    <p:extLst>
      <p:ext uri="{BB962C8B-B14F-4D97-AF65-F5344CB8AC3E}">
        <p14:creationId xmlns:p14="http://schemas.microsoft.com/office/powerpoint/2010/main" val="1003293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289652"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CRIANDO MÉTODOS</a:t>
            </a:r>
          </a:p>
        </p:txBody>
      </p:sp>
      <p:sp>
        <p:nvSpPr>
          <p:cNvPr id="6" name="Retângulo 5"/>
          <p:cNvSpPr/>
          <p:nvPr/>
        </p:nvSpPr>
        <p:spPr>
          <a:xfrm>
            <a:off x="298031" y="1055264"/>
            <a:ext cx="11406289" cy="5001369"/>
          </a:xfrm>
          <a:prstGeom prst="rect">
            <a:avLst/>
          </a:prstGeom>
        </p:spPr>
        <p:txBody>
          <a:bodyPr wrap="square">
            <a:spAutoFit/>
          </a:bodyPr>
          <a:lstStyle/>
          <a:p>
            <a:pPr marL="457200" indent="-457200" algn="just">
              <a:buFont typeface="Arial" panose="020B0604020202020204" pitchFamily="34" charset="0"/>
              <a:buChar char="•"/>
            </a:pPr>
            <a:r>
              <a:rPr lang="pt-BR" sz="2900" dirty="0">
                <a:latin typeface="Gill Sans MT" panose="020B0502020104020203" pitchFamily="34" charset="0"/>
              </a:rPr>
              <a:t>Cada método deve incluir as </a:t>
            </a:r>
            <a:r>
              <a:rPr lang="pt-BR" sz="2900" b="1" dirty="0">
                <a:solidFill>
                  <a:srgbClr val="FF0000"/>
                </a:solidFill>
                <a:latin typeface="Gill Sans MT" panose="020B0502020104020203" pitchFamily="34" charset="0"/>
              </a:rPr>
              <a:t>2 partes (cabeçalho e o corpo) </a:t>
            </a:r>
            <a:r>
              <a:rPr lang="pt-BR" sz="2900" dirty="0">
                <a:latin typeface="Gill Sans MT" panose="020B0502020104020203" pitchFamily="34" charset="0"/>
              </a:rPr>
              <a:t>apresentadas </a:t>
            </a:r>
          </a:p>
          <a:p>
            <a:pPr marL="457200" indent="-457200" algn="just">
              <a:buFont typeface="Arial" panose="020B0604020202020204" pitchFamily="34" charset="0"/>
              <a:buChar char="•"/>
            </a:pPr>
            <a:endParaRPr lang="pt-BR" sz="2900" dirty="0">
              <a:latin typeface="Gill Sans MT" panose="020B0502020104020203" pitchFamily="34" charset="0"/>
            </a:endParaRPr>
          </a:p>
          <a:p>
            <a:pPr marL="914400" lvl="1" indent="-457200" algn="just">
              <a:buFont typeface="Arial" panose="020B0604020202020204" pitchFamily="34" charset="0"/>
              <a:buChar char="•"/>
            </a:pPr>
            <a:r>
              <a:rPr lang="pt-BR" sz="2900" b="1" dirty="0">
                <a:solidFill>
                  <a:srgbClr val="FF0000"/>
                </a:solidFill>
                <a:latin typeface="Gill Sans MT" panose="020B0502020104020203" pitchFamily="34" charset="0"/>
              </a:rPr>
              <a:t>Cabeçalho (header) </a:t>
            </a:r>
            <a:r>
              <a:rPr lang="pt-BR" sz="2900" dirty="0">
                <a:latin typeface="Gill Sans MT" panose="020B0502020104020203" pitchFamily="34" charset="0"/>
              </a:rPr>
              <a:t>- o cabeçalho de um método fornece informações sobre como outros métodos pode interagir com ele. </a:t>
            </a:r>
            <a:r>
              <a:rPr lang="pt-BR" sz="2900" b="1" i="1" dirty="0">
                <a:latin typeface="Gill Sans MT" panose="020B0502020104020203" pitchFamily="34" charset="0"/>
              </a:rPr>
              <a:t>Um cabeçalho de método também é chamado de </a:t>
            </a:r>
            <a:r>
              <a:rPr lang="pt-BR" sz="2900" b="1" i="1" dirty="0">
                <a:solidFill>
                  <a:srgbClr val="FF0000"/>
                </a:solidFill>
                <a:latin typeface="Gill Sans MT" panose="020B0502020104020203" pitchFamily="34" charset="0"/>
              </a:rPr>
              <a:t>declaração</a:t>
            </a:r>
            <a:r>
              <a:rPr lang="pt-BR" sz="2900" b="1" i="1" dirty="0">
                <a:latin typeface="Gill Sans MT" panose="020B0502020104020203" pitchFamily="34" charset="0"/>
              </a:rPr>
              <a:t>.</a:t>
            </a:r>
          </a:p>
          <a:p>
            <a:pPr lvl="1" algn="just"/>
            <a:endParaRPr lang="pt-BR" sz="2900" dirty="0">
              <a:latin typeface="Gill Sans MT" panose="020B0502020104020203" pitchFamily="34" charset="0"/>
            </a:endParaRPr>
          </a:p>
          <a:p>
            <a:pPr lvl="1" algn="just"/>
            <a:endParaRPr lang="pt-BR" sz="2900" dirty="0">
              <a:latin typeface="Gill Sans MT" panose="020B0502020104020203" pitchFamily="34" charset="0"/>
            </a:endParaRPr>
          </a:p>
          <a:p>
            <a:pPr marL="914400" lvl="1" indent="-457200" algn="just">
              <a:buFont typeface="Arial" panose="020B0604020202020204" pitchFamily="34" charset="0"/>
              <a:buChar char="•"/>
            </a:pPr>
            <a:r>
              <a:rPr lang="pt-BR" sz="2900" b="1" dirty="0">
                <a:solidFill>
                  <a:srgbClr val="FF0000"/>
                </a:solidFill>
                <a:latin typeface="Gill Sans MT" panose="020B0502020104020203" pitchFamily="34" charset="0"/>
              </a:rPr>
              <a:t>Corpo (</a:t>
            </a:r>
            <a:r>
              <a:rPr lang="pt-BR" sz="2900" b="1" dirty="0" err="1">
                <a:solidFill>
                  <a:srgbClr val="FF0000"/>
                </a:solidFill>
                <a:latin typeface="Gill Sans MT" panose="020B0502020104020203" pitchFamily="34" charset="0"/>
              </a:rPr>
              <a:t>body</a:t>
            </a:r>
            <a:r>
              <a:rPr lang="pt-BR" sz="2900" b="1" dirty="0">
                <a:solidFill>
                  <a:srgbClr val="FF0000"/>
                </a:solidFill>
                <a:latin typeface="Gill Sans MT" panose="020B0502020104020203" pitchFamily="34" charset="0"/>
              </a:rPr>
              <a:t>) </a:t>
            </a:r>
            <a:r>
              <a:rPr lang="pt-BR" sz="2900" dirty="0">
                <a:latin typeface="Gill Sans MT" panose="020B0502020104020203" pitchFamily="34" charset="0"/>
              </a:rPr>
              <a:t>- O corpo do método contém o declarações que realizam o trabalho do método. </a:t>
            </a:r>
            <a:r>
              <a:rPr lang="pt-BR" sz="2900" b="1" i="1" dirty="0">
                <a:latin typeface="Gill Sans MT" panose="020B0502020104020203" pitchFamily="34" charset="0"/>
              </a:rPr>
              <a:t>O corpo de um método é chamado de </a:t>
            </a:r>
            <a:r>
              <a:rPr lang="pt-BR" sz="2900" b="1" i="1" dirty="0">
                <a:solidFill>
                  <a:srgbClr val="FF0000"/>
                </a:solidFill>
                <a:latin typeface="Gill Sans MT" panose="020B0502020104020203" pitchFamily="34" charset="0"/>
              </a:rPr>
              <a:t>implementação</a:t>
            </a:r>
            <a:r>
              <a:rPr lang="pt-BR" sz="2900" b="1" i="1" dirty="0">
                <a:latin typeface="Gill Sans MT" panose="020B0502020104020203" pitchFamily="34" charset="0"/>
              </a:rPr>
              <a:t>. </a:t>
            </a:r>
          </a:p>
        </p:txBody>
      </p:sp>
    </p:spTree>
    <p:extLst>
      <p:ext uri="{BB962C8B-B14F-4D97-AF65-F5344CB8AC3E}">
        <p14:creationId xmlns:p14="http://schemas.microsoft.com/office/powerpoint/2010/main" val="1851327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aixaDeTexto 22"/>
          <p:cNvSpPr txBox="1"/>
          <p:nvPr/>
        </p:nvSpPr>
        <p:spPr>
          <a:xfrm>
            <a:off x="356577" y="140864"/>
            <a:ext cx="7553202" cy="553998"/>
          </a:xfrm>
          <a:prstGeom prst="rect">
            <a:avLst/>
          </a:prstGeom>
          <a:noFill/>
        </p:spPr>
        <p:txBody>
          <a:bodyPr wrap="square" rtlCol="0">
            <a:spAutoFit/>
          </a:bodyPr>
          <a:lstStyle/>
          <a:p>
            <a:r>
              <a:rPr lang="pt-BR" sz="3000" dirty="0">
                <a:solidFill>
                  <a:schemeClr val="bg1"/>
                </a:solidFill>
                <a:latin typeface="Arial" panose="020B0604020202020204" pitchFamily="34" charset="0"/>
                <a:cs typeface="Arial" panose="020B0604020202020204" pitchFamily="34" charset="0"/>
              </a:rPr>
              <a:t>BIBLIOGRAFIA (cont.)</a:t>
            </a:r>
          </a:p>
        </p:txBody>
      </p:sp>
      <p:pic>
        <p:nvPicPr>
          <p:cNvPr id="7" name="Imagem 6">
            <a:extLst>
              <a:ext uri="{FF2B5EF4-FFF2-40B4-BE49-F238E27FC236}">
                <a16:creationId xmlns:a16="http://schemas.microsoft.com/office/drawing/2014/main" id="{4A15C666-8E15-4311-B787-D4EE12C8D1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5770" y="140864"/>
            <a:ext cx="1728736" cy="729640"/>
          </a:xfrm>
          <a:prstGeom prst="rect">
            <a:avLst/>
          </a:prstGeom>
        </p:spPr>
      </p:pic>
      <p:pic>
        <p:nvPicPr>
          <p:cNvPr id="8" name="Picture 2" descr="Tipos de perguntas para uma pesquisa online | QuestionPro">
            <a:extLst>
              <a:ext uri="{FF2B5EF4-FFF2-40B4-BE49-F238E27FC236}">
                <a16:creationId xmlns:a16="http://schemas.microsoft.com/office/drawing/2014/main" id="{C93AE1BE-78A2-43A6-96A7-A267548AD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0623" y="1222119"/>
            <a:ext cx="6549504" cy="47641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java-logo – CELSOTUX">
            <a:extLst>
              <a:ext uri="{FF2B5EF4-FFF2-40B4-BE49-F238E27FC236}">
                <a16:creationId xmlns:a16="http://schemas.microsoft.com/office/drawing/2014/main" id="{D8A9E0F5-83B0-4A2E-BF0E-35F8CEBB15B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74589" y="5466916"/>
            <a:ext cx="1250220" cy="1250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793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289652"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ASSINATURA DO MÉTODO</a:t>
            </a:r>
          </a:p>
        </p:txBody>
      </p:sp>
      <p:sp>
        <p:nvSpPr>
          <p:cNvPr id="8" name="Retângulo 7"/>
          <p:cNvSpPr/>
          <p:nvPr/>
        </p:nvSpPr>
        <p:spPr>
          <a:xfrm>
            <a:off x="356577" y="976857"/>
            <a:ext cx="11301786" cy="5586145"/>
          </a:xfrm>
          <a:prstGeom prst="rect">
            <a:avLst/>
          </a:prstGeom>
        </p:spPr>
        <p:txBody>
          <a:bodyPr wrap="square">
            <a:spAutoFit/>
          </a:bodyPr>
          <a:lstStyle/>
          <a:p>
            <a:pPr algn="just"/>
            <a:r>
              <a:rPr lang="pt-BR" sz="2700" dirty="0"/>
              <a:t>O cabeçalho (assinatura) do método é a primeira linha de um método. Ele contém o seguinte:</a:t>
            </a:r>
          </a:p>
          <a:p>
            <a:pPr marL="457200" indent="-457200" algn="just">
              <a:buFont typeface="Arial" panose="020B0604020202020204" pitchFamily="34" charset="0"/>
              <a:buChar char="•"/>
            </a:pPr>
            <a:r>
              <a:rPr lang="pt-BR" sz="2700" b="1" dirty="0">
                <a:solidFill>
                  <a:schemeClr val="accent1"/>
                </a:solidFill>
              </a:rPr>
              <a:t>Modificador de acesso: </a:t>
            </a:r>
            <a:r>
              <a:rPr lang="pt-BR" sz="2700" dirty="0" err="1"/>
              <a:t>public</a:t>
            </a:r>
            <a:r>
              <a:rPr lang="pt-BR" sz="2700" dirty="0"/>
              <a:t> ou </a:t>
            </a:r>
            <a:r>
              <a:rPr lang="pt-BR" sz="2700" dirty="0" err="1"/>
              <a:t>private</a:t>
            </a:r>
            <a:r>
              <a:rPr lang="pt-BR" sz="2700" dirty="0"/>
              <a:t>: </a:t>
            </a:r>
          </a:p>
          <a:p>
            <a:pPr marL="457200" indent="-457200" algn="just">
              <a:buFont typeface="Arial" panose="020B0604020202020204" pitchFamily="34" charset="0"/>
              <a:buChar char="•"/>
            </a:pPr>
            <a:r>
              <a:rPr lang="pt-BR" sz="2700" b="1" dirty="0">
                <a:solidFill>
                  <a:schemeClr val="accent6"/>
                </a:solidFill>
              </a:rPr>
              <a:t>Tipo do returno: </a:t>
            </a:r>
            <a:r>
              <a:rPr lang="pt-BR" sz="2700" dirty="0"/>
              <a:t>identifica o tipo de dados que a variável irá armazenar;</a:t>
            </a:r>
          </a:p>
          <a:p>
            <a:pPr marL="457200" indent="-457200" algn="just">
              <a:buFont typeface="Arial" panose="020B0604020202020204" pitchFamily="34" charset="0"/>
              <a:buChar char="•"/>
            </a:pPr>
            <a:r>
              <a:rPr lang="pt-BR" sz="2700" b="1" dirty="0">
                <a:solidFill>
                  <a:srgbClr val="FF0000"/>
                </a:solidFill>
              </a:rPr>
              <a:t>Nome: </a:t>
            </a:r>
            <a:r>
              <a:rPr lang="pt-BR" sz="2700" dirty="0"/>
              <a:t>começando com letra minúscula;</a:t>
            </a:r>
          </a:p>
          <a:p>
            <a:pPr marL="457200" indent="-457200" algn="just">
              <a:buFont typeface="Arial" panose="020B0604020202020204" pitchFamily="34" charset="0"/>
              <a:buChar char="•"/>
            </a:pPr>
            <a:r>
              <a:rPr lang="pt-BR" sz="2700" b="1" dirty="0">
                <a:solidFill>
                  <a:srgbClr val="7030A0"/>
                </a:solidFill>
              </a:rPr>
              <a:t>Parâmetros (opcional)</a:t>
            </a:r>
          </a:p>
          <a:p>
            <a:pPr marL="457200" indent="-457200" algn="just">
              <a:buFont typeface="Arial" panose="020B0604020202020204" pitchFamily="34" charset="0"/>
              <a:buChar char="•"/>
            </a:pPr>
            <a:r>
              <a:rPr lang="pt-BR" sz="2700" b="1" dirty="0">
                <a:solidFill>
                  <a:schemeClr val="tx1">
                    <a:lumMod val="50000"/>
                    <a:lumOff val="50000"/>
                  </a:schemeClr>
                </a:solidFill>
              </a:rPr>
              <a:t>Chave </a:t>
            </a:r>
          </a:p>
          <a:p>
            <a:pPr marL="457200" indent="-457200" algn="just">
              <a:buFont typeface="Arial" panose="020B0604020202020204" pitchFamily="34" charset="0"/>
              <a:buChar char="•"/>
            </a:pPr>
            <a:endParaRPr lang="pt-BR" sz="2800" b="1" i="1" dirty="0">
              <a:solidFill>
                <a:srgbClr val="FF0000"/>
              </a:solidFill>
              <a:latin typeface="Gill Sans MT" panose="020B0502020104020203" pitchFamily="34" charset="0"/>
            </a:endParaRPr>
          </a:p>
          <a:p>
            <a:pPr marL="457200" indent="-457200" algn="just">
              <a:buFont typeface="Arial" panose="020B0604020202020204" pitchFamily="34" charset="0"/>
              <a:buChar char="•"/>
            </a:pPr>
            <a:endParaRPr lang="pt-BR" sz="2800" b="1" i="1" dirty="0">
              <a:solidFill>
                <a:srgbClr val="FF0000"/>
              </a:solidFill>
              <a:latin typeface="Gill Sans MT" panose="020B0502020104020203" pitchFamily="34" charset="0"/>
            </a:endParaRPr>
          </a:p>
          <a:p>
            <a:pPr algn="just"/>
            <a:r>
              <a:rPr lang="pt-BR" sz="2800" b="1" i="1" dirty="0">
                <a:solidFill>
                  <a:srgbClr val="FF0000"/>
                </a:solidFill>
                <a:latin typeface="Gill Sans MT" panose="020B0502020104020203" pitchFamily="34" charset="0"/>
              </a:rPr>
              <a:t>        </a:t>
            </a:r>
          </a:p>
          <a:p>
            <a:pPr algn="just"/>
            <a:r>
              <a:rPr lang="pt-BR" sz="2800" b="1" i="1" dirty="0">
                <a:solidFill>
                  <a:srgbClr val="FF0000"/>
                </a:solidFill>
                <a:latin typeface="Gill Sans MT" panose="020B0502020104020203" pitchFamily="34" charset="0"/>
              </a:rPr>
              <a:t>      </a:t>
            </a:r>
            <a:r>
              <a:rPr lang="pt-BR" sz="2800" i="1" dirty="0" err="1">
                <a:latin typeface="Gill Sans MT" panose="020B0502020104020203" pitchFamily="34" charset="0"/>
              </a:rPr>
              <a:t>private</a:t>
            </a:r>
            <a:r>
              <a:rPr lang="pt-BR" sz="2800" i="1" dirty="0">
                <a:latin typeface="Gill Sans MT" panose="020B0502020104020203" pitchFamily="34" charset="0"/>
              </a:rPr>
              <a:t>             </a:t>
            </a:r>
            <a:r>
              <a:rPr lang="pt-BR" sz="2800" i="1" dirty="0" err="1">
                <a:latin typeface="Gill Sans MT" panose="020B0502020104020203" pitchFamily="34" charset="0"/>
              </a:rPr>
              <a:t>float</a:t>
            </a:r>
            <a:r>
              <a:rPr lang="pt-BR" sz="2800" i="1" dirty="0">
                <a:latin typeface="Gill Sans MT" panose="020B0502020104020203" pitchFamily="34" charset="0"/>
              </a:rPr>
              <a:t>       </a:t>
            </a:r>
            <a:r>
              <a:rPr lang="pt-BR" sz="2800" i="1" dirty="0" err="1">
                <a:latin typeface="Gill Sans MT" panose="020B0502020104020203" pitchFamily="34" charset="0"/>
              </a:rPr>
              <a:t>calculaMedia</a:t>
            </a:r>
            <a:r>
              <a:rPr lang="pt-BR" sz="2800" i="1" dirty="0">
                <a:latin typeface="Gill Sans MT" panose="020B0502020104020203" pitchFamily="34" charset="0"/>
              </a:rPr>
              <a:t>           ( )                     { ... }</a:t>
            </a:r>
          </a:p>
          <a:p>
            <a:pPr algn="just"/>
            <a:r>
              <a:rPr lang="pt-BR" sz="2800" i="1" dirty="0">
                <a:latin typeface="Gill Sans MT" panose="020B0502020104020203" pitchFamily="34" charset="0"/>
              </a:rPr>
              <a:t>      </a:t>
            </a:r>
            <a:r>
              <a:rPr lang="pt-BR" sz="2800" i="1" dirty="0" err="1">
                <a:latin typeface="Gill Sans MT" panose="020B0502020104020203" pitchFamily="34" charset="0"/>
              </a:rPr>
              <a:t>public</a:t>
            </a:r>
            <a:r>
              <a:rPr lang="pt-BR" sz="2800" i="1" dirty="0">
                <a:latin typeface="Gill Sans MT" panose="020B0502020104020203" pitchFamily="34" charset="0"/>
              </a:rPr>
              <a:t>              </a:t>
            </a:r>
            <a:r>
              <a:rPr lang="pt-BR" sz="2800" i="1" dirty="0" err="1">
                <a:latin typeface="Gill Sans MT" panose="020B0502020104020203" pitchFamily="34" charset="0"/>
              </a:rPr>
              <a:t>void</a:t>
            </a:r>
            <a:r>
              <a:rPr lang="pt-BR" sz="2800" i="1" dirty="0">
                <a:latin typeface="Gill Sans MT" panose="020B0502020104020203" pitchFamily="34" charset="0"/>
              </a:rPr>
              <a:t>        </a:t>
            </a:r>
            <a:r>
              <a:rPr lang="pt-BR" sz="2800" i="1" dirty="0" err="1">
                <a:latin typeface="Gill Sans MT" panose="020B0502020104020203" pitchFamily="34" charset="0"/>
              </a:rPr>
              <a:t>obtemSobrenome</a:t>
            </a:r>
            <a:r>
              <a:rPr lang="pt-BR" sz="2800" i="1" dirty="0">
                <a:latin typeface="Gill Sans MT" panose="020B0502020104020203" pitchFamily="34" charset="0"/>
              </a:rPr>
              <a:t>     (</a:t>
            </a:r>
            <a:r>
              <a:rPr lang="pt-BR" sz="2800" i="1" dirty="0" err="1">
                <a:latin typeface="Gill Sans MT" panose="020B0502020104020203" pitchFamily="34" charset="0"/>
              </a:rPr>
              <a:t>String</a:t>
            </a:r>
            <a:r>
              <a:rPr lang="pt-BR" sz="2800" i="1" dirty="0">
                <a:latin typeface="Gill Sans MT" panose="020B0502020104020203" pitchFamily="34" charset="0"/>
              </a:rPr>
              <a:t> nome)      { ... }</a:t>
            </a:r>
          </a:p>
          <a:p>
            <a:pPr algn="just"/>
            <a:endParaRPr lang="pt-BR" sz="2800" i="1" dirty="0">
              <a:latin typeface="Gill Sans MT" panose="020B0502020104020203" pitchFamily="34" charset="0"/>
            </a:endParaRPr>
          </a:p>
        </p:txBody>
      </p:sp>
      <p:sp>
        <p:nvSpPr>
          <p:cNvPr id="3" name="Retângulo Arredondado 2"/>
          <p:cNvSpPr/>
          <p:nvPr/>
        </p:nvSpPr>
        <p:spPr>
          <a:xfrm>
            <a:off x="784739" y="4165955"/>
            <a:ext cx="2116183" cy="56170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atin typeface="Gill Sans MT" panose="020B0502020104020203" pitchFamily="34" charset="0"/>
              </a:rPr>
              <a:t>Modificador de acesso</a:t>
            </a:r>
          </a:p>
        </p:txBody>
      </p:sp>
      <p:cxnSp>
        <p:nvCxnSpPr>
          <p:cNvPr id="5" name="Conector de Seta Reta 4"/>
          <p:cNvCxnSpPr/>
          <p:nvPr/>
        </p:nvCxnSpPr>
        <p:spPr>
          <a:xfrm>
            <a:off x="1592808" y="4719948"/>
            <a:ext cx="1" cy="480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tângulo Arredondado 8"/>
          <p:cNvSpPr/>
          <p:nvPr/>
        </p:nvSpPr>
        <p:spPr>
          <a:xfrm>
            <a:off x="3291255" y="4165955"/>
            <a:ext cx="1288673" cy="56170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atin typeface="Gill Sans MT" panose="020B0502020104020203" pitchFamily="34" charset="0"/>
              </a:rPr>
              <a:t>Tipo</a:t>
            </a:r>
          </a:p>
        </p:txBody>
      </p:sp>
      <p:sp>
        <p:nvSpPr>
          <p:cNvPr id="13" name="Retângulo Arredondado 12"/>
          <p:cNvSpPr/>
          <p:nvPr/>
        </p:nvSpPr>
        <p:spPr>
          <a:xfrm>
            <a:off x="4986003" y="4186722"/>
            <a:ext cx="1331742" cy="56170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atin typeface="Gill Sans MT" panose="020B0502020104020203" pitchFamily="34" charset="0"/>
              </a:rPr>
              <a:t>Nome</a:t>
            </a:r>
          </a:p>
        </p:txBody>
      </p:sp>
      <p:sp>
        <p:nvSpPr>
          <p:cNvPr id="14" name="Retângulo Arredondado 13"/>
          <p:cNvSpPr/>
          <p:nvPr/>
        </p:nvSpPr>
        <p:spPr>
          <a:xfrm>
            <a:off x="7142966" y="4158245"/>
            <a:ext cx="1596085" cy="561703"/>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atin typeface="Gill Sans MT" panose="020B0502020104020203" pitchFamily="34" charset="0"/>
              </a:rPr>
              <a:t>Parâmetros</a:t>
            </a:r>
          </a:p>
        </p:txBody>
      </p:sp>
      <p:cxnSp>
        <p:nvCxnSpPr>
          <p:cNvPr id="15" name="Conector de Seta Reta 14"/>
          <p:cNvCxnSpPr/>
          <p:nvPr/>
        </p:nvCxnSpPr>
        <p:spPr>
          <a:xfrm flipH="1">
            <a:off x="3495307" y="4606633"/>
            <a:ext cx="448156" cy="60209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p:cNvCxnSpPr/>
          <p:nvPr/>
        </p:nvCxnSpPr>
        <p:spPr>
          <a:xfrm flipH="1">
            <a:off x="5463564" y="4688198"/>
            <a:ext cx="158904" cy="4804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de Seta Reta 18"/>
          <p:cNvCxnSpPr/>
          <p:nvPr/>
        </p:nvCxnSpPr>
        <p:spPr>
          <a:xfrm flipH="1">
            <a:off x="7717189" y="4711244"/>
            <a:ext cx="154743" cy="48049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8" name="Retângulo Arredondado 27"/>
          <p:cNvSpPr/>
          <p:nvPr/>
        </p:nvSpPr>
        <p:spPr>
          <a:xfrm>
            <a:off x="9271376" y="4165955"/>
            <a:ext cx="1539842" cy="561703"/>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latin typeface="Gill Sans MT" panose="020B0502020104020203" pitchFamily="34" charset="0"/>
              </a:rPr>
              <a:t>Chaves</a:t>
            </a:r>
          </a:p>
        </p:txBody>
      </p:sp>
      <p:cxnSp>
        <p:nvCxnSpPr>
          <p:cNvPr id="30" name="Conector de Seta Reta 29"/>
          <p:cNvCxnSpPr/>
          <p:nvPr/>
        </p:nvCxnSpPr>
        <p:spPr>
          <a:xfrm flipH="1">
            <a:off x="9951818" y="4467573"/>
            <a:ext cx="186677" cy="80491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66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3" grpId="0" animBg="1"/>
      <p:bldP spid="14"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289652"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METÓDOS – </a:t>
            </a:r>
            <a:r>
              <a:rPr lang="pt-BR" sz="3000" b="1" dirty="0">
                <a:solidFill>
                  <a:srgbClr val="FFFF00"/>
                </a:solidFill>
                <a:latin typeface="Gill Sans MT" panose="020B0502020104020203" pitchFamily="34" charset="0"/>
                <a:cs typeface="Arial" panose="020B0604020202020204" pitchFamily="34" charset="0"/>
              </a:rPr>
              <a:t>TIPOS DE RETORNO</a:t>
            </a:r>
          </a:p>
        </p:txBody>
      </p:sp>
      <p:sp>
        <p:nvSpPr>
          <p:cNvPr id="5" name="Retângulo 4"/>
          <p:cNvSpPr/>
          <p:nvPr/>
        </p:nvSpPr>
        <p:spPr>
          <a:xfrm>
            <a:off x="298031" y="1055264"/>
            <a:ext cx="11406289" cy="5001369"/>
          </a:xfrm>
          <a:prstGeom prst="rect">
            <a:avLst/>
          </a:prstGeom>
        </p:spPr>
        <p:txBody>
          <a:bodyPr wrap="square">
            <a:spAutoFit/>
          </a:bodyPr>
          <a:lstStyle/>
          <a:p>
            <a:pPr marL="457200" indent="-457200" algn="just">
              <a:buFont typeface="Arial" panose="020B0604020202020204" pitchFamily="34" charset="0"/>
              <a:buChar char="•"/>
            </a:pPr>
            <a:r>
              <a:rPr lang="pt-BR" sz="2900" dirty="0">
                <a:latin typeface="Gill Sans MT" panose="020B0502020104020203" pitchFamily="34" charset="0"/>
              </a:rPr>
              <a:t>Um tipo de retorno descreve o </a:t>
            </a:r>
            <a:r>
              <a:rPr lang="pt-BR" sz="2900" b="1" dirty="0">
                <a:solidFill>
                  <a:srgbClr val="FF0000"/>
                </a:solidFill>
                <a:latin typeface="Gill Sans MT" panose="020B0502020104020203" pitchFamily="34" charset="0"/>
              </a:rPr>
              <a:t>tipo de dados que o método envia de volta para sua chamada método</a:t>
            </a:r>
            <a:endParaRPr lang="pt-BR" sz="2900" dirty="0">
              <a:latin typeface="Gill Sans MT" panose="020B0502020104020203" pitchFamily="34" charset="0"/>
            </a:endParaRPr>
          </a:p>
          <a:p>
            <a:pPr marL="457200" indent="-457200" algn="just">
              <a:buFont typeface="Arial" panose="020B0604020202020204" pitchFamily="34" charset="0"/>
              <a:buChar char="•"/>
            </a:pPr>
            <a:endParaRPr lang="pt-BR" sz="2900" dirty="0">
              <a:latin typeface="Gill Sans MT" panose="020B0502020104020203" pitchFamily="34" charset="0"/>
            </a:endParaRPr>
          </a:p>
          <a:p>
            <a:pPr marL="457200" indent="-457200" algn="just">
              <a:buFont typeface="Arial" panose="020B0604020202020204" pitchFamily="34" charset="0"/>
              <a:buChar char="•"/>
            </a:pPr>
            <a:endParaRPr lang="pt-BR" sz="2900" dirty="0">
              <a:latin typeface="Gill Sans MT" panose="020B0502020104020203" pitchFamily="34" charset="0"/>
            </a:endParaRPr>
          </a:p>
          <a:p>
            <a:pPr marL="457200" indent="-457200" algn="just">
              <a:buFont typeface="Arial" panose="020B0604020202020204" pitchFamily="34" charset="0"/>
              <a:buChar char="•"/>
            </a:pPr>
            <a:r>
              <a:rPr lang="pt-BR" sz="2900" dirty="0">
                <a:latin typeface="Gill Sans MT" panose="020B0502020104020203" pitchFamily="34" charset="0"/>
              </a:rPr>
              <a:t>Nem todos os métodos retornam um valor para seus métodos de chamada; </a:t>
            </a:r>
          </a:p>
          <a:p>
            <a:pPr marL="457200" indent="-457200" algn="just">
              <a:buFont typeface="Arial" panose="020B0604020202020204" pitchFamily="34" charset="0"/>
              <a:buChar char="•"/>
            </a:pPr>
            <a:endParaRPr lang="pt-BR" sz="2900" dirty="0">
              <a:latin typeface="Gill Sans MT" panose="020B0502020104020203" pitchFamily="34" charset="0"/>
            </a:endParaRPr>
          </a:p>
          <a:p>
            <a:pPr marL="457200" indent="-457200" algn="just">
              <a:buFont typeface="Arial" panose="020B0604020202020204" pitchFamily="34" charset="0"/>
              <a:buChar char="•"/>
            </a:pPr>
            <a:endParaRPr lang="pt-BR" sz="2900" dirty="0">
              <a:latin typeface="Gill Sans MT" panose="020B0502020104020203" pitchFamily="34" charset="0"/>
            </a:endParaRPr>
          </a:p>
          <a:p>
            <a:pPr marL="457200" indent="-457200" algn="just">
              <a:buFont typeface="Arial" panose="020B0604020202020204" pitchFamily="34" charset="0"/>
              <a:buChar char="•"/>
            </a:pPr>
            <a:r>
              <a:rPr lang="pt-BR" sz="2900" dirty="0">
                <a:latin typeface="Gill Sans MT" panose="020B0502020104020203" pitchFamily="34" charset="0"/>
              </a:rPr>
              <a:t>Os métodos sem retorno tem um tipo de retorno de especifico chamada de </a:t>
            </a:r>
            <a:r>
              <a:rPr lang="pt-BR" sz="2900" b="1" dirty="0" err="1">
                <a:solidFill>
                  <a:srgbClr val="FF0000"/>
                </a:solidFill>
                <a:latin typeface="Gill Sans MT" panose="020B0502020104020203" pitchFamily="34" charset="0"/>
              </a:rPr>
              <a:t>void</a:t>
            </a:r>
            <a:r>
              <a:rPr lang="pt-BR" sz="2900" dirty="0">
                <a:latin typeface="Gill Sans MT" panose="020B0502020104020203" pitchFamily="34" charset="0"/>
              </a:rPr>
              <a:t>.</a:t>
            </a:r>
          </a:p>
          <a:p>
            <a:pPr marL="457200" indent="-457200" algn="just">
              <a:buFont typeface="Arial" panose="020B0604020202020204" pitchFamily="34" charset="0"/>
              <a:buChar char="•"/>
            </a:pPr>
            <a:endParaRPr lang="pt-BR" sz="2900" dirty="0">
              <a:latin typeface="Gill Sans MT" panose="020B0502020104020203" pitchFamily="34" charset="0"/>
            </a:endParaRPr>
          </a:p>
        </p:txBody>
      </p:sp>
    </p:spTree>
    <p:extLst>
      <p:ext uri="{BB962C8B-B14F-4D97-AF65-F5344CB8AC3E}">
        <p14:creationId xmlns:p14="http://schemas.microsoft.com/office/powerpoint/2010/main" val="1796866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289652"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METÓDOS – </a:t>
            </a:r>
            <a:r>
              <a:rPr lang="pt-BR" sz="3000" b="1" dirty="0">
                <a:solidFill>
                  <a:srgbClr val="FFFF00"/>
                </a:solidFill>
                <a:latin typeface="Gill Sans MT" panose="020B0502020104020203" pitchFamily="34" charset="0"/>
                <a:cs typeface="Arial" panose="020B0604020202020204" pitchFamily="34" charset="0"/>
              </a:rPr>
              <a:t>PARÂMETROS</a:t>
            </a:r>
          </a:p>
        </p:txBody>
      </p:sp>
      <p:sp>
        <p:nvSpPr>
          <p:cNvPr id="5" name="Retângulo 4"/>
          <p:cNvSpPr/>
          <p:nvPr/>
        </p:nvSpPr>
        <p:spPr>
          <a:xfrm>
            <a:off x="298031" y="1055264"/>
            <a:ext cx="11406289" cy="5001369"/>
          </a:xfrm>
          <a:prstGeom prst="rect">
            <a:avLst/>
          </a:prstGeom>
        </p:spPr>
        <p:txBody>
          <a:bodyPr wrap="square">
            <a:spAutoFit/>
          </a:bodyPr>
          <a:lstStyle/>
          <a:p>
            <a:pPr marL="457200" indent="-457200" algn="just">
              <a:buFont typeface="Arial" panose="020B0604020202020204" pitchFamily="34" charset="0"/>
              <a:buChar char="•"/>
            </a:pPr>
            <a:r>
              <a:rPr lang="pt-BR" sz="2900" dirty="0">
                <a:latin typeface="Gill Sans MT" panose="020B0502020104020203" pitchFamily="34" charset="0"/>
              </a:rPr>
              <a:t>Alguns métodos exigem que os dados sejam enviados a eles quando forem chamados. </a:t>
            </a:r>
          </a:p>
          <a:p>
            <a:pPr marL="457200" indent="-457200" algn="just">
              <a:buFont typeface="Arial" panose="020B0604020202020204" pitchFamily="34" charset="0"/>
              <a:buChar char="•"/>
            </a:pPr>
            <a:endParaRPr lang="pt-BR" sz="2900" dirty="0">
              <a:latin typeface="Gill Sans MT" panose="020B0502020104020203" pitchFamily="34" charset="0"/>
            </a:endParaRPr>
          </a:p>
          <a:p>
            <a:pPr marL="457200" indent="-457200" algn="just">
              <a:buFont typeface="Arial" panose="020B0604020202020204" pitchFamily="34" charset="0"/>
              <a:buChar char="•"/>
            </a:pPr>
            <a:endParaRPr lang="pt-BR" sz="2900" dirty="0">
              <a:latin typeface="Gill Sans MT" panose="020B0502020104020203" pitchFamily="34" charset="0"/>
            </a:endParaRPr>
          </a:p>
          <a:p>
            <a:pPr marL="457200" indent="-457200" algn="just">
              <a:buFont typeface="Arial" panose="020B0604020202020204" pitchFamily="34" charset="0"/>
              <a:buChar char="•"/>
            </a:pPr>
            <a:endParaRPr lang="pt-BR" sz="2900" dirty="0">
              <a:latin typeface="Gill Sans MT" panose="020B0502020104020203" pitchFamily="34" charset="0"/>
            </a:endParaRPr>
          </a:p>
          <a:p>
            <a:pPr marL="457200" indent="-457200" algn="just">
              <a:buFont typeface="Arial" panose="020B0604020202020204" pitchFamily="34" charset="0"/>
              <a:buChar char="•"/>
            </a:pPr>
            <a:r>
              <a:rPr lang="pt-BR" sz="2900" dirty="0">
                <a:latin typeface="Gill Sans MT" panose="020B0502020104020203" pitchFamily="34" charset="0"/>
              </a:rPr>
              <a:t>Os dados que você usa em um chamada a um método são chamados de </a:t>
            </a:r>
            <a:r>
              <a:rPr lang="pt-BR" sz="2900" b="1" dirty="0">
                <a:solidFill>
                  <a:srgbClr val="FF0000"/>
                </a:solidFill>
                <a:latin typeface="Gill Sans MT" panose="020B0502020104020203" pitchFamily="34" charset="0"/>
              </a:rPr>
              <a:t>argumentos ou parâmetros</a:t>
            </a:r>
            <a:r>
              <a:rPr lang="pt-BR" sz="2900" dirty="0">
                <a:latin typeface="Gill Sans MT" panose="020B0502020104020203" pitchFamily="34" charset="0"/>
              </a:rPr>
              <a:t>. </a:t>
            </a:r>
          </a:p>
          <a:p>
            <a:pPr marL="457200" indent="-457200" algn="just">
              <a:buFont typeface="Arial" panose="020B0604020202020204" pitchFamily="34" charset="0"/>
              <a:buChar char="•"/>
            </a:pPr>
            <a:endParaRPr lang="pt-BR" sz="2900" dirty="0">
              <a:latin typeface="Gill Sans MT" panose="020B0502020104020203" pitchFamily="34" charset="0"/>
            </a:endParaRPr>
          </a:p>
          <a:p>
            <a:pPr marL="457200" indent="-457200" algn="just">
              <a:buFont typeface="Arial" panose="020B0604020202020204" pitchFamily="34" charset="0"/>
              <a:buChar char="•"/>
            </a:pPr>
            <a:endParaRPr lang="pt-BR" sz="2900" dirty="0">
              <a:latin typeface="Gill Sans MT" panose="020B0502020104020203" pitchFamily="34" charset="0"/>
            </a:endParaRPr>
          </a:p>
          <a:p>
            <a:pPr marL="457200" indent="-457200" algn="just">
              <a:buFont typeface="Arial" panose="020B0604020202020204" pitchFamily="34" charset="0"/>
              <a:buChar char="•"/>
            </a:pPr>
            <a:r>
              <a:rPr lang="pt-BR" sz="2900" dirty="0">
                <a:latin typeface="Gill Sans MT" panose="020B0502020104020203" pitchFamily="34" charset="0"/>
              </a:rPr>
              <a:t>Métodos que recebem parâmetros são flexíveis porque podem produzir diferentes resultados dependendo de quais dados eles recebem.</a:t>
            </a:r>
          </a:p>
        </p:txBody>
      </p:sp>
    </p:spTree>
    <p:extLst>
      <p:ext uri="{BB962C8B-B14F-4D97-AF65-F5344CB8AC3E}">
        <p14:creationId xmlns:p14="http://schemas.microsoft.com/office/powerpoint/2010/main" val="20278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0" y="-1"/>
            <a:ext cx="12192000" cy="79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CaixaDeTexto 22"/>
          <p:cNvSpPr txBox="1"/>
          <p:nvPr/>
        </p:nvSpPr>
        <p:spPr>
          <a:xfrm>
            <a:off x="356577" y="140864"/>
            <a:ext cx="10289652" cy="553998"/>
          </a:xfrm>
          <a:prstGeom prst="rect">
            <a:avLst/>
          </a:prstGeom>
          <a:noFill/>
        </p:spPr>
        <p:txBody>
          <a:bodyPr wrap="square" rtlCol="0">
            <a:spAutoFit/>
          </a:bodyPr>
          <a:lstStyle/>
          <a:p>
            <a:r>
              <a:rPr lang="pt-BR" sz="3000" b="1" dirty="0">
                <a:solidFill>
                  <a:schemeClr val="bg1"/>
                </a:solidFill>
                <a:latin typeface="Gill Sans MT" panose="020B0502020104020203" pitchFamily="34" charset="0"/>
                <a:cs typeface="Arial" panose="020B0604020202020204" pitchFamily="34" charset="0"/>
              </a:rPr>
              <a:t>METÓDOS – </a:t>
            </a:r>
            <a:r>
              <a:rPr lang="pt-BR" sz="3000" b="1" dirty="0">
                <a:solidFill>
                  <a:srgbClr val="FFFF00"/>
                </a:solidFill>
                <a:latin typeface="Gill Sans MT" panose="020B0502020104020203" pitchFamily="34" charset="0"/>
                <a:cs typeface="Arial" panose="020B0604020202020204" pitchFamily="34" charset="0"/>
              </a:rPr>
              <a:t>PARÂMETROS</a:t>
            </a:r>
          </a:p>
        </p:txBody>
      </p:sp>
      <p:sp>
        <p:nvSpPr>
          <p:cNvPr id="5" name="Retângulo 4"/>
          <p:cNvSpPr/>
          <p:nvPr/>
        </p:nvSpPr>
        <p:spPr>
          <a:xfrm>
            <a:off x="356577" y="1172830"/>
            <a:ext cx="11321617" cy="5001369"/>
          </a:xfrm>
          <a:prstGeom prst="rect">
            <a:avLst/>
          </a:prstGeom>
        </p:spPr>
        <p:txBody>
          <a:bodyPr wrap="square">
            <a:spAutoFit/>
          </a:bodyPr>
          <a:lstStyle/>
          <a:p>
            <a:pPr marL="457200" indent="-457200" algn="just">
              <a:buFont typeface="Arial" panose="020B0604020202020204" pitchFamily="34" charset="0"/>
              <a:buChar char="•"/>
            </a:pPr>
            <a:r>
              <a:rPr lang="pt-BR" sz="2900" dirty="0">
                <a:latin typeface="Gill Sans MT" panose="020B0502020104020203" pitchFamily="34" charset="0"/>
              </a:rPr>
              <a:t>Como um exemplo da vida real, quando você faz uma reserva em um restaurante, não precisamos criar um método diferente para cada data do ano em todas as horas possíveis do dia. </a:t>
            </a:r>
          </a:p>
          <a:p>
            <a:pPr marL="457200" indent="-457200" algn="just">
              <a:buFont typeface="Arial" panose="020B0604020202020204" pitchFamily="34" charset="0"/>
              <a:buChar char="•"/>
            </a:pPr>
            <a:endParaRPr lang="pt-BR" sz="2900" dirty="0">
              <a:latin typeface="Gill Sans MT" panose="020B0502020104020203" pitchFamily="34" charset="0"/>
            </a:endParaRPr>
          </a:p>
          <a:p>
            <a:pPr marL="457200" indent="-457200" algn="just">
              <a:buFont typeface="Arial" panose="020B0604020202020204" pitchFamily="34" charset="0"/>
              <a:buChar char="•"/>
            </a:pPr>
            <a:endParaRPr lang="pt-BR" sz="2900" dirty="0">
              <a:latin typeface="Gill Sans MT" panose="020B0502020104020203" pitchFamily="34" charset="0"/>
            </a:endParaRPr>
          </a:p>
          <a:p>
            <a:pPr marL="457200" indent="-457200" algn="just">
              <a:buFont typeface="Arial" panose="020B0604020202020204" pitchFamily="34" charset="0"/>
              <a:buChar char="•"/>
            </a:pPr>
            <a:r>
              <a:rPr lang="pt-BR" sz="2900" dirty="0">
                <a:latin typeface="Gill Sans MT" panose="020B0502020104020203" pitchFamily="34" charset="0"/>
              </a:rPr>
              <a:t>Em vez disso, você pode fornecer a data e hora </a:t>
            </a:r>
            <a:r>
              <a:rPr lang="pt-BR" sz="2900" b="1" dirty="0">
                <a:solidFill>
                  <a:srgbClr val="FF0000"/>
                </a:solidFill>
                <a:latin typeface="Gill Sans MT" panose="020B0502020104020203" pitchFamily="34" charset="0"/>
              </a:rPr>
              <a:t>como parâmetros, </a:t>
            </a:r>
            <a:r>
              <a:rPr lang="pt-BR" sz="2900" dirty="0">
                <a:latin typeface="Gill Sans MT" panose="020B0502020104020203" pitchFamily="34" charset="0"/>
              </a:rPr>
              <a:t>para a pessoa que faz a chamada  do método. </a:t>
            </a:r>
          </a:p>
          <a:p>
            <a:pPr marL="457200" indent="-457200" algn="just">
              <a:buFont typeface="Arial" panose="020B0604020202020204" pitchFamily="34" charset="0"/>
              <a:buChar char="•"/>
            </a:pPr>
            <a:endParaRPr lang="pt-BR" sz="2900" dirty="0">
              <a:latin typeface="Gill Sans MT" panose="020B0502020104020203" pitchFamily="34" charset="0"/>
            </a:endParaRPr>
          </a:p>
          <a:p>
            <a:pPr marL="457200" indent="-457200" algn="just">
              <a:buFont typeface="Arial" panose="020B0604020202020204" pitchFamily="34" charset="0"/>
              <a:buChar char="•"/>
            </a:pPr>
            <a:endParaRPr lang="pt-BR" sz="2900" dirty="0">
              <a:latin typeface="Gill Sans MT" panose="020B0502020104020203" pitchFamily="34" charset="0"/>
            </a:endParaRPr>
          </a:p>
          <a:p>
            <a:pPr marL="457200" indent="-457200" algn="just">
              <a:buFont typeface="Arial" panose="020B0604020202020204" pitchFamily="34" charset="0"/>
              <a:buChar char="•"/>
            </a:pPr>
            <a:r>
              <a:rPr lang="pt-BR" sz="2900" dirty="0">
                <a:latin typeface="Gill Sans MT" panose="020B0502020104020203" pitchFamily="34" charset="0"/>
              </a:rPr>
              <a:t>O método que faz o registro da reserva, é então realizado da mesma maneira, não importa o que data e hora são fornecidas.</a:t>
            </a:r>
          </a:p>
        </p:txBody>
      </p:sp>
    </p:spTree>
    <p:extLst>
      <p:ext uri="{BB962C8B-B14F-4D97-AF65-F5344CB8AC3E}">
        <p14:creationId xmlns:p14="http://schemas.microsoft.com/office/powerpoint/2010/main" val="4155835001"/>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TM02900769[[fn=Retrospectiva]]</Template>
  <TotalTime>10029</TotalTime>
  <Words>3127</Words>
  <Application>Microsoft Office PowerPoint</Application>
  <PresentationFormat>Widescreen</PresentationFormat>
  <Paragraphs>391</Paragraphs>
  <Slides>50</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50</vt:i4>
      </vt:variant>
    </vt:vector>
  </HeadingPairs>
  <TitlesOfParts>
    <vt:vector size="55" baseType="lpstr">
      <vt:lpstr>Arial</vt:lpstr>
      <vt:lpstr>Calibri</vt:lpstr>
      <vt:lpstr>Calibri Light</vt:lpstr>
      <vt:lpstr>Gill Sans MT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Danilo Rodrigues Pereira</dc:creator>
  <cp:lastModifiedBy>Thais Rocha</cp:lastModifiedBy>
  <cp:revision>624</cp:revision>
  <dcterms:created xsi:type="dcterms:W3CDTF">2018-07-05T11:09:25Z</dcterms:created>
  <dcterms:modified xsi:type="dcterms:W3CDTF">2024-03-18T22:25:28Z</dcterms:modified>
</cp:coreProperties>
</file>