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79" r:id="rId4"/>
    <p:sldId id="259" r:id="rId5"/>
    <p:sldId id="260" r:id="rId6"/>
    <p:sldId id="261" r:id="rId7"/>
    <p:sldId id="262" r:id="rId8"/>
    <p:sldId id="263" r:id="rId9"/>
    <p:sldId id="264" r:id="rId10"/>
    <p:sldId id="286" r:id="rId11"/>
    <p:sldId id="273" r:id="rId12"/>
    <p:sldId id="274" r:id="rId13"/>
    <p:sldId id="275" r:id="rId14"/>
    <p:sldId id="27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1" r:id="rId49"/>
    <p:sldId id="322" r:id="rId50"/>
    <p:sldId id="323" r:id="rId5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Century Gothic" panose="020B0502020202020204" pitchFamily="34" charset="0"/>
      <p:regular r:id="rId57"/>
      <p:bold r:id="rId58"/>
      <p:italic r:id="rId59"/>
      <p:boldItalic r:id="rId60"/>
    </p:embeddedFont>
    <p:embeddedFont>
      <p:font typeface="Proxima Nova" panose="020B0604020202020204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1" roundtripDataSignature="AMtx7mhnM/bW/iq3T7hGQOwWjAbDzzRZ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08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4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54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54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54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54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2e935a282d_16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g12e935a282d_16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fácil de explorar em um curso de OO. Aqui vamos sempre utilizar métodos concretos.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e935a282d_16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2e935a282d_16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encaixará nas nossas necessidades.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e935a282d_16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12e935a282d_16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e935a282d_16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12e935a282d_16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e935a282d_16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2e935a282d_16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e935a282d_16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2e935a282d_16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Aqui são alguns exemplos de métodos válidos e mais comuns, no que diz respeito a utilização das possibilidades apresentadas. Cada método terá sua necessidade e usará os itens de seu padrão de definição. Falar dos parametros, public, nome, etc.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 negrito temos a forma que vamos utilizar neste curso, pois ainda não estudamos OO, então essa é a forma que se encaixrá nas nossas necessidades.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e935a282d_16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2e935a282d_16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2e935a282d_16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g12e935a282d_16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 e M  não podem ser juntos.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e935a282d_16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g12e935a282d_16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Os cons criam objetos a partir de classes. O destr auxiliam na destruição de objetos. O curso de OO veremos mais sobre eles: como criar e como se comportam.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o que faz o softwar de fato funcionar. São as execuções dos metods a mensagens que são passadas para eles para que eles executem seus processametnos(códigos) internos. Nes momento apenas passaremos mensagens a métodos atraves de uma classe.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2e935a282d_16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g12e935a282d_16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26f630a1ee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g126f630a1ee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e935a282d_16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g12e935a282d_16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2e935a282d_16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g12e935a282d_16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Esse é o grande desafio! Criar nomes que transmitam a ideia do comportamento que o método define, mas sem ficar grande demais. Via de regras proposições como "de", "do", "da" são evitadas, assim como artigos. Na maioria das vezes verbos e substantivos conseguem suprir tal necessidade.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Métodos muito grandes são dificis de entender e manter. Então evitar isto ajuda na manutenção do mesmo. Essas valores não são uma regra, mas existem estudos que aconselhem a este valor. Sendo 150 a esceção o máxima. Sempre que possivel a criação e reúso de métodos deve ser feita, assim evita se também a repetição de códigos.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Lista de parâmetros muito longas geram um forte acoplamento. Listas curtas são mais faceis de manter. Acoplamento é um conceito um pouco mais avanado, mas tenha em mente que listas longas geram forte acoplamento. Com OO conseguimos controlar melhor isto.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Definir a visibilidade adequada de um método é importantíssimo. Agora tudo será publico(public) por facilidade de explicação. Mas na verdade a visibilidade deve ser bem pensada. Mais uma vez, com OO isso pode ser melhor explorado.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2e935a282d_16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g12e935a282d_16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2e935a282d_16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g12e935a282d_16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2e935a282d_16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9" name="Google Shape;429;g12e935a282d_16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2e935a282d_16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5" name="Google Shape;435;g12e935a282d_16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2e935a282d_16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1" name="Google Shape;441;g12e935a282d_16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2e935a282d_16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g12e935a282d_16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2e935a282d_16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3" name="Google Shape;453;g12e935a282d_16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2e935a282d_16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g12e935a282d_16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e935a282d_16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g12e935a282d_16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2e935a282d_16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g12e935a282d_16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2e935a282d_16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" name="Google Shape;481;g12e935a282d_16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2e935a282d_1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1" name="Google Shape;491;g12e935a282d_1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método.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5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2e935a282d_16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8" name="Google Shape;508;g12e935a282d_16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2e935a282d_16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7" name="Google Shape;517;g12e935a282d_16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2e935a282d_16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6" name="Google Shape;526;g12e935a282d_16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Embora sejam dois conceitos relacionados á metodos, estas são completamente diferentes. O sobrecarga, como disse tem relação ao mesmo método com parametros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2e935a282d_16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5" name="Google Shape;535;g12e935a282d_16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2e935a282d_16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3" name="Google Shape;543;g12e935a282d_16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2e935a282d_16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9" name="Google Shape;549;g12e935a282d_16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2e935a282d_16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5" name="Google Shape;555;g12e935a282d_16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6f630a1ee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126f630a1ee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Para conseguir assimilar adequadamente os conceitos aqui apresentados e realizar as atividades com sucesso, é importante o aluno já ter conhecimentos sobre Lógica de Programação, Java e conhecer a IDE IntelliJ.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2e935a282d_16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9" name="Google Shape;569;g12e935a282d_16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 curso de loops e arrays ele chegou a ser apresentado. Mas aqui, exploraremos mais. O continue e o break também são instruções de interrupção, mas estão mais atrelados a laços de repetição e o retorno está atrelado a métodos.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2e935a282d_16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7" name="Google Shape;577;g12e935a282d_16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2e935a282d_16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5" name="Google Shape;585;g12e935a282d_16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 que ocorrer primero deste tres casos, faz o método finalizar. Assim, a execução do programa volta para o ponto onde o método foi chamado, ou seja, foi passada uma mensagem para ele.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2e935a282d_16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3" name="Google Shape;593;g12e935a282d_16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/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 precisar, o método pode não retornar nada. Usa-se o void. Mas se ainda precisar, pode usar o "return puro e sem valor" para abortar no momento desejado a execução do método.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2e935a282d_16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1" name="Google Shape;601;g12e935a282d_16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2e935a282d_16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1" name="Google Shape;611;g12e935a282d_16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2e935a282d_16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9" name="Google Shape;619;g12e935a282d_16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2e935a282d_16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5" name="Google Shape;625;g12e935a282d_16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2e935a282d_16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7" name="Google Shape;637;g12e935a282d_16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2e935a282d_16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2" name="Google Shape;652;g12e935a282d_16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6f630a1ee_3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126f630a1ee_3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2e935a282d_16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0" name="Google Shape;660;g12e935a282d_16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f630a1ee_3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26f630a1ee_3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6f630a1ee_3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126f630a1ee_3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 seja, é este que é responsável por realmente fazer a aplicação funcionar. É nele que iremos definir os códigos que iram manipular os dados. Como dito, um método deve ser chamado para executar, pois não funciona sozinho. Esta chamada é através de uma classe ou objetos, mas objetos só serão explorados em um curso de orientação a objetos.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6f630a1ee_3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6f630a1ee_3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criação de um método deve seguir o seu padrão de definição. A regra a seguir determina o que um método deve ter minimamente e opcionalmente.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Neste caso, &lt;??&gt; indicam a opcionalidade. No slide a seguir explico o que é cada um destes itens.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6f630a1ee_3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26f630a1ee_3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V: são as visibilidades. Assim como as variáveis, os métodos tb podem definir as visibilidades. Mas isto é estudado na orientação a objetos.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T: se é concreto ou abstrato. Este conceito é mais fácil de explorar em um curso de OO. Aqui vamos sempre utilizar métodos concretos.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M: se é estatico, não estatico ou final. Este conceito é mais facil de explorar em um curso de OO. Aqui vamos sempre utilizar métodos estaticos.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P: são os parâmetros que o método pode receber pra manipular e gerar novos valores.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E: Lista de exceções que pode lançar.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C: códigos que pode possuir. Se não tiver código, termina com ";".  Mais uma vez, tlsituação é explorada na OO.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É valido ressaltar que os itens sublinhados são digamos os mais "comuns de usar" e os que exploraremos neste curso.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Existe tb considerações sobre T e M. Existem alguma combinações entre estes que não são validas. Mais uma vez, em OO conseguimos explorar isso.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oracle.com/javase/tutorial/java/javaOO/methods.html" TargetMode="External"/><Relationship Id="rId4" Type="http://schemas.openxmlformats.org/officeDocument/2006/relationships/hyperlink" Target="https://www.casadocodigo.com.br/products/livro-oo-conceito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oracle.com/javase/tutorial/java/javaOO/arguments.html" TargetMode="External"/><Relationship Id="rId4" Type="http://schemas.openxmlformats.org/officeDocument/2006/relationships/hyperlink" Target="https://docs.oracle.com/javase/tutorial/java/javaOO/returnvalue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311700" y="19051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60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400" y="30236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e935a282d_16_21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2" name="Google Shape;332;g12e935a282d_16_2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12e935a282d_16_2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12e935a282d_16_214"/>
          <p:cNvSpPr txBox="1"/>
          <p:nvPr/>
        </p:nvSpPr>
        <p:spPr>
          <a:xfrm>
            <a:off x="354275" y="953501"/>
            <a:ext cx="8478000" cy="3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12e935a282d_16_214"/>
          <p:cNvSpPr txBox="1"/>
          <p:nvPr/>
        </p:nvSpPr>
        <p:spPr>
          <a:xfrm>
            <a:off x="443175" y="1060925"/>
            <a:ext cx="8205600" cy="37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u="sng">
                <a:solidFill>
                  <a:schemeClr val="dk1"/>
                </a:solidFill>
              </a:rPr>
              <a:t>V</a:t>
            </a:r>
            <a:r>
              <a:rPr lang="en-US" sz="1300">
                <a:solidFill>
                  <a:schemeClr val="dk1"/>
                </a:solidFill>
              </a:rPr>
              <a:t>: são as visibilidades. Assim como as variáveis, os métodos tb podem definir as visibilidades. 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T: se é concreto ou abstrato. Este conceito é mais fácil de explorar em um curso de OO. Aqui vamos sempre utilizar métodos concretos.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M: se é estatico, não estático ou final. Este conceito é mais fácil de explorar em um curso de OO. Aqui vamos sempre utilizar métodos estaticos.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u="sng">
                <a:solidFill>
                  <a:schemeClr val="dk1"/>
                </a:solidFill>
              </a:rPr>
              <a:t>R</a:t>
            </a:r>
            <a:r>
              <a:rPr lang="en-US" sz="1300">
                <a:solidFill>
                  <a:schemeClr val="dk1"/>
                </a:solidFill>
              </a:rPr>
              <a:t>: é o tipo da informação que o método pode ou não retornar. Se retornar, pode ser qualquer um dos tipos de dados já apresentados, além de objetos(que são explorados no devido curso). Se não retornar nada, usa-se a palavra reservada "void". Vazio em inglês.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u="sng">
                <a:solidFill>
                  <a:srgbClr val="073763"/>
                </a:solidFill>
              </a:rPr>
              <a:t>N</a:t>
            </a:r>
            <a:r>
              <a:rPr lang="en-US" sz="1200">
                <a:solidFill>
                  <a:srgbClr val="073763"/>
                </a:solidFill>
              </a:rPr>
              <a:t>: nome que é fornecido ao método//  padrao 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u="sng">
                <a:solidFill>
                  <a:schemeClr val="dk1"/>
                </a:solidFill>
              </a:rPr>
              <a:t>P:</a:t>
            </a:r>
            <a:r>
              <a:rPr lang="en-US" sz="1300">
                <a:solidFill>
                  <a:schemeClr val="dk1"/>
                </a:solidFill>
              </a:rPr>
              <a:t> são os parâmetros que o método pode receber pra manipular e gerar novos valores.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E: Lista de exceções que pode lançar.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u="sng">
                <a:solidFill>
                  <a:schemeClr val="dk1"/>
                </a:solidFill>
              </a:rPr>
              <a:t>C:</a:t>
            </a:r>
            <a:r>
              <a:rPr lang="en-US" sz="1300">
                <a:solidFill>
                  <a:schemeClr val="dk1"/>
                </a:solidFill>
              </a:rPr>
              <a:t> códigos que pode possuir. Se não tiver código, termina com ";".  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É válido ressaltar que os itens sublinhados são digamos os mais "comuns de usar" e os que exploraremos neste curso.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Existe tb considerações sobre T e M. Existem alguma combinações entre estes que não são validas. Mais uma vez, em OO conseguimos explorar isso.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e935a282d_16_9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9" name="Google Shape;199;g12e935a282d_16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12e935a282d_16_9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12e935a282d_16_94"/>
          <p:cNvSpPr txBox="1"/>
          <p:nvPr/>
        </p:nvSpPr>
        <p:spPr>
          <a:xfrm>
            <a:off x="150950" y="784538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alcularTotalNota() {…} 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erificarDistancia(int cordenada1, int cordenada2) {…} 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vazio do metodo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parametros</a:t>
            </a:r>
            <a:endParaRPr sz="23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e935a282d_16_10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7" name="Google Shape;207;g12e935a282d_16_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12e935a282d_16_10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12e935a282d_16_101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210" name="Google Shape;210;g12e935a282d_16_101"/>
          <p:cNvSpPr txBox="1"/>
          <p:nvPr/>
        </p:nvSpPr>
        <p:spPr>
          <a:xfrm>
            <a:off x="191938" y="2127490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211" name="Google Shape;211;g12e935a282d_16_101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212" name="Google Shape;212;g12e935a282d_16_101"/>
          <p:cNvSpPr txBox="1"/>
          <p:nvPr/>
        </p:nvSpPr>
        <p:spPr>
          <a:xfrm>
            <a:off x="-947025" y="3496637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213" name="Google Shape;213;g12e935a282d_16_101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12e935a282d_16_101"/>
          <p:cNvSpPr txBox="1"/>
          <p:nvPr/>
        </p:nvSpPr>
        <p:spPr>
          <a:xfrm>
            <a:off x="1729850" y="3281463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215" name="Google Shape;215;g12e935a282d_16_101"/>
          <p:cNvSpPr txBox="1"/>
          <p:nvPr/>
        </p:nvSpPr>
        <p:spPr>
          <a:xfrm>
            <a:off x="1678700" y="3950738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e935a282d_16_11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1" name="Google Shape;221;g12e935a282d_16_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12e935a282d_16_1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2e935a282d_16_114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2e935a282d_16_114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225" name="Google Shape;225;g12e935a282d_16_114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12e935a282d_16_114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227" name="Google Shape;227;g12e935a282d_16_114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228" name="Google Shape;228;g12e935a282d_16_114"/>
          <p:cNvSpPr txBox="1"/>
          <p:nvPr/>
        </p:nvSpPr>
        <p:spPr>
          <a:xfrm>
            <a:off x="2010550" y="2129500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Nome() </a:t>
            </a:r>
            <a:r>
              <a:rPr lang="en-US"/>
              <a:t>     Obs:  tb é uma assinatura, é uma lista vazia</a:t>
            </a:r>
            <a:r>
              <a:rPr lang="en-US" b="1"/>
              <a:t> 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e935a282d_16_12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4" name="Google Shape;234;g12e935a282d_16_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12e935a282d_16_12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12e935a282d_16_126"/>
          <p:cNvSpPr txBox="1"/>
          <p:nvPr/>
        </p:nvSpPr>
        <p:spPr>
          <a:xfrm>
            <a:off x="354275" y="1318700"/>
            <a:ext cx="84780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12e935a282d_16_126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238" name="Google Shape;238;g12e935a282d_16_126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2e935a282d_16_222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1" name="Google Shape;341;g12e935a282d_16_2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g12e935a282d_16_22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12e935a282d_16_222"/>
          <p:cNvSpPr txBox="1"/>
          <p:nvPr/>
        </p:nvSpPr>
        <p:spPr>
          <a:xfrm>
            <a:off x="441025" y="897000"/>
            <a:ext cx="8478000" cy="4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</a:rPr>
              <a:t>Abaixo temos  alguns exemplos de métodos válidos e mais comuns, no que diz respeito à utilização das possibilidades apresentadas. Cada método terá sua necessidade e usará os itens de seu padrão de definição.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getNome() { … } 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// retorna um Nome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calcularTotalNota() {…} 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verificarDistancia(int cordenada1, int cordenada2) {…} 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abstract void executar() ; // c</a:t>
            </a: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orpo vasio do metodo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void alterarFabricante(Fabricante fabricante) { … }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Relatorio gerarDadosAnaliticos(Cliente cliente, List&lt;Compra&gt; compras) {…} // como passar mais de um paramentros</a:t>
            </a:r>
            <a:endParaRPr sz="23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static R N(P) {…} </a:t>
            </a:r>
            <a:r>
              <a:rPr lang="en-US" sz="1100">
                <a:solidFill>
                  <a:schemeClr val="dk1"/>
                </a:solidFill>
              </a:rPr>
              <a:t>forma que vamos utilizar neste curso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 = RETORNO, N = NOME, P = PARÂMETROS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e935a282d_16_229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49" name="Google Shape;349;g12e935a282d_16_2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g12e935a282d_16_2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12e935a282d_16_229"/>
          <p:cNvSpPr txBox="1"/>
          <p:nvPr/>
        </p:nvSpPr>
        <p:spPr>
          <a:xfrm>
            <a:off x="191950" y="1026850"/>
            <a:ext cx="8640300" cy="20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Passa-se uma mensagem através de uma classe ou objeto.</a:t>
            </a:r>
            <a:endParaRPr/>
          </a:p>
        </p:txBody>
      </p:sp>
      <p:sp>
        <p:nvSpPr>
          <p:cNvPr id="352" name="Google Shape;352;g12e935a282d_16_229"/>
          <p:cNvSpPr txBox="1"/>
          <p:nvPr/>
        </p:nvSpPr>
        <p:spPr>
          <a:xfrm>
            <a:off x="191938" y="2127490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nome_da_classe.nome_do_metodo(); ou  nome_da_classe.nome_do_metodo(...);</a:t>
            </a:r>
            <a:endParaRPr/>
          </a:p>
        </p:txBody>
      </p:sp>
      <p:sp>
        <p:nvSpPr>
          <p:cNvPr id="353" name="Google Shape;353;g12e935a282d_16_229"/>
          <p:cNvSpPr txBox="1"/>
          <p:nvPr/>
        </p:nvSpPr>
        <p:spPr>
          <a:xfrm>
            <a:off x="191937" y="2612725"/>
            <a:ext cx="88032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nome_do_objeto.nome_do_metodo(); ou nome_do_objeto.nome_do_metodo(...);</a:t>
            </a:r>
            <a:endParaRPr/>
          </a:p>
        </p:txBody>
      </p:sp>
      <p:sp>
        <p:nvSpPr>
          <p:cNvPr id="354" name="Google Shape;354;g12e935a282d_16_229"/>
          <p:cNvSpPr txBox="1"/>
          <p:nvPr/>
        </p:nvSpPr>
        <p:spPr>
          <a:xfrm>
            <a:off x="-250175" y="3464462"/>
            <a:ext cx="88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Math.random(); ou  Math.sqrt(4);</a:t>
            </a:r>
            <a:endParaRPr/>
          </a:p>
        </p:txBody>
      </p:sp>
      <p:sp>
        <p:nvSpPr>
          <p:cNvPr id="355" name="Google Shape;355;g12e935a282d_16_229"/>
          <p:cNvSpPr txBox="1"/>
          <p:nvPr/>
        </p:nvSpPr>
        <p:spPr>
          <a:xfrm>
            <a:off x="-250167" y="4165480"/>
            <a:ext cx="8803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usuario.getEmail(); ou usuario.alterarEndereco(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endereco);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12e935a282d_16_229"/>
          <p:cNvSpPr txBox="1"/>
          <p:nvPr/>
        </p:nvSpPr>
        <p:spPr>
          <a:xfrm>
            <a:off x="2363700" y="3217738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FF"/>
                </a:solidFill>
              </a:rPr>
              <a:t>Para chamar uma classe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357" name="Google Shape;357;g12e935a282d_16_229"/>
          <p:cNvSpPr txBox="1"/>
          <p:nvPr/>
        </p:nvSpPr>
        <p:spPr>
          <a:xfrm>
            <a:off x="1678700" y="3950738"/>
            <a:ext cx="209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FF"/>
                </a:solidFill>
              </a:rPr>
              <a:t>Para chamar uma objeto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e935a282d_16_242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3" name="Google Shape;363;g12e935a282d_16_2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g12e935a282d_16_24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12e935a282d_16_24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 é a forma de identificar unicamente o método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      Ass = nome + parâmetros                 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g12e935a282d_16_242"/>
          <p:cNvSpPr txBox="1"/>
          <p:nvPr/>
        </p:nvSpPr>
        <p:spPr>
          <a:xfrm>
            <a:off x="1154322" y="2647770"/>
            <a:ext cx="790826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calcularTotalVenda(double precoItem1, double precoItem2, double precoItem3) {...}</a:t>
            </a:r>
            <a:endParaRPr/>
          </a:p>
        </p:txBody>
      </p:sp>
      <p:sp>
        <p:nvSpPr>
          <p:cNvPr id="367" name="Google Shape;367;g12e935a282d_16_242"/>
          <p:cNvSpPr txBox="1"/>
          <p:nvPr/>
        </p:nvSpPr>
        <p:spPr>
          <a:xfrm>
            <a:off x="1154322" y="4092695"/>
            <a:ext cx="790826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calcularTotalVenda(double precoItem1,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precoItem2, double precoItem3)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12e935a282d_16_242"/>
          <p:cNvSpPr txBox="1"/>
          <p:nvPr/>
        </p:nvSpPr>
        <p:spPr>
          <a:xfrm>
            <a:off x="1154322" y="2232702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Método:</a:t>
            </a:r>
            <a:endParaRPr/>
          </a:p>
        </p:txBody>
      </p:sp>
      <p:sp>
        <p:nvSpPr>
          <p:cNvPr id="369" name="Google Shape;369;g12e935a282d_16_242"/>
          <p:cNvSpPr txBox="1"/>
          <p:nvPr/>
        </p:nvSpPr>
        <p:spPr>
          <a:xfrm>
            <a:off x="1154322" y="3682939"/>
            <a:ext cx="22040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Assinatura:</a:t>
            </a:r>
            <a:endParaRPr/>
          </a:p>
        </p:txBody>
      </p:sp>
      <p:sp>
        <p:nvSpPr>
          <p:cNvPr id="370" name="Google Shape;370;g12e935a282d_16_242"/>
          <p:cNvSpPr txBox="1"/>
          <p:nvPr/>
        </p:nvSpPr>
        <p:spPr>
          <a:xfrm>
            <a:off x="2010550" y="2028425"/>
            <a:ext cx="483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Nome() </a:t>
            </a:r>
            <a:r>
              <a:rPr lang="en-US"/>
              <a:t>     Obs:  tb é uma assinatura, é uma lista vazia</a:t>
            </a:r>
            <a:r>
              <a:rPr lang="en-US" b="1"/>
              <a:t> 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2e935a282d_16_25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6" name="Google Shape;376;g12e935a282d_16_2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g12e935a282d_16_25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12e935a282d_16_254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Construtor e Destrutor: são métodos especiais usados na Orientação a Objetos.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Mensagem: é o ato de solicitar ao método que o mesmo execute. Esta pode ser direcionada a um objeto ou a uma classe.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g12e935a282d_16_254"/>
          <p:cNvSpPr txBox="1"/>
          <p:nvPr/>
        </p:nvSpPr>
        <p:spPr>
          <a:xfrm>
            <a:off x="752075" y="2048550"/>
            <a:ext cx="733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Os construtores criam objetos a partir de classes. O destrutores auxiliam na destruição de objetos. </a:t>
            </a:r>
            <a:endParaRPr/>
          </a:p>
        </p:txBody>
      </p:sp>
      <p:sp>
        <p:nvSpPr>
          <p:cNvPr id="380" name="Google Shape;380;g12e935a282d_16_254"/>
          <p:cNvSpPr txBox="1"/>
          <p:nvPr/>
        </p:nvSpPr>
        <p:spPr>
          <a:xfrm flipH="1">
            <a:off x="872900" y="3616725"/>
            <a:ext cx="69162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É o que faz o software de fato funcionar. São as execuções dos métodos, as mensagens que são passadas para eles para que eles executem seus processamentos (códigos) internos. Nesse momento apenas passaremos mensagens a métodos através de uma classe.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2e935a282d_16_26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Particularidades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86" name="Google Shape;386;g12e935a282d_16_2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g12e935a282d_16_26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12e935a282d_16_263"/>
          <p:cNvSpPr txBox="1"/>
          <p:nvPr/>
        </p:nvSpPr>
        <p:spPr>
          <a:xfrm>
            <a:off x="354275" y="1318701"/>
            <a:ext cx="8478000" cy="3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Passagem de Parâmetros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valor (cópia)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Por referência (endereço)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9" name="Google Shape;389;g12e935a282d_16_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75" y="2593275"/>
            <a:ext cx="7157925" cy="24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g12e935a282d_16_263"/>
          <p:cNvSpPr txBox="1"/>
          <p:nvPr/>
        </p:nvSpPr>
        <p:spPr>
          <a:xfrm>
            <a:off x="7372800" y="3960775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20</a:t>
            </a:r>
            <a:endParaRPr/>
          </a:p>
        </p:txBody>
      </p:sp>
      <p:sp>
        <p:nvSpPr>
          <p:cNvPr id="391" name="Google Shape;391;g12e935a282d_16_263"/>
          <p:cNvSpPr txBox="1"/>
          <p:nvPr/>
        </p:nvSpPr>
        <p:spPr>
          <a:xfrm>
            <a:off x="7372800" y="4519250"/>
            <a:ext cx="1698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O resultado vai ser = 10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26f630a1ee_3_1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" name="Google Shape;46;g126f630a1ee_3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g126f630a1ee_3_10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Possibilitar que o aluno compreenda o que é um método, como criá-lo e utilizá-lo. </a:t>
            </a:r>
            <a:endParaRPr/>
          </a:p>
          <a:p>
            <a:pPr marL="0" lvl="0" indent="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g126f630a1ee_3_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2e935a282d_16_27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7" name="Google Shape;397;g12e935a282d_16_2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12e935a282d_16_27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12e935a282d_16_27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Nomes devem ser descritivos, mas curtos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Notação camelo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Deve possuir entre 80 e 120 linhas 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Evite lista de parâmetros longas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Visibilidades adequadas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g12e935a282d_16_273"/>
          <p:cNvSpPr txBox="1"/>
          <p:nvPr/>
        </p:nvSpPr>
        <p:spPr>
          <a:xfrm>
            <a:off x="148807" y="2149056"/>
            <a:ext cx="9040481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verificarSaldo(); executarTranferencia(...); existeDebito(); 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2e935a282d_16_28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Boas práticas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6" name="Google Shape;406;g12e935a282d_16_2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g12e935a282d_16_28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12e935a282d_16_281"/>
          <p:cNvSpPr txBox="1"/>
          <p:nvPr/>
        </p:nvSpPr>
        <p:spPr>
          <a:xfrm>
            <a:off x="148807" y="2149056"/>
            <a:ext cx="9040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g12e935a282d_16_281"/>
          <p:cNvSpPr txBox="1"/>
          <p:nvPr/>
        </p:nvSpPr>
        <p:spPr>
          <a:xfrm>
            <a:off x="1023175" y="1576225"/>
            <a:ext cx="733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g12e935a282d_16_281"/>
          <p:cNvSpPr txBox="1"/>
          <p:nvPr/>
        </p:nvSpPr>
        <p:spPr>
          <a:xfrm>
            <a:off x="580725" y="834375"/>
            <a:ext cx="8273700" cy="43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Esse é o grande desafio! Criar nomes que transmitam a ideia do comportamento que o método define, mas sem ficar grande demais. Via de regras preposições como "de", "do", "da" são evitadas, assim como artigos. Na maioria das vezes verbos e substantivos conseguem suprir tal necessidade.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Métodos muito grandes são difíceis de entender e manter. Então evitar isto ajuda na manutenção do mesmo. Essas valores não são uma regra, mas existem estudos que aconselhem a este valor </a:t>
            </a:r>
            <a:r>
              <a:rPr lang="en-US" sz="15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entre 80 e 120 linhas</a:t>
            </a:r>
            <a:r>
              <a:rPr lang="en-US" sz="1500">
                <a:solidFill>
                  <a:schemeClr val="dk1"/>
                </a:solidFill>
              </a:rPr>
              <a:t>. Sendo 150 a exceção o máxima. Sempre que possível a criação e reúso de métodos deve ser feita, assim evita-se também a repetição de códigos.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Lista de parâmetros muito longas geram um forte acoplamento. Listas curtas são mais fáceis de manter. Acoplamento é um conceito um pouco mais avançado, mas tenha em mente que listas longas geram forte acoplamento. 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Definir a visibilidade adequada de um método é importantíssimo. Agora tudo será público(public) por facilidade de explicação. Mas na verdade a visibilidade deve ser bem pensada. 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2e935a282d_16_29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416" name="Google Shape;416;g12e935a282d_16_2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g12e935a282d_16_2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12e935a282d_16_290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resolva as seguintes situações: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as 4 operações básicas: soma, subtração, multiplicação e divisão. Sempre 2 valores devem ser passados.</a:t>
            </a:r>
            <a:endParaRPr/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partir da hora do dia, informe a mensagem adequada: Bom dia, Boa tarde e Boa noite.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Calcule o valor final de um empréstimo, a partir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do valor solicitado. Taxas e parcelas influenciam.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    Defina arbitrariamente as faixas que influenciam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 nos valores.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2e935a282d_16_29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424" name="Google Shape;424;g12e935a282d_16_2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g12e935a282d_16_29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12e935a282d_16_29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Observações: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Tente ao máximo criar métodos que trabalhem sozinhos ou em conjunto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chamar um método dentro de outro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 passar como parâmetro, a chamada de um outro método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2e935a282d_16_30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12e935a282d_16_304"/>
          <p:cNvSpPr txBox="1"/>
          <p:nvPr/>
        </p:nvSpPr>
        <p:spPr>
          <a:xfrm>
            <a:off x="354275" y="0"/>
            <a:ext cx="847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soma</a:t>
            </a:r>
            <a:endParaRPr sz="10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//Visib/Modif/Retorno/Nome(Parametro1, Parametro2) Obs.: O retorno Void não tem retorno é um retorno vazio</a:t>
            </a:r>
            <a:endParaRPr sz="10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</a:t>
            </a:r>
            <a:endParaRPr sz="10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+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soma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mais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numero1 -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subtracao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menos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*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multiplicação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vezes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 </a:t>
            </a:r>
            <a:r>
              <a:rPr lang="en-US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numero1,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numero2)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numero1 / numero2;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0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 divisão de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numero1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por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numero2 + </a:t>
            </a:r>
            <a:r>
              <a:rPr lang="en-US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é " 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2e935a282d_16_30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12e935a282d_16_309"/>
          <p:cNvSpPr txBox="1"/>
          <p:nvPr/>
        </p:nvSpPr>
        <p:spPr>
          <a:xfrm>
            <a:off x="117775" y="-68675"/>
            <a:ext cx="8836800" cy="50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obterMensagem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O Modificador static que possibilita chamar um método a partir de uma classe.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(hora)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2e935a282d_16_3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12e935a282d_16_314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"Hora inválida."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mensagemBomDia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mensagemBomDia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//Esse método foi criado para mostrar que é possível criar um método dentro de outro método e que isso é comum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//Visib/Modif/Retorno/Nome(Parametro1) Obs.: O retorno Void não tem retorno é um retorno vazio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dia!"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mensagemBoaTarde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tarde!"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mensagemBoaNoite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"Bom noite!"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2e935a282d_16_31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12e935a282d_16_319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//Visib/Modif/Retorno/Nome(parâmetro "no caso está sem parâmetro")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0.45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parcelas) {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//Método principal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mostrar que é possivel criar um método dentro de outro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2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(parcelas ==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valor + (valor * 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getTaxaTresParcelas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"Valor final do empréstimo para 3 parcelas: R$ 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valorFinal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"Quantidade de parcelas não aceita."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2e935a282d_16_32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12e935a282d_16_324"/>
          <p:cNvSpPr txBox="1"/>
          <p:nvPr/>
        </p:nvSpPr>
        <p:spPr>
          <a:xfrm>
            <a:off x="153600" y="0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classe Main é onde o programa vai ser executado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Calculadora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calculadora"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 chamar o método (passar uma mensagem) a partir da classe nesse caso calculadora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//Classe.nome(parâmetro1, parâmetro2) - Precisamos passar esses parâmetros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subtracao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multiplicacao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Calculadora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divisao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Mensagem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mensagem"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obterMensagem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Empréstimo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empréstimo"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getDuasParcelas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Foi criado para mostrar que é possível passar um parâmetros para outro método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getTresParcelas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Emprestimo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calcular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2e935a282d_16_32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2" name="Google Shape;462;g12e935a282d_16_32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3" name="Google Shape;463;g12e935a282d_16_32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4" name="Google Shape;464;g12e935a282d_16_32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g12e935a282d_16_32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g12e935a282d_16_32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7" name="Google Shape;467;g12e935a282d_16_3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g12e935a282d_16_32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12e935a282d_16_329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2: Sobrecarga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0" name="Google Shape;470;g12e935a282d_16_329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e935a282d_16_151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2" name="Google Shape;262;g12e935a282d_16_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12e935a282d_16_151"/>
          <p:cNvSpPr txBox="1">
            <a:spLocks noGrp="1"/>
          </p:cNvSpPr>
          <p:nvPr>
            <p:ph type="subTitle" idx="1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264" name="Google Shape;264;g12e935a282d_16_15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2e935a282d_16_151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12e935a282d_16_151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12e935a282d_16_151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12e935a282d_16_151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2e935a282d_16_151"/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2e935a282d_16_342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6" name="Google Shape;476;g12e935a282d_16_3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g12e935a282d_16_342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o que é sobrecarregar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Saber como criar sobrecargas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g12e935a282d_16_34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2e935a282d_16_349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4" name="Google Shape;484;g12e935a282d_16_3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12e935a282d_16_3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12e935a282d_16_349"/>
          <p:cNvSpPr txBox="1"/>
          <p:nvPr/>
        </p:nvSpPr>
        <p:spPr>
          <a:xfrm>
            <a:off x="354275" y="13948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a capacidade de definir métodos para diferentes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contextos, mas preservando seu nome. 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12e935a282d_16_349"/>
          <p:cNvSpPr txBox="1"/>
          <p:nvPr/>
        </p:nvSpPr>
        <p:spPr>
          <a:xfrm>
            <a:off x="384200" y="2996775"/>
            <a:ext cx="791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g12e935a282d_16_349"/>
          <p:cNvSpPr txBox="1"/>
          <p:nvPr/>
        </p:nvSpPr>
        <p:spPr>
          <a:xfrm>
            <a:off x="896475" y="3278525"/>
            <a:ext cx="73563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Definição um pouco abstrata. Mas isso quer dizer que na sobrecarga, conseguimos criar vários métodos com o mesmo nome, mas que poderão se comportar diferente(contexto) de acordo com sua lista de parâmetros. Ou seja, esse lista pode mudar.</a:t>
            </a:r>
            <a:endParaRPr sz="1100">
              <a:solidFill>
                <a:schemeClr val="dk1"/>
              </a:solidFill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Obs: quando os parâmetros são completamente iguais devemos alterar o tipo de dado, por exemplo tipo de dado double uma dou parâmetros que estão iguais deverá ser alterado para float.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2e935a282d_16_35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94" name="Google Shape;494;g12e935a282d_16_3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g12e935a282d_16_35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12e935a282d_16_358"/>
          <p:cNvSpPr txBox="1"/>
          <p:nvPr/>
        </p:nvSpPr>
        <p:spPr>
          <a:xfrm>
            <a:off x="354275" y="897001"/>
            <a:ext cx="8478000" cy="3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Alterar a assinatura do método: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  Ass = nome + parâmetros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g12e935a282d_16_358"/>
          <p:cNvSpPr txBox="1"/>
          <p:nvPr/>
        </p:nvSpPr>
        <p:spPr>
          <a:xfrm>
            <a:off x="30202" y="2343157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f);</a:t>
            </a:r>
            <a:endParaRPr/>
          </a:p>
        </p:txBody>
      </p:sp>
      <p:sp>
        <p:nvSpPr>
          <p:cNvPr id="498" name="Google Shape;498;g12e935a282d_16_358"/>
          <p:cNvSpPr txBox="1"/>
          <p:nvPr/>
        </p:nvSpPr>
        <p:spPr>
          <a:xfrm>
            <a:off x="30191" y="2655857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d);</a:t>
            </a:r>
            <a:endParaRPr/>
          </a:p>
        </p:txBody>
      </p:sp>
      <p:sp>
        <p:nvSpPr>
          <p:cNvPr id="499" name="Google Shape;499;g12e935a282d_16_358"/>
          <p:cNvSpPr txBox="1"/>
          <p:nvPr/>
        </p:nvSpPr>
        <p:spPr>
          <a:xfrm>
            <a:off x="30191" y="2957782"/>
            <a:ext cx="4932152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s);</a:t>
            </a:r>
            <a:endParaRPr/>
          </a:p>
        </p:txBody>
      </p:sp>
      <p:sp>
        <p:nvSpPr>
          <p:cNvPr id="500" name="Google Shape;500;g12e935a282d_16_358"/>
          <p:cNvSpPr txBox="1"/>
          <p:nvPr/>
        </p:nvSpPr>
        <p:spPr>
          <a:xfrm>
            <a:off x="30192" y="3270489"/>
            <a:ext cx="595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converterParaInteiro(float f, RoundType rd); </a:t>
            </a:r>
            <a:endParaRPr/>
          </a:p>
        </p:txBody>
      </p:sp>
      <p:sp>
        <p:nvSpPr>
          <p:cNvPr id="501" name="Google Shape;501;g12e935a282d_16_358"/>
          <p:cNvSpPr txBox="1"/>
          <p:nvPr/>
        </p:nvSpPr>
        <p:spPr>
          <a:xfrm>
            <a:off x="30191" y="3583197"/>
            <a:ext cx="605358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converterParaInteiro(double d, RoundType rd);</a:t>
            </a:r>
            <a:endParaRPr/>
          </a:p>
        </p:txBody>
      </p:sp>
      <p:sp>
        <p:nvSpPr>
          <p:cNvPr id="502" name="Google Shape;502;g12e935a282d_16_358"/>
          <p:cNvSpPr txBox="1"/>
          <p:nvPr/>
        </p:nvSpPr>
        <p:spPr>
          <a:xfrm>
            <a:off x="30191" y="3895904"/>
            <a:ext cx="6096718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converterParaInteiro(String s, RoundType rd);</a:t>
            </a:r>
            <a:endParaRPr/>
          </a:p>
        </p:txBody>
      </p:sp>
      <p:sp>
        <p:nvSpPr>
          <p:cNvPr id="503" name="Google Shape;503;g12e935a282d_16_358"/>
          <p:cNvSpPr txBox="1"/>
          <p:nvPr/>
        </p:nvSpPr>
        <p:spPr>
          <a:xfrm>
            <a:off x="30191" y="4370357"/>
            <a:ext cx="6053587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converterParaInteiro(RoundType rd, String s);</a:t>
            </a:r>
            <a:endParaRPr/>
          </a:p>
        </p:txBody>
      </p:sp>
      <p:sp>
        <p:nvSpPr>
          <p:cNvPr id="504" name="Google Shape;504;g12e935a282d_16_358"/>
          <p:cNvSpPr txBox="1"/>
          <p:nvPr/>
        </p:nvSpPr>
        <p:spPr>
          <a:xfrm>
            <a:off x="30204" y="4672275"/>
            <a:ext cx="8802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converterParaInteiro(); </a:t>
            </a:r>
            <a:endParaRPr/>
          </a:p>
        </p:txBody>
      </p:sp>
      <p:sp>
        <p:nvSpPr>
          <p:cNvPr id="505" name="Google Shape;505;g12e935a282d_16_358"/>
          <p:cNvSpPr txBox="1"/>
          <p:nvPr/>
        </p:nvSpPr>
        <p:spPr>
          <a:xfrm>
            <a:off x="459575" y="1758150"/>
            <a:ext cx="734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Sobrecarga é Mudar a lista de parâmetros e manter o nome do método</a:t>
            </a:r>
            <a:r>
              <a:rPr lang="en-US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2e935a282d_16_37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1" name="Google Shape;511;g12e935a282d_16_3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g12e935a282d_16_37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g12e935a282d_16_374"/>
          <p:cNvSpPr txBox="1"/>
          <p:nvPr/>
        </p:nvSpPr>
        <p:spPr>
          <a:xfrm>
            <a:off x="354300" y="896996"/>
            <a:ext cx="84780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https://docs.oracle.com/javase/7/docs/api/java/io/PrintStream.html</a:t>
            </a:r>
            <a:endParaRPr sz="23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4" name="Google Shape;514;g12e935a282d_16_374" descr="Tabela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6300" y="1354075"/>
            <a:ext cx="6672275" cy="35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2e935a282d_16_382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20" name="Google Shape;520;g12e935a282d_16_3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g12e935a282d_16_38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g12e935a282d_16_38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https://docs.oracle.com/javase/7/docs/api/java/lang/String.html</a:t>
            </a:r>
            <a:r>
              <a:rPr lang="en-US" sz="2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23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3" name="Google Shape;523;g12e935a282d_16_382" descr="Tabela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5371" y="1850711"/>
            <a:ext cx="7002491" cy="288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e935a282d_16_39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29" name="Google Shape;529;g12e935a282d_16_3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g12e935a282d_16_39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g12e935a282d_16_390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Sobrecarga x Sobrescrita</a:t>
            </a:r>
            <a:endParaRPr sz="32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g12e935a282d_16_390"/>
          <p:cNvSpPr txBox="1"/>
          <p:nvPr/>
        </p:nvSpPr>
        <p:spPr>
          <a:xfrm>
            <a:off x="443725" y="2060175"/>
            <a:ext cx="80379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Embora sejam dois conceitos relacionados á métodos, estas são completamente diferentes. O sobrecarga, como disse tem relação ao mesmo método com parâmetros diferentes. Já a sobrescrita, tem relação com herança, qual é um assunto relacionado a orientação a objeto. Então não confunda. Ambos tem relação com método mas tem formas diferentes de definição, uso, além de comportamentos diferentes.</a:t>
            </a:r>
            <a:endParaRPr sz="19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2e935a282d_16_39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538" name="Google Shape;538;g12e935a282d_16_3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g12e935a282d_16_39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g12e935a282d_16_39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 uma aplicação que calcula a área dos 3 quadriláteros notáveis: quadrado, retângulo e trapézio.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Obs: Use sobrecarga.</a:t>
            </a:r>
            <a:endParaRPr/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2e935a282d_16_40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12e935a282d_16_405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//Assinatura = Nome + Parâmetros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Sobrecarga: Pq se mantem o nome do método, mas muda a lista de parâmetros.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 * lado);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lado1 * lado2);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 nome do método é sempre o mesmo, porém em todos os casos os parâmetros são diferentes.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diagonal2) {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//Sobrecarga: Pq se mantem o nome do método, mas muda a lista de parâmetros.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 nome do método é sempre o mesmo, porém em todos os casos os parâmetros são diferentes.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losango:"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(diagonal1 * diagonal2)/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2e935a282d_16_4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g12e935a282d_16_410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ublic class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Quadrilátero</a:t>
            </a:r>
            <a:endParaRPr sz="13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3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quadrilátero"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5d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3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5f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3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//Classe.nome(parâmetro) - Isso para chamar a classe ou melhor passar uma mensagem.</a:t>
            </a:r>
            <a:endParaRPr sz="13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2e935a282d_16_41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8" name="Google Shape;558;g12e935a282d_16_41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9" name="Google Shape;559;g12e935a282d_16_41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0" name="Google Shape;560;g12e935a282d_16_41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g12e935a282d_16_41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g12e935a282d_16_41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3" name="Google Shape;563;g12e935a282d_16_4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g12e935a282d_16_41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g12e935a282d_16_41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3: Retornos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6" name="Google Shape;566;g12e935a282d_16_41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6f630a1ee_3_29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" name="Google Shape;67;g126f630a1ee_3_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126f630a1ee_3_29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IntelliJ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g126f630a1ee_3_2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2e935a282d_16_428"/>
          <p:cNvSpPr txBox="1">
            <a:spLocks noGrp="1"/>
          </p:cNvSpPr>
          <p:nvPr>
            <p:ph type="subTitle" idx="1"/>
          </p:nvPr>
        </p:nvSpPr>
        <p:spPr>
          <a:xfrm>
            <a:off x="311700" y="3819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</a:t>
            </a:r>
            <a:endParaRPr/>
          </a:p>
        </p:txBody>
      </p:sp>
      <p:pic>
        <p:nvPicPr>
          <p:cNvPr id="572" name="Google Shape;572;g12e935a282d_16_4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g12e935a282d_16_42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g12e935a282d_16_428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Retorno - 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uma instrução de interrupção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Simbologia: return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continue e o break também são instruções de interrupção, mas estão mais atrelados a laços de repetição e o retorno está atrelado a métodos.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2e935a282d_16_43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0" name="Google Shape;580;g12e935a282d_16_4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g12e935a282d_16_435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Entender como funcionam</a:t>
            </a:r>
            <a:endParaRPr/>
          </a:p>
        </p:txBody>
      </p:sp>
      <p:sp>
        <p:nvSpPr>
          <p:cNvPr id="582" name="Google Shape;582;g12e935a282d_16_43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2e935a282d_16_442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Funcionamento</a:t>
            </a:r>
            <a:endParaRPr/>
          </a:p>
        </p:txBody>
      </p:sp>
      <p:pic>
        <p:nvPicPr>
          <p:cNvPr id="588" name="Google Shape;588;g12e935a282d_16_4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g12e935a282d_16_44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g12e935a282d_16_442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método executa seu retorno quando: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Completa todas suas instruções internas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Chega a uma declaração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explícita</a:t>
            </a: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retorno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 uma exceção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que ocorrer primero deste tres casos, faz o método finalizar. Assim, a execução do programa volta para o ponto onde o método foi chamado, ou seja, foi passada uma mensagem para ele.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2e935a282d_16_449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</a:t>
            </a:r>
            <a:endParaRPr/>
          </a:p>
        </p:txBody>
      </p:sp>
      <p:pic>
        <p:nvPicPr>
          <p:cNvPr id="596" name="Google Shape;596;g12e935a282d_16_4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g12e935a282d_16_4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12e935a282d_16_449"/>
          <p:cNvSpPr txBox="1"/>
          <p:nvPr/>
        </p:nvSpPr>
        <p:spPr>
          <a:xfrm>
            <a:off x="354275" y="1318701"/>
            <a:ext cx="8478000" cy="3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retorno do método é definido na sua criação e pode ser um tipo primitivo ou objeto;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tipo de dado do return deve ser compatível com o do método;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 o método for sem retorno(void), pode ou não ter um "return" para encerrar sua execução.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Naquele padrão é o R e fica logo antes do nome do método. Já foi dito que pode ser um TP ou um O. Neste caso, o retorno deve ser compativel com o definido no método. Se não for, gera um erro de compilação. </a:t>
            </a:r>
            <a:endParaRPr sz="1100">
              <a:solidFill>
                <a:schemeClr val="dk1"/>
              </a:solidFill>
            </a:endParaRP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 precisar, o método pode não retornar nada. Usa-se o void. Mas se ainda precisar, pode usar o "return puro e sem valor" para abortar no momento desejado a execução do método.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2e935a282d_16_45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04" name="Google Shape;604;g12e935a282d_16_4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g12e935a282d_16_4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g12e935a282d_16_456"/>
          <p:cNvSpPr txBox="1"/>
          <p:nvPr/>
        </p:nvSpPr>
        <p:spPr>
          <a:xfrm>
            <a:off x="428625" y="1331070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String getMensagem() {       public void setIdade() { 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"Ola!";                                      return 10;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 } 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double getJuros() {                public void executar() { 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2.36;                                       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                                                              return;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public int getParcelas() {                    …. 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  return 1.36f;                                     }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607" name="Google Shape;607;g12e935a282d_16_456"/>
          <p:cNvSpPr txBox="1"/>
          <p:nvPr/>
        </p:nvSpPr>
        <p:spPr>
          <a:xfrm>
            <a:off x="697325" y="4378475"/>
            <a:ext cx="334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Vai dar erro de compilação pq um float não é compátivel com um int</a:t>
            </a:r>
            <a:endParaRPr/>
          </a:p>
        </p:txBody>
      </p:sp>
      <p:sp>
        <p:nvSpPr>
          <p:cNvPr id="608" name="Google Shape;608;g12e935a282d_16_456"/>
          <p:cNvSpPr txBox="1"/>
          <p:nvPr/>
        </p:nvSpPr>
        <p:spPr>
          <a:xfrm>
            <a:off x="4960275" y="2060175"/>
            <a:ext cx="356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Vai dar erro de compilação pq void  não retorna nada. Deveria ser return;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2e935a282d_16_46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Exercitando</a:t>
            </a:r>
            <a:endParaRPr/>
          </a:p>
        </p:txBody>
      </p:sp>
      <p:pic>
        <p:nvPicPr>
          <p:cNvPr id="614" name="Google Shape;614;g12e935a282d_16_4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g12e935a282d_16_4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g12e935a282d_16_4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Recrie a aplicação que calcula a área dos 3 quadriláteros notáveis. Agora faça os métodos retornarem valores.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2e935a282d_16_47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g12e935a282d_16_472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 * lado;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lado2)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lado1 * lado2;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double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baseMaior,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baseMenor,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altura)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((baseMaior+baseMenor)*altura) /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xpto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"Antes"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long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1.6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Esse método está retornando um double e não um log. isso dá um erro.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2e935a282d_16_47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g12e935a282d_16_477"/>
          <p:cNvSpPr txBox="1"/>
          <p:nvPr/>
        </p:nvSpPr>
        <p:spPr>
          <a:xfrm>
            <a:off x="147725" y="-8575"/>
            <a:ext cx="8836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1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Retornos</a:t>
            </a:r>
            <a:endParaRPr sz="1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"Exercício retornos"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quadrado:"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areaQuadrado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retângulo:"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areaRetangulo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Quadrilatero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100" i="1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"Área do trapézio:" 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areaTrapezio</a:t>
            </a: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2e935a282d_16_482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0" name="Google Shape;640;g12e935a282d_16_482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1" name="Google Shape;641;g12e935a282d_16_48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2" name="Google Shape;642;g12e935a282d_16_48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g12e935a282d_16_482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g12e935a282d_16_48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5" name="Google Shape;645;g12e935a282d_16_4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g12e935a282d_16_48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g12e935a282d_16_482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8" name="Google Shape;648;g12e935a282d_16_482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9" name="Google Shape;649;g12e935a282d_16_482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2e935a282d_16_49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55" name="Google Shape;655;g12e935a282d_16_4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g12e935a282d_16_49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g12e935a282d_16_49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https://www.casadocodigo.com.br/products/livro-oo-conceitos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https://docs.oracle.com/javase/tutorial/java/javaOO/methods.html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6f630a1ee_3_36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g126f630a1ee_3_36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g126f630a1ee_3_36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" name="Google Shape;77;g126f630a1ee_3_3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126f630a1ee_3_3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126f630a1ee_3_3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g126f630a1ee_3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126f630a1ee_3_3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126f630a1ee_3_36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Criação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g126f630a1ee_3_36"/>
          <p:cNvSpPr txBox="1"/>
          <p:nvPr/>
        </p:nvSpPr>
        <p:spPr>
          <a:xfrm>
            <a:off x="3190540" y="4839757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2e935a282d_16_50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63" name="Google Shape;663;g12e935a282d_16_5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g12e935a282d_16_50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g12e935a282d_16_503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https://docs.oracle.com/javase/tutorial/java/javaOO/returnvalue.html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https://docs.oracle.com/javase/tutorial/java/javaOO/arguments.html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6f630a1ee_3_49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g126f630a1ee_3_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26f630a1ee_3_49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Entender o que é um método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Saber como definir e utilizar métodos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Aplicar boas práticas em sua criação e uso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126f630a1ee_3_4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6f630a1ee_3_56"/>
          <p:cNvSpPr txBox="1">
            <a:spLocks noGrp="1"/>
          </p:cNvSpPr>
          <p:nvPr>
            <p:ph type="subTitle" idx="1"/>
          </p:nvPr>
        </p:nvSpPr>
        <p:spPr>
          <a:xfrm>
            <a:off x="332988" y="3181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Conceituação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7" name="Google Shape;97;g126f630a1ee_3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26f630a1ee_3_5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26f630a1ee_3_56"/>
          <p:cNvSpPr txBox="1"/>
          <p:nvPr/>
        </p:nvSpPr>
        <p:spPr>
          <a:xfrm>
            <a:off x="311700" y="1348300"/>
            <a:ext cx="84657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"É uma porção de código (sub-rotina) que é disponibilizada por uma classe. Este é executado quando é feita uma requisição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a ele. São responsáveis por definir e realizar um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 determinado comportamento."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26f630a1ee_3_56"/>
          <p:cNvSpPr txBox="1"/>
          <p:nvPr/>
        </p:nvSpPr>
        <p:spPr>
          <a:xfrm>
            <a:off x="1060925" y="36931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126f630a1ee_3_56"/>
          <p:cNvSpPr txBox="1"/>
          <p:nvPr/>
        </p:nvSpPr>
        <p:spPr>
          <a:xfrm>
            <a:off x="792350" y="3612525"/>
            <a:ext cx="7338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Ou seja, é método  que é responsável por realmente fazer a aplicação funcionar. É nele que iremos definir os códigos que irão manipular os dados. Como dito, um método deve ser chamado para executar, pois não funciona sozinho. Esta chamada é através de uma classe ou objetos.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6f630a1ee_3_65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7" name="Google Shape;107;g126f630a1ee_3_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126f630a1ee_3_6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26f630a1ee_3_65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Padrão de definição: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&lt;?visibilidade?&gt; &lt;?tipo?&gt; &lt;?modificador?&gt; retorno nome (&lt;?parâmetros?&gt;) &lt;?exceções?&gt; corpo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26f630a1ee_3_65"/>
          <p:cNvSpPr txBox="1"/>
          <p:nvPr/>
        </p:nvSpPr>
        <p:spPr>
          <a:xfrm>
            <a:off x="817625" y="3398150"/>
            <a:ext cx="7338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criação de um método deve seguir o seu padrão de definição. A regra acima determina o que um método deve ter minimamente e o qué opcional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Neste caso, &lt;??&gt; indicam a opcionalidade.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 retorno, nome , os parênteses () e o corpo são obrigatórios.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6f630a1ee_3_7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6" name="Google Shape;116;g126f630a1ee_3_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26f630a1ee_3_7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26f630a1ee_3_73"/>
          <p:cNvSpPr txBox="1"/>
          <p:nvPr/>
        </p:nvSpPr>
        <p:spPr>
          <a:xfrm>
            <a:off x="354275" y="953500"/>
            <a:ext cx="8478000" cy="40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</a:t>
            </a:r>
            <a:r>
              <a:rPr lang="en-US" sz="18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18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"public", "protected" </a:t>
            </a:r>
            <a:r>
              <a:rPr lang="en-US" sz="18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18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"private" </a:t>
            </a:r>
            <a:endParaRPr sz="18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T: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oncreto</a:t>
            </a:r>
            <a:r>
              <a:rPr lang="en-US" sz="18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18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abstrato</a:t>
            </a:r>
            <a:endParaRPr sz="18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M: "static" </a:t>
            </a:r>
            <a:r>
              <a:rPr lang="en-US" sz="18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18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"final"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18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tipo</a:t>
            </a:r>
            <a:r>
              <a:rPr lang="en-US" sz="18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dado </a:t>
            </a:r>
            <a:r>
              <a:rPr lang="en-US" sz="18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18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"void" // </a:t>
            </a:r>
            <a:r>
              <a:rPr lang="en-US" sz="18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nao</a:t>
            </a:r>
            <a:r>
              <a:rPr lang="en-US" sz="18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retorna</a:t>
            </a:r>
            <a:r>
              <a:rPr lang="en-US" sz="18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nada </a:t>
            </a:r>
            <a:r>
              <a:rPr lang="en-US" sz="18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ó</a:t>
            </a:r>
            <a:r>
              <a:rPr lang="en-US" sz="18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8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tipo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dado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"void" //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nao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retorna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nada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só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parâmetros</a:t>
            </a:r>
            <a:r>
              <a:rPr lang="en-US" sz="18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18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</a:t>
            </a:r>
            <a:r>
              <a:rPr lang="en-US" sz="18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receber</a:t>
            </a:r>
            <a:r>
              <a:rPr lang="en-US" sz="18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// se o </a:t>
            </a:r>
            <a:r>
              <a:rPr lang="en-US" sz="18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metodo</a:t>
            </a:r>
            <a:r>
              <a:rPr lang="en-US" sz="18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for </a:t>
            </a:r>
            <a:r>
              <a:rPr lang="en-US" sz="18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usado</a:t>
            </a:r>
            <a:r>
              <a:rPr lang="en-US" sz="18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ficar</a:t>
            </a:r>
            <a:r>
              <a:rPr lang="en-US" sz="18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den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ro</a:t>
            </a:r>
            <a:r>
              <a:rPr lang="en-US" sz="18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18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parame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tro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paramenrtro</a:t>
            </a:r>
            <a:r>
              <a:rPr lang="en-US" sz="18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vasio</a:t>
            </a:r>
            <a:endParaRPr sz="18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E: </a:t>
            </a:r>
            <a:r>
              <a:rPr lang="en-US" sz="18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exceções</a:t>
            </a:r>
            <a:r>
              <a:rPr lang="en-US" sz="18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18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pode</a:t>
            </a:r>
            <a:r>
              <a:rPr lang="en-US" sz="18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lançar</a:t>
            </a:r>
            <a:endParaRPr sz="18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r>
              <a:rPr lang="en-US" sz="18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que </a:t>
            </a:r>
            <a:r>
              <a:rPr lang="en-US" sz="18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possui</a:t>
            </a:r>
            <a:r>
              <a:rPr lang="en-US" sz="18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1800" b="0" i="0" u="none" strike="noStrike" cap="none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vazio</a:t>
            </a:r>
            <a:endParaRPr lang="en-US" sz="1800" b="0" i="0" u="none" strike="noStrike" cap="none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73763"/>
              </a:solidFill>
              <a:latin typeface="Calibri"/>
              <a:cs typeface="Calibri"/>
              <a:sym typeface="Calibri"/>
            </a:endParaRPr>
          </a:p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Visibilidade, Tipo, Modificador, Retorno, Nome, Parâmetros, Exceções, Código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5841</Words>
  <Application>Microsoft Office PowerPoint</Application>
  <PresentationFormat>Apresentação na tela (16:9)</PresentationFormat>
  <Paragraphs>567</Paragraphs>
  <Slides>50</Slides>
  <Notes>50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7" baseType="lpstr">
      <vt:lpstr>Century Gothic</vt:lpstr>
      <vt:lpstr>Arial</vt:lpstr>
      <vt:lpstr>Proxima Nova</vt:lpstr>
      <vt:lpstr>Courier New</vt:lpstr>
      <vt:lpstr>Calibri</vt:lpstr>
      <vt:lpstr>Noto Sans Symbols</vt:lpstr>
      <vt:lpstr>Simple Light</vt:lpstr>
      <vt:lpstr>Thiago Leite e Carvalho Engenheiro de Software, Professor, Escritor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Thiago Leite e Carvalho Engenheiro de Software, Professor, Escritor</dc:title>
  <dc:creator>Larissa Mestieri</dc:creator>
  <cp:lastModifiedBy>Thais Rosana de Oliveira da Silva</cp:lastModifiedBy>
  <cp:revision>5</cp:revision>
  <dcterms:modified xsi:type="dcterms:W3CDTF">2022-06-30T13:51:24Z</dcterms:modified>
</cp:coreProperties>
</file>