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Mont" panose="020B0604020202020204" charset="0"/>
      <p:regular r:id="rId13"/>
    </p:embeddedFont>
    <p:embeddedFont>
      <p:font typeface="Mont Bold" panose="020B0604020202020204" charset="0"/>
      <p:regular r:id="rId14"/>
    </p:embeddedFont>
    <p:embeddedFont>
      <p:font typeface="Mont Italics" panose="020B0604020202020204" charset="0"/>
      <p:regular r:id="rId15"/>
    </p:embeddedFont>
    <p:embeddedFont>
      <p:font typeface="Montserrat" panose="00000500000000000000" pitchFamily="2" charset="0"/>
      <p:regular r:id="rId16"/>
    </p:embeddedFont>
    <p:embeddedFont>
      <p:font typeface="Montserrat Bold" panose="020B0604020202020204" charset="0"/>
      <p:regular r:id="rId17"/>
    </p:embeddedFont>
    <p:embeddedFont>
      <p:font typeface="Montserrat Bold Italics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sv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eg"/><Relationship Id="rId13" Type="http://schemas.openxmlformats.org/officeDocument/2006/relationships/image" Target="../media/image41.png"/><Relationship Id="rId18" Type="http://schemas.openxmlformats.org/officeDocument/2006/relationships/image" Target="../media/image13.png"/><Relationship Id="rId3" Type="http://schemas.openxmlformats.org/officeDocument/2006/relationships/image" Target="../media/image3.svg"/><Relationship Id="rId21" Type="http://schemas.openxmlformats.org/officeDocument/2006/relationships/image" Target="../media/image44.svg"/><Relationship Id="rId7" Type="http://schemas.openxmlformats.org/officeDocument/2006/relationships/image" Target="../media/image7.svg"/><Relationship Id="rId12" Type="http://schemas.openxmlformats.org/officeDocument/2006/relationships/image" Target="../media/image40.svg"/><Relationship Id="rId17" Type="http://schemas.openxmlformats.org/officeDocument/2006/relationships/image" Target="../media/image15.png"/><Relationship Id="rId2" Type="http://schemas.openxmlformats.org/officeDocument/2006/relationships/image" Target="../media/image2.png"/><Relationship Id="rId16" Type="http://schemas.openxmlformats.org/officeDocument/2006/relationships/image" Target="../media/image10.sv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39.png"/><Relationship Id="rId5" Type="http://schemas.openxmlformats.org/officeDocument/2006/relationships/image" Target="../media/image37.svg"/><Relationship Id="rId15" Type="http://schemas.openxmlformats.org/officeDocument/2006/relationships/image" Target="../media/image9.png"/><Relationship Id="rId23" Type="http://schemas.openxmlformats.org/officeDocument/2006/relationships/hyperlink" Target="https://www.linkedin.com/in/fabr%C3%ADcio-felipe/" TargetMode="External"/><Relationship Id="rId10" Type="http://schemas.openxmlformats.org/officeDocument/2006/relationships/image" Target="../media/image12.svg"/><Relationship Id="rId19" Type="http://schemas.openxmlformats.org/officeDocument/2006/relationships/image" Target="../media/image14.svg"/><Relationship Id="rId4" Type="http://schemas.openxmlformats.org/officeDocument/2006/relationships/image" Target="../media/image36.png"/><Relationship Id="rId9" Type="http://schemas.openxmlformats.org/officeDocument/2006/relationships/image" Target="../media/image11.png"/><Relationship Id="rId14" Type="http://schemas.openxmlformats.org/officeDocument/2006/relationships/image" Target="../media/image42.svg"/><Relationship Id="rId2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1.png"/><Relationship Id="rId3" Type="http://schemas.openxmlformats.org/officeDocument/2006/relationships/image" Target="../media/image3.svg"/><Relationship Id="rId7" Type="http://schemas.openxmlformats.org/officeDocument/2006/relationships/image" Target="../media/image22.svg"/><Relationship Id="rId12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1.png"/><Relationship Id="rId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14.sv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0.svg"/><Relationship Id="rId3" Type="http://schemas.openxmlformats.org/officeDocument/2006/relationships/image" Target="../media/image24.sv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22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.png"/><Relationship Id="rId9" Type="http://schemas.openxmlformats.org/officeDocument/2006/relationships/image" Target="../media/image25.jpe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5.png"/><Relationship Id="rId18" Type="http://schemas.openxmlformats.org/officeDocument/2006/relationships/image" Target="../media/image32.svg"/><Relationship Id="rId3" Type="http://schemas.openxmlformats.org/officeDocument/2006/relationships/image" Target="../media/image27.svg"/><Relationship Id="rId7" Type="http://schemas.openxmlformats.org/officeDocument/2006/relationships/image" Target="../media/image6.png"/><Relationship Id="rId12" Type="http://schemas.openxmlformats.org/officeDocument/2006/relationships/image" Target="../media/image10.svg"/><Relationship Id="rId17" Type="http://schemas.openxmlformats.org/officeDocument/2006/relationships/image" Target="../media/image31.png"/><Relationship Id="rId2" Type="http://schemas.openxmlformats.org/officeDocument/2006/relationships/image" Target="../media/image26.png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29.png"/><Relationship Id="rId10" Type="http://schemas.openxmlformats.org/officeDocument/2006/relationships/image" Target="../media/image12.svg"/><Relationship Id="rId19" Type="http://schemas.openxmlformats.org/officeDocument/2006/relationships/image" Target="../media/image33.png"/><Relationship Id="rId4" Type="http://schemas.openxmlformats.org/officeDocument/2006/relationships/image" Target="../media/image28.jpe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10.svg"/><Relationship Id="rId12" Type="http://schemas.openxmlformats.org/officeDocument/2006/relationships/image" Target="../media/image2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6.png"/><Relationship Id="rId5" Type="http://schemas.openxmlformats.org/officeDocument/2006/relationships/image" Target="../media/image7.sv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10.svg"/><Relationship Id="rId12" Type="http://schemas.openxmlformats.org/officeDocument/2006/relationships/image" Target="../media/image2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26.png"/><Relationship Id="rId5" Type="http://schemas.openxmlformats.org/officeDocument/2006/relationships/image" Target="../media/image7.sv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35.jpe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22.svg"/><Relationship Id="rId5" Type="http://schemas.openxmlformats.org/officeDocument/2006/relationships/image" Target="../media/image6.png"/><Relationship Id="rId10" Type="http://schemas.openxmlformats.org/officeDocument/2006/relationships/image" Target="../media/image2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48140" y="8329374"/>
            <a:ext cx="8494105" cy="3915251"/>
          </a:xfrm>
          <a:custGeom>
            <a:avLst/>
            <a:gdLst/>
            <a:ahLst/>
            <a:cxnLst/>
            <a:rect l="l" t="t" r="r" b="b"/>
            <a:pathLst>
              <a:path w="8494105" h="3915251">
                <a:moveTo>
                  <a:pt x="0" y="0"/>
                </a:moveTo>
                <a:lnTo>
                  <a:pt x="8494105" y="0"/>
                </a:lnTo>
                <a:lnTo>
                  <a:pt x="8494105" y="3915252"/>
                </a:lnTo>
                <a:lnTo>
                  <a:pt x="0" y="3915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444841" y="6771595"/>
            <a:ext cx="2070564" cy="2070564"/>
            <a:chOff x="0" y="0"/>
            <a:chExt cx="849660" cy="84966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49660" cy="849660"/>
            </a:xfrm>
            <a:custGeom>
              <a:avLst/>
              <a:gdLst/>
              <a:ahLst/>
              <a:cxnLst/>
              <a:rect l="l" t="t" r="r" b="b"/>
              <a:pathLst>
                <a:path w="849660" h="849660">
                  <a:moveTo>
                    <a:pt x="201908" y="0"/>
                  </a:moveTo>
                  <a:lnTo>
                    <a:pt x="647752" y="0"/>
                  </a:lnTo>
                  <a:cubicBezTo>
                    <a:pt x="701301" y="0"/>
                    <a:pt x="752657" y="21272"/>
                    <a:pt x="790523" y="59138"/>
                  </a:cubicBezTo>
                  <a:cubicBezTo>
                    <a:pt x="828388" y="97003"/>
                    <a:pt x="849660" y="148359"/>
                    <a:pt x="849660" y="201908"/>
                  </a:cubicBezTo>
                  <a:lnTo>
                    <a:pt x="849660" y="647752"/>
                  </a:lnTo>
                  <a:cubicBezTo>
                    <a:pt x="849660" y="759263"/>
                    <a:pt x="759263" y="849660"/>
                    <a:pt x="647752" y="849660"/>
                  </a:cubicBezTo>
                  <a:lnTo>
                    <a:pt x="201908" y="849660"/>
                  </a:lnTo>
                  <a:cubicBezTo>
                    <a:pt x="90397" y="849660"/>
                    <a:pt x="0" y="759263"/>
                    <a:pt x="0" y="647752"/>
                  </a:cubicBezTo>
                  <a:lnTo>
                    <a:pt x="0" y="201908"/>
                  </a:lnTo>
                  <a:cubicBezTo>
                    <a:pt x="0" y="90397"/>
                    <a:pt x="90397" y="0"/>
                    <a:pt x="201908" y="0"/>
                  </a:cubicBezTo>
                  <a:close/>
                </a:path>
              </a:pathLst>
            </a:custGeom>
            <a:solidFill>
              <a:srgbClr val="3C4F4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849660" cy="9544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2843845" y="5062501"/>
            <a:ext cx="7559316" cy="7559316"/>
          </a:xfrm>
          <a:custGeom>
            <a:avLst/>
            <a:gdLst/>
            <a:ahLst/>
            <a:cxnLst/>
            <a:rect l="l" t="t" r="r" b="b"/>
            <a:pathLst>
              <a:path w="7559316" h="7559316">
                <a:moveTo>
                  <a:pt x="0" y="0"/>
                </a:moveTo>
                <a:lnTo>
                  <a:pt x="7559316" y="0"/>
                </a:lnTo>
                <a:lnTo>
                  <a:pt x="7559316" y="7559316"/>
                </a:lnTo>
                <a:lnTo>
                  <a:pt x="0" y="75593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 rot="-10800000">
            <a:off x="10812529" y="2834585"/>
            <a:ext cx="7922927" cy="4174402"/>
            <a:chOff x="0" y="0"/>
            <a:chExt cx="8120187" cy="427833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0187" cy="4278334"/>
            </a:xfrm>
            <a:custGeom>
              <a:avLst/>
              <a:gdLst/>
              <a:ahLst/>
              <a:cxnLst/>
              <a:rect l="l" t="t" r="r" b="b"/>
              <a:pathLst>
                <a:path w="8120187" h="4278334">
                  <a:moveTo>
                    <a:pt x="13680" y="0"/>
                  </a:moveTo>
                  <a:lnTo>
                    <a:pt x="8106508" y="0"/>
                  </a:lnTo>
                  <a:cubicBezTo>
                    <a:pt x="8114063" y="0"/>
                    <a:pt x="8120187" y="6125"/>
                    <a:pt x="8120187" y="13680"/>
                  </a:cubicBezTo>
                  <a:lnTo>
                    <a:pt x="8120187" y="4264654"/>
                  </a:lnTo>
                  <a:cubicBezTo>
                    <a:pt x="8120187" y="4268282"/>
                    <a:pt x="8118746" y="4271761"/>
                    <a:pt x="8116181" y="4274327"/>
                  </a:cubicBezTo>
                  <a:cubicBezTo>
                    <a:pt x="8113615" y="4276892"/>
                    <a:pt x="8110135" y="4278334"/>
                    <a:pt x="8106508" y="4278334"/>
                  </a:cubicBezTo>
                  <a:lnTo>
                    <a:pt x="13680" y="4278334"/>
                  </a:lnTo>
                  <a:cubicBezTo>
                    <a:pt x="6125" y="4278334"/>
                    <a:pt x="0" y="4272209"/>
                    <a:pt x="0" y="4264654"/>
                  </a:cubicBezTo>
                  <a:lnTo>
                    <a:pt x="0" y="13680"/>
                  </a:lnTo>
                  <a:cubicBezTo>
                    <a:pt x="0" y="6125"/>
                    <a:pt x="6125" y="0"/>
                    <a:pt x="1368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4F4B">
                    <a:alpha val="100000"/>
                  </a:srgbClr>
                </a:gs>
                <a:gs pos="100000">
                  <a:srgbClr val="A6B6B3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8120187" cy="4297384"/>
            </a:xfrm>
            <a:prstGeom prst="rect">
              <a:avLst/>
            </a:prstGeom>
          </p:spPr>
          <p:txBody>
            <a:bodyPr lIns="21630" tIns="21630" rIns="21630" bIns="21630" rtlCol="0" anchor="ctr"/>
            <a:lstStyle/>
            <a:p>
              <a:pPr algn="ctr">
                <a:lnSpc>
                  <a:spcPts val="385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rot="-10800000">
            <a:off x="8657089" y="6246456"/>
            <a:ext cx="12233807" cy="1627193"/>
          </a:xfrm>
          <a:custGeom>
            <a:avLst/>
            <a:gdLst/>
            <a:ahLst/>
            <a:cxnLst/>
            <a:rect l="l" t="t" r="r" b="b"/>
            <a:pathLst>
              <a:path w="12233807" h="1627193">
                <a:moveTo>
                  <a:pt x="0" y="0"/>
                </a:moveTo>
                <a:lnTo>
                  <a:pt x="12233807" y="0"/>
                </a:lnTo>
                <a:lnTo>
                  <a:pt x="12233807" y="1627193"/>
                </a:lnTo>
                <a:lnTo>
                  <a:pt x="0" y="16271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33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 rot="-10800000">
            <a:off x="10044831" y="2347358"/>
            <a:ext cx="9443061" cy="1702710"/>
          </a:xfrm>
          <a:custGeom>
            <a:avLst/>
            <a:gdLst/>
            <a:ahLst/>
            <a:cxnLst/>
            <a:rect l="l" t="t" r="r" b="b"/>
            <a:pathLst>
              <a:path w="9443061" h="1702710">
                <a:moveTo>
                  <a:pt x="0" y="0"/>
                </a:moveTo>
                <a:lnTo>
                  <a:pt x="9443060" y="0"/>
                </a:lnTo>
                <a:lnTo>
                  <a:pt x="9443060" y="1702711"/>
                </a:lnTo>
                <a:lnTo>
                  <a:pt x="0" y="17027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3738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 rot="-10800000">
            <a:off x="6207483" y="4050069"/>
            <a:ext cx="5579087" cy="2205912"/>
          </a:xfrm>
          <a:custGeom>
            <a:avLst/>
            <a:gdLst/>
            <a:ahLst/>
            <a:cxnLst/>
            <a:rect l="l" t="t" r="r" b="b"/>
            <a:pathLst>
              <a:path w="5579087" h="2205912">
                <a:moveTo>
                  <a:pt x="0" y="0"/>
                </a:moveTo>
                <a:lnTo>
                  <a:pt x="5579087" y="0"/>
                </a:lnTo>
                <a:lnTo>
                  <a:pt x="5579087" y="2205912"/>
                </a:lnTo>
                <a:lnTo>
                  <a:pt x="0" y="22059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r="-201249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3" name="Group 13"/>
          <p:cNvGrpSpPr/>
          <p:nvPr/>
        </p:nvGrpSpPr>
        <p:grpSpPr>
          <a:xfrm>
            <a:off x="12034220" y="3581778"/>
            <a:ext cx="5677831" cy="4795957"/>
            <a:chOff x="0" y="0"/>
            <a:chExt cx="1004552" cy="84852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004552" cy="848526"/>
            </a:xfrm>
            <a:custGeom>
              <a:avLst/>
              <a:gdLst/>
              <a:ahLst/>
              <a:cxnLst/>
              <a:rect l="l" t="t" r="r" b="b"/>
              <a:pathLst>
                <a:path w="1004552" h="848526">
                  <a:moveTo>
                    <a:pt x="73631" y="0"/>
                  </a:moveTo>
                  <a:lnTo>
                    <a:pt x="930921" y="0"/>
                  </a:lnTo>
                  <a:cubicBezTo>
                    <a:pt x="971586" y="0"/>
                    <a:pt x="1004552" y="32966"/>
                    <a:pt x="1004552" y="73631"/>
                  </a:cubicBezTo>
                  <a:lnTo>
                    <a:pt x="1004552" y="774895"/>
                  </a:lnTo>
                  <a:cubicBezTo>
                    <a:pt x="1004552" y="815560"/>
                    <a:pt x="971586" y="848526"/>
                    <a:pt x="930921" y="848526"/>
                  </a:cubicBezTo>
                  <a:lnTo>
                    <a:pt x="73631" y="848526"/>
                  </a:lnTo>
                  <a:cubicBezTo>
                    <a:pt x="32966" y="848526"/>
                    <a:pt x="0" y="815560"/>
                    <a:pt x="0" y="774895"/>
                  </a:cubicBezTo>
                  <a:lnTo>
                    <a:pt x="0" y="73631"/>
                  </a:lnTo>
                  <a:cubicBezTo>
                    <a:pt x="0" y="32966"/>
                    <a:pt x="32966" y="0"/>
                    <a:pt x="73631" y="0"/>
                  </a:cubicBezTo>
                  <a:close/>
                </a:path>
              </a:pathLst>
            </a:custGeom>
            <a:blipFill>
              <a:blip r:embed="rId9"/>
              <a:stretch>
                <a:fillRect r="-19530"/>
              </a:stretch>
            </a:blipFill>
            <a:ln w="85725" cap="rnd">
              <a:solidFill>
                <a:srgbClr val="DADEDC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5" name="Freeform 15"/>
          <p:cNvSpPr/>
          <p:nvPr/>
        </p:nvSpPr>
        <p:spPr>
          <a:xfrm>
            <a:off x="13448630" y="9225548"/>
            <a:ext cx="678866" cy="664540"/>
          </a:xfrm>
          <a:custGeom>
            <a:avLst/>
            <a:gdLst/>
            <a:ahLst/>
            <a:cxnLst/>
            <a:rect l="l" t="t" r="r" b="b"/>
            <a:pathLst>
              <a:path w="678866" h="664540">
                <a:moveTo>
                  <a:pt x="0" y="0"/>
                </a:moveTo>
                <a:lnTo>
                  <a:pt x="678867" y="0"/>
                </a:lnTo>
                <a:lnTo>
                  <a:pt x="678867" y="664541"/>
                </a:lnTo>
                <a:lnTo>
                  <a:pt x="0" y="66454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Freeform 16"/>
          <p:cNvSpPr/>
          <p:nvPr/>
        </p:nvSpPr>
        <p:spPr>
          <a:xfrm>
            <a:off x="10406496" y="4750824"/>
            <a:ext cx="672653" cy="658458"/>
          </a:xfrm>
          <a:custGeom>
            <a:avLst/>
            <a:gdLst/>
            <a:ahLst/>
            <a:cxnLst/>
            <a:rect l="l" t="t" r="r" b="b"/>
            <a:pathLst>
              <a:path w="672653" h="658458">
                <a:moveTo>
                  <a:pt x="0" y="0"/>
                </a:moveTo>
                <a:lnTo>
                  <a:pt x="672653" y="0"/>
                </a:lnTo>
                <a:lnTo>
                  <a:pt x="672653" y="658457"/>
                </a:lnTo>
                <a:lnTo>
                  <a:pt x="0" y="65845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7" name="Freeform 17"/>
          <p:cNvSpPr/>
          <p:nvPr/>
        </p:nvSpPr>
        <p:spPr>
          <a:xfrm>
            <a:off x="808137" y="6255981"/>
            <a:ext cx="441126" cy="431817"/>
          </a:xfrm>
          <a:custGeom>
            <a:avLst/>
            <a:gdLst/>
            <a:ahLst/>
            <a:cxnLst/>
            <a:rect l="l" t="t" r="r" b="b"/>
            <a:pathLst>
              <a:path w="441126" h="431817">
                <a:moveTo>
                  <a:pt x="0" y="0"/>
                </a:moveTo>
                <a:lnTo>
                  <a:pt x="441126" y="0"/>
                </a:lnTo>
                <a:lnTo>
                  <a:pt x="441126" y="431817"/>
                </a:lnTo>
                <a:lnTo>
                  <a:pt x="0" y="43181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>
            <a:off x="15287670" y="6712"/>
            <a:ext cx="3000330" cy="2043975"/>
          </a:xfrm>
          <a:custGeom>
            <a:avLst/>
            <a:gdLst/>
            <a:ahLst/>
            <a:cxnLst/>
            <a:rect l="l" t="t" r="r" b="b"/>
            <a:pathLst>
              <a:path w="3000330" h="2043975">
                <a:moveTo>
                  <a:pt x="0" y="0"/>
                </a:moveTo>
                <a:lnTo>
                  <a:pt x="3000330" y="0"/>
                </a:lnTo>
                <a:lnTo>
                  <a:pt x="3000330" y="2043976"/>
                </a:lnTo>
                <a:lnTo>
                  <a:pt x="0" y="204397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Freeform 19"/>
          <p:cNvSpPr/>
          <p:nvPr/>
        </p:nvSpPr>
        <p:spPr>
          <a:xfrm>
            <a:off x="10132702" y="541411"/>
            <a:ext cx="5253451" cy="974578"/>
          </a:xfrm>
          <a:custGeom>
            <a:avLst/>
            <a:gdLst/>
            <a:ahLst/>
            <a:cxnLst/>
            <a:rect l="l" t="t" r="r" b="b"/>
            <a:pathLst>
              <a:path w="5253451" h="974578">
                <a:moveTo>
                  <a:pt x="0" y="0"/>
                </a:moveTo>
                <a:lnTo>
                  <a:pt x="5253451" y="0"/>
                </a:lnTo>
                <a:lnTo>
                  <a:pt x="5253451" y="974578"/>
                </a:lnTo>
                <a:lnTo>
                  <a:pt x="0" y="974578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t="-220743" b="-21830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Freeform 20"/>
          <p:cNvSpPr/>
          <p:nvPr/>
        </p:nvSpPr>
        <p:spPr>
          <a:xfrm>
            <a:off x="1626112" y="6952866"/>
            <a:ext cx="1708023" cy="1708023"/>
          </a:xfrm>
          <a:custGeom>
            <a:avLst/>
            <a:gdLst/>
            <a:ahLst/>
            <a:cxnLst/>
            <a:rect l="l" t="t" r="r" b="b"/>
            <a:pathLst>
              <a:path w="1708023" h="1708023">
                <a:moveTo>
                  <a:pt x="0" y="0"/>
                </a:moveTo>
                <a:lnTo>
                  <a:pt x="1708022" y="0"/>
                </a:lnTo>
                <a:lnTo>
                  <a:pt x="1708022" y="1708022"/>
                </a:lnTo>
                <a:lnTo>
                  <a:pt x="0" y="170802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TextBox 21"/>
          <p:cNvSpPr txBox="1"/>
          <p:nvPr/>
        </p:nvSpPr>
        <p:spPr>
          <a:xfrm>
            <a:off x="3623994" y="6695691"/>
            <a:ext cx="4321970" cy="932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12"/>
              </a:lnSpc>
            </a:pPr>
            <a:r>
              <a:rPr lang="en-US" sz="4509">
                <a:solidFill>
                  <a:srgbClr val="3C4F4B"/>
                </a:solidFill>
                <a:latin typeface="Mont"/>
                <a:ea typeface="Mont"/>
                <a:cs typeface="Mont"/>
                <a:sym typeface="Mont"/>
              </a:rPr>
              <a:t>Apresentador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623994" y="7394523"/>
            <a:ext cx="4321970" cy="932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12"/>
              </a:lnSpc>
            </a:pPr>
            <a:r>
              <a:rPr lang="en-US" sz="4509" b="1">
                <a:solidFill>
                  <a:srgbClr val="3C4F4B"/>
                </a:solidFill>
                <a:latin typeface="Mont Bold"/>
                <a:ea typeface="Mont Bold"/>
                <a:cs typeface="Mont Bold"/>
                <a:sym typeface="Mont Bold"/>
              </a:rPr>
              <a:t>Fabrício Felipe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1804239"/>
            <a:ext cx="8531498" cy="238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69"/>
              </a:lnSpc>
            </a:pPr>
            <a:r>
              <a:rPr lang="en-US" sz="8999" b="1" i="1">
                <a:solidFill>
                  <a:srgbClr val="3C4F4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O que dizem </a:t>
            </a:r>
            <a:r>
              <a:rPr lang="en-US" sz="8999" b="1" i="1">
                <a:solidFill>
                  <a:srgbClr val="8B1D36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sobre mim?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4217386"/>
            <a:ext cx="8636851" cy="1191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39"/>
              </a:lnSpc>
            </a:pPr>
            <a:r>
              <a:rPr lang="en-US" sz="3999" i="1">
                <a:solidFill>
                  <a:srgbClr val="3C4F4B"/>
                </a:solidFill>
                <a:latin typeface="Mont Italics"/>
                <a:ea typeface="Mont Italics"/>
                <a:cs typeface="Mont Italics"/>
                <a:sym typeface="Mont Italics"/>
              </a:rPr>
              <a:t>Autoimagem </a:t>
            </a:r>
          </a:p>
          <a:p>
            <a:pPr algn="l">
              <a:lnSpc>
                <a:spcPts val="4039"/>
              </a:lnSpc>
            </a:pPr>
            <a:r>
              <a:rPr lang="en-US" sz="3999" i="1">
                <a:solidFill>
                  <a:srgbClr val="8B1D36"/>
                </a:solidFill>
                <a:latin typeface="Mont Italics"/>
                <a:ea typeface="Mont Italics"/>
                <a:cs typeface="Mont Italics"/>
                <a:sym typeface="Mont Italics"/>
              </a:rPr>
              <a:t>x </a:t>
            </a:r>
            <a:r>
              <a:rPr lang="en-US" sz="3999" i="1">
                <a:solidFill>
                  <a:srgbClr val="3C4F4B"/>
                </a:solidFill>
                <a:latin typeface="Mont Italics"/>
                <a:ea typeface="Mont Italics"/>
                <a:cs typeface="Mont Italics"/>
                <a:sym typeface="Mont Italics"/>
              </a:rPr>
              <a:t>Imagem percebida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404110"/>
            <a:ext cx="16230600" cy="6854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9"/>
              </a:lnSpc>
            </a:pPr>
            <a:r>
              <a:rPr lang="en-US" sz="3000" b="1">
                <a:solidFill>
                  <a:srgbClr val="8B1D3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Top 10 Técnicas de Leil Lowndes</a:t>
            </a:r>
          </a:p>
          <a:p>
            <a:pPr marL="647700" lvl="1" indent="-323850" algn="l">
              <a:lnSpc>
                <a:spcPts val="3629"/>
              </a:lnSpc>
              <a:buFont typeface="Arial"/>
              <a:buChar char="•"/>
            </a:pPr>
            <a:r>
              <a:rPr lang="en-US" sz="3000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Sorria com os olhos: Demonstre simpatia antes mesmo de falar.</a:t>
            </a:r>
          </a:p>
          <a:p>
            <a:pPr marL="647700" lvl="1" indent="-323850" algn="l">
              <a:lnSpc>
                <a:spcPts val="3629"/>
              </a:lnSpc>
              <a:buFont typeface="Arial"/>
              <a:buChar char="•"/>
            </a:pPr>
            <a:r>
              <a:rPr lang="en-US" sz="3000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Olhar mágico (3 segundos): Mantenha contato visual direto por 3 segundos ao iniciar a fala.</a:t>
            </a:r>
          </a:p>
          <a:p>
            <a:pPr marL="647700" lvl="1" indent="-323850" algn="l">
              <a:lnSpc>
                <a:spcPts val="3629"/>
              </a:lnSpc>
              <a:buFont typeface="Arial"/>
              <a:buChar char="•"/>
            </a:pPr>
            <a:r>
              <a:rPr lang="en-US" sz="3000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Pausas dramáticas: Use pausas estratégicas para gerar impacto.</a:t>
            </a:r>
          </a:p>
          <a:p>
            <a:pPr marL="647700" lvl="1" indent="-323850" algn="l">
              <a:lnSpc>
                <a:spcPts val="3629"/>
              </a:lnSpc>
              <a:buFont typeface="Arial"/>
              <a:buChar char="•"/>
            </a:pPr>
            <a:r>
              <a:rPr lang="en-US" sz="3000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Perguntas abertas: Estimule conexão genuína com perguntas que convidam a falar.</a:t>
            </a:r>
          </a:p>
          <a:p>
            <a:pPr marL="647700" lvl="1" indent="-323850" algn="l">
              <a:lnSpc>
                <a:spcPts val="3629"/>
              </a:lnSpc>
              <a:buFont typeface="Arial"/>
              <a:buChar char="•"/>
            </a:pPr>
            <a:r>
              <a:rPr lang="en-US" sz="3000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Espelhamento sutil: Replique gestos e posturas com naturalidade.</a:t>
            </a:r>
          </a:p>
          <a:p>
            <a:pPr marL="647700" lvl="1" indent="-323850" algn="l">
              <a:lnSpc>
                <a:spcPts val="3629"/>
              </a:lnSpc>
              <a:buFont typeface="Arial"/>
              <a:buChar char="•"/>
            </a:pPr>
            <a:r>
              <a:rPr lang="en-US" sz="3000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Diga o nome da pessoa: Reforça vínculo e atenção.</a:t>
            </a:r>
          </a:p>
          <a:p>
            <a:pPr marL="647700" lvl="1" indent="-323850" algn="l">
              <a:lnSpc>
                <a:spcPts val="3629"/>
              </a:lnSpc>
              <a:buFont typeface="Arial"/>
              <a:buChar char="•"/>
            </a:pPr>
            <a:r>
              <a:rPr lang="en-US" sz="3000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Evite bloqueadores de conexão: Frases como “Isso não é bem assim” quebram a empatia.</a:t>
            </a:r>
          </a:p>
          <a:p>
            <a:pPr marL="647700" lvl="1" indent="-323850" algn="l">
              <a:lnSpc>
                <a:spcPts val="3629"/>
              </a:lnSpc>
              <a:buFont typeface="Arial"/>
              <a:buChar char="•"/>
            </a:pPr>
            <a:r>
              <a:rPr lang="en-US" sz="3000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Ênfase emocional: Dê vida às palavras com entonação sincera.</a:t>
            </a:r>
          </a:p>
          <a:p>
            <a:pPr marL="647700" lvl="1" indent="-323850" algn="l">
              <a:lnSpc>
                <a:spcPts val="3629"/>
              </a:lnSpc>
              <a:buFont typeface="Arial"/>
              <a:buChar char="•"/>
            </a:pPr>
            <a:r>
              <a:rPr lang="en-US" sz="3000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Observe com curiosidade: Torne-se um “detetive social” da linguagem corporal.</a:t>
            </a:r>
          </a:p>
          <a:p>
            <a:pPr marL="647700" lvl="1" indent="-323850" algn="l">
              <a:lnSpc>
                <a:spcPts val="3629"/>
              </a:lnSpc>
              <a:buFont typeface="Arial"/>
              <a:buChar char="•"/>
            </a:pPr>
            <a:r>
              <a:rPr lang="en-US" sz="3000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Treine fala livre: Pegue temas simples e fale por 2 minutos como se estivesse em um podcast.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190625"/>
            <a:ext cx="9104002" cy="822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5"/>
              </a:lnSpc>
            </a:pPr>
            <a:r>
              <a:rPr lang="en-US" sz="6500" b="1" i="1">
                <a:solidFill>
                  <a:srgbClr val="3C4F4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Encerramento</a:t>
            </a:r>
          </a:p>
        </p:txBody>
      </p:sp>
      <p:sp>
        <p:nvSpPr>
          <p:cNvPr id="4" name="Freeform 4"/>
          <p:cNvSpPr/>
          <p:nvPr/>
        </p:nvSpPr>
        <p:spPr>
          <a:xfrm>
            <a:off x="15287670" y="6712"/>
            <a:ext cx="3000330" cy="2043975"/>
          </a:xfrm>
          <a:custGeom>
            <a:avLst/>
            <a:gdLst/>
            <a:ahLst/>
            <a:cxnLst/>
            <a:rect l="l" t="t" r="r" b="b"/>
            <a:pathLst>
              <a:path w="3000330" h="2043975">
                <a:moveTo>
                  <a:pt x="0" y="0"/>
                </a:moveTo>
                <a:lnTo>
                  <a:pt x="3000330" y="0"/>
                </a:lnTo>
                <a:lnTo>
                  <a:pt x="3000330" y="2043976"/>
                </a:lnTo>
                <a:lnTo>
                  <a:pt x="0" y="2043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10132702" y="541411"/>
            <a:ext cx="5253451" cy="974578"/>
          </a:xfrm>
          <a:custGeom>
            <a:avLst/>
            <a:gdLst/>
            <a:ahLst/>
            <a:cxnLst/>
            <a:rect l="l" t="t" r="r" b="b"/>
            <a:pathLst>
              <a:path w="5253451" h="974578">
                <a:moveTo>
                  <a:pt x="0" y="0"/>
                </a:moveTo>
                <a:lnTo>
                  <a:pt x="5253451" y="0"/>
                </a:lnTo>
                <a:lnTo>
                  <a:pt x="5253451" y="974578"/>
                </a:lnTo>
                <a:lnTo>
                  <a:pt x="0" y="9745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0743" b="-21830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3470985" y="9061452"/>
            <a:ext cx="5317633" cy="2451096"/>
          </a:xfrm>
          <a:custGeom>
            <a:avLst/>
            <a:gdLst/>
            <a:ahLst/>
            <a:cxnLst/>
            <a:rect l="l" t="t" r="r" b="b"/>
            <a:pathLst>
              <a:path w="5317633" h="2451096">
                <a:moveTo>
                  <a:pt x="0" y="0"/>
                </a:moveTo>
                <a:lnTo>
                  <a:pt x="5317633" y="0"/>
                </a:lnTo>
                <a:lnTo>
                  <a:pt x="5317633" y="2451096"/>
                </a:lnTo>
                <a:lnTo>
                  <a:pt x="0" y="2451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76652" y="4960829"/>
            <a:ext cx="7340353" cy="7340353"/>
          </a:xfrm>
          <a:custGeom>
            <a:avLst/>
            <a:gdLst/>
            <a:ahLst/>
            <a:cxnLst/>
            <a:rect l="l" t="t" r="r" b="b"/>
            <a:pathLst>
              <a:path w="7340353" h="7340353">
                <a:moveTo>
                  <a:pt x="0" y="0"/>
                </a:moveTo>
                <a:lnTo>
                  <a:pt x="7340353" y="0"/>
                </a:lnTo>
                <a:lnTo>
                  <a:pt x="7340353" y="7340353"/>
                </a:lnTo>
                <a:lnTo>
                  <a:pt x="0" y="73403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12570987" y="5553501"/>
            <a:ext cx="6025836" cy="3174870"/>
            <a:chOff x="0" y="0"/>
            <a:chExt cx="8120187" cy="42783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0187" cy="4278334"/>
            </a:xfrm>
            <a:custGeom>
              <a:avLst/>
              <a:gdLst/>
              <a:ahLst/>
              <a:cxnLst/>
              <a:rect l="l" t="t" r="r" b="b"/>
              <a:pathLst>
                <a:path w="8120187" h="4278334">
                  <a:moveTo>
                    <a:pt x="17987" y="0"/>
                  </a:moveTo>
                  <a:lnTo>
                    <a:pt x="8102200" y="0"/>
                  </a:lnTo>
                  <a:cubicBezTo>
                    <a:pt x="8112134" y="0"/>
                    <a:pt x="8120187" y="8053"/>
                    <a:pt x="8120187" y="17987"/>
                  </a:cubicBezTo>
                  <a:lnTo>
                    <a:pt x="8120187" y="4260347"/>
                  </a:lnTo>
                  <a:cubicBezTo>
                    <a:pt x="8120187" y="4265117"/>
                    <a:pt x="8118292" y="4269692"/>
                    <a:pt x="8114919" y="4273066"/>
                  </a:cubicBezTo>
                  <a:cubicBezTo>
                    <a:pt x="8111546" y="4276439"/>
                    <a:pt x="8106971" y="4278334"/>
                    <a:pt x="8102200" y="4278334"/>
                  </a:cubicBezTo>
                  <a:lnTo>
                    <a:pt x="17987" y="4278334"/>
                  </a:lnTo>
                  <a:cubicBezTo>
                    <a:pt x="8053" y="4278334"/>
                    <a:pt x="0" y="4270281"/>
                    <a:pt x="0" y="4260347"/>
                  </a:cubicBezTo>
                  <a:lnTo>
                    <a:pt x="0" y="17987"/>
                  </a:lnTo>
                  <a:cubicBezTo>
                    <a:pt x="0" y="8053"/>
                    <a:pt x="8053" y="0"/>
                    <a:pt x="179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B6A6A7">
                    <a:alpha val="100000"/>
                  </a:srgbClr>
                </a:gs>
                <a:gs pos="100000">
                  <a:srgbClr val="8B1D36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8120187" cy="4297384"/>
            </a:xfrm>
            <a:prstGeom prst="rect">
              <a:avLst/>
            </a:prstGeom>
          </p:spPr>
          <p:txBody>
            <a:bodyPr lIns="21630" tIns="21630" rIns="21630" bIns="21630" rtlCol="0" anchor="ctr"/>
            <a:lstStyle/>
            <a:p>
              <a:pPr algn="ctr">
                <a:lnSpc>
                  <a:spcPts val="385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10984667" y="8148423"/>
            <a:ext cx="9304506" cy="1237572"/>
          </a:xfrm>
          <a:custGeom>
            <a:avLst/>
            <a:gdLst/>
            <a:ahLst/>
            <a:cxnLst/>
            <a:rect l="l" t="t" r="r" b="b"/>
            <a:pathLst>
              <a:path w="9304506" h="1237572">
                <a:moveTo>
                  <a:pt x="0" y="0"/>
                </a:moveTo>
                <a:lnTo>
                  <a:pt x="9304507" y="0"/>
                </a:lnTo>
                <a:lnTo>
                  <a:pt x="9304507" y="1237573"/>
                </a:lnTo>
                <a:lnTo>
                  <a:pt x="0" y="1237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33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 rot="-10800000">
            <a:off x="15265273" y="5128946"/>
            <a:ext cx="7181985" cy="1295008"/>
          </a:xfrm>
          <a:custGeom>
            <a:avLst/>
            <a:gdLst/>
            <a:ahLst/>
            <a:cxnLst/>
            <a:rect l="l" t="t" r="r" b="b"/>
            <a:pathLst>
              <a:path w="7181985" h="1295008">
                <a:moveTo>
                  <a:pt x="0" y="0"/>
                </a:moveTo>
                <a:lnTo>
                  <a:pt x="7181985" y="0"/>
                </a:lnTo>
                <a:lnTo>
                  <a:pt x="7181985" y="1295009"/>
                </a:lnTo>
                <a:lnTo>
                  <a:pt x="0" y="12950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738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 rot="-10800000">
            <a:off x="12069189" y="6477946"/>
            <a:ext cx="1295627" cy="1677722"/>
          </a:xfrm>
          <a:custGeom>
            <a:avLst/>
            <a:gdLst/>
            <a:ahLst/>
            <a:cxnLst/>
            <a:rect l="l" t="t" r="r" b="b"/>
            <a:pathLst>
              <a:path w="1295627" h="1677722">
                <a:moveTo>
                  <a:pt x="0" y="0"/>
                </a:moveTo>
                <a:lnTo>
                  <a:pt x="1295627" y="0"/>
                </a:lnTo>
                <a:lnTo>
                  <a:pt x="1295627" y="1677722"/>
                </a:lnTo>
                <a:lnTo>
                  <a:pt x="0" y="16777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r="-886598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9" name="Group 9"/>
          <p:cNvGrpSpPr/>
          <p:nvPr/>
        </p:nvGrpSpPr>
        <p:grpSpPr>
          <a:xfrm>
            <a:off x="9121603" y="2417879"/>
            <a:ext cx="7119085" cy="5369694"/>
            <a:chOff x="0" y="0"/>
            <a:chExt cx="1184298" cy="8932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84298" cy="893277"/>
            </a:xfrm>
            <a:custGeom>
              <a:avLst/>
              <a:gdLst/>
              <a:ahLst/>
              <a:cxnLst/>
              <a:rect l="l" t="t" r="r" b="b"/>
              <a:pathLst>
                <a:path w="1184298" h="893277">
                  <a:moveTo>
                    <a:pt x="58724" y="0"/>
                  </a:moveTo>
                  <a:lnTo>
                    <a:pt x="1125573" y="0"/>
                  </a:lnTo>
                  <a:cubicBezTo>
                    <a:pt x="1141148" y="0"/>
                    <a:pt x="1156085" y="6187"/>
                    <a:pt x="1167098" y="17200"/>
                  </a:cubicBezTo>
                  <a:cubicBezTo>
                    <a:pt x="1178111" y="28213"/>
                    <a:pt x="1184298" y="43150"/>
                    <a:pt x="1184298" y="58724"/>
                  </a:cubicBezTo>
                  <a:lnTo>
                    <a:pt x="1184298" y="834553"/>
                  </a:lnTo>
                  <a:cubicBezTo>
                    <a:pt x="1184298" y="866985"/>
                    <a:pt x="1158006" y="893277"/>
                    <a:pt x="1125573" y="893277"/>
                  </a:cubicBezTo>
                  <a:lnTo>
                    <a:pt x="58724" y="893277"/>
                  </a:lnTo>
                  <a:cubicBezTo>
                    <a:pt x="43150" y="893277"/>
                    <a:pt x="28213" y="887090"/>
                    <a:pt x="17200" y="876077"/>
                  </a:cubicBezTo>
                  <a:cubicBezTo>
                    <a:pt x="6187" y="865064"/>
                    <a:pt x="0" y="850127"/>
                    <a:pt x="0" y="834553"/>
                  </a:cubicBezTo>
                  <a:lnTo>
                    <a:pt x="0" y="58724"/>
                  </a:lnTo>
                  <a:cubicBezTo>
                    <a:pt x="0" y="43150"/>
                    <a:pt x="6187" y="28213"/>
                    <a:pt x="17200" y="17200"/>
                  </a:cubicBezTo>
                  <a:cubicBezTo>
                    <a:pt x="28213" y="6187"/>
                    <a:pt x="43150" y="0"/>
                    <a:pt x="58724" y="0"/>
                  </a:cubicBezTo>
                  <a:close/>
                </a:path>
              </a:pathLst>
            </a:custGeom>
            <a:blipFill>
              <a:blip r:embed="rId8"/>
              <a:stretch>
                <a:fillRect l="-954" r="-954"/>
              </a:stretch>
            </a:blipFill>
            <a:ln w="85725" cap="rnd">
              <a:solidFill>
                <a:srgbClr val="8B1D36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1" name="Freeform 11"/>
          <p:cNvSpPr/>
          <p:nvPr/>
        </p:nvSpPr>
        <p:spPr>
          <a:xfrm>
            <a:off x="8970414" y="7863712"/>
            <a:ext cx="441126" cy="431817"/>
          </a:xfrm>
          <a:custGeom>
            <a:avLst/>
            <a:gdLst/>
            <a:ahLst/>
            <a:cxnLst/>
            <a:rect l="l" t="t" r="r" b="b"/>
            <a:pathLst>
              <a:path w="441126" h="431817">
                <a:moveTo>
                  <a:pt x="0" y="0"/>
                </a:moveTo>
                <a:lnTo>
                  <a:pt x="441126" y="0"/>
                </a:lnTo>
                <a:lnTo>
                  <a:pt x="441126" y="431816"/>
                </a:lnTo>
                <a:lnTo>
                  <a:pt x="0" y="4318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>
            <a:off x="1028700" y="4398014"/>
            <a:ext cx="789309" cy="772652"/>
          </a:xfrm>
          <a:custGeom>
            <a:avLst/>
            <a:gdLst/>
            <a:ahLst/>
            <a:cxnLst/>
            <a:rect l="l" t="t" r="r" b="b"/>
            <a:pathLst>
              <a:path w="789309" h="772652">
                <a:moveTo>
                  <a:pt x="0" y="0"/>
                </a:moveTo>
                <a:lnTo>
                  <a:pt x="789309" y="0"/>
                </a:lnTo>
                <a:lnTo>
                  <a:pt x="789309" y="772652"/>
                </a:lnTo>
                <a:lnTo>
                  <a:pt x="0" y="7726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Freeform 13"/>
          <p:cNvSpPr/>
          <p:nvPr/>
        </p:nvSpPr>
        <p:spPr>
          <a:xfrm>
            <a:off x="1028700" y="5598559"/>
            <a:ext cx="789309" cy="772652"/>
          </a:xfrm>
          <a:custGeom>
            <a:avLst/>
            <a:gdLst/>
            <a:ahLst/>
            <a:cxnLst/>
            <a:rect l="l" t="t" r="r" b="b"/>
            <a:pathLst>
              <a:path w="789309" h="772652">
                <a:moveTo>
                  <a:pt x="0" y="0"/>
                </a:moveTo>
                <a:lnTo>
                  <a:pt x="789309" y="0"/>
                </a:lnTo>
                <a:lnTo>
                  <a:pt x="789309" y="772652"/>
                </a:lnTo>
                <a:lnTo>
                  <a:pt x="0" y="7726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Freeform 14"/>
          <p:cNvSpPr/>
          <p:nvPr/>
        </p:nvSpPr>
        <p:spPr>
          <a:xfrm>
            <a:off x="1028700" y="6799836"/>
            <a:ext cx="789309" cy="772652"/>
          </a:xfrm>
          <a:custGeom>
            <a:avLst/>
            <a:gdLst/>
            <a:ahLst/>
            <a:cxnLst/>
            <a:rect l="l" t="t" r="r" b="b"/>
            <a:pathLst>
              <a:path w="789309" h="772652">
                <a:moveTo>
                  <a:pt x="0" y="0"/>
                </a:moveTo>
                <a:lnTo>
                  <a:pt x="789309" y="0"/>
                </a:lnTo>
                <a:lnTo>
                  <a:pt x="789309" y="772652"/>
                </a:lnTo>
                <a:lnTo>
                  <a:pt x="0" y="7726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1028700" y="945175"/>
            <a:ext cx="8683252" cy="213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90"/>
              </a:lnSpc>
            </a:pPr>
            <a:r>
              <a:rPr lang="en-US" sz="10350" b="1">
                <a:solidFill>
                  <a:srgbClr val="3C4F4B"/>
                </a:solidFill>
                <a:latin typeface="Mont Bold"/>
                <a:ea typeface="Mont Bold"/>
                <a:cs typeface="Mont Bold"/>
                <a:sym typeface="Mont Bold"/>
              </a:rPr>
              <a:t>Obrigado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2680901"/>
            <a:ext cx="8360241" cy="1291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61"/>
              </a:lnSpc>
            </a:pPr>
            <a:r>
              <a:rPr lang="en-US" sz="6257" b="1">
                <a:solidFill>
                  <a:srgbClr val="8B1D36"/>
                </a:solidFill>
                <a:latin typeface="Mont Bold"/>
                <a:ea typeface="Mont Bold"/>
                <a:cs typeface="Mont Bold"/>
                <a:sym typeface="Mont Bold"/>
              </a:rPr>
              <a:t>Pela Atenção</a:t>
            </a:r>
          </a:p>
        </p:txBody>
      </p:sp>
      <p:sp>
        <p:nvSpPr>
          <p:cNvPr id="17" name="Freeform 17"/>
          <p:cNvSpPr/>
          <p:nvPr/>
        </p:nvSpPr>
        <p:spPr>
          <a:xfrm>
            <a:off x="1215963" y="4575644"/>
            <a:ext cx="414783" cy="417392"/>
          </a:xfrm>
          <a:custGeom>
            <a:avLst/>
            <a:gdLst/>
            <a:ahLst/>
            <a:cxnLst/>
            <a:rect l="l" t="t" r="r" b="b"/>
            <a:pathLst>
              <a:path w="414783" h="417392">
                <a:moveTo>
                  <a:pt x="0" y="0"/>
                </a:moveTo>
                <a:lnTo>
                  <a:pt x="414783" y="0"/>
                </a:lnTo>
                <a:lnTo>
                  <a:pt x="414783" y="417392"/>
                </a:lnTo>
                <a:lnTo>
                  <a:pt x="0" y="4173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>
            <a:off x="1218009" y="5779539"/>
            <a:ext cx="410692" cy="410692"/>
          </a:xfrm>
          <a:custGeom>
            <a:avLst/>
            <a:gdLst/>
            <a:ahLst/>
            <a:cxnLst/>
            <a:rect l="l" t="t" r="r" b="b"/>
            <a:pathLst>
              <a:path w="410692" h="410692">
                <a:moveTo>
                  <a:pt x="0" y="0"/>
                </a:moveTo>
                <a:lnTo>
                  <a:pt x="410691" y="0"/>
                </a:lnTo>
                <a:lnTo>
                  <a:pt x="410691" y="410692"/>
                </a:lnTo>
                <a:lnTo>
                  <a:pt x="0" y="4106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9" name="Freeform 19"/>
          <p:cNvSpPr/>
          <p:nvPr/>
        </p:nvSpPr>
        <p:spPr>
          <a:xfrm>
            <a:off x="16661572" y="3157725"/>
            <a:ext cx="252526" cy="247197"/>
          </a:xfrm>
          <a:custGeom>
            <a:avLst/>
            <a:gdLst/>
            <a:ahLst/>
            <a:cxnLst/>
            <a:rect l="l" t="t" r="r" b="b"/>
            <a:pathLst>
              <a:path w="252526" h="247197">
                <a:moveTo>
                  <a:pt x="0" y="0"/>
                </a:moveTo>
                <a:lnTo>
                  <a:pt x="252526" y="0"/>
                </a:lnTo>
                <a:lnTo>
                  <a:pt x="252526" y="247196"/>
                </a:lnTo>
                <a:lnTo>
                  <a:pt x="0" y="24719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0" name="Freeform 20"/>
          <p:cNvSpPr/>
          <p:nvPr/>
        </p:nvSpPr>
        <p:spPr>
          <a:xfrm>
            <a:off x="15287670" y="6712"/>
            <a:ext cx="3000330" cy="2043975"/>
          </a:xfrm>
          <a:custGeom>
            <a:avLst/>
            <a:gdLst/>
            <a:ahLst/>
            <a:cxnLst/>
            <a:rect l="l" t="t" r="r" b="b"/>
            <a:pathLst>
              <a:path w="3000330" h="2043975">
                <a:moveTo>
                  <a:pt x="0" y="0"/>
                </a:moveTo>
                <a:lnTo>
                  <a:pt x="3000330" y="0"/>
                </a:lnTo>
                <a:lnTo>
                  <a:pt x="3000330" y="2043976"/>
                </a:lnTo>
                <a:lnTo>
                  <a:pt x="0" y="2043976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Freeform 21"/>
          <p:cNvSpPr/>
          <p:nvPr/>
        </p:nvSpPr>
        <p:spPr>
          <a:xfrm>
            <a:off x="15249165" y="9747946"/>
            <a:ext cx="305541" cy="299093"/>
          </a:xfrm>
          <a:custGeom>
            <a:avLst/>
            <a:gdLst/>
            <a:ahLst/>
            <a:cxnLst/>
            <a:rect l="l" t="t" r="r" b="b"/>
            <a:pathLst>
              <a:path w="305541" h="299093">
                <a:moveTo>
                  <a:pt x="0" y="0"/>
                </a:moveTo>
                <a:lnTo>
                  <a:pt x="305541" y="0"/>
                </a:lnTo>
                <a:lnTo>
                  <a:pt x="305541" y="299093"/>
                </a:lnTo>
                <a:lnTo>
                  <a:pt x="0" y="29909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" name="Freeform 22"/>
          <p:cNvSpPr/>
          <p:nvPr/>
        </p:nvSpPr>
        <p:spPr>
          <a:xfrm>
            <a:off x="-2155511" y="-1923351"/>
            <a:ext cx="5749290" cy="5749290"/>
          </a:xfrm>
          <a:custGeom>
            <a:avLst/>
            <a:gdLst/>
            <a:ahLst/>
            <a:cxnLst/>
            <a:rect l="l" t="t" r="r" b="b"/>
            <a:pathLst>
              <a:path w="5749290" h="5749290">
                <a:moveTo>
                  <a:pt x="0" y="0"/>
                </a:moveTo>
                <a:lnTo>
                  <a:pt x="5749290" y="0"/>
                </a:lnTo>
                <a:lnTo>
                  <a:pt x="5749290" y="5749290"/>
                </a:lnTo>
                <a:lnTo>
                  <a:pt x="0" y="57492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3" name="Freeform 23"/>
          <p:cNvSpPr/>
          <p:nvPr/>
        </p:nvSpPr>
        <p:spPr>
          <a:xfrm>
            <a:off x="1198655" y="6947916"/>
            <a:ext cx="449398" cy="449398"/>
          </a:xfrm>
          <a:custGeom>
            <a:avLst/>
            <a:gdLst/>
            <a:ahLst/>
            <a:cxnLst/>
            <a:rect l="l" t="t" r="r" b="b"/>
            <a:pathLst>
              <a:path w="449398" h="449398">
                <a:moveTo>
                  <a:pt x="0" y="0"/>
                </a:moveTo>
                <a:lnTo>
                  <a:pt x="449399" y="0"/>
                </a:lnTo>
                <a:lnTo>
                  <a:pt x="449399" y="449398"/>
                </a:lnTo>
                <a:lnTo>
                  <a:pt x="0" y="44939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4" name="Freeform 24"/>
          <p:cNvSpPr/>
          <p:nvPr/>
        </p:nvSpPr>
        <p:spPr>
          <a:xfrm>
            <a:off x="10132702" y="541411"/>
            <a:ext cx="5253451" cy="974578"/>
          </a:xfrm>
          <a:custGeom>
            <a:avLst/>
            <a:gdLst/>
            <a:ahLst/>
            <a:cxnLst/>
            <a:rect l="l" t="t" r="r" b="b"/>
            <a:pathLst>
              <a:path w="5253451" h="974578">
                <a:moveTo>
                  <a:pt x="0" y="0"/>
                </a:moveTo>
                <a:lnTo>
                  <a:pt x="5253451" y="0"/>
                </a:lnTo>
                <a:lnTo>
                  <a:pt x="5253451" y="974578"/>
                </a:lnTo>
                <a:lnTo>
                  <a:pt x="0" y="974578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t="-220743" b="-21830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5" name="TextBox 25"/>
          <p:cNvSpPr txBox="1"/>
          <p:nvPr/>
        </p:nvSpPr>
        <p:spPr>
          <a:xfrm>
            <a:off x="1990498" y="4416336"/>
            <a:ext cx="2154588" cy="354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23"/>
              </a:lnSpc>
            </a:pPr>
            <a:r>
              <a:rPr lang="en-US" sz="2199" b="1">
                <a:solidFill>
                  <a:srgbClr val="8B1D36"/>
                </a:solidFill>
                <a:latin typeface="Mont Bold"/>
                <a:ea typeface="Mont Bold"/>
                <a:cs typeface="Mont Bold"/>
                <a:sym typeface="Mont Bold"/>
              </a:rPr>
              <a:t>Telefone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990498" y="4769313"/>
            <a:ext cx="4547133" cy="354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23"/>
              </a:lnSpc>
            </a:pPr>
            <a:r>
              <a:rPr lang="en-US" sz="2199">
                <a:solidFill>
                  <a:srgbClr val="3C4F4B"/>
                </a:solidFill>
                <a:latin typeface="Mont"/>
                <a:ea typeface="Mont"/>
                <a:cs typeface="Mont"/>
                <a:sym typeface="Mont"/>
              </a:rPr>
              <a:t>+55 18 99710-6779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990498" y="5616881"/>
            <a:ext cx="2154588" cy="354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23"/>
              </a:lnSpc>
            </a:pPr>
            <a:r>
              <a:rPr lang="en-US" sz="2199" b="1">
                <a:solidFill>
                  <a:srgbClr val="8B1D36"/>
                </a:solidFill>
                <a:latin typeface="Mont Bold"/>
                <a:ea typeface="Mont Bold"/>
                <a:cs typeface="Mont Bold"/>
                <a:sym typeface="Mont Bold"/>
              </a:rPr>
              <a:t>Email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990498" y="5969857"/>
            <a:ext cx="4547133" cy="354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23"/>
              </a:lnSpc>
            </a:pPr>
            <a:r>
              <a:rPr lang="en-US" sz="2199">
                <a:solidFill>
                  <a:srgbClr val="3C4F4B"/>
                </a:solidFill>
                <a:latin typeface="Mont"/>
                <a:ea typeface="Mont"/>
                <a:cs typeface="Mont"/>
                <a:sym typeface="Mont"/>
              </a:rPr>
              <a:t>contato@fmxsolucoes.com.br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990498" y="6818158"/>
            <a:ext cx="2154588" cy="354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23"/>
              </a:lnSpc>
            </a:pPr>
            <a:r>
              <a:rPr lang="en-US" sz="2199" b="1">
                <a:solidFill>
                  <a:srgbClr val="8B1D36"/>
                </a:solidFill>
                <a:latin typeface="Mont Bold"/>
                <a:ea typeface="Mont Bold"/>
                <a:cs typeface="Mont Bold"/>
                <a:sym typeface="Mont Bold"/>
              </a:rPr>
              <a:t>LinkedIn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990498" y="7171134"/>
            <a:ext cx="6340823" cy="354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23"/>
              </a:lnSpc>
            </a:pPr>
            <a:r>
              <a:rPr lang="en-US" sz="2199" u="sng" dirty="0">
                <a:solidFill>
                  <a:srgbClr val="3C4F4B"/>
                </a:solidFill>
                <a:latin typeface="Mont"/>
                <a:ea typeface="Mont"/>
                <a:cs typeface="Mont"/>
                <a:sym typeface="Mont"/>
              </a:rPr>
              <a:t>https://www.linkedin.com/in/</a:t>
            </a:r>
            <a:r>
              <a:rPr lang="en-US" sz="2199" u="sng" dirty="0" err="1">
                <a:solidFill>
                  <a:srgbClr val="3C4F4B"/>
                </a:solidFill>
                <a:latin typeface="Mont"/>
                <a:ea typeface="Mont"/>
                <a:cs typeface="Mont"/>
                <a:sym typeface="Mont"/>
              </a:rPr>
              <a:t>fabrício-felipe</a:t>
            </a:r>
            <a:r>
              <a:rPr lang="en-US" sz="2199" u="sng" dirty="0">
                <a:solidFill>
                  <a:srgbClr val="3C4F4B"/>
                </a:solidFill>
                <a:latin typeface="Mont"/>
                <a:ea typeface="Mont"/>
                <a:cs typeface="Mont"/>
                <a:sym typeface="Mont"/>
              </a:rPr>
              <a:t>/</a:t>
            </a:r>
            <a:endParaRPr lang="en-US" sz="2199" u="sng" dirty="0">
              <a:solidFill>
                <a:srgbClr val="3C4F4B"/>
              </a:solidFill>
              <a:latin typeface="Mont"/>
              <a:ea typeface="Mont"/>
              <a:cs typeface="Mont"/>
              <a:sym typeface="Mont"/>
              <a:hlinkClick r:id="rId23" tooltip="https://www.linkedin.com/in/fabr%C3%ADcio-felipe/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028700" y="8029688"/>
            <a:ext cx="4782531" cy="715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7"/>
              </a:lnSpc>
            </a:pPr>
            <a:r>
              <a:rPr lang="en-US" sz="3505">
                <a:solidFill>
                  <a:srgbClr val="3C4F4B"/>
                </a:solidFill>
                <a:latin typeface="Mont"/>
                <a:ea typeface="Mont"/>
                <a:cs typeface="Mont"/>
                <a:sym typeface="Mont"/>
              </a:rPr>
              <a:t>Apresentador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028700" y="8640872"/>
            <a:ext cx="3773042" cy="715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7"/>
              </a:lnSpc>
            </a:pPr>
            <a:r>
              <a:rPr lang="en-US" sz="3505" b="1">
                <a:solidFill>
                  <a:srgbClr val="3C4F4B"/>
                </a:solidFill>
                <a:latin typeface="Mont Bold"/>
                <a:ea typeface="Mont Bold"/>
                <a:cs typeface="Mont Bold"/>
                <a:sym typeface="Mont Bold"/>
              </a:rPr>
              <a:t>Fabrício Felipe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44795" y="6978433"/>
            <a:ext cx="6085751" cy="6085751"/>
          </a:xfrm>
          <a:custGeom>
            <a:avLst/>
            <a:gdLst/>
            <a:ahLst/>
            <a:cxnLst/>
            <a:rect l="l" t="t" r="r" b="b"/>
            <a:pathLst>
              <a:path w="6085751" h="6085751">
                <a:moveTo>
                  <a:pt x="0" y="0"/>
                </a:moveTo>
                <a:lnTo>
                  <a:pt x="6085751" y="0"/>
                </a:lnTo>
                <a:lnTo>
                  <a:pt x="6085751" y="6085751"/>
                </a:lnTo>
                <a:lnTo>
                  <a:pt x="0" y="60857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-832156" y="6978433"/>
            <a:ext cx="3523297" cy="4114800"/>
          </a:xfrm>
          <a:custGeom>
            <a:avLst/>
            <a:gdLst/>
            <a:ahLst/>
            <a:cxnLst/>
            <a:rect l="l" t="t" r="r" b="b"/>
            <a:pathLst>
              <a:path w="3523297" h="4114800">
                <a:moveTo>
                  <a:pt x="0" y="0"/>
                </a:moveTo>
                <a:lnTo>
                  <a:pt x="3523298" y="0"/>
                </a:lnTo>
                <a:lnTo>
                  <a:pt x="352329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6777524" y="9258300"/>
            <a:ext cx="976594" cy="976594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C4F4B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21630" tIns="21630" rIns="21630" bIns="21630" rtlCol="0" anchor="ctr"/>
            <a:lstStyle/>
            <a:p>
              <a:pPr algn="ctr">
                <a:lnSpc>
                  <a:spcPts val="385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2250016" y="7881764"/>
            <a:ext cx="441126" cy="431817"/>
          </a:xfrm>
          <a:custGeom>
            <a:avLst/>
            <a:gdLst/>
            <a:ahLst/>
            <a:cxnLst/>
            <a:rect l="l" t="t" r="r" b="b"/>
            <a:pathLst>
              <a:path w="441126" h="431817">
                <a:moveTo>
                  <a:pt x="0" y="0"/>
                </a:moveTo>
                <a:lnTo>
                  <a:pt x="441126" y="0"/>
                </a:lnTo>
                <a:lnTo>
                  <a:pt x="441126" y="431816"/>
                </a:lnTo>
                <a:lnTo>
                  <a:pt x="0" y="4318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>
            <a:off x="16441278" y="3878290"/>
            <a:ext cx="693113" cy="678486"/>
          </a:xfrm>
          <a:custGeom>
            <a:avLst/>
            <a:gdLst/>
            <a:ahLst/>
            <a:cxnLst/>
            <a:rect l="l" t="t" r="r" b="b"/>
            <a:pathLst>
              <a:path w="693113" h="678486">
                <a:moveTo>
                  <a:pt x="0" y="0"/>
                </a:moveTo>
                <a:lnTo>
                  <a:pt x="693113" y="0"/>
                </a:lnTo>
                <a:lnTo>
                  <a:pt x="693113" y="678486"/>
                </a:lnTo>
                <a:lnTo>
                  <a:pt x="0" y="6784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15287670" y="6712"/>
            <a:ext cx="3000330" cy="2043975"/>
          </a:xfrm>
          <a:custGeom>
            <a:avLst/>
            <a:gdLst/>
            <a:ahLst/>
            <a:cxnLst/>
            <a:rect l="l" t="t" r="r" b="b"/>
            <a:pathLst>
              <a:path w="3000330" h="2043975">
                <a:moveTo>
                  <a:pt x="0" y="0"/>
                </a:moveTo>
                <a:lnTo>
                  <a:pt x="3000330" y="0"/>
                </a:lnTo>
                <a:lnTo>
                  <a:pt x="3000330" y="2043976"/>
                </a:lnTo>
                <a:lnTo>
                  <a:pt x="0" y="20439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12530546" y="8313580"/>
            <a:ext cx="6319877" cy="2913068"/>
          </a:xfrm>
          <a:custGeom>
            <a:avLst/>
            <a:gdLst/>
            <a:ahLst/>
            <a:cxnLst/>
            <a:rect l="l" t="t" r="r" b="b"/>
            <a:pathLst>
              <a:path w="6319877" h="2913068">
                <a:moveTo>
                  <a:pt x="0" y="0"/>
                </a:moveTo>
                <a:lnTo>
                  <a:pt x="6319877" y="0"/>
                </a:lnTo>
                <a:lnTo>
                  <a:pt x="6319877" y="2913069"/>
                </a:lnTo>
                <a:lnTo>
                  <a:pt x="0" y="29130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9999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10132702" y="541411"/>
            <a:ext cx="5253451" cy="974578"/>
          </a:xfrm>
          <a:custGeom>
            <a:avLst/>
            <a:gdLst/>
            <a:ahLst/>
            <a:cxnLst/>
            <a:rect l="l" t="t" r="r" b="b"/>
            <a:pathLst>
              <a:path w="5253451" h="974578">
                <a:moveTo>
                  <a:pt x="0" y="0"/>
                </a:moveTo>
                <a:lnTo>
                  <a:pt x="5253451" y="0"/>
                </a:lnTo>
                <a:lnTo>
                  <a:pt x="5253451" y="974578"/>
                </a:lnTo>
                <a:lnTo>
                  <a:pt x="0" y="97457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t="-220743" b="-21830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TextBox 12"/>
          <p:cNvSpPr txBox="1"/>
          <p:nvPr/>
        </p:nvSpPr>
        <p:spPr>
          <a:xfrm>
            <a:off x="1028700" y="966743"/>
            <a:ext cx="8115300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29"/>
              </a:lnSpc>
            </a:pPr>
            <a:r>
              <a:rPr lang="en-US" sz="6999" b="1">
                <a:solidFill>
                  <a:srgbClr val="8B1D36"/>
                </a:solidFill>
                <a:latin typeface="Mont Bold"/>
                <a:ea typeface="Mont Bold"/>
                <a:cs typeface="Mont Bold"/>
                <a:sym typeface="Mont Bold"/>
              </a:rPr>
              <a:t>Objetivo da Aula</a:t>
            </a:r>
          </a:p>
        </p:txBody>
      </p:sp>
      <p:sp>
        <p:nvSpPr>
          <p:cNvPr id="13" name="Freeform 13"/>
          <p:cNvSpPr/>
          <p:nvPr/>
        </p:nvSpPr>
        <p:spPr>
          <a:xfrm>
            <a:off x="7312993" y="9161287"/>
            <a:ext cx="597929" cy="585310"/>
          </a:xfrm>
          <a:custGeom>
            <a:avLst/>
            <a:gdLst/>
            <a:ahLst/>
            <a:cxnLst/>
            <a:rect l="l" t="t" r="r" b="b"/>
            <a:pathLst>
              <a:path w="597929" h="585310">
                <a:moveTo>
                  <a:pt x="0" y="0"/>
                </a:moveTo>
                <a:lnTo>
                  <a:pt x="597928" y="0"/>
                </a:lnTo>
                <a:lnTo>
                  <a:pt x="597928" y="585310"/>
                </a:lnTo>
                <a:lnTo>
                  <a:pt x="0" y="5853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TextBox 14"/>
          <p:cNvSpPr txBox="1"/>
          <p:nvPr/>
        </p:nvSpPr>
        <p:spPr>
          <a:xfrm>
            <a:off x="1028700" y="2520200"/>
            <a:ext cx="14258970" cy="4665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603" lvl="1" indent="-431801" algn="l">
              <a:lnSpc>
                <a:spcPts val="4440"/>
              </a:lnSpc>
              <a:buFont typeface="Arial"/>
              <a:buChar char="•"/>
            </a:pPr>
            <a:r>
              <a:rPr lang="en-US" sz="4000">
                <a:solidFill>
                  <a:srgbClr val="3C4F4B"/>
                </a:solidFill>
                <a:latin typeface="Mont"/>
                <a:ea typeface="Mont"/>
                <a:cs typeface="Mont"/>
                <a:sym typeface="Mont"/>
              </a:rPr>
              <a:t>Refletir sobre como somos percebidos em nossa comunicação;</a:t>
            </a:r>
          </a:p>
          <a:p>
            <a:pPr marL="863603" lvl="1" indent="-431801" algn="l">
              <a:lnSpc>
                <a:spcPts val="4440"/>
              </a:lnSpc>
              <a:buFont typeface="Arial"/>
              <a:buChar char="•"/>
            </a:pPr>
            <a:r>
              <a:rPr lang="en-US" sz="4000">
                <a:solidFill>
                  <a:srgbClr val="3C4F4B"/>
                </a:solidFill>
                <a:latin typeface="Mont"/>
                <a:ea typeface="Mont"/>
                <a:cs typeface="Mont"/>
                <a:sym typeface="Mont"/>
              </a:rPr>
              <a:t>Criar espaço para escuta e valorização entre os colegas;</a:t>
            </a:r>
          </a:p>
          <a:p>
            <a:pPr marL="863603" lvl="1" indent="-431801" algn="l">
              <a:lnSpc>
                <a:spcPts val="4440"/>
              </a:lnSpc>
              <a:buFont typeface="Arial"/>
              <a:buChar char="•"/>
            </a:pPr>
            <a:r>
              <a:rPr lang="en-US" sz="4000">
                <a:solidFill>
                  <a:srgbClr val="3C4F4B"/>
                </a:solidFill>
                <a:latin typeface="Mont"/>
                <a:ea typeface="Mont"/>
                <a:cs typeface="Mont"/>
                <a:sym typeface="Mont"/>
              </a:rPr>
              <a:t>Compreender padrões nos feedbacks recebidos;</a:t>
            </a:r>
          </a:p>
          <a:p>
            <a:pPr marL="863603" lvl="1" indent="-431801" algn="l">
              <a:lnSpc>
                <a:spcPts val="4440"/>
              </a:lnSpc>
              <a:buFont typeface="Arial"/>
              <a:buChar char="•"/>
            </a:pPr>
            <a:r>
              <a:rPr lang="en-US" sz="4000">
                <a:solidFill>
                  <a:srgbClr val="3C4F4B"/>
                </a:solidFill>
                <a:latin typeface="Mont"/>
                <a:ea typeface="Mont"/>
                <a:cs typeface="Mont"/>
                <a:sym typeface="Mont"/>
              </a:rPr>
              <a:t>Integrar técnicas de Leil Lowndes;</a:t>
            </a:r>
          </a:p>
          <a:p>
            <a:pPr marL="863603" lvl="1" indent="-431801" algn="l">
              <a:lnSpc>
                <a:spcPts val="4440"/>
              </a:lnSpc>
              <a:buFont typeface="Arial"/>
              <a:buChar char="•"/>
            </a:pPr>
            <a:r>
              <a:rPr lang="en-US" sz="4000">
                <a:solidFill>
                  <a:srgbClr val="3C4F4B"/>
                </a:solidFill>
                <a:latin typeface="Mont"/>
                <a:ea typeface="Mont"/>
                <a:cs typeface="Mont"/>
                <a:sym typeface="Mont"/>
              </a:rPr>
              <a:t>Desenvolver empatia e consciência comunicacional.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575959" y="-3862393"/>
            <a:ext cx="7559316" cy="7559316"/>
          </a:xfrm>
          <a:custGeom>
            <a:avLst/>
            <a:gdLst/>
            <a:ahLst/>
            <a:cxnLst/>
            <a:rect l="l" t="t" r="r" b="b"/>
            <a:pathLst>
              <a:path w="7559316" h="7559316">
                <a:moveTo>
                  <a:pt x="0" y="0"/>
                </a:moveTo>
                <a:lnTo>
                  <a:pt x="7559316" y="0"/>
                </a:lnTo>
                <a:lnTo>
                  <a:pt x="7559316" y="7559316"/>
                </a:lnTo>
                <a:lnTo>
                  <a:pt x="0" y="7559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2501417" y="8432792"/>
            <a:ext cx="6060389" cy="2793461"/>
          </a:xfrm>
          <a:custGeom>
            <a:avLst/>
            <a:gdLst/>
            <a:ahLst/>
            <a:cxnLst/>
            <a:rect l="l" t="t" r="r" b="b"/>
            <a:pathLst>
              <a:path w="6060389" h="2793461">
                <a:moveTo>
                  <a:pt x="0" y="0"/>
                </a:moveTo>
                <a:lnTo>
                  <a:pt x="6060389" y="0"/>
                </a:lnTo>
                <a:lnTo>
                  <a:pt x="6060389" y="2793460"/>
                </a:lnTo>
                <a:lnTo>
                  <a:pt x="0" y="27934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-2364438" y="2837634"/>
            <a:ext cx="12233807" cy="5526290"/>
            <a:chOff x="0" y="0"/>
            <a:chExt cx="16311743" cy="7368387"/>
          </a:xfrm>
        </p:grpSpPr>
        <p:grpSp>
          <p:nvGrpSpPr>
            <p:cNvPr id="5" name="Group 5"/>
            <p:cNvGrpSpPr/>
            <p:nvPr/>
          </p:nvGrpSpPr>
          <p:grpSpPr>
            <a:xfrm>
              <a:off x="2966862" y="1468231"/>
              <a:ext cx="10563902" cy="4935171"/>
              <a:chOff x="0" y="0"/>
              <a:chExt cx="8120187" cy="3793533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0187" cy="3793534"/>
              </a:xfrm>
              <a:custGeom>
                <a:avLst/>
                <a:gdLst/>
                <a:ahLst/>
                <a:cxnLst/>
                <a:rect l="l" t="t" r="r" b="b"/>
                <a:pathLst>
                  <a:path w="8120187" h="3793534">
                    <a:moveTo>
                      <a:pt x="13680" y="0"/>
                    </a:moveTo>
                    <a:lnTo>
                      <a:pt x="8106508" y="0"/>
                    </a:lnTo>
                    <a:cubicBezTo>
                      <a:pt x="8114063" y="0"/>
                      <a:pt x="8120187" y="6125"/>
                      <a:pt x="8120187" y="13680"/>
                    </a:cubicBezTo>
                    <a:lnTo>
                      <a:pt x="8120187" y="3779853"/>
                    </a:lnTo>
                    <a:cubicBezTo>
                      <a:pt x="8120187" y="3783481"/>
                      <a:pt x="8118746" y="3786961"/>
                      <a:pt x="8116181" y="3789527"/>
                    </a:cubicBezTo>
                    <a:cubicBezTo>
                      <a:pt x="8113615" y="3792092"/>
                      <a:pt x="8110135" y="3793534"/>
                      <a:pt x="8106508" y="3793534"/>
                    </a:cubicBezTo>
                    <a:lnTo>
                      <a:pt x="13680" y="3793534"/>
                    </a:lnTo>
                    <a:cubicBezTo>
                      <a:pt x="6125" y="3793534"/>
                      <a:pt x="0" y="3787409"/>
                      <a:pt x="0" y="3779853"/>
                    </a:cubicBezTo>
                    <a:lnTo>
                      <a:pt x="0" y="13680"/>
                    </a:lnTo>
                    <a:cubicBezTo>
                      <a:pt x="0" y="6125"/>
                      <a:pt x="6125" y="0"/>
                      <a:pt x="1368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C4F4B">
                      <a:alpha val="100000"/>
                    </a:srgbClr>
                  </a:gs>
                  <a:gs pos="100000">
                    <a:srgbClr val="A6B6B3">
                      <a:alpha val="100000"/>
                    </a:srgbClr>
                  </a:gs>
                </a:gsLst>
                <a:lin ang="5400000"/>
              </a:gra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19050"/>
                <a:ext cx="8120187" cy="3812583"/>
              </a:xfrm>
              <a:prstGeom prst="rect">
                <a:avLst/>
              </a:prstGeom>
            </p:spPr>
            <p:txBody>
              <a:bodyPr lIns="21630" tIns="21630" rIns="21630" bIns="21630" rtlCol="0" anchor="ctr"/>
              <a:lstStyle/>
              <a:p>
                <a:pPr algn="ctr">
                  <a:lnSpc>
                    <a:spcPts val="385"/>
                  </a:lnSpc>
                </a:pPr>
                <a:endParaRPr/>
              </a:p>
            </p:txBody>
          </p:sp>
        </p:grpSp>
        <p:sp>
          <p:nvSpPr>
            <p:cNvPr id="8" name="Freeform 8"/>
            <p:cNvSpPr/>
            <p:nvPr/>
          </p:nvSpPr>
          <p:spPr>
            <a:xfrm>
              <a:off x="0" y="0"/>
              <a:ext cx="16311743" cy="2169590"/>
            </a:xfrm>
            <a:custGeom>
              <a:avLst/>
              <a:gdLst/>
              <a:ahLst/>
              <a:cxnLst/>
              <a:rect l="l" t="t" r="r" b="b"/>
              <a:pathLst>
                <a:path w="16311743" h="2169590">
                  <a:moveTo>
                    <a:pt x="0" y="0"/>
                  </a:moveTo>
                  <a:lnTo>
                    <a:pt x="16311743" y="0"/>
                  </a:lnTo>
                  <a:lnTo>
                    <a:pt x="16311743" y="2169590"/>
                  </a:lnTo>
                  <a:lnTo>
                    <a:pt x="0" y="216959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133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9"/>
            <p:cNvSpPr/>
            <p:nvPr/>
          </p:nvSpPr>
          <p:spPr>
            <a:xfrm>
              <a:off x="1870673" y="5098106"/>
              <a:ext cx="12590748" cy="2270281"/>
            </a:xfrm>
            <a:custGeom>
              <a:avLst/>
              <a:gdLst/>
              <a:ahLst/>
              <a:cxnLst/>
              <a:rect l="l" t="t" r="r" b="b"/>
              <a:pathLst>
                <a:path w="12590748" h="2270281">
                  <a:moveTo>
                    <a:pt x="0" y="0"/>
                  </a:moveTo>
                  <a:lnTo>
                    <a:pt x="12590747" y="0"/>
                  </a:lnTo>
                  <a:lnTo>
                    <a:pt x="12590747" y="2270281"/>
                  </a:lnTo>
                  <a:lnTo>
                    <a:pt x="0" y="2270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37381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12139101" y="2156890"/>
              <a:ext cx="4142386" cy="2941216"/>
            </a:xfrm>
            <a:custGeom>
              <a:avLst/>
              <a:gdLst/>
              <a:ahLst/>
              <a:cxnLst/>
              <a:rect l="l" t="t" r="r" b="b"/>
              <a:pathLst>
                <a:path w="4142386" h="2941216">
                  <a:moveTo>
                    <a:pt x="0" y="0"/>
                  </a:moveTo>
                  <a:lnTo>
                    <a:pt x="4142385" y="0"/>
                  </a:lnTo>
                  <a:lnTo>
                    <a:pt x="4142385" y="2941216"/>
                  </a:lnTo>
                  <a:lnTo>
                    <a:pt x="0" y="29412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r="-440974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1731897"/>
            <a:ext cx="5282156" cy="4386032"/>
            <a:chOff x="0" y="0"/>
            <a:chExt cx="930510" cy="77264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30510" cy="772648"/>
            </a:xfrm>
            <a:custGeom>
              <a:avLst/>
              <a:gdLst/>
              <a:ahLst/>
              <a:cxnLst/>
              <a:rect l="l" t="t" r="r" b="b"/>
              <a:pathLst>
                <a:path w="930510" h="772648">
                  <a:moveTo>
                    <a:pt x="79146" y="0"/>
                  </a:moveTo>
                  <a:lnTo>
                    <a:pt x="851364" y="0"/>
                  </a:lnTo>
                  <a:cubicBezTo>
                    <a:pt x="895075" y="0"/>
                    <a:pt x="930510" y="35435"/>
                    <a:pt x="930510" y="79146"/>
                  </a:cubicBezTo>
                  <a:lnTo>
                    <a:pt x="930510" y="693502"/>
                  </a:lnTo>
                  <a:cubicBezTo>
                    <a:pt x="930510" y="737213"/>
                    <a:pt x="895075" y="772648"/>
                    <a:pt x="851364" y="772648"/>
                  </a:cubicBezTo>
                  <a:lnTo>
                    <a:pt x="79146" y="772648"/>
                  </a:lnTo>
                  <a:cubicBezTo>
                    <a:pt x="35435" y="772648"/>
                    <a:pt x="0" y="737213"/>
                    <a:pt x="0" y="693502"/>
                  </a:cubicBezTo>
                  <a:lnTo>
                    <a:pt x="0" y="79146"/>
                  </a:lnTo>
                  <a:cubicBezTo>
                    <a:pt x="0" y="35435"/>
                    <a:pt x="35435" y="0"/>
                    <a:pt x="79146" y="0"/>
                  </a:cubicBezTo>
                  <a:close/>
                </a:path>
              </a:pathLst>
            </a:custGeom>
            <a:blipFill>
              <a:blip r:embed="rId9"/>
              <a:stretch>
                <a:fillRect l="-5356" r="-5356"/>
              </a:stretch>
            </a:blipFill>
            <a:ln w="85725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" name="Freeform 13"/>
          <p:cNvSpPr/>
          <p:nvPr/>
        </p:nvSpPr>
        <p:spPr>
          <a:xfrm>
            <a:off x="7402578" y="1300081"/>
            <a:ext cx="441126" cy="431817"/>
          </a:xfrm>
          <a:custGeom>
            <a:avLst/>
            <a:gdLst/>
            <a:ahLst/>
            <a:cxnLst/>
            <a:rect l="l" t="t" r="r" b="b"/>
            <a:pathLst>
              <a:path w="441126" h="431817">
                <a:moveTo>
                  <a:pt x="0" y="0"/>
                </a:moveTo>
                <a:lnTo>
                  <a:pt x="441126" y="0"/>
                </a:lnTo>
                <a:lnTo>
                  <a:pt x="441126" y="431816"/>
                </a:lnTo>
                <a:lnTo>
                  <a:pt x="0" y="4318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Freeform 14"/>
          <p:cNvSpPr/>
          <p:nvPr/>
        </p:nvSpPr>
        <p:spPr>
          <a:xfrm>
            <a:off x="7843704" y="8432792"/>
            <a:ext cx="843305" cy="825508"/>
          </a:xfrm>
          <a:custGeom>
            <a:avLst/>
            <a:gdLst/>
            <a:ahLst/>
            <a:cxnLst/>
            <a:rect l="l" t="t" r="r" b="b"/>
            <a:pathLst>
              <a:path w="843305" h="825508">
                <a:moveTo>
                  <a:pt x="0" y="0"/>
                </a:moveTo>
                <a:lnTo>
                  <a:pt x="843305" y="0"/>
                </a:lnTo>
                <a:lnTo>
                  <a:pt x="843305" y="825508"/>
                </a:lnTo>
                <a:lnTo>
                  <a:pt x="0" y="82550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Freeform 15"/>
          <p:cNvSpPr/>
          <p:nvPr/>
        </p:nvSpPr>
        <p:spPr>
          <a:xfrm>
            <a:off x="15287670" y="6712"/>
            <a:ext cx="3000330" cy="2043975"/>
          </a:xfrm>
          <a:custGeom>
            <a:avLst/>
            <a:gdLst/>
            <a:ahLst/>
            <a:cxnLst/>
            <a:rect l="l" t="t" r="r" b="b"/>
            <a:pathLst>
              <a:path w="3000330" h="2043975">
                <a:moveTo>
                  <a:pt x="0" y="0"/>
                </a:moveTo>
                <a:lnTo>
                  <a:pt x="3000330" y="0"/>
                </a:lnTo>
                <a:lnTo>
                  <a:pt x="3000330" y="2043976"/>
                </a:lnTo>
                <a:lnTo>
                  <a:pt x="0" y="2043976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Freeform 16"/>
          <p:cNvSpPr/>
          <p:nvPr/>
        </p:nvSpPr>
        <p:spPr>
          <a:xfrm>
            <a:off x="10132702" y="541411"/>
            <a:ext cx="5253451" cy="974578"/>
          </a:xfrm>
          <a:custGeom>
            <a:avLst/>
            <a:gdLst/>
            <a:ahLst/>
            <a:cxnLst/>
            <a:rect l="l" t="t" r="r" b="b"/>
            <a:pathLst>
              <a:path w="5253451" h="974578">
                <a:moveTo>
                  <a:pt x="0" y="0"/>
                </a:moveTo>
                <a:lnTo>
                  <a:pt x="5253451" y="0"/>
                </a:lnTo>
                <a:lnTo>
                  <a:pt x="5253451" y="974578"/>
                </a:lnTo>
                <a:lnTo>
                  <a:pt x="0" y="97457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t="-220743" b="-218305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7" name="Group 17"/>
          <p:cNvGrpSpPr/>
          <p:nvPr/>
        </p:nvGrpSpPr>
        <p:grpSpPr>
          <a:xfrm>
            <a:off x="10501660" y="2837634"/>
            <a:ext cx="7334531" cy="2050881"/>
            <a:chOff x="0" y="0"/>
            <a:chExt cx="9779375" cy="2734508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9779375" cy="2734508"/>
              <a:chOff x="0" y="0"/>
              <a:chExt cx="7207546" cy="201537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7207545" cy="2015373"/>
              </a:xfrm>
              <a:custGeom>
                <a:avLst/>
                <a:gdLst/>
                <a:ahLst/>
                <a:cxnLst/>
                <a:rect l="l" t="t" r="r" b="b"/>
                <a:pathLst>
                  <a:path w="7207545" h="2015373">
                    <a:moveTo>
                      <a:pt x="33038" y="0"/>
                    </a:moveTo>
                    <a:lnTo>
                      <a:pt x="7174508" y="0"/>
                    </a:lnTo>
                    <a:cubicBezTo>
                      <a:pt x="7192754" y="0"/>
                      <a:pt x="7207545" y="14791"/>
                      <a:pt x="7207545" y="33038"/>
                    </a:cubicBezTo>
                    <a:lnTo>
                      <a:pt x="7207545" y="1982335"/>
                    </a:lnTo>
                    <a:cubicBezTo>
                      <a:pt x="7207545" y="2000581"/>
                      <a:pt x="7192754" y="2015373"/>
                      <a:pt x="7174508" y="2015373"/>
                    </a:cubicBezTo>
                    <a:lnTo>
                      <a:pt x="33038" y="2015373"/>
                    </a:lnTo>
                    <a:cubicBezTo>
                      <a:pt x="14791" y="2015373"/>
                      <a:pt x="0" y="2000581"/>
                      <a:pt x="0" y="1982335"/>
                    </a:cubicBezTo>
                    <a:lnTo>
                      <a:pt x="0" y="33038"/>
                    </a:lnTo>
                    <a:cubicBezTo>
                      <a:pt x="0" y="14791"/>
                      <a:pt x="14791" y="0"/>
                      <a:pt x="33038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C4F4B">
                      <a:alpha val="100000"/>
                    </a:srgbClr>
                  </a:gs>
                  <a:gs pos="100000">
                    <a:srgbClr val="A6B6B3">
                      <a:alpha val="100000"/>
                    </a:srgbClr>
                  </a:gs>
                </a:gsLst>
                <a:lin ang="5400000"/>
              </a:gra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19050"/>
                <a:ext cx="7207546" cy="2034423"/>
              </a:xfrm>
              <a:prstGeom prst="rect">
                <a:avLst/>
              </a:prstGeom>
            </p:spPr>
            <p:txBody>
              <a:bodyPr lIns="21630" tIns="21630" rIns="21630" bIns="21630" rtlCol="0" anchor="ctr"/>
              <a:lstStyle/>
              <a:p>
                <a:pPr algn="ctr">
                  <a:lnSpc>
                    <a:spcPts val="385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495636" y="201648"/>
              <a:ext cx="8788103" cy="23312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44"/>
                </a:lnSpc>
              </a:pPr>
              <a:r>
                <a:rPr lang="en-US" sz="2870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“Na aula anterior, nos apresentamos com verdade. Hoje damos mais um passo: entender como o outro nos percebe.”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0809156" y="5203328"/>
            <a:ext cx="6719540" cy="2981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sz="2999" b="1">
                <a:solidFill>
                  <a:srgbClr val="3C4F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Será que a imagem que passo é a mesma que penso transmitir?</a:t>
            </a:r>
          </a:p>
          <a:p>
            <a:pPr algn="ctr">
              <a:lnSpc>
                <a:spcPts val="2999"/>
              </a:lnSpc>
            </a:pPr>
            <a:endParaRPr lang="en-US" sz="2999" b="1">
              <a:solidFill>
                <a:srgbClr val="3C4F4B"/>
              </a:solidFill>
              <a:latin typeface="Montserrat Bold"/>
              <a:ea typeface="Montserrat Bold"/>
              <a:cs typeface="Montserrat Bold"/>
              <a:sym typeface="Montserrat Bold"/>
            </a:endParaRPr>
          </a:p>
          <a:p>
            <a:pPr algn="ctr">
              <a:lnSpc>
                <a:spcPts val="2999"/>
              </a:lnSpc>
            </a:pPr>
            <a:r>
              <a:rPr lang="en-US" sz="2999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Leil Lowndes destaca que a primeira impressão é construída em segundos — por isso, consciência e intenção são essenciais.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33701" y="6724598"/>
            <a:ext cx="5052439" cy="5052439"/>
          </a:xfrm>
          <a:custGeom>
            <a:avLst/>
            <a:gdLst/>
            <a:ahLst/>
            <a:cxnLst/>
            <a:rect l="l" t="t" r="r" b="b"/>
            <a:pathLst>
              <a:path w="5052439" h="5052439">
                <a:moveTo>
                  <a:pt x="0" y="0"/>
                </a:moveTo>
                <a:lnTo>
                  <a:pt x="5052440" y="0"/>
                </a:lnTo>
                <a:lnTo>
                  <a:pt x="5052440" y="5052439"/>
                </a:lnTo>
                <a:lnTo>
                  <a:pt x="0" y="5052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2208278" y="1927872"/>
            <a:ext cx="5050847" cy="6593613"/>
            <a:chOff x="0" y="0"/>
            <a:chExt cx="930510" cy="121473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30510" cy="1214732"/>
            </a:xfrm>
            <a:custGeom>
              <a:avLst/>
              <a:gdLst/>
              <a:ahLst/>
              <a:cxnLst/>
              <a:rect l="l" t="t" r="r" b="b"/>
              <a:pathLst>
                <a:path w="930510" h="1214732">
                  <a:moveTo>
                    <a:pt x="82771" y="0"/>
                  </a:moveTo>
                  <a:lnTo>
                    <a:pt x="847739" y="0"/>
                  </a:lnTo>
                  <a:cubicBezTo>
                    <a:pt x="869692" y="0"/>
                    <a:pt x="890745" y="8720"/>
                    <a:pt x="906267" y="24243"/>
                  </a:cubicBezTo>
                  <a:cubicBezTo>
                    <a:pt x="921790" y="39766"/>
                    <a:pt x="930510" y="60819"/>
                    <a:pt x="930510" y="82771"/>
                  </a:cubicBezTo>
                  <a:lnTo>
                    <a:pt x="930510" y="1131961"/>
                  </a:lnTo>
                  <a:cubicBezTo>
                    <a:pt x="930510" y="1153913"/>
                    <a:pt x="921790" y="1174966"/>
                    <a:pt x="906267" y="1190489"/>
                  </a:cubicBezTo>
                  <a:cubicBezTo>
                    <a:pt x="890745" y="1206012"/>
                    <a:pt x="869692" y="1214732"/>
                    <a:pt x="847739" y="1214732"/>
                  </a:cubicBezTo>
                  <a:lnTo>
                    <a:pt x="82771" y="1214732"/>
                  </a:lnTo>
                  <a:cubicBezTo>
                    <a:pt x="37058" y="1214732"/>
                    <a:pt x="0" y="1177674"/>
                    <a:pt x="0" y="1131961"/>
                  </a:cubicBezTo>
                  <a:lnTo>
                    <a:pt x="0" y="82771"/>
                  </a:lnTo>
                  <a:cubicBezTo>
                    <a:pt x="0" y="60819"/>
                    <a:pt x="8720" y="39766"/>
                    <a:pt x="24243" y="24243"/>
                  </a:cubicBezTo>
                  <a:cubicBezTo>
                    <a:pt x="39766" y="8720"/>
                    <a:pt x="60819" y="0"/>
                    <a:pt x="82771" y="0"/>
                  </a:cubicBezTo>
                  <a:close/>
                </a:path>
              </a:pathLst>
            </a:custGeom>
            <a:blipFill>
              <a:blip r:embed="rId4"/>
              <a:stretch>
                <a:fillRect t="-8924" b="-8924"/>
              </a:stretch>
            </a:blipFill>
            <a:ln w="85725" cap="rnd">
              <a:solidFill>
                <a:srgbClr val="8B1D36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575182" y="8637629"/>
            <a:ext cx="3506158" cy="1637983"/>
            <a:chOff x="0" y="0"/>
            <a:chExt cx="8120187" cy="37935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0187" cy="3793534"/>
            </a:xfrm>
            <a:custGeom>
              <a:avLst/>
              <a:gdLst/>
              <a:ahLst/>
              <a:cxnLst/>
              <a:rect l="l" t="t" r="r" b="b"/>
              <a:pathLst>
                <a:path w="8120187" h="3793534">
                  <a:moveTo>
                    <a:pt x="30913" y="0"/>
                  </a:moveTo>
                  <a:lnTo>
                    <a:pt x="8089274" y="0"/>
                  </a:lnTo>
                  <a:cubicBezTo>
                    <a:pt x="8106347" y="0"/>
                    <a:pt x="8120187" y="13840"/>
                    <a:pt x="8120187" y="30913"/>
                  </a:cubicBezTo>
                  <a:lnTo>
                    <a:pt x="8120187" y="3762620"/>
                  </a:lnTo>
                  <a:cubicBezTo>
                    <a:pt x="8120187" y="3770819"/>
                    <a:pt x="8116930" y="3778682"/>
                    <a:pt x="8111133" y="3784479"/>
                  </a:cubicBezTo>
                  <a:cubicBezTo>
                    <a:pt x="8105335" y="3790277"/>
                    <a:pt x="8097472" y="3793534"/>
                    <a:pt x="8089274" y="3793534"/>
                  </a:cubicBezTo>
                  <a:lnTo>
                    <a:pt x="30913" y="3793534"/>
                  </a:lnTo>
                  <a:cubicBezTo>
                    <a:pt x="13840" y="3793534"/>
                    <a:pt x="0" y="3779693"/>
                    <a:pt x="0" y="3762620"/>
                  </a:cubicBezTo>
                  <a:lnTo>
                    <a:pt x="0" y="30913"/>
                  </a:lnTo>
                  <a:cubicBezTo>
                    <a:pt x="0" y="13840"/>
                    <a:pt x="13840" y="0"/>
                    <a:pt x="30913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4F4B">
                    <a:alpha val="100000"/>
                  </a:srgbClr>
                </a:gs>
                <a:gs pos="100000">
                  <a:srgbClr val="A6B6B3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0187" cy="3812583"/>
            </a:xfrm>
            <a:prstGeom prst="rect">
              <a:avLst/>
            </a:prstGeom>
          </p:spPr>
          <p:txBody>
            <a:bodyPr lIns="21630" tIns="21630" rIns="21630" bIns="21630" rtlCol="0" anchor="ctr"/>
            <a:lstStyle/>
            <a:p>
              <a:pPr algn="ctr">
                <a:lnSpc>
                  <a:spcPts val="385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2559884" y="8150323"/>
            <a:ext cx="5413865" cy="720087"/>
          </a:xfrm>
          <a:custGeom>
            <a:avLst/>
            <a:gdLst/>
            <a:ahLst/>
            <a:cxnLst/>
            <a:rect l="l" t="t" r="r" b="b"/>
            <a:pathLst>
              <a:path w="5413865" h="720087">
                <a:moveTo>
                  <a:pt x="0" y="0"/>
                </a:moveTo>
                <a:lnTo>
                  <a:pt x="5413866" y="0"/>
                </a:lnTo>
                <a:lnTo>
                  <a:pt x="5413866" y="720087"/>
                </a:lnTo>
                <a:lnTo>
                  <a:pt x="0" y="7200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33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-1869279" y="9793729"/>
            <a:ext cx="4648185" cy="838130"/>
          </a:xfrm>
          <a:custGeom>
            <a:avLst/>
            <a:gdLst/>
            <a:ahLst/>
            <a:cxnLst/>
            <a:rect l="l" t="t" r="r" b="b"/>
            <a:pathLst>
              <a:path w="4648185" h="838130">
                <a:moveTo>
                  <a:pt x="0" y="0"/>
                </a:moveTo>
                <a:lnTo>
                  <a:pt x="4648185" y="0"/>
                </a:lnTo>
                <a:lnTo>
                  <a:pt x="4648185" y="838130"/>
                </a:lnTo>
                <a:lnTo>
                  <a:pt x="0" y="8381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3738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Freeform 10"/>
          <p:cNvSpPr/>
          <p:nvPr/>
        </p:nvSpPr>
        <p:spPr>
          <a:xfrm>
            <a:off x="1921565" y="8707907"/>
            <a:ext cx="1719485" cy="1085822"/>
          </a:xfrm>
          <a:custGeom>
            <a:avLst/>
            <a:gdLst/>
            <a:ahLst/>
            <a:cxnLst/>
            <a:rect l="l" t="t" r="r" b="b"/>
            <a:pathLst>
              <a:path w="1719485" h="1085822">
                <a:moveTo>
                  <a:pt x="0" y="0"/>
                </a:moveTo>
                <a:lnTo>
                  <a:pt x="1719485" y="0"/>
                </a:lnTo>
                <a:lnTo>
                  <a:pt x="1719485" y="1085822"/>
                </a:lnTo>
                <a:lnTo>
                  <a:pt x="0" y="10858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r="-38112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8702874" y="325503"/>
            <a:ext cx="441126" cy="431817"/>
          </a:xfrm>
          <a:custGeom>
            <a:avLst/>
            <a:gdLst/>
            <a:ahLst/>
            <a:cxnLst/>
            <a:rect l="l" t="t" r="r" b="b"/>
            <a:pathLst>
              <a:path w="441126" h="431817">
                <a:moveTo>
                  <a:pt x="0" y="0"/>
                </a:moveTo>
                <a:lnTo>
                  <a:pt x="441126" y="0"/>
                </a:lnTo>
                <a:lnTo>
                  <a:pt x="441126" y="431816"/>
                </a:lnTo>
                <a:lnTo>
                  <a:pt x="0" y="4318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>
            <a:off x="17538078" y="2050688"/>
            <a:ext cx="441126" cy="431817"/>
          </a:xfrm>
          <a:custGeom>
            <a:avLst/>
            <a:gdLst/>
            <a:ahLst/>
            <a:cxnLst/>
            <a:rect l="l" t="t" r="r" b="b"/>
            <a:pathLst>
              <a:path w="441126" h="431817">
                <a:moveTo>
                  <a:pt x="0" y="0"/>
                </a:moveTo>
                <a:lnTo>
                  <a:pt x="441126" y="0"/>
                </a:lnTo>
                <a:lnTo>
                  <a:pt x="441126" y="431816"/>
                </a:lnTo>
                <a:lnTo>
                  <a:pt x="0" y="43181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Freeform 13"/>
          <p:cNvSpPr/>
          <p:nvPr/>
        </p:nvSpPr>
        <p:spPr>
          <a:xfrm>
            <a:off x="15287670" y="6712"/>
            <a:ext cx="3000330" cy="2043975"/>
          </a:xfrm>
          <a:custGeom>
            <a:avLst/>
            <a:gdLst/>
            <a:ahLst/>
            <a:cxnLst/>
            <a:rect l="l" t="t" r="r" b="b"/>
            <a:pathLst>
              <a:path w="3000330" h="2043975">
                <a:moveTo>
                  <a:pt x="0" y="0"/>
                </a:moveTo>
                <a:lnTo>
                  <a:pt x="3000330" y="0"/>
                </a:lnTo>
                <a:lnTo>
                  <a:pt x="3000330" y="2043976"/>
                </a:lnTo>
                <a:lnTo>
                  <a:pt x="0" y="204397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4" name="Group 14"/>
          <p:cNvGrpSpPr/>
          <p:nvPr/>
        </p:nvGrpSpPr>
        <p:grpSpPr>
          <a:xfrm>
            <a:off x="16290063" y="7498862"/>
            <a:ext cx="1468578" cy="1452372"/>
            <a:chOff x="0" y="0"/>
            <a:chExt cx="415745" cy="41115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415745" cy="411157"/>
            </a:xfrm>
            <a:custGeom>
              <a:avLst/>
              <a:gdLst/>
              <a:ahLst/>
              <a:cxnLst/>
              <a:rect l="l" t="t" r="r" b="b"/>
              <a:pathLst>
                <a:path w="415745" h="411157">
                  <a:moveTo>
                    <a:pt x="73804" y="0"/>
                  </a:moveTo>
                  <a:lnTo>
                    <a:pt x="341941" y="0"/>
                  </a:lnTo>
                  <a:cubicBezTo>
                    <a:pt x="382702" y="0"/>
                    <a:pt x="415745" y="33043"/>
                    <a:pt x="415745" y="73804"/>
                  </a:cubicBezTo>
                  <a:lnTo>
                    <a:pt x="415745" y="337353"/>
                  </a:lnTo>
                  <a:cubicBezTo>
                    <a:pt x="415745" y="378114"/>
                    <a:pt x="382702" y="411157"/>
                    <a:pt x="341941" y="411157"/>
                  </a:cubicBezTo>
                  <a:lnTo>
                    <a:pt x="73804" y="411157"/>
                  </a:lnTo>
                  <a:cubicBezTo>
                    <a:pt x="33043" y="411157"/>
                    <a:pt x="0" y="378114"/>
                    <a:pt x="0" y="337353"/>
                  </a:cubicBezTo>
                  <a:lnTo>
                    <a:pt x="0" y="73804"/>
                  </a:lnTo>
                  <a:cubicBezTo>
                    <a:pt x="0" y="33043"/>
                    <a:pt x="33043" y="0"/>
                    <a:pt x="73804" y="0"/>
                  </a:cubicBezTo>
                  <a:close/>
                </a:path>
              </a:pathLst>
            </a:custGeom>
            <a:solidFill>
              <a:srgbClr val="A6B6B3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415745" cy="515932"/>
            </a:xfrm>
            <a:prstGeom prst="rect">
              <a:avLst/>
            </a:prstGeom>
          </p:spPr>
          <p:txBody>
            <a:bodyPr lIns="60298" tIns="60298" rIns="60298" bIns="60298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0132702" y="541411"/>
            <a:ext cx="5253451" cy="974578"/>
          </a:xfrm>
          <a:custGeom>
            <a:avLst/>
            <a:gdLst/>
            <a:ahLst/>
            <a:cxnLst/>
            <a:rect l="l" t="t" r="r" b="b"/>
            <a:pathLst>
              <a:path w="5253451" h="974578">
                <a:moveTo>
                  <a:pt x="0" y="0"/>
                </a:moveTo>
                <a:lnTo>
                  <a:pt x="5253451" y="0"/>
                </a:lnTo>
                <a:lnTo>
                  <a:pt x="5253451" y="974578"/>
                </a:lnTo>
                <a:lnTo>
                  <a:pt x="0" y="97457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t="-220743" b="-21830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Freeform 18"/>
          <p:cNvSpPr/>
          <p:nvPr/>
        </p:nvSpPr>
        <p:spPr>
          <a:xfrm>
            <a:off x="16461020" y="7661716"/>
            <a:ext cx="1126665" cy="1126665"/>
          </a:xfrm>
          <a:custGeom>
            <a:avLst/>
            <a:gdLst/>
            <a:ahLst/>
            <a:cxnLst/>
            <a:rect l="l" t="t" r="r" b="b"/>
            <a:pathLst>
              <a:path w="1126665" h="1126665">
                <a:moveTo>
                  <a:pt x="0" y="0"/>
                </a:moveTo>
                <a:lnTo>
                  <a:pt x="1126665" y="0"/>
                </a:lnTo>
                <a:lnTo>
                  <a:pt x="1126665" y="1126664"/>
                </a:lnTo>
                <a:lnTo>
                  <a:pt x="0" y="112666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19" name="Group 19"/>
          <p:cNvGrpSpPr/>
          <p:nvPr/>
        </p:nvGrpSpPr>
        <p:grpSpPr>
          <a:xfrm>
            <a:off x="778114" y="5581598"/>
            <a:ext cx="10181155" cy="2286000"/>
            <a:chOff x="0" y="0"/>
            <a:chExt cx="13574874" cy="3048000"/>
          </a:xfrm>
        </p:grpSpPr>
        <p:sp>
          <p:nvSpPr>
            <p:cNvPr id="20" name="Freeform 20"/>
            <p:cNvSpPr/>
            <p:nvPr/>
          </p:nvSpPr>
          <p:spPr>
            <a:xfrm>
              <a:off x="0" y="93003"/>
              <a:ext cx="398725" cy="394737"/>
            </a:xfrm>
            <a:custGeom>
              <a:avLst/>
              <a:gdLst/>
              <a:ahLst/>
              <a:cxnLst/>
              <a:rect l="l" t="t" r="r" b="b"/>
              <a:pathLst>
                <a:path w="398725" h="394737">
                  <a:moveTo>
                    <a:pt x="0" y="0"/>
                  </a:moveTo>
                  <a:lnTo>
                    <a:pt x="398725" y="0"/>
                  </a:lnTo>
                  <a:lnTo>
                    <a:pt x="398725" y="394737"/>
                  </a:lnTo>
                  <a:lnTo>
                    <a:pt x="0" y="394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1" name="Freeform 21"/>
            <p:cNvSpPr/>
            <p:nvPr/>
          </p:nvSpPr>
          <p:spPr>
            <a:xfrm>
              <a:off x="0" y="1866965"/>
              <a:ext cx="398725" cy="469088"/>
            </a:xfrm>
            <a:custGeom>
              <a:avLst/>
              <a:gdLst/>
              <a:ahLst/>
              <a:cxnLst/>
              <a:rect l="l" t="t" r="r" b="b"/>
              <a:pathLst>
                <a:path w="398725" h="469088">
                  <a:moveTo>
                    <a:pt x="0" y="0"/>
                  </a:moveTo>
                  <a:lnTo>
                    <a:pt x="398725" y="0"/>
                  </a:lnTo>
                  <a:lnTo>
                    <a:pt x="398725" y="469088"/>
                  </a:lnTo>
                  <a:lnTo>
                    <a:pt x="0" y="469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533476" y="0"/>
              <a:ext cx="13041397" cy="3048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C4F4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Anote palavras positivas ou frases que definem os colegas, como forma de reconhecimento.</a:t>
              </a:r>
            </a:p>
            <a:p>
              <a:pPr algn="l">
                <a:lnSpc>
                  <a:spcPts val="3600"/>
                </a:lnSpc>
                <a:spcBef>
                  <a:spcPct val="0"/>
                </a:spcBef>
              </a:pPr>
              <a:endParaRPr lang="en-US" sz="3000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  <a:p>
              <a:pPr algn="l">
                <a:lnSpc>
                  <a:spcPts val="36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3C4F4B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Leil sugere: “Ouça com os olhos, com o corpo. Esteja presente. Isso cria laços.”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778114" y="2079263"/>
            <a:ext cx="10517525" cy="2524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l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8B1D36"/>
                </a:solidFill>
                <a:latin typeface="Montserrat"/>
                <a:ea typeface="Montserrat"/>
                <a:cs typeface="Montserrat"/>
                <a:sym typeface="Montserrat"/>
              </a:rPr>
              <a:t>O que você descobriu sobre alguém que te surpreendeu positivamente?</a:t>
            </a:r>
          </a:p>
          <a:p>
            <a:pPr algn="l">
              <a:lnSpc>
                <a:spcPts val="3300"/>
              </a:lnSpc>
            </a:pPr>
            <a:endParaRPr lang="en-US" sz="3000">
              <a:solidFill>
                <a:srgbClr val="8B1D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47700" lvl="1" indent="-323850" algn="l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8B1D36"/>
                </a:solidFill>
                <a:latin typeface="Montserrat"/>
                <a:ea typeface="Montserrat"/>
                <a:cs typeface="Montserrat"/>
                <a:sym typeface="Montserrat"/>
              </a:rPr>
              <a:t>Qual história, talento ou curiosidade te marcou?</a:t>
            </a:r>
          </a:p>
          <a:p>
            <a:pPr algn="l">
              <a:lnSpc>
                <a:spcPts val="3300"/>
              </a:lnSpc>
            </a:pPr>
            <a:endParaRPr lang="en-US" sz="3000">
              <a:solidFill>
                <a:srgbClr val="8B1D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647700" lvl="1" indent="-323850" algn="l">
              <a:lnSpc>
                <a:spcPts val="3300"/>
              </a:lnSpc>
              <a:buFont typeface="Arial"/>
              <a:buChar char="•"/>
            </a:pPr>
            <a:r>
              <a:rPr lang="en-US" sz="3000">
                <a:solidFill>
                  <a:srgbClr val="8B1D36"/>
                </a:solidFill>
                <a:latin typeface="Montserrat"/>
                <a:ea typeface="Montserrat"/>
                <a:cs typeface="Montserrat"/>
                <a:sym typeface="Montserrat"/>
              </a:rPr>
              <a:t>Isso mudou sua forma de ver alguém da equipe?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5504166" y="7853368"/>
            <a:ext cx="5015122" cy="2062966"/>
            <a:chOff x="0" y="0"/>
            <a:chExt cx="10400734" cy="42783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00734" cy="4278334"/>
            </a:xfrm>
            <a:custGeom>
              <a:avLst/>
              <a:gdLst/>
              <a:ahLst/>
              <a:cxnLst/>
              <a:rect l="l" t="t" r="r" b="b"/>
              <a:pathLst>
                <a:path w="10400734" h="4278334">
                  <a:moveTo>
                    <a:pt x="21612" y="0"/>
                  </a:moveTo>
                  <a:lnTo>
                    <a:pt x="10379122" y="0"/>
                  </a:lnTo>
                  <a:cubicBezTo>
                    <a:pt x="10384854" y="0"/>
                    <a:pt x="10390351" y="2277"/>
                    <a:pt x="10394404" y="6330"/>
                  </a:cubicBezTo>
                  <a:cubicBezTo>
                    <a:pt x="10398458" y="10383"/>
                    <a:pt x="10400734" y="15880"/>
                    <a:pt x="10400734" y="21612"/>
                  </a:cubicBezTo>
                  <a:lnTo>
                    <a:pt x="10400734" y="4256722"/>
                  </a:lnTo>
                  <a:cubicBezTo>
                    <a:pt x="10400734" y="4268658"/>
                    <a:pt x="10391058" y="4278334"/>
                    <a:pt x="10379122" y="4278334"/>
                  </a:cubicBezTo>
                  <a:lnTo>
                    <a:pt x="21612" y="4278334"/>
                  </a:lnTo>
                  <a:cubicBezTo>
                    <a:pt x="9676" y="4278334"/>
                    <a:pt x="0" y="4268658"/>
                    <a:pt x="0" y="4256722"/>
                  </a:cubicBezTo>
                  <a:lnTo>
                    <a:pt x="0" y="21612"/>
                  </a:lnTo>
                  <a:cubicBezTo>
                    <a:pt x="0" y="9676"/>
                    <a:pt x="9676" y="0"/>
                    <a:pt x="2161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4F4B">
                    <a:alpha val="100000"/>
                  </a:srgbClr>
                </a:gs>
                <a:gs pos="100000">
                  <a:srgbClr val="A6B6B3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0400734" cy="4297384"/>
            </a:xfrm>
            <a:prstGeom prst="rect">
              <a:avLst/>
            </a:prstGeom>
          </p:spPr>
          <p:txBody>
            <a:bodyPr lIns="21630" tIns="21630" rIns="21630" bIns="21630" rtlCol="0" anchor="ctr"/>
            <a:lstStyle/>
            <a:p>
              <a:pPr algn="ctr">
                <a:lnSpc>
                  <a:spcPts val="385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10800000">
            <a:off x="13524770" y="9480367"/>
            <a:ext cx="6994518" cy="930326"/>
          </a:xfrm>
          <a:custGeom>
            <a:avLst/>
            <a:gdLst/>
            <a:ahLst/>
            <a:cxnLst/>
            <a:rect l="l" t="t" r="r" b="b"/>
            <a:pathLst>
              <a:path w="6994518" h="930326">
                <a:moveTo>
                  <a:pt x="0" y="0"/>
                </a:moveTo>
                <a:lnTo>
                  <a:pt x="6994518" y="0"/>
                </a:lnTo>
                <a:lnTo>
                  <a:pt x="6994518" y="930326"/>
                </a:lnTo>
                <a:lnTo>
                  <a:pt x="0" y="9303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33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-10800000">
            <a:off x="15159222" y="7612583"/>
            <a:ext cx="4666709" cy="841470"/>
          </a:xfrm>
          <a:custGeom>
            <a:avLst/>
            <a:gdLst/>
            <a:ahLst/>
            <a:cxnLst/>
            <a:rect l="l" t="t" r="r" b="b"/>
            <a:pathLst>
              <a:path w="4666709" h="841470">
                <a:moveTo>
                  <a:pt x="0" y="0"/>
                </a:moveTo>
                <a:lnTo>
                  <a:pt x="4666709" y="0"/>
                </a:lnTo>
                <a:lnTo>
                  <a:pt x="4666709" y="841470"/>
                </a:lnTo>
                <a:lnTo>
                  <a:pt x="0" y="841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38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 rot="-10800000">
            <a:off x="13262826" y="8454053"/>
            <a:ext cx="2757154" cy="1090150"/>
          </a:xfrm>
          <a:custGeom>
            <a:avLst/>
            <a:gdLst/>
            <a:ahLst/>
            <a:cxnLst/>
            <a:rect l="l" t="t" r="r" b="b"/>
            <a:pathLst>
              <a:path w="2757154" h="1090150">
                <a:moveTo>
                  <a:pt x="0" y="0"/>
                </a:moveTo>
                <a:lnTo>
                  <a:pt x="2757154" y="0"/>
                </a:lnTo>
                <a:lnTo>
                  <a:pt x="2757154" y="1090150"/>
                </a:lnTo>
                <a:lnTo>
                  <a:pt x="0" y="1090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1249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>
            <a:off x="14641403" y="8663639"/>
            <a:ext cx="451961" cy="442423"/>
          </a:xfrm>
          <a:custGeom>
            <a:avLst/>
            <a:gdLst/>
            <a:ahLst/>
            <a:cxnLst/>
            <a:rect l="l" t="t" r="r" b="b"/>
            <a:pathLst>
              <a:path w="451961" h="442423">
                <a:moveTo>
                  <a:pt x="0" y="0"/>
                </a:moveTo>
                <a:lnTo>
                  <a:pt x="451961" y="0"/>
                </a:lnTo>
                <a:lnTo>
                  <a:pt x="451961" y="442423"/>
                </a:lnTo>
                <a:lnTo>
                  <a:pt x="0" y="4424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25108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1028700" y="592259"/>
            <a:ext cx="8618111" cy="3086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52"/>
              </a:lnSpc>
            </a:pPr>
            <a:r>
              <a:rPr lang="en-US" sz="7001" b="1">
                <a:solidFill>
                  <a:srgbClr val="3C4F4B"/>
                </a:solidFill>
                <a:latin typeface="Mont Bold"/>
                <a:ea typeface="Mont Bold"/>
                <a:cs typeface="Mont Bold"/>
                <a:sym typeface="Mont Bold"/>
              </a:rPr>
              <a:t>O que os Feedbacks </a:t>
            </a:r>
            <a:r>
              <a:rPr lang="en-US" sz="7001" b="1">
                <a:solidFill>
                  <a:srgbClr val="8B1D36"/>
                </a:solidFill>
                <a:latin typeface="Mont Bold"/>
                <a:ea typeface="Mont Bold"/>
                <a:cs typeface="Mont Bold"/>
                <a:sym typeface="Mont Bold"/>
              </a:rPr>
              <a:t>Revelaram</a:t>
            </a:r>
            <a:r>
              <a:rPr lang="en-US" sz="7001" b="1">
                <a:solidFill>
                  <a:srgbClr val="3C4F4B"/>
                </a:solidFill>
                <a:latin typeface="Mont Bold"/>
                <a:ea typeface="Mont Bold"/>
                <a:cs typeface="Mont Bold"/>
                <a:sym typeface="Mont Bold"/>
              </a:rPr>
              <a:t>?</a:t>
            </a:r>
          </a:p>
        </p:txBody>
      </p:sp>
      <p:sp>
        <p:nvSpPr>
          <p:cNvPr id="10" name="Freeform 10"/>
          <p:cNvSpPr/>
          <p:nvPr/>
        </p:nvSpPr>
        <p:spPr>
          <a:xfrm>
            <a:off x="15287670" y="6712"/>
            <a:ext cx="3000330" cy="2043975"/>
          </a:xfrm>
          <a:custGeom>
            <a:avLst/>
            <a:gdLst/>
            <a:ahLst/>
            <a:cxnLst/>
            <a:rect l="l" t="t" r="r" b="b"/>
            <a:pathLst>
              <a:path w="3000330" h="2043975">
                <a:moveTo>
                  <a:pt x="0" y="0"/>
                </a:moveTo>
                <a:lnTo>
                  <a:pt x="3000330" y="0"/>
                </a:lnTo>
                <a:lnTo>
                  <a:pt x="3000330" y="2043976"/>
                </a:lnTo>
                <a:lnTo>
                  <a:pt x="0" y="20439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-584905" y="8739226"/>
            <a:ext cx="5161320" cy="2354216"/>
          </a:xfrm>
          <a:custGeom>
            <a:avLst/>
            <a:gdLst/>
            <a:ahLst/>
            <a:cxnLst/>
            <a:rect l="l" t="t" r="r" b="b"/>
            <a:pathLst>
              <a:path w="5161320" h="2354216">
                <a:moveTo>
                  <a:pt x="0" y="0"/>
                </a:moveTo>
                <a:lnTo>
                  <a:pt x="5161320" y="0"/>
                </a:lnTo>
                <a:lnTo>
                  <a:pt x="5161320" y="2354216"/>
                </a:lnTo>
                <a:lnTo>
                  <a:pt x="0" y="23542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9999"/>
            </a:blip>
            <a:stretch>
              <a:fillRect t="-527" b="-52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TextBox 12"/>
          <p:cNvSpPr txBox="1"/>
          <p:nvPr/>
        </p:nvSpPr>
        <p:spPr>
          <a:xfrm>
            <a:off x="1805140" y="4278435"/>
            <a:ext cx="5542548" cy="1977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29"/>
              </a:lnSpc>
            </a:pPr>
            <a:r>
              <a:rPr lang="en-US" sz="2999" b="1">
                <a:solidFill>
                  <a:srgbClr val="3C4F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Pontos fortes mais citados:</a:t>
            </a:r>
          </a:p>
          <a:p>
            <a:pPr marL="539749" lvl="1" indent="-269875" algn="just">
              <a:lnSpc>
                <a:spcPts val="3024"/>
              </a:lnSpc>
              <a:buFont typeface="Arial"/>
              <a:buChar char="•"/>
            </a:pPr>
            <a:r>
              <a:rPr lang="en-US" sz="2499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Clareza na fala;</a:t>
            </a:r>
          </a:p>
          <a:p>
            <a:pPr marL="539749" lvl="1" indent="-269875" algn="just">
              <a:lnSpc>
                <a:spcPts val="3024"/>
              </a:lnSpc>
              <a:buFont typeface="Arial"/>
              <a:buChar char="•"/>
            </a:pPr>
            <a:r>
              <a:rPr lang="en-US" sz="2499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Escuta ativa;</a:t>
            </a:r>
          </a:p>
          <a:p>
            <a:pPr marL="539749" lvl="1" indent="-269875" algn="just">
              <a:lnSpc>
                <a:spcPts val="3024"/>
              </a:lnSpc>
              <a:buFont typeface="Arial"/>
              <a:buChar char="•"/>
            </a:pPr>
            <a:r>
              <a:rPr lang="en-US" sz="2499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Empatia;</a:t>
            </a:r>
          </a:p>
          <a:p>
            <a:pPr marL="539749" lvl="1" indent="-269875" algn="just">
              <a:lnSpc>
                <a:spcPts val="3024"/>
              </a:lnSpc>
              <a:buFont typeface="Arial"/>
              <a:buChar char="•"/>
            </a:pPr>
            <a:r>
              <a:rPr lang="en-US" sz="2499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Boa postura comunicativa.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0132702" y="541411"/>
            <a:ext cx="5253451" cy="974578"/>
          </a:xfrm>
          <a:custGeom>
            <a:avLst/>
            <a:gdLst/>
            <a:ahLst/>
            <a:cxnLst/>
            <a:rect l="l" t="t" r="r" b="b"/>
            <a:pathLst>
              <a:path w="5253451" h="974578">
                <a:moveTo>
                  <a:pt x="0" y="0"/>
                </a:moveTo>
                <a:lnTo>
                  <a:pt x="5253451" y="0"/>
                </a:lnTo>
                <a:lnTo>
                  <a:pt x="5253451" y="974578"/>
                </a:lnTo>
                <a:lnTo>
                  <a:pt x="0" y="9745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220743" b="-21830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Freeform 14"/>
          <p:cNvSpPr/>
          <p:nvPr/>
        </p:nvSpPr>
        <p:spPr>
          <a:xfrm>
            <a:off x="14773491" y="1515989"/>
            <a:ext cx="5745796" cy="5745796"/>
          </a:xfrm>
          <a:custGeom>
            <a:avLst/>
            <a:gdLst/>
            <a:ahLst/>
            <a:cxnLst/>
            <a:rect l="l" t="t" r="r" b="b"/>
            <a:pathLst>
              <a:path w="5745796" h="5745796">
                <a:moveTo>
                  <a:pt x="0" y="0"/>
                </a:moveTo>
                <a:lnTo>
                  <a:pt x="5745797" y="0"/>
                </a:lnTo>
                <a:lnTo>
                  <a:pt x="5745797" y="5745796"/>
                </a:lnTo>
                <a:lnTo>
                  <a:pt x="0" y="57457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9999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TextBox 15"/>
          <p:cNvSpPr txBox="1"/>
          <p:nvPr/>
        </p:nvSpPr>
        <p:spPr>
          <a:xfrm>
            <a:off x="8551344" y="4278435"/>
            <a:ext cx="7931516" cy="2358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29"/>
              </a:lnSpc>
            </a:pPr>
            <a:r>
              <a:rPr lang="en-US" sz="2999" b="1">
                <a:solidFill>
                  <a:srgbClr val="3C4F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Pontos de melhoria recorrentes:</a:t>
            </a:r>
          </a:p>
          <a:p>
            <a:pPr marL="539749" lvl="1" indent="-269875" algn="just">
              <a:lnSpc>
                <a:spcPts val="3024"/>
              </a:lnSpc>
              <a:buFont typeface="Arial"/>
              <a:buChar char="•"/>
            </a:pPr>
            <a:r>
              <a:rPr lang="en-US" sz="2499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Fala muito baixa ou rápida;</a:t>
            </a:r>
          </a:p>
          <a:p>
            <a:pPr marL="539749" lvl="1" indent="-269875" algn="just">
              <a:lnSpc>
                <a:spcPts val="3024"/>
              </a:lnSpc>
              <a:buFont typeface="Arial"/>
              <a:buChar char="•"/>
            </a:pPr>
            <a:r>
              <a:rPr lang="en-US" sz="2499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Insegurança ao improvisar;</a:t>
            </a:r>
          </a:p>
          <a:p>
            <a:pPr marL="539749" lvl="1" indent="-269875" algn="just">
              <a:lnSpc>
                <a:spcPts val="3024"/>
              </a:lnSpc>
              <a:buFont typeface="Arial"/>
              <a:buChar char="•"/>
            </a:pPr>
            <a:r>
              <a:rPr lang="en-US" sz="2499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Dificuldade de manter contato visual;</a:t>
            </a:r>
          </a:p>
          <a:p>
            <a:pPr marL="539749" lvl="1" indent="-269875" algn="just">
              <a:lnSpc>
                <a:spcPts val="3024"/>
              </a:lnSpc>
              <a:buFont typeface="Arial"/>
              <a:buChar char="•"/>
            </a:pPr>
            <a:r>
              <a:rPr lang="en-US" sz="2499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Comunicação monótona ou técnica demais;</a:t>
            </a:r>
          </a:p>
          <a:p>
            <a:pPr marL="539749" lvl="1" indent="-269875" algn="just">
              <a:lnSpc>
                <a:spcPts val="3024"/>
              </a:lnSpc>
              <a:buFont typeface="Arial"/>
              <a:buChar char="•"/>
            </a:pPr>
            <a:r>
              <a:rPr lang="en-US" sz="2499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Falta de iniciativa para se expressar.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5144855" y="7237181"/>
            <a:ext cx="7998289" cy="1216872"/>
            <a:chOff x="0" y="0"/>
            <a:chExt cx="10664385" cy="1622496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0664385" cy="1622496"/>
              <a:chOff x="0" y="0"/>
              <a:chExt cx="7859812" cy="1195804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7859812" cy="1195804"/>
              </a:xfrm>
              <a:custGeom>
                <a:avLst/>
                <a:gdLst/>
                <a:ahLst/>
                <a:cxnLst/>
                <a:rect l="l" t="t" r="r" b="b"/>
                <a:pathLst>
                  <a:path w="7859812" h="1195804">
                    <a:moveTo>
                      <a:pt x="30296" y="0"/>
                    </a:moveTo>
                    <a:lnTo>
                      <a:pt x="7829516" y="0"/>
                    </a:lnTo>
                    <a:cubicBezTo>
                      <a:pt x="7837551" y="0"/>
                      <a:pt x="7845257" y="3192"/>
                      <a:pt x="7850939" y="8873"/>
                    </a:cubicBezTo>
                    <a:cubicBezTo>
                      <a:pt x="7856620" y="14555"/>
                      <a:pt x="7859812" y="22261"/>
                      <a:pt x="7859812" y="30296"/>
                    </a:cubicBezTo>
                    <a:lnTo>
                      <a:pt x="7859812" y="1165508"/>
                    </a:lnTo>
                    <a:cubicBezTo>
                      <a:pt x="7859812" y="1173543"/>
                      <a:pt x="7856620" y="1181248"/>
                      <a:pt x="7850939" y="1186930"/>
                    </a:cubicBezTo>
                    <a:cubicBezTo>
                      <a:pt x="7845257" y="1192612"/>
                      <a:pt x="7837551" y="1195804"/>
                      <a:pt x="7829516" y="1195804"/>
                    </a:cubicBezTo>
                    <a:lnTo>
                      <a:pt x="30296" y="1195804"/>
                    </a:lnTo>
                    <a:cubicBezTo>
                      <a:pt x="22261" y="1195804"/>
                      <a:pt x="14555" y="1192612"/>
                      <a:pt x="8873" y="1186930"/>
                    </a:cubicBezTo>
                    <a:cubicBezTo>
                      <a:pt x="3192" y="1181248"/>
                      <a:pt x="0" y="1173543"/>
                      <a:pt x="0" y="1165508"/>
                    </a:cubicBezTo>
                    <a:lnTo>
                      <a:pt x="0" y="30296"/>
                    </a:lnTo>
                    <a:cubicBezTo>
                      <a:pt x="0" y="22261"/>
                      <a:pt x="3192" y="14555"/>
                      <a:pt x="8873" y="8873"/>
                    </a:cubicBezTo>
                    <a:cubicBezTo>
                      <a:pt x="14555" y="3192"/>
                      <a:pt x="22261" y="0"/>
                      <a:pt x="30296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C4F4B">
                      <a:alpha val="100000"/>
                    </a:srgbClr>
                  </a:gs>
                  <a:gs pos="100000">
                    <a:srgbClr val="A6B6B3">
                      <a:alpha val="100000"/>
                    </a:srgbClr>
                  </a:gs>
                </a:gsLst>
                <a:lin ang="5400000"/>
              </a:gra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161925"/>
                <a:ext cx="7859812" cy="1357729"/>
              </a:xfrm>
              <a:prstGeom prst="rect">
                <a:avLst/>
              </a:prstGeom>
            </p:spPr>
            <p:txBody>
              <a:bodyPr lIns="21630" tIns="21630" rIns="21630" bIns="21630" rtlCol="0" anchor="ctr"/>
              <a:lstStyle/>
              <a:p>
                <a:pPr algn="ctr">
                  <a:lnSpc>
                    <a:spcPts val="419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540490" y="211173"/>
              <a:ext cx="9583405" cy="1209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99"/>
                </a:lnSpc>
              </a:pPr>
              <a:r>
                <a:rPr lang="en-US" sz="29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“A forma como somos percebidos é uma bússola para nossa evolução.”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31807" y="7215043"/>
            <a:ext cx="7966640" cy="3071957"/>
            <a:chOff x="0" y="0"/>
            <a:chExt cx="10622187" cy="4095942"/>
          </a:xfrm>
        </p:grpSpPr>
        <p:grpSp>
          <p:nvGrpSpPr>
            <p:cNvPr id="3" name="Group 3"/>
            <p:cNvGrpSpPr/>
            <p:nvPr/>
          </p:nvGrpSpPr>
          <p:grpSpPr>
            <a:xfrm rot="-10800000">
              <a:off x="3280928" y="352467"/>
              <a:ext cx="7341258" cy="3019821"/>
              <a:chOff x="0" y="0"/>
              <a:chExt cx="10400734" cy="427833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0400734" cy="4278334"/>
              </a:xfrm>
              <a:custGeom>
                <a:avLst/>
                <a:gdLst/>
                <a:ahLst/>
                <a:cxnLst/>
                <a:rect l="l" t="t" r="r" b="b"/>
                <a:pathLst>
                  <a:path w="10400734" h="4278334">
                    <a:moveTo>
                      <a:pt x="21612" y="0"/>
                    </a:moveTo>
                    <a:lnTo>
                      <a:pt x="10379122" y="0"/>
                    </a:lnTo>
                    <a:cubicBezTo>
                      <a:pt x="10384854" y="0"/>
                      <a:pt x="10390351" y="2277"/>
                      <a:pt x="10394404" y="6330"/>
                    </a:cubicBezTo>
                    <a:cubicBezTo>
                      <a:pt x="10398458" y="10383"/>
                      <a:pt x="10400734" y="15880"/>
                      <a:pt x="10400734" y="21612"/>
                    </a:cubicBezTo>
                    <a:lnTo>
                      <a:pt x="10400734" y="4256722"/>
                    </a:lnTo>
                    <a:cubicBezTo>
                      <a:pt x="10400734" y="4268658"/>
                      <a:pt x="10391058" y="4278334"/>
                      <a:pt x="10379122" y="4278334"/>
                    </a:cubicBezTo>
                    <a:lnTo>
                      <a:pt x="21612" y="4278334"/>
                    </a:lnTo>
                    <a:cubicBezTo>
                      <a:pt x="9676" y="4278334"/>
                      <a:pt x="0" y="4268658"/>
                      <a:pt x="0" y="4256722"/>
                    </a:cubicBezTo>
                    <a:lnTo>
                      <a:pt x="0" y="21612"/>
                    </a:lnTo>
                    <a:cubicBezTo>
                      <a:pt x="0" y="9676"/>
                      <a:pt x="9676" y="0"/>
                      <a:pt x="21612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C4F4B">
                      <a:alpha val="100000"/>
                    </a:srgbClr>
                  </a:gs>
                  <a:gs pos="100000">
                    <a:srgbClr val="A6B6B3">
                      <a:alpha val="100000"/>
                    </a:srgbClr>
                  </a:gs>
                </a:gsLst>
                <a:lin ang="5400000"/>
              </a:gra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5" name="TextBox 5"/>
              <p:cNvSpPr txBox="1"/>
              <p:nvPr/>
            </p:nvSpPr>
            <p:spPr>
              <a:xfrm>
                <a:off x="0" y="-19050"/>
                <a:ext cx="10400734" cy="4297384"/>
              </a:xfrm>
              <a:prstGeom prst="rect">
                <a:avLst/>
              </a:prstGeom>
            </p:spPr>
            <p:txBody>
              <a:bodyPr lIns="21630" tIns="21630" rIns="21630" bIns="21630" rtlCol="0" anchor="ctr"/>
              <a:lstStyle/>
              <a:p>
                <a:pPr algn="ctr">
                  <a:lnSpc>
                    <a:spcPts val="385"/>
                  </a:lnSpc>
                </a:pPr>
                <a:endParaRPr/>
              </a:p>
            </p:txBody>
          </p:sp>
        </p:grpSp>
        <p:sp>
          <p:nvSpPr>
            <p:cNvPr id="6" name="Freeform 6"/>
            <p:cNvSpPr/>
            <p:nvPr/>
          </p:nvSpPr>
          <p:spPr>
            <a:xfrm rot="-10800000">
              <a:off x="383439" y="2734108"/>
              <a:ext cx="10238747" cy="1361834"/>
            </a:xfrm>
            <a:custGeom>
              <a:avLst/>
              <a:gdLst/>
              <a:ahLst/>
              <a:cxnLst/>
              <a:rect l="l" t="t" r="r" b="b"/>
              <a:pathLst>
                <a:path w="10238747" h="1361834">
                  <a:moveTo>
                    <a:pt x="0" y="0"/>
                  </a:moveTo>
                  <a:lnTo>
                    <a:pt x="10238748" y="0"/>
                  </a:lnTo>
                  <a:lnTo>
                    <a:pt x="10238748" y="1361834"/>
                  </a:lnTo>
                  <a:lnTo>
                    <a:pt x="0" y="13618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133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7"/>
            <p:cNvSpPr/>
            <p:nvPr/>
          </p:nvSpPr>
          <p:spPr>
            <a:xfrm rot="-10800000">
              <a:off x="2775991" y="0"/>
              <a:ext cx="6831243" cy="1231765"/>
            </a:xfrm>
            <a:custGeom>
              <a:avLst/>
              <a:gdLst/>
              <a:ahLst/>
              <a:cxnLst/>
              <a:rect l="l" t="t" r="r" b="b"/>
              <a:pathLst>
                <a:path w="6831243" h="1231765">
                  <a:moveTo>
                    <a:pt x="0" y="0"/>
                  </a:moveTo>
                  <a:lnTo>
                    <a:pt x="6831243" y="0"/>
                  </a:lnTo>
                  <a:lnTo>
                    <a:pt x="6831243" y="1231765"/>
                  </a:lnTo>
                  <a:lnTo>
                    <a:pt x="0" y="12317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-37381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 rot="-10800000">
              <a:off x="0" y="1231765"/>
              <a:ext cx="4035990" cy="1595788"/>
            </a:xfrm>
            <a:custGeom>
              <a:avLst/>
              <a:gdLst/>
              <a:ahLst/>
              <a:cxnLst/>
              <a:rect l="l" t="t" r="r" b="b"/>
              <a:pathLst>
                <a:path w="4035990" h="1595788">
                  <a:moveTo>
                    <a:pt x="0" y="0"/>
                  </a:moveTo>
                  <a:lnTo>
                    <a:pt x="4035990" y="0"/>
                  </a:lnTo>
                  <a:lnTo>
                    <a:pt x="4035990" y="1595787"/>
                  </a:lnTo>
                  <a:lnTo>
                    <a:pt x="0" y="15957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0124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9"/>
            <p:cNvSpPr/>
            <p:nvPr/>
          </p:nvSpPr>
          <p:spPr>
            <a:xfrm>
              <a:off x="2455580" y="1638061"/>
              <a:ext cx="837494" cy="819820"/>
            </a:xfrm>
            <a:custGeom>
              <a:avLst/>
              <a:gdLst/>
              <a:ahLst/>
              <a:cxnLst/>
              <a:rect l="l" t="t" r="r" b="b"/>
              <a:pathLst>
                <a:path w="837494" h="819820">
                  <a:moveTo>
                    <a:pt x="0" y="0"/>
                  </a:moveTo>
                  <a:lnTo>
                    <a:pt x="837494" y="0"/>
                  </a:lnTo>
                  <a:lnTo>
                    <a:pt x="837494" y="819820"/>
                  </a:lnTo>
                  <a:lnTo>
                    <a:pt x="0" y="819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-625108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287670" y="6712"/>
            <a:ext cx="3000330" cy="2043975"/>
          </a:xfrm>
          <a:custGeom>
            <a:avLst/>
            <a:gdLst/>
            <a:ahLst/>
            <a:cxnLst/>
            <a:rect l="l" t="t" r="r" b="b"/>
            <a:pathLst>
              <a:path w="3000330" h="2043975">
                <a:moveTo>
                  <a:pt x="0" y="0"/>
                </a:moveTo>
                <a:lnTo>
                  <a:pt x="3000330" y="0"/>
                </a:lnTo>
                <a:lnTo>
                  <a:pt x="3000330" y="2043976"/>
                </a:lnTo>
                <a:lnTo>
                  <a:pt x="0" y="204397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-266180" y="8283647"/>
            <a:ext cx="6196828" cy="2826539"/>
          </a:xfrm>
          <a:custGeom>
            <a:avLst/>
            <a:gdLst/>
            <a:ahLst/>
            <a:cxnLst/>
            <a:rect l="l" t="t" r="r" b="b"/>
            <a:pathLst>
              <a:path w="6196828" h="2826539">
                <a:moveTo>
                  <a:pt x="0" y="0"/>
                </a:moveTo>
                <a:lnTo>
                  <a:pt x="6196828" y="0"/>
                </a:lnTo>
                <a:lnTo>
                  <a:pt x="6196828" y="2826539"/>
                </a:lnTo>
                <a:lnTo>
                  <a:pt x="0" y="28265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9999"/>
            </a:blip>
            <a:stretch>
              <a:fillRect t="-527" b="-527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Freeform 12"/>
          <p:cNvSpPr/>
          <p:nvPr/>
        </p:nvSpPr>
        <p:spPr>
          <a:xfrm>
            <a:off x="10132702" y="541411"/>
            <a:ext cx="5253451" cy="974578"/>
          </a:xfrm>
          <a:custGeom>
            <a:avLst/>
            <a:gdLst/>
            <a:ahLst/>
            <a:cxnLst/>
            <a:rect l="l" t="t" r="r" b="b"/>
            <a:pathLst>
              <a:path w="5253451" h="974578">
                <a:moveTo>
                  <a:pt x="0" y="0"/>
                </a:moveTo>
                <a:lnTo>
                  <a:pt x="5253451" y="0"/>
                </a:lnTo>
                <a:lnTo>
                  <a:pt x="5253451" y="974578"/>
                </a:lnTo>
                <a:lnTo>
                  <a:pt x="0" y="9745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220743" b="-21830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Freeform 13"/>
          <p:cNvSpPr/>
          <p:nvPr/>
        </p:nvSpPr>
        <p:spPr>
          <a:xfrm>
            <a:off x="14773491" y="1515989"/>
            <a:ext cx="5745796" cy="5745796"/>
          </a:xfrm>
          <a:custGeom>
            <a:avLst/>
            <a:gdLst/>
            <a:ahLst/>
            <a:cxnLst/>
            <a:rect l="l" t="t" r="r" b="b"/>
            <a:pathLst>
              <a:path w="5745796" h="5745796">
                <a:moveTo>
                  <a:pt x="0" y="0"/>
                </a:moveTo>
                <a:lnTo>
                  <a:pt x="5745797" y="0"/>
                </a:lnTo>
                <a:lnTo>
                  <a:pt x="5745797" y="5745796"/>
                </a:lnTo>
                <a:lnTo>
                  <a:pt x="0" y="574579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9999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TextBox 14"/>
          <p:cNvSpPr txBox="1"/>
          <p:nvPr/>
        </p:nvSpPr>
        <p:spPr>
          <a:xfrm>
            <a:off x="1028700" y="847725"/>
            <a:ext cx="8681315" cy="1390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7999" b="1">
                <a:solidFill>
                  <a:srgbClr val="8B1D36"/>
                </a:solidFill>
                <a:latin typeface="Mont Bold"/>
                <a:ea typeface="Mont Bold"/>
                <a:cs typeface="Mont Bold"/>
                <a:sym typeface="Mont Bold"/>
              </a:rPr>
              <a:t>Reflexão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2884136"/>
            <a:ext cx="1499128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3" lvl="1" indent="-323852" algn="just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Você se reconheceu nos feedbacks?</a:t>
            </a:r>
          </a:p>
          <a:p>
            <a:pPr marL="647703" lvl="1" indent="-323852" algn="just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Teve algo que te surpreendeu positivamente ou negativamente?</a:t>
            </a:r>
          </a:p>
          <a:p>
            <a:pPr marL="647703" lvl="1" indent="-323852" algn="just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Qual ponto te deu vontade de melhorar?</a:t>
            </a:r>
          </a:p>
          <a:p>
            <a:pPr marL="647703" lvl="1" indent="-323852" algn="just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Se fosse seu próprio coach, o que diria?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4679998" y="6081083"/>
            <a:ext cx="8928005" cy="1674072"/>
            <a:chOff x="0" y="0"/>
            <a:chExt cx="11904006" cy="2232096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11904006" cy="2232096"/>
              <a:chOff x="0" y="0"/>
              <a:chExt cx="8773431" cy="1645088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773430" cy="1645088"/>
              </a:xfrm>
              <a:custGeom>
                <a:avLst/>
                <a:gdLst/>
                <a:ahLst/>
                <a:cxnLst/>
                <a:rect l="l" t="t" r="r" b="b"/>
                <a:pathLst>
                  <a:path w="8773430" h="1645088">
                    <a:moveTo>
                      <a:pt x="27141" y="0"/>
                    </a:moveTo>
                    <a:lnTo>
                      <a:pt x="8746289" y="0"/>
                    </a:lnTo>
                    <a:cubicBezTo>
                      <a:pt x="8761279" y="0"/>
                      <a:pt x="8773430" y="12151"/>
                      <a:pt x="8773430" y="27141"/>
                    </a:cubicBezTo>
                    <a:lnTo>
                      <a:pt x="8773430" y="1617947"/>
                    </a:lnTo>
                    <a:cubicBezTo>
                      <a:pt x="8773430" y="1632936"/>
                      <a:pt x="8761279" y="1645088"/>
                      <a:pt x="8746289" y="1645088"/>
                    </a:cubicBezTo>
                    <a:lnTo>
                      <a:pt x="27141" y="1645088"/>
                    </a:lnTo>
                    <a:cubicBezTo>
                      <a:pt x="12151" y="1645088"/>
                      <a:pt x="0" y="1632936"/>
                      <a:pt x="0" y="1617947"/>
                    </a:cubicBezTo>
                    <a:lnTo>
                      <a:pt x="0" y="27141"/>
                    </a:lnTo>
                    <a:cubicBezTo>
                      <a:pt x="0" y="12151"/>
                      <a:pt x="12151" y="0"/>
                      <a:pt x="27141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8B1D36">
                      <a:alpha val="100000"/>
                    </a:srgbClr>
                  </a:gs>
                  <a:gs pos="100000">
                    <a:srgbClr val="B6A6A7">
                      <a:alpha val="100000"/>
                    </a:srgbClr>
                  </a:gs>
                </a:gsLst>
                <a:lin ang="5400000"/>
              </a:gra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161925"/>
                <a:ext cx="8773431" cy="1807013"/>
              </a:xfrm>
              <a:prstGeom prst="rect">
                <a:avLst/>
              </a:prstGeom>
            </p:spPr>
            <p:txBody>
              <a:bodyPr lIns="21630" tIns="21630" rIns="21630" bIns="21630" rtlCol="0" anchor="ctr"/>
              <a:lstStyle/>
              <a:p>
                <a:pPr algn="ctr">
                  <a:lnSpc>
                    <a:spcPts val="4199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603316" y="211173"/>
              <a:ext cx="10697374" cy="1819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99"/>
                </a:lnSpc>
              </a:pPr>
              <a:r>
                <a:rPr lang="en-US" sz="29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Leil Lowndes nos lembra: </a:t>
              </a:r>
            </a:p>
            <a:p>
              <a:pPr algn="ctr">
                <a:lnSpc>
                  <a:spcPts val="3599"/>
                </a:lnSpc>
              </a:pPr>
              <a:r>
                <a:rPr lang="en-US" sz="29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“As pessoas lembram mais de como você as fez sentir do que do que você disse.”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-1575959" y="-3862393"/>
            <a:ext cx="7559316" cy="7559316"/>
          </a:xfrm>
          <a:custGeom>
            <a:avLst/>
            <a:gdLst/>
            <a:ahLst/>
            <a:cxnLst/>
            <a:rect l="l" t="t" r="r" b="b"/>
            <a:pathLst>
              <a:path w="7559316" h="7559316">
                <a:moveTo>
                  <a:pt x="0" y="0"/>
                </a:moveTo>
                <a:lnTo>
                  <a:pt x="7559316" y="0"/>
                </a:lnTo>
                <a:lnTo>
                  <a:pt x="7559316" y="7559316"/>
                </a:lnTo>
                <a:lnTo>
                  <a:pt x="0" y="7559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3470985" y="9061452"/>
            <a:ext cx="5317633" cy="2451096"/>
          </a:xfrm>
          <a:custGeom>
            <a:avLst/>
            <a:gdLst/>
            <a:ahLst/>
            <a:cxnLst/>
            <a:rect l="l" t="t" r="r" b="b"/>
            <a:pathLst>
              <a:path w="5317633" h="2451096">
                <a:moveTo>
                  <a:pt x="0" y="0"/>
                </a:moveTo>
                <a:lnTo>
                  <a:pt x="5317633" y="0"/>
                </a:lnTo>
                <a:lnTo>
                  <a:pt x="5317633" y="2451096"/>
                </a:lnTo>
                <a:lnTo>
                  <a:pt x="0" y="2451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5287670" y="6712"/>
            <a:ext cx="3000330" cy="2043975"/>
          </a:xfrm>
          <a:custGeom>
            <a:avLst/>
            <a:gdLst/>
            <a:ahLst/>
            <a:cxnLst/>
            <a:rect l="l" t="t" r="r" b="b"/>
            <a:pathLst>
              <a:path w="3000330" h="2043975">
                <a:moveTo>
                  <a:pt x="0" y="0"/>
                </a:moveTo>
                <a:lnTo>
                  <a:pt x="3000330" y="0"/>
                </a:lnTo>
                <a:lnTo>
                  <a:pt x="3000330" y="2043976"/>
                </a:lnTo>
                <a:lnTo>
                  <a:pt x="0" y="20439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10132702" y="541411"/>
            <a:ext cx="5253451" cy="974578"/>
          </a:xfrm>
          <a:custGeom>
            <a:avLst/>
            <a:gdLst/>
            <a:ahLst/>
            <a:cxnLst/>
            <a:rect l="l" t="t" r="r" b="b"/>
            <a:pathLst>
              <a:path w="5253451" h="974578">
                <a:moveTo>
                  <a:pt x="0" y="0"/>
                </a:moveTo>
                <a:lnTo>
                  <a:pt x="5253451" y="0"/>
                </a:lnTo>
                <a:lnTo>
                  <a:pt x="5253451" y="974578"/>
                </a:lnTo>
                <a:lnTo>
                  <a:pt x="0" y="9745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220743" b="-21830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028700" y="1190625"/>
            <a:ext cx="9104002" cy="1584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5"/>
              </a:lnSpc>
            </a:pPr>
            <a:r>
              <a:rPr lang="en-US" sz="6500" b="1" i="1">
                <a:solidFill>
                  <a:srgbClr val="3C4F4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Estratégias Práticas </a:t>
            </a:r>
          </a:p>
          <a:p>
            <a:pPr algn="l">
              <a:lnSpc>
                <a:spcPts val="6045"/>
              </a:lnSpc>
            </a:pPr>
            <a:r>
              <a:rPr lang="en-US" sz="6500" b="1" i="1">
                <a:solidFill>
                  <a:srgbClr val="8B1D36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+ </a:t>
            </a:r>
            <a:r>
              <a:rPr lang="en-US" sz="6500" b="1" i="1">
                <a:solidFill>
                  <a:srgbClr val="3C4F4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Leil Lowndes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9902403-C264-EE9E-8E5E-F0D8EF0A7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92897"/>
              </p:ext>
            </p:extLst>
          </p:nvPr>
        </p:nvGraphicFramePr>
        <p:xfrm>
          <a:off x="1295400" y="3696924"/>
          <a:ext cx="16230951" cy="4525963"/>
        </p:xfrm>
        <a:graphic>
          <a:graphicData uri="http://schemas.openxmlformats.org/drawingml/2006/table">
            <a:tbl>
              <a:tblPr/>
              <a:tblGrid>
                <a:gridCol w="3086100">
                  <a:extLst>
                    <a:ext uri="{9D8B030D-6E8A-4147-A177-3AD203B41FA5}">
                      <a16:colId xmlns:a16="http://schemas.microsoft.com/office/drawing/2014/main" val="1382665752"/>
                    </a:ext>
                  </a:extLst>
                </a:gridCol>
                <a:gridCol w="7467600">
                  <a:extLst>
                    <a:ext uri="{9D8B030D-6E8A-4147-A177-3AD203B41FA5}">
                      <a16:colId xmlns:a16="http://schemas.microsoft.com/office/drawing/2014/main" val="3493982927"/>
                    </a:ext>
                  </a:extLst>
                </a:gridCol>
                <a:gridCol w="5677251">
                  <a:extLst>
                    <a:ext uri="{9D8B030D-6E8A-4147-A177-3AD203B41FA5}">
                      <a16:colId xmlns:a16="http://schemas.microsoft.com/office/drawing/2014/main" val="62123671"/>
                    </a:ext>
                  </a:extLst>
                </a:gridCol>
              </a:tblGrid>
              <a:tr h="4709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 b="1" dirty="0">
                          <a:effectLst/>
                        </a:rPr>
                        <a:t>Desafio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B6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 b="1" dirty="0">
                          <a:effectLst/>
                        </a:rPr>
                        <a:t>Estratégia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B6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 b="1">
                          <a:effectLst/>
                        </a:rPr>
                        <a:t>Técnica de Leil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B6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341988"/>
                  </a:ext>
                </a:extLst>
              </a:tr>
              <a:tr h="6148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>
                          <a:effectLst/>
                        </a:rPr>
                        <a:t>Voz baixa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>
                          <a:effectLst/>
                        </a:rPr>
                        <a:t>Leitura em voz alta, exercícios de respiração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>
                          <a:effectLst/>
                        </a:rPr>
                        <a:t>“Use sua voz como ferramenta de impacto”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387186"/>
                  </a:ext>
                </a:extLst>
              </a:tr>
              <a:tr h="8783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>
                          <a:effectLst/>
                        </a:rPr>
                        <a:t>Timidez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>
                          <a:effectLst/>
                        </a:rPr>
                        <a:t>Ensaiar frases de abertura, praticar em grupos pequenos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>
                          <a:effectLst/>
                        </a:rPr>
                        <a:t>“Tenha seus ‘rompe-gelos’ prontos”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150635"/>
                  </a:ext>
                </a:extLst>
              </a:tr>
              <a:tr h="6660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>
                          <a:effectLst/>
                        </a:rPr>
                        <a:t>Ansiedade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>
                          <a:effectLst/>
                        </a:rPr>
                        <a:t>Fazer pausas intencionais, focar em uma ideia por vez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 dirty="0">
                          <a:effectLst/>
                        </a:rPr>
                        <a:t>“Use pausas dramáticas”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2499711"/>
                  </a:ext>
                </a:extLst>
              </a:tr>
              <a:tr h="6148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>
                          <a:effectLst/>
                        </a:rPr>
                        <a:t>Falta de improviso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>
                          <a:effectLst/>
                        </a:rPr>
                        <a:t>Treinar fala livre sobre temas variados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>
                          <a:effectLst/>
                        </a:rPr>
                        <a:t>“Simule situações cotidianas”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930523"/>
                  </a:ext>
                </a:extLst>
              </a:tr>
              <a:tr h="6660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>
                          <a:effectLst/>
                        </a:rPr>
                        <a:t>Contato visual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>
                          <a:effectLst/>
                        </a:rPr>
                        <a:t>Técnica dos 3 segundos: olhar entre as sobrancelhas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 dirty="0">
                          <a:effectLst/>
                        </a:rPr>
                        <a:t>“Olhar é ponte de conexão”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319166"/>
                  </a:ext>
                </a:extLst>
              </a:tr>
              <a:tr h="6148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>
                          <a:effectLst/>
                        </a:rPr>
                        <a:t>Monotonia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>
                          <a:effectLst/>
                        </a:rPr>
                        <a:t>Ênfase emocional, variação de ritmo e tom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400" dirty="0">
                          <a:effectLst/>
                        </a:rPr>
                        <a:t>“Fale com emoção, não com técnica”</a:t>
                      </a:r>
                    </a:p>
                  </a:txBody>
                  <a:tcPr marL="87834" marR="87834" marT="43917" marB="43917"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060635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204579BE-9E58-EE9B-6C49-6E35294E0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350" y="3460447"/>
            <a:ext cx="3111438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70985" y="9061452"/>
            <a:ext cx="5317633" cy="2451096"/>
          </a:xfrm>
          <a:custGeom>
            <a:avLst/>
            <a:gdLst/>
            <a:ahLst/>
            <a:cxnLst/>
            <a:rect l="l" t="t" r="r" b="b"/>
            <a:pathLst>
              <a:path w="5317633" h="2451096">
                <a:moveTo>
                  <a:pt x="0" y="0"/>
                </a:moveTo>
                <a:lnTo>
                  <a:pt x="5317633" y="0"/>
                </a:lnTo>
                <a:lnTo>
                  <a:pt x="5317633" y="2451096"/>
                </a:lnTo>
                <a:lnTo>
                  <a:pt x="0" y="2451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-2249105" y="3778879"/>
            <a:ext cx="10029037" cy="5479421"/>
            <a:chOff x="0" y="0"/>
            <a:chExt cx="13372049" cy="7305895"/>
          </a:xfrm>
        </p:grpSpPr>
        <p:grpSp>
          <p:nvGrpSpPr>
            <p:cNvPr id="4" name="Group 4"/>
            <p:cNvGrpSpPr/>
            <p:nvPr/>
          </p:nvGrpSpPr>
          <p:grpSpPr>
            <a:xfrm>
              <a:off x="2432176" y="2469062"/>
              <a:ext cx="8660081" cy="4045757"/>
              <a:chOff x="0" y="0"/>
              <a:chExt cx="8120187" cy="37935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0187" cy="3793534"/>
              </a:xfrm>
              <a:custGeom>
                <a:avLst/>
                <a:gdLst/>
                <a:ahLst/>
                <a:cxnLst/>
                <a:rect l="l" t="t" r="r" b="b"/>
                <a:pathLst>
                  <a:path w="8120187" h="3793534">
                    <a:moveTo>
                      <a:pt x="13680" y="0"/>
                    </a:moveTo>
                    <a:lnTo>
                      <a:pt x="8106508" y="0"/>
                    </a:lnTo>
                    <a:cubicBezTo>
                      <a:pt x="8114063" y="0"/>
                      <a:pt x="8120187" y="6125"/>
                      <a:pt x="8120187" y="13680"/>
                    </a:cubicBezTo>
                    <a:lnTo>
                      <a:pt x="8120187" y="3779853"/>
                    </a:lnTo>
                    <a:cubicBezTo>
                      <a:pt x="8120187" y="3783481"/>
                      <a:pt x="8118746" y="3786961"/>
                      <a:pt x="8116181" y="3789527"/>
                    </a:cubicBezTo>
                    <a:cubicBezTo>
                      <a:pt x="8113615" y="3792092"/>
                      <a:pt x="8110135" y="3793534"/>
                      <a:pt x="8106508" y="3793534"/>
                    </a:cubicBezTo>
                    <a:lnTo>
                      <a:pt x="13680" y="3793534"/>
                    </a:lnTo>
                    <a:cubicBezTo>
                      <a:pt x="6125" y="3793534"/>
                      <a:pt x="0" y="3787409"/>
                      <a:pt x="0" y="3779853"/>
                    </a:cubicBezTo>
                    <a:lnTo>
                      <a:pt x="0" y="13680"/>
                    </a:lnTo>
                    <a:cubicBezTo>
                      <a:pt x="0" y="6125"/>
                      <a:pt x="6125" y="0"/>
                      <a:pt x="1368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3C4F4B">
                      <a:alpha val="100000"/>
                    </a:srgbClr>
                  </a:gs>
                  <a:gs pos="100000">
                    <a:srgbClr val="A6B6B3">
                      <a:alpha val="100000"/>
                    </a:srgbClr>
                  </a:gs>
                </a:gsLst>
                <a:lin ang="5400000"/>
              </a:gradFill>
            </p:spPr>
            <p:txBody>
              <a:bodyPr/>
              <a:lstStyle/>
              <a:p>
                <a:endParaRPr lang="pt-BR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19050"/>
                <a:ext cx="8120187" cy="3812583"/>
              </a:xfrm>
              <a:prstGeom prst="rect">
                <a:avLst/>
              </a:prstGeom>
            </p:spPr>
            <p:txBody>
              <a:bodyPr lIns="21630" tIns="21630" rIns="21630" bIns="21630" rtlCol="0" anchor="ctr"/>
              <a:lstStyle/>
              <a:p>
                <a:pPr algn="ctr">
                  <a:lnSpc>
                    <a:spcPts val="385"/>
                  </a:lnSpc>
                </a:pPr>
                <a:endParaRPr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0" y="1265435"/>
              <a:ext cx="13372049" cy="1778588"/>
            </a:xfrm>
            <a:custGeom>
              <a:avLst/>
              <a:gdLst/>
              <a:ahLst/>
              <a:cxnLst/>
              <a:rect l="l" t="t" r="r" b="b"/>
              <a:pathLst>
                <a:path w="13372049" h="1778588">
                  <a:moveTo>
                    <a:pt x="0" y="0"/>
                  </a:moveTo>
                  <a:lnTo>
                    <a:pt x="13372049" y="0"/>
                  </a:lnTo>
                  <a:lnTo>
                    <a:pt x="13372049" y="1778588"/>
                  </a:lnTo>
                  <a:lnTo>
                    <a:pt x="0" y="17785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1339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Freeform 8"/>
            <p:cNvSpPr/>
            <p:nvPr/>
          </p:nvSpPr>
          <p:spPr>
            <a:xfrm>
              <a:off x="1533541" y="5444763"/>
              <a:ext cx="10321649" cy="1861132"/>
            </a:xfrm>
            <a:custGeom>
              <a:avLst/>
              <a:gdLst/>
              <a:ahLst/>
              <a:cxnLst/>
              <a:rect l="l" t="t" r="r" b="b"/>
              <a:pathLst>
                <a:path w="10321649" h="1861132">
                  <a:moveTo>
                    <a:pt x="0" y="0"/>
                  </a:moveTo>
                  <a:lnTo>
                    <a:pt x="10321649" y="0"/>
                  </a:lnTo>
                  <a:lnTo>
                    <a:pt x="10321649" y="1861132"/>
                  </a:lnTo>
                  <a:lnTo>
                    <a:pt x="0" y="18611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-37381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Freeform 9"/>
            <p:cNvSpPr/>
            <p:nvPr/>
          </p:nvSpPr>
          <p:spPr>
            <a:xfrm>
              <a:off x="9951398" y="3033612"/>
              <a:ext cx="3164026" cy="2411152"/>
            </a:xfrm>
            <a:custGeom>
              <a:avLst/>
              <a:gdLst/>
              <a:ahLst/>
              <a:cxnLst/>
              <a:rect l="l" t="t" r="r" b="b"/>
              <a:pathLst>
                <a:path w="3164026" h="2411152">
                  <a:moveTo>
                    <a:pt x="0" y="0"/>
                  </a:moveTo>
                  <a:lnTo>
                    <a:pt x="3164026" y="0"/>
                  </a:lnTo>
                  <a:lnTo>
                    <a:pt x="3164026" y="2411151"/>
                  </a:lnTo>
                  <a:lnTo>
                    <a:pt x="0" y="24111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r="-480610"/>
              </a:stretch>
            </a:blipFill>
          </p:spPr>
          <p:txBody>
            <a:bodyPr/>
            <a:lstStyle/>
            <a:p>
              <a:endParaRPr lang="pt-BR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622011" y="287878"/>
              <a:ext cx="5978406" cy="4964162"/>
              <a:chOff x="0" y="0"/>
              <a:chExt cx="930510" cy="772648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930510" cy="772648"/>
              </a:xfrm>
              <a:custGeom>
                <a:avLst/>
                <a:gdLst/>
                <a:ahLst/>
                <a:cxnLst/>
                <a:rect l="l" t="t" r="r" b="b"/>
                <a:pathLst>
                  <a:path w="930510" h="772648">
                    <a:moveTo>
                      <a:pt x="76435" y="0"/>
                    </a:moveTo>
                    <a:lnTo>
                      <a:pt x="854075" y="0"/>
                    </a:lnTo>
                    <a:cubicBezTo>
                      <a:pt x="896289" y="0"/>
                      <a:pt x="930510" y="34221"/>
                      <a:pt x="930510" y="76435"/>
                    </a:cubicBezTo>
                    <a:lnTo>
                      <a:pt x="930510" y="696213"/>
                    </a:lnTo>
                    <a:cubicBezTo>
                      <a:pt x="930510" y="738427"/>
                      <a:pt x="896289" y="772648"/>
                      <a:pt x="854075" y="772648"/>
                    </a:cubicBezTo>
                    <a:lnTo>
                      <a:pt x="76435" y="772648"/>
                    </a:lnTo>
                    <a:cubicBezTo>
                      <a:pt x="34221" y="772648"/>
                      <a:pt x="0" y="738427"/>
                      <a:pt x="0" y="696213"/>
                    </a:cubicBezTo>
                    <a:lnTo>
                      <a:pt x="0" y="76435"/>
                    </a:lnTo>
                    <a:cubicBezTo>
                      <a:pt x="0" y="34221"/>
                      <a:pt x="34221" y="0"/>
                      <a:pt x="76435" y="0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 t="-10215" b="-10215"/>
                </a:stretch>
              </a:blipFill>
              <a:ln w="85725" cap="rnd">
                <a:solidFill>
                  <a:srgbClr val="FFFFFF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pt-BR"/>
              </a:p>
            </p:txBody>
          </p:sp>
        </p:grpSp>
        <p:sp>
          <p:nvSpPr>
            <p:cNvPr id="12" name="Freeform 12"/>
            <p:cNvSpPr/>
            <p:nvPr/>
          </p:nvSpPr>
          <p:spPr>
            <a:xfrm>
              <a:off x="11086786" y="4151362"/>
              <a:ext cx="1124406" cy="1100678"/>
            </a:xfrm>
            <a:custGeom>
              <a:avLst/>
              <a:gdLst/>
              <a:ahLst/>
              <a:cxnLst/>
              <a:rect l="l" t="t" r="r" b="b"/>
              <a:pathLst>
                <a:path w="1124406" h="1100678">
                  <a:moveTo>
                    <a:pt x="0" y="0"/>
                  </a:moveTo>
                  <a:lnTo>
                    <a:pt x="1124406" y="0"/>
                  </a:lnTo>
                  <a:lnTo>
                    <a:pt x="1124406" y="1100678"/>
                  </a:lnTo>
                  <a:lnTo>
                    <a:pt x="0" y="11006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-625108"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3" name="Freeform 13"/>
            <p:cNvSpPr/>
            <p:nvPr/>
          </p:nvSpPr>
          <p:spPr>
            <a:xfrm>
              <a:off x="12484088" y="0"/>
              <a:ext cx="588168" cy="575756"/>
            </a:xfrm>
            <a:custGeom>
              <a:avLst/>
              <a:gdLst/>
              <a:ahLst/>
              <a:cxnLst/>
              <a:rect l="l" t="t" r="r" b="b"/>
              <a:pathLst>
                <a:path w="588168" h="575756">
                  <a:moveTo>
                    <a:pt x="0" y="0"/>
                  </a:moveTo>
                  <a:lnTo>
                    <a:pt x="588168" y="0"/>
                  </a:lnTo>
                  <a:lnTo>
                    <a:pt x="588168" y="575756"/>
                  </a:lnTo>
                  <a:lnTo>
                    <a:pt x="0" y="57575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-625108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4" name="Freeform 14"/>
          <p:cNvSpPr/>
          <p:nvPr/>
        </p:nvSpPr>
        <p:spPr>
          <a:xfrm>
            <a:off x="15287670" y="6712"/>
            <a:ext cx="3000330" cy="2043975"/>
          </a:xfrm>
          <a:custGeom>
            <a:avLst/>
            <a:gdLst/>
            <a:ahLst/>
            <a:cxnLst/>
            <a:rect l="l" t="t" r="r" b="b"/>
            <a:pathLst>
              <a:path w="3000330" h="2043975">
                <a:moveTo>
                  <a:pt x="0" y="0"/>
                </a:moveTo>
                <a:lnTo>
                  <a:pt x="3000330" y="0"/>
                </a:lnTo>
                <a:lnTo>
                  <a:pt x="3000330" y="2043976"/>
                </a:lnTo>
                <a:lnTo>
                  <a:pt x="0" y="204397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5" name="Freeform 15"/>
          <p:cNvSpPr/>
          <p:nvPr/>
        </p:nvSpPr>
        <p:spPr>
          <a:xfrm>
            <a:off x="10132702" y="541411"/>
            <a:ext cx="5253451" cy="974578"/>
          </a:xfrm>
          <a:custGeom>
            <a:avLst/>
            <a:gdLst/>
            <a:ahLst/>
            <a:cxnLst/>
            <a:rect l="l" t="t" r="r" b="b"/>
            <a:pathLst>
              <a:path w="5253451" h="974578">
                <a:moveTo>
                  <a:pt x="0" y="0"/>
                </a:moveTo>
                <a:lnTo>
                  <a:pt x="5253451" y="0"/>
                </a:lnTo>
                <a:lnTo>
                  <a:pt x="5253451" y="974578"/>
                </a:lnTo>
                <a:lnTo>
                  <a:pt x="0" y="97457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t="-220743" b="-21830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TextBox 16"/>
          <p:cNvSpPr txBox="1"/>
          <p:nvPr/>
        </p:nvSpPr>
        <p:spPr>
          <a:xfrm>
            <a:off x="1028700" y="1136595"/>
            <a:ext cx="8735779" cy="15182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sz="7000" b="1" i="1">
                <a:solidFill>
                  <a:srgbClr val="3C4F4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Atividade para a próxima aula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453005" y="4667564"/>
            <a:ext cx="8806295" cy="371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9"/>
              </a:lnSpc>
            </a:pPr>
            <a:r>
              <a:rPr lang="en-US" sz="2499" b="1">
                <a:solidFill>
                  <a:srgbClr val="8B1D3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Instrução:</a:t>
            </a:r>
          </a:p>
          <a:p>
            <a:pPr algn="just">
              <a:lnSpc>
                <a:spcPts val="2949"/>
              </a:lnSpc>
            </a:pPr>
            <a:r>
              <a:rPr lang="en-US" sz="2499">
                <a:solidFill>
                  <a:srgbClr val="8B1D36"/>
                </a:solidFill>
                <a:latin typeface="Montserrat"/>
                <a:ea typeface="Montserrat"/>
                <a:cs typeface="Montserrat"/>
                <a:sym typeface="Montserrat"/>
              </a:rPr>
              <a:t> Monte um mapa visual ou textual com:</a:t>
            </a:r>
          </a:p>
          <a:p>
            <a:pPr marL="539749" lvl="1" indent="-269875" algn="just">
              <a:lnSpc>
                <a:spcPts val="2949"/>
              </a:lnSpc>
              <a:buFont typeface="Arial"/>
              <a:buChar char="•"/>
            </a:pPr>
            <a:r>
              <a:rPr lang="en-US" sz="2499">
                <a:solidFill>
                  <a:srgbClr val="8B1D36"/>
                </a:solidFill>
                <a:latin typeface="Montserrat"/>
                <a:ea typeface="Montserrat"/>
                <a:cs typeface="Montserrat"/>
                <a:sym typeface="Montserrat"/>
              </a:rPr>
              <a:t>2 forças da sua comunicação</a:t>
            </a:r>
          </a:p>
          <a:p>
            <a:pPr marL="539749" lvl="1" indent="-269875" algn="just">
              <a:lnSpc>
                <a:spcPts val="2949"/>
              </a:lnSpc>
              <a:buFont typeface="Arial"/>
              <a:buChar char="•"/>
            </a:pPr>
            <a:r>
              <a:rPr lang="en-US" sz="2499">
                <a:solidFill>
                  <a:srgbClr val="8B1D36"/>
                </a:solidFill>
                <a:latin typeface="Montserrat"/>
                <a:ea typeface="Montserrat"/>
                <a:cs typeface="Montserrat"/>
                <a:sym typeface="Montserrat"/>
              </a:rPr>
              <a:t>2 pontos de melhoria</a:t>
            </a:r>
          </a:p>
          <a:p>
            <a:pPr marL="539749" lvl="1" indent="-269875" algn="just">
              <a:lnSpc>
                <a:spcPts val="2949"/>
              </a:lnSpc>
              <a:buFont typeface="Arial"/>
              <a:buChar char="•"/>
            </a:pPr>
            <a:r>
              <a:rPr lang="en-US" sz="2499">
                <a:solidFill>
                  <a:srgbClr val="8B1D36"/>
                </a:solidFill>
                <a:latin typeface="Montserrat"/>
                <a:ea typeface="Montserrat"/>
                <a:cs typeface="Montserrat"/>
                <a:sym typeface="Montserrat"/>
              </a:rPr>
              <a:t>1 situação em que se comunicou bem</a:t>
            </a:r>
          </a:p>
          <a:p>
            <a:pPr marL="539749" lvl="1" indent="-269875" algn="just">
              <a:lnSpc>
                <a:spcPts val="2949"/>
              </a:lnSpc>
              <a:buFont typeface="Arial"/>
              <a:buChar char="•"/>
            </a:pPr>
            <a:r>
              <a:rPr lang="en-US" sz="2499">
                <a:solidFill>
                  <a:srgbClr val="8B1D36"/>
                </a:solidFill>
                <a:latin typeface="Montserrat"/>
                <a:ea typeface="Montserrat"/>
                <a:cs typeface="Montserrat"/>
                <a:sym typeface="Montserrat"/>
              </a:rPr>
              <a:t>1 situação em que teve dificuldade e o que faria diferente</a:t>
            </a:r>
          </a:p>
          <a:p>
            <a:pPr algn="just">
              <a:lnSpc>
                <a:spcPts val="2949"/>
              </a:lnSpc>
            </a:pPr>
            <a:endParaRPr lang="en-US" sz="2499">
              <a:solidFill>
                <a:srgbClr val="8B1D36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2949"/>
              </a:lnSpc>
            </a:pPr>
            <a:r>
              <a:rPr lang="en-US" sz="2499" b="1">
                <a:solidFill>
                  <a:srgbClr val="8B1D3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Envio até um dia antes da próxima aula (formato livre: Canva, PPT, texto, etc.)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2746369"/>
            <a:ext cx="9484342" cy="1032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500" b="1" spc="164">
                <a:solidFill>
                  <a:srgbClr val="8B1D3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Desafio: </a:t>
            </a:r>
          </a:p>
          <a:p>
            <a:pPr algn="l">
              <a:lnSpc>
                <a:spcPts val="4095"/>
              </a:lnSpc>
            </a:pPr>
            <a:r>
              <a:rPr lang="en-US" sz="3500" b="1" spc="164">
                <a:solidFill>
                  <a:srgbClr val="8B1D3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“Minha Apresentação Pessoal”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0744" y="3356296"/>
            <a:ext cx="14866513" cy="227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50"/>
              </a:lnSpc>
              <a:spcBef>
                <a:spcPct val="0"/>
              </a:spcBef>
            </a:pPr>
            <a:r>
              <a:rPr lang="en-US" sz="5000" b="1">
                <a:solidFill>
                  <a:srgbClr val="8B1D3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“A boa comunicação começa quando nos dispomos a ouvir sobre nós com humildade e coragem.”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190625"/>
            <a:ext cx="9104002" cy="822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5"/>
              </a:lnSpc>
            </a:pPr>
            <a:r>
              <a:rPr lang="en-US" sz="6500" b="1" i="1">
                <a:solidFill>
                  <a:srgbClr val="3C4F4B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Encerramento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229567"/>
            <a:ext cx="16230600" cy="2279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50"/>
              </a:lnSpc>
              <a:spcBef>
                <a:spcPct val="0"/>
              </a:spcBef>
            </a:pPr>
            <a:r>
              <a:rPr lang="en-US" sz="5000" b="1">
                <a:solidFill>
                  <a:srgbClr val="3C4F4B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“A comunicação não é sobre o que você diz. É sobre o que o outro entende — e sente.”</a:t>
            </a:r>
          </a:p>
          <a:p>
            <a:pPr algn="ctr">
              <a:lnSpc>
                <a:spcPts val="6050"/>
              </a:lnSpc>
              <a:spcBef>
                <a:spcPct val="0"/>
              </a:spcBef>
            </a:pPr>
            <a:r>
              <a:rPr lang="en-US" sz="5000">
                <a:solidFill>
                  <a:srgbClr val="3C4F4B"/>
                </a:solidFill>
                <a:latin typeface="Montserrat"/>
                <a:ea typeface="Montserrat"/>
                <a:cs typeface="Montserrat"/>
                <a:sym typeface="Montserrat"/>
              </a:rPr>
              <a:t> – Inspirado em Leil Lowndes</a:t>
            </a:r>
          </a:p>
        </p:txBody>
      </p:sp>
      <p:sp>
        <p:nvSpPr>
          <p:cNvPr id="5" name="Freeform 5"/>
          <p:cNvSpPr/>
          <p:nvPr/>
        </p:nvSpPr>
        <p:spPr>
          <a:xfrm>
            <a:off x="15287670" y="6712"/>
            <a:ext cx="3000330" cy="2043975"/>
          </a:xfrm>
          <a:custGeom>
            <a:avLst/>
            <a:gdLst/>
            <a:ahLst/>
            <a:cxnLst/>
            <a:rect l="l" t="t" r="r" b="b"/>
            <a:pathLst>
              <a:path w="3000330" h="2043975">
                <a:moveTo>
                  <a:pt x="0" y="0"/>
                </a:moveTo>
                <a:lnTo>
                  <a:pt x="3000330" y="0"/>
                </a:lnTo>
                <a:lnTo>
                  <a:pt x="3000330" y="2043976"/>
                </a:lnTo>
                <a:lnTo>
                  <a:pt x="0" y="2043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10132702" y="541411"/>
            <a:ext cx="5253451" cy="974578"/>
          </a:xfrm>
          <a:custGeom>
            <a:avLst/>
            <a:gdLst/>
            <a:ahLst/>
            <a:cxnLst/>
            <a:rect l="l" t="t" r="r" b="b"/>
            <a:pathLst>
              <a:path w="5253451" h="974578">
                <a:moveTo>
                  <a:pt x="0" y="0"/>
                </a:moveTo>
                <a:lnTo>
                  <a:pt x="5253451" y="0"/>
                </a:lnTo>
                <a:lnTo>
                  <a:pt x="5253451" y="974578"/>
                </a:lnTo>
                <a:lnTo>
                  <a:pt x="0" y="9745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20743" b="-21830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14261615" y="6732080"/>
            <a:ext cx="5052439" cy="5052439"/>
          </a:xfrm>
          <a:custGeom>
            <a:avLst/>
            <a:gdLst/>
            <a:ahLst/>
            <a:cxnLst/>
            <a:rect l="l" t="t" r="r" b="b"/>
            <a:pathLst>
              <a:path w="5052439" h="5052439">
                <a:moveTo>
                  <a:pt x="0" y="0"/>
                </a:moveTo>
                <a:lnTo>
                  <a:pt x="5052439" y="0"/>
                </a:lnTo>
                <a:lnTo>
                  <a:pt x="5052439" y="5052440"/>
                </a:lnTo>
                <a:lnTo>
                  <a:pt x="0" y="5052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>
            <a:off x="-1139404" y="6732080"/>
            <a:ext cx="5052439" cy="5052439"/>
          </a:xfrm>
          <a:custGeom>
            <a:avLst/>
            <a:gdLst/>
            <a:ahLst/>
            <a:cxnLst/>
            <a:rect l="l" t="t" r="r" b="b"/>
            <a:pathLst>
              <a:path w="5052439" h="5052439">
                <a:moveTo>
                  <a:pt x="0" y="0"/>
                </a:moveTo>
                <a:lnTo>
                  <a:pt x="5052439" y="0"/>
                </a:lnTo>
                <a:lnTo>
                  <a:pt x="5052439" y="5052440"/>
                </a:lnTo>
                <a:lnTo>
                  <a:pt x="0" y="5052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521A3461C39242A62886A1AB2FF685" ma:contentTypeVersion="19" ma:contentTypeDescription="Create a new document." ma:contentTypeScope="" ma:versionID="6e2d6af3ca46849d5aec4786f2ccf007">
  <xsd:schema xmlns:xsd="http://www.w3.org/2001/XMLSchema" xmlns:xs="http://www.w3.org/2001/XMLSchema" xmlns:p="http://schemas.microsoft.com/office/2006/metadata/properties" xmlns:ns2="75044adc-695d-46f7-b873-f2e5a2e72622" xmlns:ns3="5c03603e-11ea-4687-9a1c-d03b2e95fb70" targetNamespace="http://schemas.microsoft.com/office/2006/metadata/properties" ma:root="true" ma:fieldsID="2c0ba7d1a4bf97fe5186cf4544b014e9" ns2:_="" ns3:_="">
    <xsd:import namespace="75044adc-695d-46f7-b873-f2e5a2e72622"/>
    <xsd:import namespace="5c03603e-11ea-4687-9a1c-d03b2e95fb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_Flow_SignoffStatu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044adc-695d-46f7-b873-f2e5a2e726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4ab6c4f7-5520-4b8f-ba4b-e4c6d011036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03603e-11ea-4687-9a1c-d03b2e95fb70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11853d18-87d5-42d9-afab-04557d9492d7}" ma:internalName="TaxCatchAll" ma:showField="CatchAllData" ma:web="5c03603e-11ea-4687-9a1c-d03b2e95fb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5044adc-695d-46f7-b873-f2e5a2e72622" xsi:nil="true"/>
    <TaxCatchAll xmlns="5c03603e-11ea-4687-9a1c-d03b2e95fb70" xsi:nil="true"/>
    <lcf76f155ced4ddcb4097134ff3c332f xmlns="75044adc-695d-46f7-b873-f2e5a2e7262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68797DF-C09B-4B11-9282-9EF7CC82F62A}"/>
</file>

<file path=customXml/itemProps2.xml><?xml version="1.0" encoding="utf-8"?>
<ds:datastoreItem xmlns:ds="http://schemas.openxmlformats.org/officeDocument/2006/customXml" ds:itemID="{933C6737-BC8C-4873-9392-81B777E5FE39}"/>
</file>

<file path=customXml/itemProps3.xml><?xml version="1.0" encoding="utf-8"?>
<ds:datastoreItem xmlns:ds="http://schemas.openxmlformats.org/officeDocument/2006/customXml" ds:itemID="{1E298DB8-DB93-4BA6-952A-BBC6ADD251E5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707</Words>
  <Application>Microsoft Office PowerPoint</Application>
  <PresentationFormat>Personalizar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20" baseType="lpstr">
      <vt:lpstr>Mont Italics</vt:lpstr>
      <vt:lpstr>Montserrat Bold</vt:lpstr>
      <vt:lpstr>Mont</vt:lpstr>
      <vt:lpstr>Montserrat</vt:lpstr>
      <vt:lpstr>Calibri</vt:lpstr>
      <vt:lpstr>Mont Bold</vt:lpstr>
      <vt:lpstr>Arial</vt:lpstr>
      <vt:lpstr>Montserrat Bold Italics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Treinamento de Comunicação - Aula 3</dc:title>
  <cp:lastModifiedBy>Clara  Assunção</cp:lastModifiedBy>
  <cp:revision>3</cp:revision>
  <dcterms:created xsi:type="dcterms:W3CDTF">2006-08-16T00:00:00Z</dcterms:created>
  <dcterms:modified xsi:type="dcterms:W3CDTF">2025-08-19T19:44:01Z</dcterms:modified>
  <dc:identifier>DAGwiVPkyq8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0x010100E2521A3461C39242A62886A1AB2FF685</vt:lpwstr>
  </property>
</Properties>
</file>