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02C3229-88C6-4ED2-86DF-A0AEB5D39F50}">
  <a:tblStyle styleId="{702C3229-88C6-4ED2-86DF-A0AEB5D39F5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100" u="none" cap="none" strike="noStrike"/>
            </a:lvl1pPr>
            <a:lvl2pPr indent="0" lvl="1" marL="0" marR="0" rtl="0" algn="l">
              <a:spcBef>
                <a:spcPts val="0"/>
              </a:spcBef>
              <a:defRPr b="0" i="0" sz="1100" u="none" cap="none" strike="noStrike"/>
            </a:lvl2pPr>
            <a:lvl3pPr indent="0" lvl="2" marL="0" marR="0" rtl="0" algn="l">
              <a:spcBef>
                <a:spcPts val="0"/>
              </a:spcBef>
              <a:defRPr b="0" i="0" sz="1100" u="none" cap="none" strike="noStrike"/>
            </a:lvl3pPr>
            <a:lvl4pPr indent="0" lvl="3" marL="0" marR="0" rtl="0" algn="l">
              <a:spcBef>
                <a:spcPts val="0"/>
              </a:spcBef>
              <a:defRPr b="0" i="0" sz="1100" u="none" cap="none" strike="noStrike"/>
            </a:lvl4pPr>
            <a:lvl5pPr indent="0" lvl="4" marL="0" marR="0" rtl="0" algn="l">
              <a:spcBef>
                <a:spcPts val="0"/>
              </a:spcBef>
              <a:defRPr b="0" i="0" sz="1100" u="none" cap="none" strike="noStrike"/>
            </a:lvl5pPr>
            <a:lvl6pPr indent="0" lvl="5" marL="0" marR="0" rtl="0" algn="l">
              <a:spcBef>
                <a:spcPts val="0"/>
              </a:spcBef>
              <a:defRPr b="0" i="0" sz="1100" u="none" cap="none" strike="noStrike"/>
            </a:lvl6pPr>
            <a:lvl7pPr indent="0" lvl="6" marL="0" marR="0" rtl="0" algn="l">
              <a:spcBef>
                <a:spcPts val="0"/>
              </a:spcBef>
              <a:defRPr b="0" i="0" sz="1100" u="none" cap="none" strike="noStrike"/>
            </a:lvl7pPr>
            <a:lvl8pPr indent="0" lvl="7" marL="0" marR="0" rtl="0" algn="l">
              <a:spcBef>
                <a:spcPts val="0"/>
              </a:spcBef>
              <a:defRPr b="0" i="0" sz="1100" u="none" cap="none" strike="noStrike"/>
            </a:lvl8pPr>
            <a:lvl9pPr indent="0" lvl="8" marL="0" marR="0" rtl="0" algn="l">
              <a:spcBef>
                <a:spcPts val="0"/>
              </a:spcBef>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9" name="Shape 3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9" name="Shape 3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2" name="Shape 4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7" name="Shape 4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3" name="Shape 4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0" name="Shape 4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9" name="Shape 4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5" name="Shape 4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1" name="Shape 4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8" name="Shape 4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4" name="Shape 4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2" name="Shape 4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8" name="Shape 4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4" name="Shape 5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0" name="Shape 5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7" name="Shape 5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6" name="Shape 5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idx="1" type="subTitle"/>
          </p:nvPr>
        </p:nvSpPr>
        <p:spPr>
          <a:xfrm>
            <a:off x="685800" y="2840052"/>
            <a:ext cx="7772400" cy="784799"/>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Font typeface="Arial"/>
              <a:buNone/>
              <a:defRPr b="0" i="0" sz="3000" u="none" cap="none" strike="noStrike">
                <a:solidFill>
                  <a:schemeClr val="lt2"/>
                </a:solidFill>
                <a:latin typeface="Arial"/>
                <a:ea typeface="Arial"/>
                <a:cs typeface="Arial"/>
                <a:sym typeface="Arial"/>
              </a:defRPr>
            </a:lvl9pPr>
          </a:lstStyle>
          <a:p/>
        </p:txBody>
      </p:sp>
      <p:sp>
        <p:nvSpPr>
          <p:cNvPr id="11" name="Shape 11"/>
          <p:cNvSpPr txBox="1"/>
          <p:nvPr>
            <p:ph type="ctrTitle"/>
          </p:nvPr>
        </p:nvSpPr>
        <p:spPr>
          <a:xfrm>
            <a:off x="685800" y="1583341"/>
            <a:ext cx="7772400" cy="11597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rial"/>
              <a:buNone/>
              <a:defRPr b="1" i="0" sz="4800" u="none" cap="none" strike="noStrike">
                <a:solidFill>
                  <a:schemeClr val="lt1"/>
                </a:solidFill>
                <a:latin typeface="Arial"/>
                <a:ea typeface="Arial"/>
                <a:cs typeface="Arial"/>
                <a:sym typeface="Arial"/>
              </a:defRPr>
            </a:lvl1pPr>
            <a:lvl2pPr indent="0" lvl="1" marL="0" marR="0" rtl="0" algn="ctr">
              <a:spcBef>
                <a:spcPts val="0"/>
              </a:spcBef>
              <a:buClr>
                <a:schemeClr val="lt1"/>
              </a:buClr>
              <a:buFont typeface="Arial"/>
              <a:buNone/>
              <a:defRPr b="1" i="0" sz="4800" u="none" cap="none" strike="noStrike">
                <a:solidFill>
                  <a:schemeClr val="lt1"/>
                </a:solidFill>
              </a:defRPr>
            </a:lvl2pPr>
            <a:lvl3pPr indent="0" lvl="2" marL="0" marR="0" rtl="0" algn="ctr">
              <a:spcBef>
                <a:spcPts val="0"/>
              </a:spcBef>
              <a:buClr>
                <a:schemeClr val="lt1"/>
              </a:buClr>
              <a:buFont typeface="Arial"/>
              <a:buNone/>
              <a:defRPr b="1" i="0" sz="4800" u="none" cap="none" strike="noStrike">
                <a:solidFill>
                  <a:schemeClr val="lt1"/>
                </a:solidFill>
              </a:defRPr>
            </a:lvl3pPr>
            <a:lvl4pPr indent="0" lvl="3" marL="0" marR="0" rtl="0" algn="ctr">
              <a:spcBef>
                <a:spcPts val="0"/>
              </a:spcBef>
              <a:buClr>
                <a:schemeClr val="lt1"/>
              </a:buClr>
              <a:buFont typeface="Arial"/>
              <a:buNone/>
              <a:defRPr b="1" i="0" sz="4800" u="none" cap="none" strike="noStrike">
                <a:solidFill>
                  <a:schemeClr val="lt1"/>
                </a:solidFill>
              </a:defRPr>
            </a:lvl4pPr>
            <a:lvl5pPr indent="0" lvl="4" marL="0" marR="0" rtl="0" algn="ctr">
              <a:spcBef>
                <a:spcPts val="0"/>
              </a:spcBef>
              <a:buClr>
                <a:schemeClr val="lt1"/>
              </a:buClr>
              <a:buFont typeface="Arial"/>
              <a:buNone/>
              <a:defRPr b="1" i="0" sz="4800" u="none" cap="none" strike="noStrike">
                <a:solidFill>
                  <a:schemeClr val="lt1"/>
                </a:solidFill>
              </a:defRPr>
            </a:lvl5pPr>
            <a:lvl6pPr indent="0" lvl="5" marL="0" marR="0" rtl="0" algn="ctr">
              <a:spcBef>
                <a:spcPts val="0"/>
              </a:spcBef>
              <a:buClr>
                <a:schemeClr val="lt1"/>
              </a:buClr>
              <a:buFont typeface="Arial"/>
              <a:buNone/>
              <a:defRPr b="1" i="0" sz="4800" u="none" cap="none" strike="noStrike">
                <a:solidFill>
                  <a:schemeClr val="lt1"/>
                </a:solidFill>
              </a:defRPr>
            </a:lvl6pPr>
            <a:lvl7pPr indent="0" lvl="6" marL="0" marR="0" rtl="0" algn="ctr">
              <a:spcBef>
                <a:spcPts val="0"/>
              </a:spcBef>
              <a:buClr>
                <a:schemeClr val="lt1"/>
              </a:buClr>
              <a:buFont typeface="Arial"/>
              <a:buNone/>
              <a:defRPr b="1" i="0" sz="4800" u="none" cap="none" strike="noStrike">
                <a:solidFill>
                  <a:schemeClr val="lt1"/>
                </a:solidFill>
              </a:defRPr>
            </a:lvl7pPr>
            <a:lvl8pPr indent="0" lvl="7" marL="0" marR="0" rtl="0" algn="ctr">
              <a:spcBef>
                <a:spcPts val="0"/>
              </a:spcBef>
              <a:buClr>
                <a:schemeClr val="lt1"/>
              </a:buClr>
              <a:buFont typeface="Arial"/>
              <a:buNone/>
              <a:defRPr b="1" i="0" sz="4800" u="none" cap="none" strike="noStrike">
                <a:solidFill>
                  <a:schemeClr val="lt1"/>
                </a:solidFill>
              </a:defRPr>
            </a:lvl8pPr>
            <a:lvl9pPr indent="0" lvl="8" marL="0" marR="0" rtl="0" algn="ctr">
              <a:spcBef>
                <a:spcPts val="0"/>
              </a:spcBef>
              <a:buClr>
                <a:schemeClr val="lt1"/>
              </a:buClr>
              <a:buFont typeface="Arial"/>
              <a:buNone/>
              <a:defRPr b="1" i="0" sz="4800" u="none" cap="none" strike="noStrike">
                <a:solidFill>
                  <a:schemeClr val="lt1"/>
                </a:solidFill>
              </a:defRPr>
            </a:lvl9pPr>
          </a:lstStyle>
          <a:p/>
        </p:txBody>
      </p:sp>
      <p:sp>
        <p:nvSpPr>
          <p:cNvPr id="12" name="Shape 12"/>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 name="Shape 15"/>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 type="body"/>
          </p:nvPr>
        </p:nvSpPr>
        <p:spPr>
          <a:xfrm>
            <a:off x="457200"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2" type="body"/>
          </p:nvPr>
        </p:nvSpPr>
        <p:spPr>
          <a:xfrm>
            <a:off x="4692273" y="1200150"/>
            <a:ext cx="3994500" cy="37256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8"/>
            <a:ext cx="8229600" cy="519599"/>
          </a:xfrm>
          <a:prstGeom prst="rect">
            <a:avLst/>
          </a:prstGeom>
          <a:noFill/>
          <a:ln>
            <a:noFill/>
          </a:ln>
        </p:spPr>
        <p:txBody>
          <a:bodyPr anchorCtr="0" anchor="t" bIns="91425" lIns="91425" rIns="91425" tIns="91425"/>
          <a:lstStyle>
            <a:lvl1pPr lvl="0" rtl="0" algn="ctr">
              <a:spcBef>
                <a:spcPts val="0"/>
              </a:spcBef>
              <a:buFont typeface="Arial"/>
              <a:buNone/>
              <a:defRPr sz="1800"/>
            </a:lvl1pPr>
            <a:lvl2pPr lvl="1" rtl="0">
              <a:spcBef>
                <a:spcPts val="0"/>
              </a:spcBef>
              <a:defRPr sz="2400">
                <a:solidFill>
                  <a:schemeClr val="lt1"/>
                </a:solidFill>
              </a:defRPr>
            </a:lvl2pPr>
            <a:lvl3pPr lvl="2" rtl="0">
              <a:spcBef>
                <a:spcPts val="0"/>
              </a:spcBef>
              <a:defRPr sz="2400">
                <a:solidFill>
                  <a:schemeClr val="lt1"/>
                </a:solidFill>
              </a:defRPr>
            </a:lvl3pPr>
            <a:lvl4pPr lvl="3" rtl="0">
              <a:spcBef>
                <a:spcPts val="0"/>
              </a:spcBef>
              <a:defRPr sz="1800">
                <a:solidFill>
                  <a:schemeClr val="lt1"/>
                </a:solidFill>
              </a:defRPr>
            </a:lvl4pPr>
            <a:lvl5pPr lvl="4" rtl="0">
              <a:spcBef>
                <a:spcPts val="0"/>
              </a:spcBef>
              <a:defRPr sz="1800">
                <a:solidFill>
                  <a:schemeClr val="lt1"/>
                </a:solidFill>
              </a:defRPr>
            </a:lvl5pPr>
            <a:lvl6pPr lvl="5" rtl="0">
              <a:spcBef>
                <a:spcPts val="0"/>
              </a:spcBef>
              <a:defRPr sz="1800">
                <a:solidFill>
                  <a:schemeClr val="lt1"/>
                </a:solidFill>
              </a:defRPr>
            </a:lvl6pPr>
            <a:lvl7pPr lvl="6" rtl="0">
              <a:spcBef>
                <a:spcPts val="0"/>
              </a:spcBef>
              <a:defRPr sz="1800">
                <a:solidFill>
                  <a:schemeClr val="lt1"/>
                </a:solidFill>
              </a:defRPr>
            </a:lvl7pPr>
            <a:lvl8pPr lvl="7" rtl="0">
              <a:spcBef>
                <a:spcPts val="0"/>
              </a:spcBef>
              <a:defRPr sz="1800">
                <a:solidFill>
                  <a:schemeClr val="lt1"/>
                </a:solidFill>
              </a:defRPr>
            </a:lvl8pPr>
            <a:lvl9pPr lvl="8" rtl="0">
              <a:spcBef>
                <a:spcPts val="0"/>
              </a:spcBef>
              <a:defRPr sz="1800">
                <a:solidFill>
                  <a:schemeClr val="lt1"/>
                </a:solidFill>
              </a:defRPr>
            </a:lvl9pPr>
          </a:lstStyle>
          <a:p/>
        </p:txBody>
      </p:sp>
      <p:sp>
        <p:nvSpPr>
          <p:cNvPr id="27" name="Shape 27"/>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lt1"/>
              </a:buClr>
              <a:buFont typeface="Arial"/>
              <a:buNone/>
              <a:defRPr b="1" i="0" sz="3600" u="none" cap="none" strike="noStrike">
                <a:solidFill>
                  <a:schemeClr val="lt1"/>
                </a:solidFill>
                <a:latin typeface="Arial"/>
                <a:ea typeface="Arial"/>
                <a:cs typeface="Arial"/>
                <a:sym typeface="Arial"/>
              </a:defRPr>
            </a:lvl1pPr>
            <a:lvl2pPr indent="0" lvl="1" marL="0" marR="0" rtl="0" algn="l">
              <a:spcBef>
                <a:spcPts val="0"/>
              </a:spcBef>
              <a:buClr>
                <a:schemeClr val="lt1"/>
              </a:buClr>
              <a:buFont typeface="Arial"/>
              <a:buNone/>
              <a:defRPr b="1" i="0" sz="3600" u="none" cap="none" strike="noStrike">
                <a:solidFill>
                  <a:schemeClr val="lt1"/>
                </a:solidFill>
              </a:defRPr>
            </a:lvl2pPr>
            <a:lvl3pPr indent="0" lvl="2" marL="0" marR="0" rtl="0" algn="l">
              <a:spcBef>
                <a:spcPts val="0"/>
              </a:spcBef>
              <a:buClr>
                <a:schemeClr val="lt1"/>
              </a:buClr>
              <a:buFont typeface="Arial"/>
              <a:buNone/>
              <a:defRPr b="1" i="0" sz="3600" u="none" cap="none" strike="noStrike">
                <a:solidFill>
                  <a:schemeClr val="lt1"/>
                </a:solidFill>
              </a:defRPr>
            </a:lvl3pPr>
            <a:lvl4pPr indent="0" lvl="3" marL="0" marR="0" rtl="0" algn="l">
              <a:spcBef>
                <a:spcPts val="0"/>
              </a:spcBef>
              <a:buClr>
                <a:schemeClr val="lt1"/>
              </a:buClr>
              <a:buFont typeface="Arial"/>
              <a:buNone/>
              <a:defRPr b="1" i="0" sz="3600" u="none" cap="none" strike="noStrike">
                <a:solidFill>
                  <a:schemeClr val="lt1"/>
                </a:solidFill>
              </a:defRPr>
            </a:lvl4pPr>
            <a:lvl5pPr indent="0" lvl="4" marL="0" marR="0" rtl="0" algn="l">
              <a:spcBef>
                <a:spcPts val="0"/>
              </a:spcBef>
              <a:buClr>
                <a:schemeClr val="lt1"/>
              </a:buClr>
              <a:buFont typeface="Arial"/>
              <a:buNone/>
              <a:defRPr b="1" i="0" sz="3600" u="none" cap="none" strike="noStrike">
                <a:solidFill>
                  <a:schemeClr val="lt1"/>
                </a:solidFill>
              </a:defRPr>
            </a:lvl5pPr>
            <a:lvl6pPr indent="0" lvl="5" marL="0" marR="0" rtl="0" algn="l">
              <a:spcBef>
                <a:spcPts val="0"/>
              </a:spcBef>
              <a:buClr>
                <a:schemeClr val="lt1"/>
              </a:buClr>
              <a:buFont typeface="Arial"/>
              <a:buNone/>
              <a:defRPr b="1" i="0" sz="3600" u="none" cap="none" strike="noStrike">
                <a:solidFill>
                  <a:schemeClr val="lt1"/>
                </a:solidFill>
              </a:defRPr>
            </a:lvl6pPr>
            <a:lvl7pPr indent="0" lvl="6" marL="0" marR="0" rtl="0" algn="l">
              <a:spcBef>
                <a:spcPts val="0"/>
              </a:spcBef>
              <a:buClr>
                <a:schemeClr val="lt1"/>
              </a:buClr>
              <a:buFont typeface="Arial"/>
              <a:buNone/>
              <a:defRPr b="1" i="0" sz="3600" u="none" cap="none" strike="noStrike">
                <a:solidFill>
                  <a:schemeClr val="lt1"/>
                </a:solidFill>
              </a:defRPr>
            </a:lvl7pPr>
            <a:lvl8pPr indent="0" lvl="7" marL="0" marR="0" rtl="0" algn="l">
              <a:spcBef>
                <a:spcPts val="0"/>
              </a:spcBef>
              <a:buClr>
                <a:schemeClr val="lt1"/>
              </a:buClr>
              <a:buFont typeface="Arial"/>
              <a:buNone/>
              <a:defRPr b="1" i="0" sz="3600" u="none" cap="none" strike="noStrike">
                <a:solidFill>
                  <a:schemeClr val="lt1"/>
                </a:solidFill>
              </a:defRPr>
            </a:lvl8pPr>
            <a:lvl9pPr indent="0" lvl="8" marL="0" marR="0" rtl="0" algn="l">
              <a:spcBef>
                <a:spcPts val="0"/>
              </a:spcBef>
              <a:buClr>
                <a:schemeClr val="lt1"/>
              </a:buClr>
              <a:buFont typeface="Arial"/>
              <a:buNone/>
              <a:defRPr b="1" i="0" sz="3600" u="none" cap="none" strike="noStrike">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lt1"/>
              </a:buClr>
              <a:buFont typeface="Arial"/>
              <a:buNone/>
              <a:defRPr b="0" i="0" sz="3000" u="none" cap="none" strike="noStrike">
                <a:solidFill>
                  <a:schemeClr val="lt1"/>
                </a:solidFill>
                <a:latin typeface="Arial"/>
                <a:ea typeface="Arial"/>
                <a:cs typeface="Arial"/>
                <a:sym typeface="Arial"/>
              </a:defRPr>
            </a:lvl1pPr>
            <a:lvl2pPr indent="0" lvl="1" marL="0" marR="0" rtl="0" algn="l">
              <a:lnSpc>
                <a:spcPct val="100000"/>
              </a:lnSpc>
              <a:spcBef>
                <a:spcPts val="480"/>
              </a:spcBef>
              <a:spcAft>
                <a:spcPts val="0"/>
              </a:spcAft>
              <a:buClr>
                <a:schemeClr val="lt1"/>
              </a:buClr>
              <a:buFont typeface="Arial"/>
              <a:buNone/>
              <a:defRPr b="0" i="0" sz="2400" u="none" cap="none" strike="noStrike">
                <a:solidFill>
                  <a:schemeClr val="lt1"/>
                </a:solidFill>
                <a:latin typeface="Arial"/>
                <a:ea typeface="Arial"/>
                <a:cs typeface="Arial"/>
                <a:sym typeface="Arial"/>
              </a:defRPr>
            </a:lvl2pPr>
            <a:lvl3pPr indent="0" lvl="2" marL="0" marR="0" rtl="0" algn="l">
              <a:lnSpc>
                <a:spcPct val="100000"/>
              </a:lnSpc>
              <a:spcBef>
                <a:spcPts val="480"/>
              </a:spcBef>
              <a:spcAft>
                <a:spcPts val="0"/>
              </a:spcAft>
              <a:buClr>
                <a:schemeClr val="lt1"/>
              </a:buClr>
              <a:buFont typeface="Arial"/>
              <a:buNone/>
              <a:defRPr b="0" i="0" sz="2400" u="none" cap="none" strike="noStrike">
                <a:solidFill>
                  <a:schemeClr val="lt1"/>
                </a:solidFill>
                <a:latin typeface="Arial"/>
                <a:ea typeface="Arial"/>
                <a:cs typeface="Arial"/>
                <a:sym typeface="Arial"/>
              </a:defRPr>
            </a:lvl3pPr>
            <a:lvl4pPr indent="0" lvl="3"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4pPr>
            <a:lvl5pPr indent="0" lvl="4"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5pPr>
            <a:lvl6pPr indent="0" lvl="5"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6pPr>
            <a:lvl7pPr indent="0" lvl="6"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7pPr>
            <a:lvl8pPr indent="0" lvl="7"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8pPr>
            <a:lvl9pPr indent="0" lvl="8" marL="0" marR="0" rtl="0" algn="l">
              <a:lnSpc>
                <a:spcPct val="100000"/>
              </a:lnSpc>
              <a:spcBef>
                <a:spcPts val="360"/>
              </a:spcBef>
              <a:spcAft>
                <a:spcPts val="0"/>
              </a:spcAft>
              <a:buClr>
                <a:schemeClr val="lt1"/>
              </a:buClr>
              <a:buFont typeface="Arial"/>
              <a:buNone/>
              <a:defRPr b="0" i="0" sz="1800" u="none" cap="none" strike="noStrike">
                <a:solidFill>
                  <a:schemeClr val="lt1"/>
                </a:solidFill>
                <a:latin typeface="Arial"/>
                <a:ea typeface="Arial"/>
                <a:cs typeface="Arial"/>
                <a:sym typeface="Arial"/>
              </a:defRPr>
            </a:lvl9pPr>
          </a:lstStyle>
          <a:p/>
        </p:txBody>
      </p:sp>
      <p:sp>
        <p:nvSpPr>
          <p:cNvPr id="8" name="Shape 8"/>
          <p:cNvSpPr txBox="1"/>
          <p:nvPr>
            <p:ph idx="12" type="sldNum"/>
          </p:nvPr>
        </p:nvSpPr>
        <p:spPr>
          <a:xfrm>
            <a:off x="8556790" y="4749850"/>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1"/>
              </a:buClr>
              <a:buSzPct val="25000"/>
              <a:buFont typeface="Arial"/>
              <a:buNone/>
            </a:pPr>
            <a:fld id="{00000000-1234-1234-1234-123412341234}" type="slidenum">
              <a:rPr b="0" i="0" lang="en" sz="1300" u="none" cap="none" strike="noStrike">
                <a:solidFill>
                  <a:schemeClr val="l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8.png"/><Relationship Id="rId4"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0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hyperlink" Target="https://msdn.microsoft.com/pt-br/library/ff925952(v=vs.94).aspx"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0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hyperlink" Target="http://goo.gl/YnolU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developer.mozilla.org/en-US/docs/Web/API/Node#Method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pic>
        <p:nvPicPr>
          <p:cNvPr id="34" name="Shape 34"/>
          <p:cNvPicPr preferRelativeResize="0"/>
          <p:nvPr/>
        </p:nvPicPr>
        <p:blipFill rotWithShape="1">
          <a:blip r:embed="rId3">
            <a:alphaModFix/>
          </a:blip>
          <a:srcRect b="0" l="0" r="0" t="0"/>
          <a:stretch/>
        </p:blipFill>
        <p:spPr>
          <a:xfrm>
            <a:off x="1566874" y="572562"/>
            <a:ext cx="6010200" cy="2924099"/>
          </a:xfrm>
          <a:prstGeom prst="rect">
            <a:avLst/>
          </a:prstGeom>
          <a:noFill/>
          <a:ln>
            <a:noFill/>
          </a:ln>
        </p:spPr>
      </p:pic>
      <p:sp>
        <p:nvSpPr>
          <p:cNvPr id="35" name="Shape 35"/>
          <p:cNvSpPr txBox="1"/>
          <p:nvPr>
            <p:ph idx="1" type="subTitle"/>
          </p:nvPr>
        </p:nvSpPr>
        <p:spPr>
          <a:xfrm>
            <a:off x="1614350" y="2877827"/>
            <a:ext cx="7772400" cy="7847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lang="en" sz="4800">
                <a:solidFill>
                  <a:srgbClr val="E0195D"/>
                </a:solidFill>
              </a:rPr>
              <a:t>Recife</a:t>
            </a:r>
          </a:p>
          <a:p>
            <a:pPr indent="0" lvl="0" marL="0" marR="0" rtl="0" algn="ctr">
              <a:lnSpc>
                <a:spcPct val="100000"/>
              </a:lnSpc>
              <a:spcBef>
                <a:spcPts val="0"/>
              </a:spcBef>
              <a:spcAft>
                <a:spcPts val="0"/>
              </a:spcAft>
              <a:buClr>
                <a:schemeClr val="lt2"/>
              </a:buClr>
              <a:buSzPct val="25000"/>
              <a:buFont typeface="Arial"/>
              <a:buNone/>
            </a:pPr>
            <a:r>
              <a:t/>
            </a:r>
            <a:endParaRPr b="0" i="0" sz="48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nvSpPr>
        <p:spPr>
          <a:xfrm>
            <a:off x="345925" y="318625"/>
            <a:ext cx="7920000" cy="582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E0195D"/>
                </a:solidFill>
              </a:rPr>
              <a:t>Elementos Estruturais</a:t>
            </a:r>
          </a:p>
        </p:txBody>
      </p:sp>
      <p:sp>
        <p:nvSpPr>
          <p:cNvPr id="102" name="Shape 102"/>
          <p:cNvSpPr txBox="1"/>
          <p:nvPr/>
        </p:nvSpPr>
        <p:spPr>
          <a:xfrm>
            <a:off x="408375" y="901225"/>
            <a:ext cx="8020199" cy="1702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434343"/>
                </a:solidFill>
                <a:highlight>
                  <a:srgbClr val="FFFFFF"/>
                </a:highlight>
              </a:rPr>
              <a:t>O html sendo uma linguagem de marcação possui elementos que definem a estrutura de um documento, para isso usasse algumas tags para definir semanticamente o conteúdo.</a:t>
            </a:r>
          </a:p>
        </p:txBody>
      </p:sp>
      <p:pic>
        <p:nvPicPr>
          <p:cNvPr id="103" name="Shape 103"/>
          <p:cNvPicPr preferRelativeResize="0"/>
          <p:nvPr/>
        </p:nvPicPr>
        <p:blipFill>
          <a:blip r:embed="rId3">
            <a:alphaModFix/>
          </a:blip>
          <a:stretch>
            <a:fillRect/>
          </a:stretch>
        </p:blipFill>
        <p:spPr>
          <a:xfrm>
            <a:off x="345925" y="2161775"/>
            <a:ext cx="3967900" cy="2720824"/>
          </a:xfrm>
          <a:prstGeom prst="rect">
            <a:avLst/>
          </a:prstGeom>
          <a:noFill/>
          <a:ln>
            <a:noFill/>
          </a:ln>
        </p:spPr>
      </p:pic>
      <p:sp>
        <p:nvSpPr>
          <p:cNvPr id="104" name="Shape 104"/>
          <p:cNvSpPr txBox="1"/>
          <p:nvPr/>
        </p:nvSpPr>
        <p:spPr>
          <a:xfrm>
            <a:off x="4677625" y="2161775"/>
            <a:ext cx="4202399" cy="2562299"/>
          </a:xfrm>
          <a:prstGeom prst="rect">
            <a:avLst/>
          </a:prstGeom>
          <a:solidFill>
            <a:srgbClr val="F4CCCC"/>
          </a:solidFill>
          <a:ln>
            <a:noFill/>
          </a:ln>
        </p:spPr>
        <p:txBody>
          <a:bodyPr anchorCtr="0" anchor="t" bIns="91425" lIns="91425" rIns="91425" tIns="91425">
            <a:noAutofit/>
          </a:bodyPr>
          <a:lstStyle/>
          <a:p>
            <a:pPr lvl="0" rtl="0">
              <a:spcBef>
                <a:spcPts val="0"/>
              </a:spcBef>
              <a:buNone/>
            </a:pPr>
            <a:r>
              <a:rPr lang="en"/>
              <a:t>&lt;div&gt;  &lt;/div&gt;</a:t>
            </a:r>
          </a:p>
          <a:p>
            <a:pPr lvl="0" rtl="0">
              <a:spcBef>
                <a:spcPts val="0"/>
              </a:spcBef>
              <a:buNone/>
            </a:pPr>
            <a:r>
              <a:t/>
            </a:r>
            <a:endParaRPr/>
          </a:p>
          <a:p>
            <a:pPr lvl="0" rtl="0">
              <a:spcBef>
                <a:spcPts val="0"/>
              </a:spcBef>
              <a:buNone/>
            </a:pPr>
            <a:r>
              <a:rPr lang="en"/>
              <a:t>&lt;main&gt; &lt;/main&gt;</a:t>
            </a:r>
          </a:p>
          <a:p>
            <a:pPr lvl="0" rtl="0">
              <a:spcBef>
                <a:spcPts val="0"/>
              </a:spcBef>
              <a:buNone/>
            </a:pPr>
            <a:r>
              <a:t/>
            </a:r>
            <a:endParaRPr/>
          </a:p>
          <a:p>
            <a:pPr lvl="0" rtl="0">
              <a:spcBef>
                <a:spcPts val="0"/>
              </a:spcBef>
              <a:buNone/>
            </a:pPr>
            <a:r>
              <a:rPr lang="en"/>
              <a:t>&lt;section&gt; </a:t>
            </a:r>
          </a:p>
          <a:p>
            <a:pPr lvl="0" rtl="0">
              <a:spcBef>
                <a:spcPts val="0"/>
              </a:spcBef>
              <a:buNone/>
            </a:pPr>
            <a:r>
              <a:rPr lang="en"/>
              <a:t>	&lt;header&gt; &lt;/header&gt;</a:t>
            </a:r>
          </a:p>
          <a:p>
            <a:pPr lvl="0" rtl="0">
              <a:spcBef>
                <a:spcPts val="0"/>
              </a:spcBef>
              <a:buNone/>
            </a:pPr>
            <a:r>
              <a:rPr lang="en"/>
              <a:t>	&lt;article&gt;   &lt;/article&gt;</a:t>
            </a:r>
          </a:p>
          <a:p>
            <a:pPr lvl="0" rtl="0">
              <a:spcBef>
                <a:spcPts val="0"/>
              </a:spcBef>
              <a:buNone/>
            </a:pPr>
            <a:r>
              <a:rPr lang="en"/>
              <a:t>         &lt;footer&gt;   &lt;/footer&gt;</a:t>
            </a:r>
          </a:p>
          <a:p>
            <a:pPr lvl="0">
              <a:spcBef>
                <a:spcPts val="0"/>
              </a:spcBef>
              <a:buNone/>
            </a:pPr>
            <a:r>
              <a:rPr lang="en"/>
              <a:t>&lt;/section&gt;</a:t>
            </a:r>
            <a:br>
              <a:rPr lang="en"/>
            </a:br>
            <a:r>
              <a:rPr lang="en"/>
              <a:t>&lt;aside&gt; &lt;/aside&gt;</a:t>
            </a:r>
            <a:br>
              <a:rPr lang="en"/>
            </a:br>
            <a:r>
              <a:rPr lang="en"/>
              <a:t>&lt;nav&gt;   &lt;/nav&gt;</a:t>
            </a:r>
          </a:p>
        </p:txBody>
      </p:sp>
      <p:pic>
        <p:nvPicPr>
          <p:cNvPr id="105" name="Shape 105"/>
          <p:cNvPicPr preferRelativeResize="0"/>
          <p:nvPr/>
        </p:nvPicPr>
        <p:blipFill>
          <a:blip r:embed="rId4">
            <a:alphaModFix/>
          </a:blip>
          <a:stretch>
            <a:fillRect/>
          </a:stretch>
        </p:blipFill>
        <p:spPr>
          <a:xfrm>
            <a:off x="7818650" y="2224712"/>
            <a:ext cx="729299" cy="9448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nvSpPr>
        <p:spPr>
          <a:xfrm>
            <a:off x="345925" y="318625"/>
            <a:ext cx="7920000" cy="582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E0195D"/>
                </a:solidFill>
              </a:rPr>
              <a:t>Listas</a:t>
            </a:r>
          </a:p>
        </p:txBody>
      </p:sp>
      <p:sp>
        <p:nvSpPr>
          <p:cNvPr id="111" name="Shape 111"/>
          <p:cNvSpPr txBox="1"/>
          <p:nvPr/>
        </p:nvSpPr>
        <p:spPr>
          <a:xfrm>
            <a:off x="408375" y="901225"/>
            <a:ext cx="8527499" cy="1702199"/>
          </a:xfrm>
          <a:prstGeom prst="rect">
            <a:avLst/>
          </a:prstGeom>
          <a:noFill/>
          <a:ln>
            <a:noFill/>
          </a:ln>
        </p:spPr>
        <p:txBody>
          <a:bodyPr anchorCtr="0" anchor="t" bIns="91425" lIns="91425" rIns="91425" tIns="91425">
            <a:noAutofit/>
          </a:bodyPr>
          <a:lstStyle/>
          <a:p>
            <a:pPr lvl="0" rtl="0">
              <a:lnSpc>
                <a:spcPct val="115000"/>
              </a:lnSpc>
              <a:spcBef>
                <a:spcPts val="0"/>
              </a:spcBef>
              <a:spcAft>
                <a:spcPts val="1200"/>
              </a:spcAft>
              <a:buClr>
                <a:schemeClr val="dk1"/>
              </a:buClr>
              <a:buSzPct val="61111"/>
              <a:buFont typeface="Arial"/>
              <a:buNone/>
            </a:pPr>
            <a:r>
              <a:rPr lang="en" sz="1800">
                <a:solidFill>
                  <a:srgbClr val="434343"/>
                </a:solidFill>
                <a:highlight>
                  <a:srgbClr val="FFFFFF"/>
                </a:highlight>
              </a:rPr>
              <a:t>Para identificar listas no HTML usasse a tag "ol" e "ul" onde "ol" é para referenciar listas </a:t>
            </a:r>
            <a:r>
              <a:rPr b="1" lang="en" sz="1800">
                <a:solidFill>
                  <a:srgbClr val="434343"/>
                </a:solidFill>
                <a:highlight>
                  <a:srgbClr val="FFFFFF"/>
                </a:highlight>
              </a:rPr>
              <a:t>ordenadas</a:t>
            </a:r>
            <a:r>
              <a:rPr lang="en" sz="1800">
                <a:solidFill>
                  <a:srgbClr val="434343"/>
                </a:solidFill>
                <a:highlight>
                  <a:srgbClr val="FFFFFF"/>
                </a:highlight>
              </a:rPr>
              <a:t> e "ul" para listas </a:t>
            </a:r>
            <a:r>
              <a:rPr b="1" lang="en" sz="1800">
                <a:solidFill>
                  <a:srgbClr val="434343"/>
                </a:solidFill>
                <a:highlight>
                  <a:srgbClr val="FFFFFF"/>
                </a:highlight>
              </a:rPr>
              <a:t>não ordenadas</a:t>
            </a:r>
            <a:r>
              <a:rPr lang="en" sz="1800">
                <a:solidFill>
                  <a:srgbClr val="434343"/>
                </a:solidFill>
                <a:highlight>
                  <a:srgbClr val="FFFFFF"/>
                </a:highlight>
              </a:rPr>
              <a:t>, para criar itens na lista usasse a tag "li".</a:t>
            </a:r>
          </a:p>
          <a:p>
            <a:pPr lvl="0" rtl="0">
              <a:lnSpc>
                <a:spcPct val="115000"/>
              </a:lnSpc>
              <a:spcBef>
                <a:spcPts val="0"/>
              </a:spcBef>
              <a:spcAft>
                <a:spcPts val="1200"/>
              </a:spcAft>
              <a:buClr>
                <a:schemeClr val="dk1"/>
              </a:buClr>
              <a:buSzPct val="61111"/>
              <a:buFont typeface="Arial"/>
              <a:buNone/>
            </a:pPr>
            <a:r>
              <a:rPr lang="en" sz="1800">
                <a:solidFill>
                  <a:srgbClr val="434343"/>
                </a:solidFill>
                <a:highlight>
                  <a:srgbClr val="FFFFFF"/>
                </a:highlight>
              </a:rPr>
              <a:t>Exemplo de listas</a:t>
            </a:r>
          </a:p>
          <a:p>
            <a:pPr lvl="0" rtl="0">
              <a:spcBef>
                <a:spcPts val="0"/>
              </a:spcBef>
              <a:buNone/>
            </a:pPr>
            <a:r>
              <a:t/>
            </a:r>
            <a:endParaRPr sz="1800">
              <a:solidFill>
                <a:srgbClr val="434343"/>
              </a:solidFill>
              <a:highlight>
                <a:srgbClr val="FFFFFF"/>
              </a:highlight>
            </a:endParaRPr>
          </a:p>
        </p:txBody>
      </p:sp>
      <p:sp>
        <p:nvSpPr>
          <p:cNvPr id="112" name="Shape 112"/>
          <p:cNvSpPr txBox="1"/>
          <p:nvPr/>
        </p:nvSpPr>
        <p:spPr>
          <a:xfrm>
            <a:off x="408375" y="2404050"/>
            <a:ext cx="8313300" cy="2562299"/>
          </a:xfrm>
          <a:prstGeom prst="rect">
            <a:avLst/>
          </a:prstGeom>
          <a:solidFill>
            <a:srgbClr val="F4CCCC"/>
          </a:solidFill>
          <a:ln>
            <a:noFill/>
          </a:ln>
        </p:spPr>
        <p:txBody>
          <a:bodyPr anchorCtr="0" anchor="t" bIns="91425" lIns="91425" rIns="91425" tIns="91425">
            <a:noAutofit/>
          </a:bodyPr>
          <a:lstStyle/>
          <a:p>
            <a:pPr lvl="0" rtl="0">
              <a:spcBef>
                <a:spcPts val="0"/>
              </a:spcBef>
              <a:buNone/>
            </a:pPr>
            <a:r>
              <a:rPr lang="en"/>
              <a:t>&lt;ol&gt; </a:t>
            </a:r>
          </a:p>
          <a:p>
            <a:pPr lvl="0" rtl="0">
              <a:spcBef>
                <a:spcPts val="0"/>
              </a:spcBef>
              <a:buNone/>
            </a:pPr>
            <a:r>
              <a:rPr lang="en">
                <a:solidFill>
                  <a:schemeClr val="dk1"/>
                </a:solidFill>
              </a:rPr>
              <a:t>&lt;li&gt; Item 1 &lt;/li&gt;</a:t>
            </a:r>
          </a:p>
          <a:p>
            <a:pPr lvl="0" rtl="0">
              <a:spcBef>
                <a:spcPts val="0"/>
              </a:spcBef>
              <a:buNone/>
            </a:pPr>
            <a:r>
              <a:rPr lang="en">
                <a:solidFill>
                  <a:schemeClr val="dk1"/>
                </a:solidFill>
              </a:rPr>
              <a:t>&lt;li&gt; Item 2 &lt;/li&gt;</a:t>
            </a:r>
          </a:p>
          <a:p>
            <a:pPr lvl="0" rtl="0">
              <a:spcBef>
                <a:spcPts val="0"/>
              </a:spcBef>
              <a:buNone/>
            </a:pPr>
            <a:r>
              <a:rPr lang="en">
                <a:solidFill>
                  <a:schemeClr val="dk1"/>
                </a:solidFill>
              </a:rPr>
              <a:t>&lt;li&gt; Item 3 &lt;/li&gt;	</a:t>
            </a:r>
            <a:r>
              <a:rPr lang="en"/>
              <a:t>	</a:t>
            </a:r>
          </a:p>
          <a:p>
            <a:pPr lvl="0" rtl="0">
              <a:spcBef>
                <a:spcPts val="0"/>
              </a:spcBef>
              <a:buNone/>
            </a:pPr>
            <a:r>
              <a:rPr lang="en"/>
              <a:t> &lt;/ol&gt;</a:t>
            </a:r>
          </a:p>
          <a:p>
            <a:pPr lvl="0" rtl="0">
              <a:spcBef>
                <a:spcPts val="0"/>
              </a:spcBef>
              <a:buNone/>
            </a:pPr>
            <a:r>
              <a:t/>
            </a:r>
            <a:endParaRPr/>
          </a:p>
          <a:p>
            <a:pPr lvl="0" rtl="0">
              <a:spcBef>
                <a:spcPts val="0"/>
              </a:spcBef>
              <a:buClr>
                <a:schemeClr val="dk1"/>
              </a:buClr>
              <a:buFont typeface="Arial"/>
              <a:buNone/>
            </a:pPr>
            <a:r>
              <a:rPr lang="en">
                <a:solidFill>
                  <a:schemeClr val="dk1"/>
                </a:solidFill>
              </a:rPr>
              <a:t>&lt;ull&gt; </a:t>
            </a:r>
          </a:p>
          <a:p>
            <a:pPr lvl="0" rtl="0">
              <a:spcBef>
                <a:spcPts val="0"/>
              </a:spcBef>
              <a:buClr>
                <a:schemeClr val="dk1"/>
              </a:buClr>
              <a:buFont typeface="Arial"/>
              <a:buNone/>
            </a:pPr>
            <a:r>
              <a:rPr lang="en">
                <a:solidFill>
                  <a:schemeClr val="dk1"/>
                </a:solidFill>
              </a:rPr>
              <a:t>&lt;li&gt; Item 1 &lt;/li&gt;</a:t>
            </a:r>
          </a:p>
          <a:p>
            <a:pPr lvl="0" rtl="0">
              <a:spcBef>
                <a:spcPts val="0"/>
              </a:spcBef>
              <a:buClr>
                <a:schemeClr val="dk1"/>
              </a:buClr>
              <a:buFont typeface="Arial"/>
              <a:buNone/>
            </a:pPr>
            <a:r>
              <a:rPr lang="en">
                <a:solidFill>
                  <a:schemeClr val="dk1"/>
                </a:solidFill>
              </a:rPr>
              <a:t>&lt;li&gt; Item 2 &lt;/li&gt;</a:t>
            </a:r>
          </a:p>
          <a:p>
            <a:pPr lvl="0" rtl="0">
              <a:spcBef>
                <a:spcPts val="0"/>
              </a:spcBef>
              <a:buClr>
                <a:schemeClr val="dk1"/>
              </a:buClr>
              <a:buFont typeface="Arial"/>
              <a:buNone/>
            </a:pPr>
            <a:r>
              <a:rPr lang="en">
                <a:solidFill>
                  <a:schemeClr val="dk1"/>
                </a:solidFill>
              </a:rPr>
              <a:t>&lt;li&gt; Item 3 &lt;/li&gt;		</a:t>
            </a:r>
          </a:p>
          <a:p>
            <a:pPr lvl="0" rtl="0">
              <a:spcBef>
                <a:spcPts val="0"/>
              </a:spcBef>
              <a:buClr>
                <a:schemeClr val="dk1"/>
              </a:buClr>
              <a:buFont typeface="Arial"/>
              <a:buNone/>
            </a:pPr>
            <a:r>
              <a:rPr lang="en">
                <a:solidFill>
                  <a:schemeClr val="dk1"/>
                </a:solidFill>
              </a:rPr>
              <a:t> &lt;/ull&gt;</a:t>
            </a:r>
          </a:p>
          <a:p>
            <a:pPr lvl="0" rtl="0">
              <a:spcBef>
                <a:spcPts val="0"/>
              </a:spcBef>
              <a:buNone/>
            </a:pPr>
            <a:r>
              <a:t/>
            </a:r>
            <a:endParaRPr/>
          </a:p>
        </p:txBody>
      </p:sp>
      <p:pic>
        <p:nvPicPr>
          <p:cNvPr id="113" name="Shape 113"/>
          <p:cNvPicPr preferRelativeResize="0"/>
          <p:nvPr/>
        </p:nvPicPr>
        <p:blipFill>
          <a:blip r:embed="rId3">
            <a:alphaModFix/>
          </a:blip>
          <a:stretch>
            <a:fillRect/>
          </a:stretch>
        </p:blipFill>
        <p:spPr>
          <a:xfrm>
            <a:off x="7536625" y="2671962"/>
            <a:ext cx="729299" cy="9448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345925" y="122950"/>
            <a:ext cx="7920000" cy="582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E0195D"/>
                </a:solidFill>
              </a:rPr>
              <a:t>Tabelas</a:t>
            </a:r>
          </a:p>
        </p:txBody>
      </p:sp>
      <p:sp>
        <p:nvSpPr>
          <p:cNvPr id="119" name="Shape 119"/>
          <p:cNvSpPr txBox="1"/>
          <p:nvPr/>
        </p:nvSpPr>
        <p:spPr>
          <a:xfrm>
            <a:off x="408375" y="705550"/>
            <a:ext cx="8527499" cy="1160399"/>
          </a:xfrm>
          <a:prstGeom prst="rect">
            <a:avLst/>
          </a:prstGeom>
          <a:noFill/>
          <a:ln>
            <a:noFill/>
          </a:ln>
        </p:spPr>
        <p:txBody>
          <a:bodyPr anchorCtr="0" anchor="t" bIns="91425" lIns="91425" rIns="91425" tIns="91425">
            <a:noAutofit/>
          </a:bodyPr>
          <a:lstStyle/>
          <a:p>
            <a:pPr lvl="0" rtl="0">
              <a:lnSpc>
                <a:spcPct val="115000"/>
              </a:lnSpc>
              <a:spcBef>
                <a:spcPts val="0"/>
              </a:spcBef>
              <a:spcAft>
                <a:spcPts val="1200"/>
              </a:spcAft>
              <a:buClr>
                <a:schemeClr val="dk1"/>
              </a:buClr>
              <a:buFont typeface="Arial"/>
              <a:buNone/>
            </a:pPr>
            <a:r>
              <a:rPr lang="en">
                <a:solidFill>
                  <a:srgbClr val="333333"/>
                </a:solidFill>
                <a:highlight>
                  <a:srgbClr val="FFFFFF"/>
                </a:highlight>
              </a:rPr>
              <a:t>Para definir uma tabela no HTML, usasse a tag "table" e para adicionar conteudo a essa tabela exitem as tags "tr" e "td" e "th", porém como a Tabela é um bloco de informação ela possui tags de semântica para definir cabeçalho e rodapé da tabela por exemplo, para isso temos"thead" para definir o cabeçalho e "tfoot" para definir o rodapé.</a:t>
            </a:r>
          </a:p>
          <a:p>
            <a:pPr lvl="0" rtl="0">
              <a:lnSpc>
                <a:spcPct val="115000"/>
              </a:lnSpc>
              <a:spcBef>
                <a:spcPts val="0"/>
              </a:spcBef>
              <a:buClr>
                <a:schemeClr val="dk1"/>
              </a:buClr>
              <a:buFont typeface="Arial"/>
              <a:buNone/>
            </a:pPr>
            <a:r>
              <a:t/>
            </a:r>
            <a:endParaRPr sz="1800">
              <a:solidFill>
                <a:srgbClr val="333333"/>
              </a:solidFill>
              <a:highlight>
                <a:srgbClr val="FFFFFF"/>
              </a:highlight>
            </a:endParaRPr>
          </a:p>
          <a:p>
            <a:pPr lvl="0" rtl="0">
              <a:spcBef>
                <a:spcPts val="0"/>
              </a:spcBef>
              <a:buNone/>
            </a:pPr>
            <a:r>
              <a:t/>
            </a:r>
            <a:endParaRPr sz="1800">
              <a:solidFill>
                <a:srgbClr val="434343"/>
              </a:solidFill>
              <a:highlight>
                <a:srgbClr val="FFFFFF"/>
              </a:highlight>
            </a:endParaRPr>
          </a:p>
        </p:txBody>
      </p:sp>
      <p:sp>
        <p:nvSpPr>
          <p:cNvPr id="120" name="Shape 120"/>
          <p:cNvSpPr txBox="1"/>
          <p:nvPr/>
        </p:nvSpPr>
        <p:spPr>
          <a:xfrm>
            <a:off x="195675" y="2236325"/>
            <a:ext cx="8684700" cy="2720699"/>
          </a:xfrm>
          <a:prstGeom prst="rect">
            <a:avLst/>
          </a:prstGeom>
          <a:solidFill>
            <a:srgbClr val="F4CCCC"/>
          </a:solidFill>
          <a:ln>
            <a:noFill/>
          </a:ln>
        </p:spPr>
        <p:txBody>
          <a:bodyPr anchorCtr="0" anchor="t" bIns="91425" lIns="91425" rIns="91425" tIns="91425">
            <a:noAutofit/>
          </a:bodyPr>
          <a:lstStyle/>
          <a:p>
            <a:pPr lvl="0" rtl="0">
              <a:lnSpc>
                <a:spcPct val="145000"/>
              </a:lnSpc>
              <a:spcBef>
                <a:spcPts val="0"/>
              </a:spcBef>
              <a:buClr>
                <a:schemeClr val="dk1"/>
              </a:buClr>
              <a:buSzPct val="100000"/>
              <a:buFont typeface="Arial"/>
              <a:buNone/>
            </a:pPr>
            <a:r>
              <a:rPr lang="en" sz="1050">
                <a:solidFill>
                  <a:srgbClr val="333333"/>
                </a:solidFill>
                <a:highlight>
                  <a:srgbClr val="F7F7F7"/>
                </a:highlight>
                <a:latin typeface="Consolas"/>
                <a:ea typeface="Consolas"/>
                <a:cs typeface="Consolas"/>
                <a:sym typeface="Consolas"/>
              </a:rPr>
              <a:t>&lt;</a:t>
            </a:r>
            <a:r>
              <a:rPr lang="en" sz="1050">
                <a:solidFill>
                  <a:srgbClr val="63A35C"/>
                </a:solidFill>
                <a:highlight>
                  <a:srgbClr val="F7F7F7"/>
                </a:highlight>
                <a:latin typeface="Consolas"/>
                <a:ea typeface="Consolas"/>
                <a:cs typeface="Consolas"/>
                <a:sym typeface="Consolas"/>
              </a:rPr>
              <a:t>table</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a:t>
            </a:r>
            <a:r>
              <a:rPr lang="en" sz="1050">
                <a:solidFill>
                  <a:srgbClr val="969896"/>
                </a:solidFill>
                <a:highlight>
                  <a:srgbClr val="F7F7F7"/>
                </a:highlight>
                <a:latin typeface="Consolas"/>
                <a:ea typeface="Consolas"/>
                <a:cs typeface="Consolas"/>
                <a:sym typeface="Consolas"/>
              </a:rPr>
              <a:t>&lt;!-- Cabeçalho da tabela --&gt;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thead</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tr</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&gt;Nome&lt;/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&gt;Salario&lt;/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tr</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thead</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a:t>
            </a:r>
          </a:p>
        </p:txBody>
      </p:sp>
      <p:pic>
        <p:nvPicPr>
          <p:cNvPr id="121" name="Shape 121"/>
          <p:cNvPicPr preferRelativeResize="0"/>
          <p:nvPr/>
        </p:nvPicPr>
        <p:blipFill>
          <a:blip r:embed="rId3">
            <a:alphaModFix/>
          </a:blip>
          <a:stretch>
            <a:fillRect/>
          </a:stretch>
        </p:blipFill>
        <p:spPr>
          <a:xfrm>
            <a:off x="7536625" y="2671962"/>
            <a:ext cx="729299" cy="944825"/>
          </a:xfrm>
          <a:prstGeom prst="rect">
            <a:avLst/>
          </a:prstGeom>
          <a:noFill/>
          <a:ln>
            <a:noFill/>
          </a:ln>
        </p:spPr>
      </p:pic>
      <p:sp>
        <p:nvSpPr>
          <p:cNvPr id="122" name="Shape 122"/>
          <p:cNvSpPr txBox="1"/>
          <p:nvPr/>
        </p:nvSpPr>
        <p:spPr>
          <a:xfrm>
            <a:off x="5292075" y="1639975"/>
            <a:ext cx="3643799" cy="456599"/>
          </a:xfrm>
          <a:prstGeom prst="rect">
            <a:avLst/>
          </a:prstGeom>
          <a:solidFill>
            <a:srgbClr val="F4CCCC"/>
          </a:solidFill>
          <a:ln>
            <a:noFill/>
          </a:ln>
        </p:spPr>
        <p:txBody>
          <a:bodyPr anchorCtr="0" anchor="t" bIns="91425" lIns="91425" rIns="91425" tIns="91425">
            <a:noAutofit/>
          </a:bodyPr>
          <a:lstStyle/>
          <a:p>
            <a:pPr lvl="0">
              <a:spcBef>
                <a:spcPts val="0"/>
              </a:spcBef>
              <a:buNone/>
            </a:pPr>
            <a:r>
              <a:rPr lang="en" sz="1000"/>
              <a:t>https://github.com/Webschool-io/js4girls/blob/master/material-didatico/etapa-1/html-introducao.md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nvSpPr>
        <p:spPr>
          <a:xfrm>
            <a:off x="345925" y="122950"/>
            <a:ext cx="7920000" cy="582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E0195D"/>
                </a:solidFill>
              </a:rPr>
              <a:t>Tabelas</a:t>
            </a:r>
          </a:p>
        </p:txBody>
      </p:sp>
      <p:sp>
        <p:nvSpPr>
          <p:cNvPr id="128" name="Shape 128"/>
          <p:cNvSpPr txBox="1"/>
          <p:nvPr/>
        </p:nvSpPr>
        <p:spPr>
          <a:xfrm>
            <a:off x="408375" y="705550"/>
            <a:ext cx="8527499" cy="1160399"/>
          </a:xfrm>
          <a:prstGeom prst="rect">
            <a:avLst/>
          </a:prstGeom>
          <a:noFill/>
          <a:ln>
            <a:noFill/>
          </a:ln>
        </p:spPr>
        <p:txBody>
          <a:bodyPr anchorCtr="0" anchor="t" bIns="91425" lIns="91425" rIns="91425" tIns="91425">
            <a:noAutofit/>
          </a:bodyPr>
          <a:lstStyle/>
          <a:p>
            <a:pPr lvl="0" rtl="0">
              <a:lnSpc>
                <a:spcPct val="115000"/>
              </a:lnSpc>
              <a:spcBef>
                <a:spcPts val="0"/>
              </a:spcBef>
              <a:spcAft>
                <a:spcPts val="1200"/>
              </a:spcAft>
              <a:buNone/>
            </a:pPr>
            <a:r>
              <a:rPr lang="en">
                <a:solidFill>
                  <a:srgbClr val="333333"/>
                </a:solidFill>
                <a:highlight>
                  <a:srgbClr val="FFFFFF"/>
                </a:highlight>
              </a:rPr>
              <a:t>Para definir uma tabela no HTML, usasse a tag "table" e para adicionar conteudo a essa tabela exitem as tags "tr" e "td" e "th", porém como a Tabela é um bloco de informação ela possui tags de semântica para definir cabeçalho e rodapé da tabela por exemplo, para isso temos"thead" para definir o cabeçalho e "tfoot" para definir o rodapé.</a:t>
            </a:r>
          </a:p>
          <a:p>
            <a:pPr lvl="0" rtl="0">
              <a:lnSpc>
                <a:spcPct val="115000"/>
              </a:lnSpc>
              <a:spcBef>
                <a:spcPts val="0"/>
              </a:spcBef>
              <a:buNone/>
            </a:pPr>
            <a:r>
              <a:t/>
            </a:r>
            <a:endParaRPr sz="1800">
              <a:solidFill>
                <a:srgbClr val="333333"/>
              </a:solidFill>
              <a:highlight>
                <a:srgbClr val="FFFFFF"/>
              </a:highlight>
            </a:endParaRPr>
          </a:p>
          <a:p>
            <a:pPr lvl="0" rtl="0">
              <a:spcBef>
                <a:spcPts val="0"/>
              </a:spcBef>
              <a:buNone/>
            </a:pPr>
            <a:r>
              <a:t/>
            </a:r>
            <a:endParaRPr sz="1800">
              <a:solidFill>
                <a:srgbClr val="434343"/>
              </a:solidFill>
              <a:highlight>
                <a:srgbClr val="FFFFFF"/>
              </a:highlight>
            </a:endParaRPr>
          </a:p>
        </p:txBody>
      </p:sp>
      <p:sp>
        <p:nvSpPr>
          <p:cNvPr id="129" name="Shape 129"/>
          <p:cNvSpPr txBox="1"/>
          <p:nvPr/>
        </p:nvSpPr>
        <p:spPr>
          <a:xfrm>
            <a:off x="195675" y="2236325"/>
            <a:ext cx="8684700" cy="2720699"/>
          </a:xfrm>
          <a:prstGeom prst="rect">
            <a:avLst/>
          </a:prstGeom>
          <a:solidFill>
            <a:srgbClr val="F4CCCC"/>
          </a:solidFill>
          <a:ln>
            <a:noFill/>
          </a:ln>
        </p:spPr>
        <p:txBody>
          <a:bodyPr anchorCtr="0" anchor="t" bIns="91425" lIns="91425" rIns="91425" tIns="91425">
            <a:noAutofit/>
          </a:bodyPr>
          <a:lstStyle/>
          <a:p>
            <a:pPr lvl="0" rtl="0">
              <a:lnSpc>
                <a:spcPct val="145000"/>
              </a:lnSpc>
              <a:spcBef>
                <a:spcPts val="0"/>
              </a:spcBef>
              <a:buNone/>
            </a:pPr>
            <a:r>
              <a:rPr lang="en" sz="1050">
                <a:solidFill>
                  <a:srgbClr val="333333"/>
                </a:solidFill>
                <a:highlight>
                  <a:srgbClr val="F7F7F7"/>
                </a:highlight>
                <a:latin typeface="Consolas"/>
                <a:ea typeface="Consolas"/>
                <a:cs typeface="Consolas"/>
                <a:sym typeface="Consolas"/>
              </a:rPr>
              <a:t>&lt;</a:t>
            </a:r>
            <a:r>
              <a:rPr lang="en" sz="1050">
                <a:solidFill>
                  <a:srgbClr val="63A35C"/>
                </a:solidFill>
                <a:highlight>
                  <a:srgbClr val="F7F7F7"/>
                </a:highlight>
                <a:latin typeface="Consolas"/>
                <a:ea typeface="Consolas"/>
                <a:cs typeface="Consolas"/>
                <a:sym typeface="Consolas"/>
              </a:rPr>
              <a:t>table</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a:t>
            </a:r>
            <a:r>
              <a:rPr lang="en" sz="1050">
                <a:solidFill>
                  <a:srgbClr val="969896"/>
                </a:solidFill>
                <a:highlight>
                  <a:srgbClr val="F7F7F7"/>
                </a:highlight>
                <a:latin typeface="Consolas"/>
                <a:ea typeface="Consolas"/>
                <a:cs typeface="Consolas"/>
                <a:sym typeface="Consolas"/>
              </a:rPr>
              <a:t>&lt;!-- Cabeçalho da tabela --&gt;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thead</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tr</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&gt;Nome&lt;/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&gt;Salario&lt;/</a:t>
            </a:r>
            <a:r>
              <a:rPr lang="en" sz="1050">
                <a:solidFill>
                  <a:srgbClr val="63A35C"/>
                </a:solidFill>
                <a:highlight>
                  <a:srgbClr val="F7F7F7"/>
                </a:highlight>
                <a:latin typeface="Consolas"/>
                <a:ea typeface="Consolas"/>
                <a:cs typeface="Consolas"/>
                <a:sym typeface="Consolas"/>
              </a:rPr>
              <a:t>th</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tr</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&lt;/</a:t>
            </a:r>
            <a:r>
              <a:rPr lang="en" sz="1050">
                <a:solidFill>
                  <a:srgbClr val="63A35C"/>
                </a:solidFill>
                <a:highlight>
                  <a:srgbClr val="F7F7F7"/>
                </a:highlight>
                <a:latin typeface="Consolas"/>
                <a:ea typeface="Consolas"/>
                <a:cs typeface="Consolas"/>
                <a:sym typeface="Consolas"/>
              </a:rPr>
              <a:t>thead</a:t>
            </a:r>
            <a:r>
              <a:rPr lang="en" sz="1050">
                <a:solidFill>
                  <a:srgbClr val="333333"/>
                </a:solidFill>
                <a:highlight>
                  <a:srgbClr val="F7F7F7"/>
                </a:highlight>
                <a:latin typeface="Consolas"/>
                <a:ea typeface="Consolas"/>
                <a:cs typeface="Consolas"/>
                <a:sym typeface="Consolas"/>
              </a:rPr>
              <a:t>&gt;</a:t>
            </a:r>
            <a:br>
              <a:rPr lang="en" sz="1050">
                <a:solidFill>
                  <a:srgbClr val="333333"/>
                </a:solidFill>
                <a:highlight>
                  <a:srgbClr val="F7F7F7"/>
                </a:highlight>
                <a:latin typeface="Consolas"/>
                <a:ea typeface="Consolas"/>
                <a:cs typeface="Consolas"/>
                <a:sym typeface="Consolas"/>
              </a:rPr>
            </a:br>
            <a:r>
              <a:rPr lang="en" sz="1050">
                <a:solidFill>
                  <a:srgbClr val="333333"/>
                </a:solidFill>
                <a:highlight>
                  <a:srgbClr val="F7F7F7"/>
                </a:highlight>
                <a:latin typeface="Consolas"/>
                <a:ea typeface="Consolas"/>
                <a:cs typeface="Consolas"/>
                <a:sym typeface="Consolas"/>
              </a:rPr>
              <a:t>    </a:t>
            </a:r>
          </a:p>
        </p:txBody>
      </p:sp>
      <p:pic>
        <p:nvPicPr>
          <p:cNvPr id="130" name="Shape 130"/>
          <p:cNvPicPr preferRelativeResize="0"/>
          <p:nvPr/>
        </p:nvPicPr>
        <p:blipFill>
          <a:blip r:embed="rId3">
            <a:alphaModFix/>
          </a:blip>
          <a:stretch>
            <a:fillRect/>
          </a:stretch>
        </p:blipFill>
        <p:spPr>
          <a:xfrm>
            <a:off x="7536625" y="2671962"/>
            <a:ext cx="729299" cy="944825"/>
          </a:xfrm>
          <a:prstGeom prst="rect">
            <a:avLst/>
          </a:prstGeom>
          <a:noFill/>
          <a:ln>
            <a:noFill/>
          </a:ln>
        </p:spPr>
      </p:pic>
      <p:sp>
        <p:nvSpPr>
          <p:cNvPr id="131" name="Shape 131"/>
          <p:cNvSpPr txBox="1"/>
          <p:nvPr/>
        </p:nvSpPr>
        <p:spPr>
          <a:xfrm>
            <a:off x="5292075" y="1639975"/>
            <a:ext cx="3643799" cy="456599"/>
          </a:xfrm>
          <a:prstGeom prst="rect">
            <a:avLst/>
          </a:prstGeom>
          <a:solidFill>
            <a:srgbClr val="F4CCCC"/>
          </a:solidFill>
          <a:ln>
            <a:noFill/>
          </a:ln>
        </p:spPr>
        <p:txBody>
          <a:bodyPr anchorCtr="0" anchor="t" bIns="91425" lIns="91425" rIns="91425" tIns="91425">
            <a:noAutofit/>
          </a:bodyPr>
          <a:lstStyle/>
          <a:p>
            <a:pPr lvl="0" rtl="0">
              <a:spcBef>
                <a:spcPts val="0"/>
              </a:spcBef>
              <a:buNone/>
            </a:pPr>
            <a:r>
              <a:rPr lang="en" sz="1000"/>
              <a:t>https://github.com/Webschool-io/js4girls/blob/master/material-didatico/etapa-1/html-introducao.md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Introdução ao CSS</a:t>
            </a:r>
          </a:p>
        </p:txBody>
      </p:sp>
      <p:sp>
        <p:nvSpPr>
          <p:cNvPr id="137" name="Shape 137"/>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Aqui enfeita as tags</a:t>
            </a:r>
          </a:p>
          <a:p>
            <a:pPr indent="0" lvl="0" marL="0" marR="0" rtl="0" algn="ctr">
              <a:lnSpc>
                <a:spcPct val="100000"/>
              </a:lnSpc>
              <a:spcBef>
                <a:spcPts val="0"/>
              </a:spcBef>
              <a:spcAft>
                <a:spcPts val="0"/>
              </a:spcAft>
              <a:buClr>
                <a:schemeClr val="lt2"/>
              </a:buClr>
              <a:buSzPct val="25000"/>
              <a:buFont typeface="Arial"/>
              <a:buNone/>
            </a:pPr>
            <a:r>
              <a:t/>
            </a:r>
            <a:endParaRPr b="0" i="0" sz="30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315150"/>
            <a:ext cx="8229600" cy="585299"/>
          </a:xfrm>
          <a:prstGeom prst="rect">
            <a:avLst/>
          </a:prstGeom>
        </p:spPr>
        <p:txBody>
          <a:bodyPr anchorCtr="0" anchor="b" bIns="91425" lIns="91425" rIns="91425" tIns="91425">
            <a:noAutofit/>
          </a:bodyPr>
          <a:lstStyle/>
          <a:p>
            <a:pPr lvl="0">
              <a:spcBef>
                <a:spcPts val="0"/>
              </a:spcBef>
              <a:buNone/>
            </a:pPr>
            <a:r>
              <a:rPr lang="en" sz="4800">
                <a:solidFill>
                  <a:srgbClr val="E0195D"/>
                </a:solidFill>
              </a:rPr>
              <a:t>Como ligar HTML ao CSS?</a:t>
            </a:r>
          </a:p>
        </p:txBody>
      </p:sp>
      <p:sp>
        <p:nvSpPr>
          <p:cNvPr id="143" name="Shape 143"/>
          <p:cNvSpPr txBox="1"/>
          <p:nvPr>
            <p:ph idx="1" type="body"/>
          </p:nvPr>
        </p:nvSpPr>
        <p:spPr>
          <a:xfrm>
            <a:off x="457200" y="855375"/>
            <a:ext cx="8229600" cy="3916800"/>
          </a:xfrm>
          <a:prstGeom prst="rect">
            <a:avLst/>
          </a:prstGeom>
        </p:spPr>
        <p:txBody>
          <a:bodyPr anchorCtr="0" anchor="t" bIns="91425" lIns="91425" rIns="91425" tIns="91425">
            <a:noAutofit/>
          </a:bodyPr>
          <a:lstStyle/>
          <a:p>
            <a:pPr lvl="0" rtl="0">
              <a:spcBef>
                <a:spcPts val="0"/>
              </a:spcBef>
              <a:buNone/>
            </a:pPr>
            <a:r>
              <a:rPr lang="en" sz="1800">
                <a:solidFill>
                  <a:srgbClr val="E0195D"/>
                </a:solidFill>
              </a:rPr>
              <a:t>CSS(Cascading Style Sheets) define como os elementos HTML serão exibidos na página, sejam eles documentos, imagens, gráficos ou outros. Podemos controlar o layout de várias páginas como quisermos.</a:t>
            </a:r>
          </a:p>
          <a:p>
            <a:pPr lvl="0" rtl="0">
              <a:spcBef>
                <a:spcPts val="0"/>
              </a:spcBef>
              <a:buNone/>
            </a:pPr>
            <a:r>
              <a:rPr lang="en" sz="1800">
                <a:solidFill>
                  <a:srgbClr val="E0195D"/>
                </a:solidFill>
              </a:rPr>
              <a:t>Podemos estilizar as folhas das seguintes formas:</a:t>
            </a:r>
          </a:p>
          <a:p>
            <a:pPr lvl="0" rtl="0">
              <a:spcBef>
                <a:spcPts val="0"/>
              </a:spcBef>
              <a:buNone/>
            </a:pPr>
            <a:r>
              <a:rPr lang="en" sz="1800">
                <a:solidFill>
                  <a:srgbClr val="E0195D"/>
                </a:solidFill>
              </a:rPr>
              <a:t>&lt;head&gt;</a:t>
            </a:r>
          </a:p>
          <a:p>
            <a:pPr lvl="0" rtl="0">
              <a:spcBef>
                <a:spcPts val="0"/>
              </a:spcBef>
              <a:buNone/>
            </a:pPr>
            <a:r>
              <a:rPr lang="en" sz="1800">
                <a:solidFill>
                  <a:srgbClr val="E0195D"/>
                </a:solidFill>
              </a:rPr>
              <a:t>&lt;style&gt;</a:t>
            </a:r>
          </a:p>
          <a:p>
            <a:pPr lvl="0" rtl="0">
              <a:spcBef>
                <a:spcPts val="0"/>
              </a:spcBef>
              <a:buNone/>
            </a:pPr>
            <a:r>
              <a:rPr lang="en" sz="1800">
                <a:solidFill>
                  <a:srgbClr val="E0195D"/>
                </a:solidFill>
              </a:rPr>
              <a:t>&lt;/style&gt;</a:t>
            </a:r>
          </a:p>
          <a:p>
            <a:pPr lvl="0" rtl="0">
              <a:spcBef>
                <a:spcPts val="0"/>
              </a:spcBef>
              <a:buNone/>
            </a:pPr>
            <a:r>
              <a:rPr lang="en" sz="1800">
                <a:solidFill>
                  <a:srgbClr val="E0195D"/>
                </a:solidFill>
              </a:rPr>
              <a:t>&lt;/head&gt;</a:t>
            </a:r>
          </a:p>
          <a:p>
            <a:pPr lvl="0" rtl="0">
              <a:spcBef>
                <a:spcPts val="0"/>
              </a:spcBef>
              <a:buNone/>
            </a:pPr>
            <a:r>
              <a:rPr lang="en" sz="1800">
                <a:solidFill>
                  <a:srgbClr val="E0195D"/>
                </a:solidFill>
              </a:rPr>
              <a:t>ou</a:t>
            </a:r>
          </a:p>
          <a:p>
            <a:pPr lvl="0" rtl="0">
              <a:spcBef>
                <a:spcPts val="0"/>
              </a:spcBef>
              <a:buClr>
                <a:schemeClr val="dk1"/>
              </a:buClr>
              <a:buSzPct val="61111"/>
              <a:buFont typeface="Arial"/>
              <a:buNone/>
            </a:pPr>
            <a:r>
              <a:rPr lang="en" sz="1800">
                <a:solidFill>
                  <a:srgbClr val="E0195D"/>
                </a:solidFill>
              </a:rPr>
              <a:t>&lt;!DOCTYPE html&gt;</a:t>
            </a:r>
          </a:p>
          <a:p>
            <a:pPr lvl="0" rtl="0">
              <a:spcBef>
                <a:spcPts val="0"/>
              </a:spcBef>
              <a:buClr>
                <a:schemeClr val="dk1"/>
              </a:buClr>
              <a:buSzPct val="61111"/>
              <a:buFont typeface="Arial"/>
              <a:buNone/>
            </a:pPr>
            <a:r>
              <a:rPr lang="en" sz="1800">
                <a:solidFill>
                  <a:srgbClr val="E0195D"/>
                </a:solidFill>
              </a:rPr>
              <a:t>&lt;html lang="pt-br"&gt;</a:t>
            </a:r>
          </a:p>
          <a:p>
            <a:pPr lvl="0" rtl="0">
              <a:spcBef>
                <a:spcPts val="0"/>
              </a:spcBef>
              <a:buClr>
                <a:schemeClr val="dk1"/>
              </a:buClr>
              <a:buSzPct val="61111"/>
              <a:buFont typeface="Arial"/>
              <a:buNone/>
            </a:pPr>
            <a:r>
              <a:rPr lang="en" sz="1800">
                <a:solidFill>
                  <a:srgbClr val="E0195D"/>
                </a:solidFill>
              </a:rPr>
              <a:t>  &lt;head&gt;</a:t>
            </a:r>
          </a:p>
          <a:p>
            <a:pPr lvl="0" rtl="0">
              <a:spcBef>
                <a:spcPts val="0"/>
              </a:spcBef>
              <a:buNone/>
            </a:pPr>
            <a:r>
              <a:rPr lang="en" sz="1800">
                <a:solidFill>
                  <a:srgbClr val="E0195D"/>
                </a:solidFill>
              </a:rPr>
              <a:t>&lt;link type=”text/css” rel=”stylesheet” href=”../assets/css/myhome.css”&gt;</a:t>
            </a:r>
          </a:p>
          <a:p>
            <a:pPr lvl="0" rtl="0">
              <a:spcBef>
                <a:spcPts val="0"/>
              </a:spcBef>
              <a:buNone/>
            </a:pPr>
            <a:r>
              <a:rPr lang="en" sz="1800">
                <a:solidFill>
                  <a:srgbClr val="E0195D"/>
                </a:solidFill>
              </a:rPr>
              <a:t>&lt;/head&gt;</a:t>
            </a:r>
          </a:p>
          <a:p>
            <a:pPr lvl="0">
              <a:spcBef>
                <a:spcPts val="0"/>
              </a:spcBef>
              <a:buClr>
                <a:schemeClr val="dk1"/>
              </a:buClr>
              <a:buSzPct val="25000"/>
              <a:buFont typeface="Arial"/>
              <a:buNone/>
            </a:pPr>
            <a:r>
              <a:t/>
            </a:r>
            <a:endParaRPr sz="1800">
              <a:solidFill>
                <a:srgbClr val="E0195D"/>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Clr>
                <a:schemeClr val="lt1"/>
              </a:buClr>
              <a:buSzPct val="25000"/>
              <a:buFont typeface="Arial"/>
              <a:buNone/>
            </a:pPr>
            <a:r>
              <a:rPr lang="en" sz="4800">
                <a:solidFill>
                  <a:srgbClr val="E0195D"/>
                </a:solidFill>
              </a:rPr>
              <a:t>Estrutura do CSS</a:t>
            </a:r>
          </a:p>
        </p:txBody>
      </p:sp>
      <p:sp>
        <p:nvSpPr>
          <p:cNvPr id="149" name="Shape 14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solidFill>
                  <a:srgbClr val="E0195D"/>
                </a:solidFill>
              </a:rPr>
              <a:t>Consiste em seletor, declaração das propriedades e seus valores.</a:t>
            </a:r>
          </a:p>
          <a:p>
            <a:pPr lvl="0" rtl="0">
              <a:spcBef>
                <a:spcPts val="0"/>
              </a:spcBef>
              <a:buClr>
                <a:schemeClr val="lt1"/>
              </a:buClr>
              <a:buSzPct val="25000"/>
              <a:buFont typeface="Arial"/>
              <a:buNone/>
            </a:pPr>
            <a:r>
              <a:rPr lang="en" sz="1800">
                <a:solidFill>
                  <a:srgbClr val="E0195D"/>
                </a:solidFill>
              </a:rPr>
              <a:t>Como é isso?</a:t>
            </a:r>
          </a:p>
          <a:p>
            <a:pPr lvl="0" rtl="0">
              <a:spcBef>
                <a:spcPts val="0"/>
              </a:spcBef>
              <a:buNone/>
            </a:pPr>
            <a:r>
              <a:t/>
            </a:r>
            <a:endParaRPr sz="1800">
              <a:solidFill>
                <a:srgbClr val="E0195D"/>
              </a:solidFill>
            </a:endParaRPr>
          </a:p>
          <a:p>
            <a:pPr lvl="0" rtl="0">
              <a:spcBef>
                <a:spcPts val="0"/>
              </a:spcBef>
              <a:buNone/>
            </a:pPr>
            <a:r>
              <a:rPr lang="en" sz="1800">
                <a:solidFill>
                  <a:srgbClr val="E0195D"/>
                </a:solidFill>
              </a:rPr>
              <a:t>exemplo:</a:t>
            </a:r>
          </a:p>
          <a:p>
            <a:pPr lvl="0" rtl="0">
              <a:spcBef>
                <a:spcPts val="0"/>
              </a:spcBef>
              <a:buNone/>
            </a:pPr>
            <a:r>
              <a:rPr lang="en" sz="1800">
                <a:solidFill>
                  <a:srgbClr val="E0195D"/>
                </a:solidFill>
              </a:rPr>
              <a:t> h4{</a:t>
            </a:r>
          </a:p>
          <a:p>
            <a:pPr lvl="0" rtl="0">
              <a:spcBef>
                <a:spcPts val="0"/>
              </a:spcBef>
              <a:buNone/>
            </a:pPr>
            <a:r>
              <a:rPr lang="en" sz="1800">
                <a:solidFill>
                  <a:srgbClr val="E0195D"/>
                </a:solidFill>
              </a:rPr>
              <a:t>color:red;</a:t>
            </a:r>
          </a:p>
          <a:p>
            <a:pPr lvl="0" rtl="0">
              <a:spcBef>
                <a:spcPts val="0"/>
              </a:spcBef>
              <a:buNone/>
            </a:pPr>
            <a:r>
              <a:rPr lang="en" sz="1800">
                <a:solidFill>
                  <a:srgbClr val="E0195D"/>
                </a:solidFill>
              </a:rPr>
              <a:t>font-size:12px;</a:t>
            </a:r>
          </a:p>
          <a:p>
            <a:pPr lvl="0" rtl="0">
              <a:spcBef>
                <a:spcPts val="0"/>
              </a:spcBef>
              <a:buClr>
                <a:schemeClr val="lt1"/>
              </a:buClr>
              <a:buSzPct val="25000"/>
              <a:buFont typeface="Arial"/>
              <a:buNone/>
            </a:pPr>
            <a:r>
              <a:rPr lang="en" sz="1800">
                <a:solidFill>
                  <a:srgbClr val="E0195D"/>
                </a:solidFill>
              </a:rPr>
              <a:t>}</a:t>
            </a:r>
          </a:p>
          <a:p>
            <a:pPr lvl="0" rtl="0">
              <a:spcBef>
                <a:spcPts val="0"/>
              </a:spcBef>
              <a:buNone/>
            </a:pPr>
            <a:r>
              <a:rPr lang="en" sz="1800">
                <a:solidFill>
                  <a:srgbClr val="E0195D"/>
                </a:solidFill>
              </a:rPr>
              <a:t>onde:</a:t>
            </a:r>
          </a:p>
          <a:p>
            <a:pPr lvl="0" rtl="0">
              <a:spcBef>
                <a:spcPts val="0"/>
              </a:spcBef>
              <a:buNone/>
            </a:pPr>
            <a:r>
              <a:rPr lang="en" sz="1800">
                <a:solidFill>
                  <a:srgbClr val="E0195D"/>
                </a:solidFill>
              </a:rPr>
              <a:t>h4 é o seletor!!</a:t>
            </a:r>
          </a:p>
          <a:p>
            <a:pPr lvl="0" rtl="0">
              <a:spcBef>
                <a:spcPts val="0"/>
              </a:spcBef>
              <a:buNone/>
            </a:pPr>
            <a:r>
              <a:rPr lang="en" sz="1800">
                <a:solidFill>
                  <a:srgbClr val="E0195D"/>
                </a:solidFill>
              </a:rPr>
              <a:t>color é a propriedade em CSS!!</a:t>
            </a:r>
          </a:p>
          <a:p>
            <a:pPr lvl="0">
              <a:spcBef>
                <a:spcPts val="0"/>
              </a:spcBef>
              <a:buClr>
                <a:schemeClr val="dk1"/>
              </a:buClr>
              <a:buSzPct val="25000"/>
              <a:buFont typeface="Arial"/>
              <a:buNone/>
            </a:pPr>
            <a:r>
              <a:rPr lang="en" sz="1800">
                <a:solidFill>
                  <a:srgbClr val="E0195D"/>
                </a:solidFill>
              </a:rPr>
              <a:t>red é o valor que definimos da cor, que pode ser em hexadecimal e RGB também!!</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Seletores Visão geral</a:t>
            </a:r>
          </a:p>
        </p:txBody>
      </p:sp>
      <p:sp>
        <p:nvSpPr>
          <p:cNvPr id="155" name="Shape 155"/>
          <p:cNvSpPr txBox="1"/>
          <p:nvPr>
            <p:ph idx="1" type="body"/>
          </p:nvPr>
        </p:nvSpPr>
        <p:spPr>
          <a:xfrm>
            <a:off x="629875" y="1173450"/>
            <a:ext cx="8229600" cy="3741600"/>
          </a:xfrm>
          <a:prstGeom prst="rect">
            <a:avLst/>
          </a:prstGeom>
          <a:noFill/>
          <a:ln>
            <a:noFill/>
          </a:ln>
        </p:spPr>
        <p:txBody>
          <a:bodyPr anchorCtr="0" anchor="t" bIns="91425" lIns="91425" rIns="91425" tIns="91425">
            <a:noAutofit/>
          </a:bodyPr>
          <a:lstStyle/>
          <a:p>
            <a:pPr lvl="0" rtl="0">
              <a:spcBef>
                <a:spcPts val="0"/>
              </a:spcBef>
              <a:buClr>
                <a:schemeClr val="lt1"/>
              </a:buClr>
              <a:buSzPct val="25000"/>
              <a:buFont typeface="Arial"/>
              <a:buNone/>
            </a:pPr>
            <a:r>
              <a:rPr lang="en" sz="1800">
                <a:solidFill>
                  <a:srgbClr val="E0195D"/>
                </a:solidFill>
              </a:rPr>
              <a:t>Seletores selecionam um (ou vários) elementos, para que você possa aplicar estilos nele(s).</a:t>
            </a:r>
          </a:p>
          <a:p>
            <a:pPr lvl="0" rtl="0">
              <a:spcBef>
                <a:spcPts val="0"/>
              </a:spcBef>
              <a:buClr>
                <a:schemeClr val="lt1"/>
              </a:buClr>
              <a:buSzPct val="25000"/>
              <a:buFont typeface="Arial"/>
              <a:buNone/>
            </a:pPr>
            <a:r>
              <a:t/>
            </a:r>
            <a:endParaRPr sz="1800">
              <a:solidFill>
                <a:srgbClr val="E0195D"/>
              </a:solidFill>
            </a:endParaRPr>
          </a:p>
          <a:p>
            <a:pPr lvl="0" rtl="0">
              <a:spcBef>
                <a:spcPts val="0"/>
              </a:spcBef>
              <a:buClr>
                <a:schemeClr val="lt1"/>
              </a:buClr>
              <a:buSzPct val="25000"/>
              <a:buFont typeface="Arial"/>
              <a:buNone/>
            </a:pPr>
            <a:r>
              <a:rPr lang="en" sz="1800">
                <a:solidFill>
                  <a:srgbClr val="E0195D"/>
                </a:solidFill>
              </a:rPr>
              <a:t>p { color: red; }				 Seleciona todos os elementos &lt;p&gt;</a:t>
            </a:r>
          </a:p>
          <a:p>
            <a:pPr lvl="0" rtl="0">
              <a:spcBef>
                <a:spcPts val="0"/>
              </a:spcBef>
              <a:buClr>
                <a:schemeClr val="dk1"/>
              </a:buClr>
              <a:buSzPct val="25000"/>
              <a:buFont typeface="Arial"/>
              <a:buNone/>
            </a:pPr>
            <a:r>
              <a:rPr lang="en" sz="1800">
                <a:solidFill>
                  <a:srgbClr val="E0195D"/>
                </a:solidFill>
              </a:rPr>
              <a:t>p a { color: blue; }			 Seleciona todos os elementos &lt;a&gt; dentro de &lt;p&gt;</a:t>
            </a:r>
          </a:p>
        </p:txBody>
      </p:sp>
      <p:sp>
        <p:nvSpPr>
          <p:cNvPr id="156" name="Shape 156"/>
          <p:cNvSpPr txBox="1"/>
          <p:nvPr/>
        </p:nvSpPr>
        <p:spPr>
          <a:xfrm>
            <a:off x="457200" y="967225"/>
            <a:ext cx="8229600" cy="6075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t/>
            </a:r>
            <a:endParaRPr sz="1800">
              <a:solidFill>
                <a:srgbClr val="E0195D"/>
              </a:solidFill>
            </a:endParaRPr>
          </a:p>
        </p:txBody>
      </p:sp>
      <p:sp>
        <p:nvSpPr>
          <p:cNvPr id="157" name="Shape 157"/>
          <p:cNvSpPr/>
          <p:nvPr/>
        </p:nvSpPr>
        <p:spPr>
          <a:xfrm>
            <a:off x="2648575" y="1816950"/>
            <a:ext cx="253199" cy="1265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158" name="Shape 158"/>
          <p:cNvSpPr/>
          <p:nvPr/>
        </p:nvSpPr>
        <p:spPr>
          <a:xfrm>
            <a:off x="2642725" y="2100249"/>
            <a:ext cx="253199" cy="126599"/>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Seletores CSS básicos</a:t>
            </a:r>
          </a:p>
        </p:txBody>
      </p:sp>
      <p:sp>
        <p:nvSpPr>
          <p:cNvPr id="164" name="Shape 16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1" lang="en" sz="1800" u="none" cap="none" strike="noStrike">
                <a:solidFill>
                  <a:srgbClr val="E0195D"/>
                </a:solidFill>
                <a:latin typeface="Arial"/>
                <a:ea typeface="Arial"/>
                <a:cs typeface="Arial"/>
                <a:sym typeface="Arial"/>
              </a:rPr>
              <a:t>Simples </a:t>
            </a:r>
            <a:r>
              <a:rPr b="1" i="1" lang="en" sz="1800">
                <a:solidFill>
                  <a:srgbClr val="E0195D"/>
                </a:solidFill>
              </a:rPr>
              <a:t>e </a:t>
            </a:r>
            <a:r>
              <a:rPr b="1" i="1" lang="en" sz="1800" u="none" cap="none" strike="noStrike">
                <a:solidFill>
                  <a:srgbClr val="E0195D"/>
                </a:solidFill>
                <a:latin typeface="Arial"/>
                <a:ea typeface="Arial"/>
                <a:cs typeface="Arial"/>
                <a:sym typeface="Arial"/>
              </a:rPr>
              <a:t>compostos?</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Existem duas categorias básicas de seletores: os simples e os combinados.</a:t>
            </a:r>
            <a:br>
              <a:rPr b="0" i="0" lang="en" sz="1200" u="none" cap="none" strike="noStrike">
                <a:solidFill>
                  <a:srgbClr val="E0195D"/>
                </a:solidFill>
                <a:latin typeface="Arial"/>
                <a:ea typeface="Arial"/>
                <a:cs typeface="Arial"/>
                <a:sym typeface="Arial"/>
              </a:rPr>
            </a:br>
            <a:r>
              <a:rPr b="0" i="0" lang="en" sz="1200" u="none" cap="none" strike="noStrike">
                <a:solidFill>
                  <a:srgbClr val="E0195D"/>
                </a:solidFill>
                <a:latin typeface="Arial"/>
                <a:ea typeface="Arial"/>
                <a:cs typeface="Arial"/>
                <a:sym typeface="Arial"/>
              </a:rPr>
              <a:t>Um seletor simples consiste em um tipo qualquer de seletor ou o seletor universal seguido por nenhum ou algum seletor de atributo, seletor tipo ID, seletor de classe ou pseudo-classe.</a:t>
            </a:r>
          </a:p>
          <a:p>
            <a:pPr indent="0" lvl="0" marL="0" marR="0" rtl="0" algn="l">
              <a:lnSpc>
                <a:spcPct val="100000"/>
              </a:lnSpc>
              <a:spcBef>
                <a:spcPts val="120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p { color: red; }</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rgbClr val="E0195D"/>
                </a:solidFill>
                <a:latin typeface="Arial"/>
                <a:ea typeface="Arial"/>
                <a:cs typeface="Arial"/>
                <a:sym typeface="Arial"/>
              </a:rPr>
              <a:t>Um seletor combinado (algumas vezes chamado de seletor contextual ou composto) consiste de dois ou mais seletores simples separados por um </a:t>
            </a:r>
            <a:r>
              <a:rPr b="0" i="0" lang="en" sz="1200" u="sng" cap="none" strike="noStrike">
                <a:solidFill>
                  <a:srgbClr val="E0195D"/>
                </a:solidFill>
                <a:latin typeface="Arial"/>
                <a:ea typeface="Arial"/>
                <a:cs typeface="Arial"/>
                <a:sym typeface="Arial"/>
              </a:rPr>
              <a:t>elemento de combinação</a:t>
            </a:r>
            <a:r>
              <a:rPr b="0" i="0" lang="en" sz="1200" u="none" cap="none" strike="noStrike">
                <a:solidFill>
                  <a:srgbClr val="E0195D"/>
                </a:solidFill>
                <a:latin typeface="Arial"/>
                <a:ea typeface="Arial"/>
                <a:cs typeface="Arial"/>
                <a:sym typeface="Arial"/>
              </a:rPr>
              <a:t>. A seguir um exemplo de seletor combinado.</a:t>
            </a:r>
          </a:p>
          <a:p>
            <a:pPr indent="0" lvl="0" marL="0" marR="0" rtl="0" algn="l">
              <a:lnSpc>
                <a:spcPct val="100000"/>
              </a:lnSpc>
              <a:spcBef>
                <a:spcPts val="120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div p { font-weight:bold;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Seletores Universal</a:t>
            </a:r>
          </a:p>
        </p:txBody>
      </p:sp>
      <p:sp>
        <p:nvSpPr>
          <p:cNvPr id="170" name="Shape 170"/>
          <p:cNvSpPr txBox="1"/>
          <p:nvPr/>
        </p:nvSpPr>
        <p:spPr>
          <a:xfrm>
            <a:off x="455825" y="1367500"/>
            <a:ext cx="7976999" cy="17411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O seletor universal é representado por um asterisco, “*”, e casa com todos os elementos em seu escopo.</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rgbClr val="FFFFFF"/>
              </a:buClr>
              <a:buSzPct val="25000"/>
              <a:buFont typeface="Arial"/>
              <a:buNone/>
            </a:pPr>
            <a:r>
              <a:rPr b="0" i="0" lang="en" sz="1400" u="none" cap="none" strike="noStrike">
                <a:solidFill>
                  <a:srgbClr val="E0195D"/>
                </a:solidFill>
                <a:latin typeface="Arial"/>
                <a:ea typeface="Arial"/>
                <a:cs typeface="Arial"/>
                <a:sym typeface="Arial"/>
              </a:rPr>
              <a:t>* { margin:0; padding:0; } // todos os elementos -&gt; Global White Space Reset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#menu-lateral * { padding-left: 20px } //todos elementos dentro do #menu-lateral</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idx="1" type="subTitle"/>
          </p:nvPr>
        </p:nvSpPr>
        <p:spPr>
          <a:xfrm>
            <a:off x="622100" y="325177"/>
            <a:ext cx="7772400" cy="784799"/>
          </a:xfrm>
          <a:prstGeom prst="rect">
            <a:avLst/>
          </a:prstGeom>
        </p:spPr>
        <p:txBody>
          <a:bodyPr anchorCtr="0" anchor="t" bIns="91425" lIns="91425" rIns="91425" tIns="91425">
            <a:noAutofit/>
          </a:bodyPr>
          <a:lstStyle/>
          <a:p>
            <a:pPr lvl="0">
              <a:spcBef>
                <a:spcPts val="0"/>
              </a:spcBef>
              <a:buNone/>
            </a:pPr>
            <a:r>
              <a:rPr lang="en">
                <a:solidFill>
                  <a:srgbClr val="E0195D"/>
                </a:solidFill>
              </a:rPr>
              <a:t>Cronograma do dia :)</a:t>
            </a:r>
          </a:p>
        </p:txBody>
      </p:sp>
      <p:graphicFrame>
        <p:nvGraphicFramePr>
          <p:cNvPr id="41" name="Shape 41"/>
          <p:cNvGraphicFramePr/>
          <p:nvPr/>
        </p:nvGraphicFramePr>
        <p:xfrm>
          <a:off x="1867387" y="1155500"/>
          <a:ext cx="3000000" cy="3000000"/>
        </p:xfrm>
        <a:graphic>
          <a:graphicData uri="http://schemas.openxmlformats.org/drawingml/2006/table">
            <a:tbl>
              <a:tblPr>
                <a:noFill/>
                <a:tableStyleId>{702C3229-88C6-4ED2-86DF-A0AEB5D39F50}</a:tableStyleId>
              </a:tblPr>
              <a:tblGrid>
                <a:gridCol w="1793900"/>
                <a:gridCol w="3911175"/>
              </a:tblGrid>
              <a:tr h="381000">
                <a:tc>
                  <a:txBody>
                    <a:bodyPr>
                      <a:noAutofit/>
                    </a:bodyPr>
                    <a:lstStyle/>
                    <a:p>
                      <a:pPr lvl="0" rtl="0">
                        <a:lnSpc>
                          <a:spcPct val="115000"/>
                        </a:lnSpc>
                        <a:spcBef>
                          <a:spcPts val="0"/>
                        </a:spcBef>
                        <a:buNone/>
                      </a:pPr>
                      <a:r>
                        <a:rPr lang="en"/>
                        <a:t>09:00 ás 09:30hs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Introdução ao HTML</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lang="en"/>
                        <a:t>09:30 ás 10:00hs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Introdução à CSS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b="1" lang="en">
                          <a:solidFill>
                            <a:srgbClr val="F3F3F3"/>
                          </a:solidFill>
                        </a:rPr>
                        <a:t>10:00 às 10:30</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E0195D"/>
                    </a:solidFill>
                  </a:tcPr>
                </a:tc>
                <a:tc>
                  <a:txBody>
                    <a:bodyPr>
                      <a:noAutofit/>
                    </a:bodyPr>
                    <a:lstStyle/>
                    <a:p>
                      <a:pPr lvl="0" rtl="0" algn="ctr">
                        <a:lnSpc>
                          <a:spcPct val="115000"/>
                        </a:lnSpc>
                        <a:spcBef>
                          <a:spcPts val="0"/>
                        </a:spcBef>
                        <a:buNone/>
                      </a:pPr>
                      <a:r>
                        <a:rPr b="1" lang="en">
                          <a:solidFill>
                            <a:srgbClr val="F3F3F3"/>
                          </a:solidFill>
                        </a:rPr>
                        <a:t>Coffe Break</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E0195D"/>
                    </a:solidFill>
                  </a:tcPr>
                </a:tc>
              </a:tr>
              <a:tr h="381000">
                <a:tc>
                  <a:txBody>
                    <a:bodyPr>
                      <a:noAutofit/>
                    </a:bodyPr>
                    <a:lstStyle/>
                    <a:p>
                      <a:pPr lvl="0" rtl="0">
                        <a:lnSpc>
                          <a:spcPct val="115000"/>
                        </a:lnSpc>
                        <a:spcBef>
                          <a:spcPts val="0"/>
                        </a:spcBef>
                        <a:buNone/>
                      </a:pPr>
                      <a:r>
                        <a:rPr lang="en"/>
                        <a:t>10:30hs ás 11:20hs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JavaScript</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lang="en"/>
                        <a:t>11:20hs ás 12:00:hs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Introdução à Estrutura de Dados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b="1" lang="en">
                          <a:solidFill>
                            <a:srgbClr val="F3F3F3"/>
                          </a:solidFill>
                        </a:rPr>
                        <a:t>12:00hs ás 13:00hs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E0195D"/>
                    </a:solidFill>
                  </a:tcPr>
                </a:tc>
                <a:tc>
                  <a:txBody>
                    <a:bodyPr>
                      <a:noAutofit/>
                    </a:bodyPr>
                    <a:lstStyle/>
                    <a:p>
                      <a:pPr lvl="0" rtl="0" algn="ctr">
                        <a:lnSpc>
                          <a:spcPct val="115000"/>
                        </a:lnSpc>
                        <a:spcBef>
                          <a:spcPts val="0"/>
                        </a:spcBef>
                        <a:buNone/>
                      </a:pPr>
                      <a:r>
                        <a:rPr b="1" lang="en">
                          <a:solidFill>
                            <a:srgbClr val="F3F3F3"/>
                          </a:solidFill>
                        </a:rPr>
                        <a:t>Intervalo Almoço</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E0195D"/>
                    </a:solidFill>
                  </a:tcPr>
                </a:tc>
              </a:tr>
              <a:tr h="381000">
                <a:tc>
                  <a:txBody>
                    <a:bodyPr>
                      <a:noAutofit/>
                    </a:bodyPr>
                    <a:lstStyle/>
                    <a:p>
                      <a:pPr lvl="0" rtl="0">
                        <a:lnSpc>
                          <a:spcPct val="115000"/>
                        </a:lnSpc>
                        <a:spcBef>
                          <a:spcPts val="0"/>
                        </a:spcBef>
                        <a:buNone/>
                      </a:pPr>
                      <a:r>
                        <a:rPr lang="en"/>
                        <a:t>13:30hs ás 14:00hs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Introdução à Lógica</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lang="en"/>
                        <a:t>14:00hs - 14:30</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Funções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r h="381000">
                <a:tc>
                  <a:txBody>
                    <a:bodyPr>
                      <a:noAutofit/>
                    </a:bodyPr>
                    <a:lstStyle/>
                    <a:p>
                      <a:pPr lvl="0" rtl="0">
                        <a:lnSpc>
                          <a:spcPct val="115000"/>
                        </a:lnSpc>
                        <a:spcBef>
                          <a:spcPts val="0"/>
                        </a:spcBef>
                        <a:buNone/>
                      </a:pPr>
                      <a:r>
                        <a:rPr lang="en"/>
                        <a:t>14:30 - 15:00</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c>
                  <a:txBody>
                    <a:bodyPr>
                      <a:noAutofit/>
                    </a:bodyPr>
                    <a:lstStyle/>
                    <a:p>
                      <a:pPr lvl="0" rtl="0" algn="ctr">
                        <a:lnSpc>
                          <a:spcPct val="115000"/>
                        </a:lnSpc>
                        <a:spcBef>
                          <a:spcPts val="0"/>
                        </a:spcBef>
                        <a:buNone/>
                      </a:pPr>
                      <a:r>
                        <a:rPr lang="en"/>
                        <a:t>Objetos</a:t>
                      </a:r>
                    </a:p>
                  </a:txBody>
                  <a:tcPr marT="19050" marB="19050" marR="28575" marL="28575" anchor="ctr">
                    <a:lnL cap="flat" cmpd="sng" w="28575">
                      <a:solidFill>
                        <a:srgbClr val="EFEFEF"/>
                      </a:solidFill>
                      <a:prstDash val="solid"/>
                      <a:round/>
                      <a:headEnd len="med" w="med" type="none"/>
                      <a:tailEnd len="med" w="med" type="none"/>
                    </a:lnL>
                    <a:lnR cap="flat" cmpd="sng" w="28575">
                      <a:solidFill>
                        <a:srgbClr val="EFEFEF"/>
                      </a:solidFill>
                      <a:prstDash val="solid"/>
                      <a:round/>
                      <a:headEnd len="med" w="med" type="none"/>
                      <a:tailEnd len="med" w="med" type="none"/>
                    </a:lnR>
                    <a:lnT cap="flat" cmpd="sng" w="28575">
                      <a:solidFill>
                        <a:srgbClr val="EFEFEF"/>
                      </a:solidFill>
                      <a:prstDash val="solid"/>
                      <a:round/>
                      <a:headEnd len="med" w="med" type="none"/>
                      <a:tailEnd len="med" w="med" type="none"/>
                    </a:lnT>
                    <a:lnB cap="flat" cmpd="sng" w="28575">
                      <a:solidFill>
                        <a:srgbClr val="EFEFEF"/>
                      </a:solidFill>
                      <a:prstDash val="solid"/>
                      <a:round/>
                      <a:headEnd len="med" w="med" type="none"/>
                      <a:tailEnd len="med" w="med" type="none"/>
                    </a:lnB>
                    <a:solidFill>
                      <a:srgbClr val="F4CCCC"/>
                    </a:solidFill>
                  </a:tcPr>
                </a:tc>
              </a:tr>
            </a:tbl>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sz="4800">
                <a:solidFill>
                  <a:srgbClr val="E0195D"/>
                </a:solidFill>
              </a:rPr>
              <a:t>Tipos de </a:t>
            </a:r>
            <a:r>
              <a:rPr b="1" i="0" lang="en" sz="4800" u="none" cap="none" strike="noStrike">
                <a:solidFill>
                  <a:srgbClr val="E0195D"/>
                </a:solidFill>
                <a:latin typeface="Arial"/>
                <a:ea typeface="Arial"/>
                <a:cs typeface="Arial"/>
                <a:sym typeface="Arial"/>
              </a:rPr>
              <a:t>Seletores</a:t>
            </a:r>
          </a:p>
        </p:txBody>
      </p:sp>
      <p:sp>
        <p:nvSpPr>
          <p:cNvPr id="176" name="Shape 17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Seleciona um tipo de elemento. Seu valor é exatamente o texto da TAG HTML.</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p { color: red; }</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h1</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a { color: blue; }</a:t>
            </a:r>
            <a:br>
              <a:rPr b="0" i="0" lang="en" sz="1400" u="none" cap="none" strike="noStrike">
                <a:solidFill>
                  <a:srgbClr val="E0195D"/>
                </a:solidFill>
                <a:latin typeface="Arial"/>
                <a:ea typeface="Arial"/>
                <a:cs typeface="Arial"/>
                <a:sym typeface="Arial"/>
              </a:rPr>
            </a:br>
            <a:r>
              <a:rPr b="0" i="0" lang="en" sz="1400" u="none" cap="none" strike="noStrike">
                <a:solidFill>
                  <a:srgbClr val="E0195D"/>
                </a:solidFill>
                <a:latin typeface="Arial"/>
                <a:ea typeface="Arial"/>
                <a:cs typeface="Arial"/>
                <a:sym typeface="Arial"/>
              </a:rPr>
              <a:t>img { max-width: 100% }</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figure</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figcaption</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table</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ol, ul</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form</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fieldset</a:t>
            </a:r>
          </a:p>
          <a:p>
            <a:pPr indent="0" lvl="0" marL="0" marR="0" rtl="0" algn="l">
              <a:lnSpc>
                <a:spcPct val="100000"/>
              </a:lnSpc>
              <a:spcBef>
                <a:spcPts val="0"/>
              </a:spcBef>
              <a:spcAft>
                <a:spcPts val="0"/>
              </a:spcAft>
              <a:buClr>
                <a:schemeClr val="lt1"/>
              </a:buClr>
              <a:buSzPct val="25000"/>
              <a:buFont typeface="Arial"/>
              <a:buNone/>
            </a:pPr>
            <a:r>
              <a:rPr lang="en" sz="1400">
                <a:solidFill>
                  <a:srgbClr val="E0195D"/>
                </a:solidFill>
              </a:rPr>
              <a:t>legend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Seletor – classe</a:t>
            </a:r>
          </a:p>
        </p:txBody>
      </p:sp>
      <p:sp>
        <p:nvSpPr>
          <p:cNvPr id="182" name="Shape 182"/>
          <p:cNvSpPr txBox="1"/>
          <p:nvPr>
            <p:ph idx="1" type="body"/>
          </p:nvPr>
        </p:nvSpPr>
        <p:spPr>
          <a:xfrm>
            <a:off x="457200" y="1200150"/>
            <a:ext cx="8229600" cy="4041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Classe é representada por um ponto [.] antes do nome, que é o que está no atributo class do html</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.rosa { color: pink; }</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&lt;p&gt; Meu parágrafo normal &lt;/p&gt;</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&lt;p class=”rosa”&gt; Meu parágrafo rosa &lt;/p&gt;</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O atributo class no HTML pode conter uma lista de vários nomes separados por espaço em branco. </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&lt;p class=”rosa grande”&gt;Meu texto rosa grande&lt;/p&gt;</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&lt;p class=”rosa pequeno”&gt; Meu texto rosa pequeno &lt;/p&gt;</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.rosa { color: pink; }</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.rosa.grande { font-size: 20px; }</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latin typeface="Arial"/>
                <a:ea typeface="Arial"/>
                <a:cs typeface="Arial"/>
                <a:sym typeface="Arial"/>
              </a:rPr>
              <a:t>rosa.pequeno { font-size: 10px;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Seletor – ID</a:t>
            </a:r>
          </a:p>
        </p:txBody>
      </p:sp>
      <p:sp>
        <p:nvSpPr>
          <p:cNvPr id="188" name="Shape 18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ID’s tem a função semelhante das classes, porém:</a:t>
            </a:r>
          </a:p>
          <a:p>
            <a:pPr indent="-317500" lvl="0" marL="457200" marR="0" rtl="0" algn="l">
              <a:lnSpc>
                <a:spcPct val="100000"/>
              </a:lnSpc>
              <a:spcBef>
                <a:spcPts val="0"/>
              </a:spcBef>
              <a:spcAft>
                <a:spcPts val="0"/>
              </a:spcAft>
              <a:buClr>
                <a:srgbClr val="E0195D"/>
              </a:buClr>
              <a:buSzPct val="100000"/>
              <a:buFont typeface="Arial"/>
              <a:buAutoNum type="arabicPeriod"/>
            </a:pPr>
            <a:r>
              <a:rPr b="0" i="0" lang="en" sz="1400" u="none" cap="none" strike="noStrike">
                <a:solidFill>
                  <a:srgbClr val="E0195D"/>
                </a:solidFill>
                <a:latin typeface="Arial"/>
                <a:ea typeface="Arial"/>
                <a:cs typeface="Arial"/>
                <a:sym typeface="Arial"/>
              </a:rPr>
              <a:t>São exclusivos. Não deve existir mais de 1 elemento com o mesmo ID no HTML. </a:t>
            </a:r>
          </a:p>
          <a:p>
            <a:pPr indent="-317500" lvl="0" marL="457200" marR="0" rtl="0" algn="l">
              <a:lnSpc>
                <a:spcPct val="100000"/>
              </a:lnSpc>
              <a:spcBef>
                <a:spcPts val="0"/>
              </a:spcBef>
              <a:spcAft>
                <a:spcPts val="0"/>
              </a:spcAft>
              <a:buClr>
                <a:srgbClr val="E0195D"/>
              </a:buClr>
              <a:buSzPct val="100000"/>
              <a:buFont typeface="Arial"/>
              <a:buAutoNum type="arabicPeriod"/>
            </a:pPr>
            <a:r>
              <a:rPr b="0" i="0" lang="en" sz="1400" u="none" cap="none" strike="noStrike">
                <a:solidFill>
                  <a:srgbClr val="E0195D"/>
                </a:solidFill>
                <a:latin typeface="Arial"/>
                <a:ea typeface="Arial"/>
                <a:cs typeface="Arial"/>
                <a:sym typeface="Arial"/>
              </a:rPr>
              <a:t>São representados por # ao invés de .</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p { font-size: 10px;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p.italico { font-style: italic;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#introducao { font-size: 20px; }</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&lt;p class=”italico”&gt; Este texto será em itálico com 10px&lt;/p&gt;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&lt;p id=”introducao”&gt; Este terá 20px &lt;/p&gt;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&lt;p id=”introducao” class=”italico”&gt; Este terá 20px e será em itálico &lt;/p&gt;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&lt;p&gt; Este será apenas um texto com 10px &lt;/p&gt;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Clr>
                <a:schemeClr val="lt1"/>
              </a:buClr>
              <a:buSzPct val="25000"/>
              <a:buFont typeface="Arial"/>
              <a:buNone/>
            </a:pPr>
            <a:r>
              <a:rPr lang="en" sz="4800">
                <a:solidFill>
                  <a:srgbClr val="E0195D"/>
                </a:solidFill>
              </a:rPr>
              <a:t>Principais propriedades</a:t>
            </a:r>
          </a:p>
        </p:txBody>
      </p:sp>
      <p:sp>
        <p:nvSpPr>
          <p:cNvPr id="194" name="Shape 19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solidFill>
                  <a:srgbClr val="E0195D"/>
                </a:solidFill>
              </a:rPr>
              <a:t>background:(color,image,position,repeat)</a:t>
            </a:r>
          </a:p>
          <a:p>
            <a:pPr lvl="0" rtl="0">
              <a:spcBef>
                <a:spcPts val="0"/>
              </a:spcBef>
              <a:buNone/>
            </a:pPr>
            <a:r>
              <a:rPr lang="en" sz="2400">
                <a:solidFill>
                  <a:srgbClr val="E0195D"/>
                </a:solidFill>
              </a:rPr>
              <a:t>text(align,decoration,transformation)</a:t>
            </a:r>
          </a:p>
          <a:p>
            <a:pPr lvl="0" rtl="0">
              <a:spcBef>
                <a:spcPts val="0"/>
              </a:spcBef>
              <a:buNone/>
            </a:pPr>
            <a:r>
              <a:rPr lang="en" sz="2400">
                <a:solidFill>
                  <a:srgbClr val="E0195D"/>
                </a:solidFill>
              </a:rPr>
              <a:t>font(family.style,size)</a:t>
            </a:r>
          </a:p>
          <a:p>
            <a:pPr lvl="0" rtl="0">
              <a:spcBef>
                <a:spcPts val="0"/>
              </a:spcBef>
              <a:buNone/>
            </a:pPr>
            <a:r>
              <a:rPr lang="en" sz="2400">
                <a:solidFill>
                  <a:srgbClr val="E0195D"/>
                </a:solidFill>
              </a:rPr>
              <a:t>border(width,height,style.color</a:t>
            </a:r>
          </a:p>
          <a:p>
            <a:pPr lvl="0" rtl="0">
              <a:spcBef>
                <a:spcPts val="0"/>
              </a:spcBef>
              <a:buNone/>
            </a:pPr>
            <a:r>
              <a:rPr lang="en" sz="2400">
                <a:solidFill>
                  <a:srgbClr val="E0195D"/>
                </a:solidFill>
              </a:rPr>
              <a:t>margin(bottom,left,right,top))</a:t>
            </a:r>
          </a:p>
          <a:p>
            <a:pPr lvl="0" rtl="0">
              <a:spcBef>
                <a:spcPts val="0"/>
              </a:spcBef>
              <a:buNone/>
            </a:pPr>
            <a:r>
              <a:rPr lang="en" sz="2400">
                <a:solidFill>
                  <a:srgbClr val="E0195D"/>
                </a:solidFill>
              </a:rPr>
              <a:t>padding</a:t>
            </a:r>
          </a:p>
          <a:p>
            <a:pPr lvl="0" rtl="0">
              <a:spcBef>
                <a:spcPts val="0"/>
              </a:spcBef>
              <a:buNone/>
            </a:pPr>
            <a:r>
              <a:rPr lang="en" sz="2400">
                <a:solidFill>
                  <a:srgbClr val="E0195D"/>
                </a:solidFill>
              </a:rPr>
              <a:t>display(block,inline,none.hidden)</a:t>
            </a:r>
          </a:p>
          <a:p>
            <a:pPr lvl="0">
              <a:spcBef>
                <a:spcPts val="0"/>
              </a:spcBef>
              <a:buClr>
                <a:schemeClr val="dk1"/>
              </a:buClr>
              <a:buSzPct val="25000"/>
              <a:buFont typeface="Arial"/>
              <a:buNone/>
            </a:pPr>
            <a:r>
              <a:rPr lang="en" sz="2400">
                <a:solidFill>
                  <a:srgbClr val="E0195D"/>
                </a:solidFill>
              </a:rPr>
              <a:t>a(:visited,:hover,:active)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Introdução ao JavaScript</a:t>
            </a:r>
          </a:p>
        </p:txBody>
      </p:sp>
      <p:sp>
        <p:nvSpPr>
          <p:cNvPr id="200" name="Shape 200"/>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457200" y="999575"/>
            <a:ext cx="8229600" cy="41438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JavaScript foi originalmente desenvolvido por </a:t>
            </a:r>
            <a:r>
              <a:rPr b="1" i="1" lang="en" sz="1000" u="none" cap="none" strike="noStrike">
                <a:solidFill>
                  <a:srgbClr val="E0195D"/>
                </a:solidFill>
                <a:latin typeface="Arial"/>
                <a:ea typeface="Arial"/>
                <a:cs typeface="Arial"/>
                <a:sym typeface="Arial"/>
              </a:rPr>
              <a:t>Brendan Eich da Netscape</a:t>
            </a:r>
            <a:r>
              <a:rPr b="0" i="0" lang="en" sz="1000" u="none" cap="none" strike="noStrike">
                <a:solidFill>
                  <a:srgbClr val="E0195D"/>
                </a:solidFill>
                <a:latin typeface="Arial"/>
                <a:ea typeface="Arial"/>
                <a:cs typeface="Arial"/>
                <a:sym typeface="Arial"/>
              </a:rPr>
              <a:t> sob o nome de Mocha. Posteriormente teve seu nome mudado para LiveScript e por fim JavaScript. LiveScript foi o nome oficial da linguagem quando foi lançada pela primeira vez na versão beta do navegador Netscape 2.0 em setembro de 1995, mas teve seu nome mudado em um anúncio conjunto com a Sun Microsystems em dezembro de 1995 quando foi implementado no navegador Netscape versão 2.0B3.</a:t>
            </a:r>
          </a:p>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A mudança de nome de LiveScript para JavaScript coincidiu com a época em que a Netscape adicionou suporte à tecnologia Java em seu navegador (Applets). </a:t>
            </a:r>
          </a:p>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A escolha final do nome causou confusão dando a impressão de que a linguagem foi baseada em java, sendo que tal escolha foi caracterizada por muitos como uma estratégia de marketing da Netscape para aproveitar a popularidade do recém-lançado Java. JavaScript rapidamente adquiriu ampla aceitação como linguagem de script client-side de páginas web.</a:t>
            </a:r>
          </a:p>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Como consequência, a Microsoft desenvolveu um dialeto compatível com o próprio JavaScript, mas que levou o nome de JScript para evitar problemas de trademark. JScript foi incluído no Internet Explorer 3.0, liberado em Agosto de 1996. Em novembro de 1996 a Netscape anunciou que tinha submetido o JavaScript para Ecma internacional como candidato a padrão industrial e o trabalho subsequente resultou na versão padronizada chamada ECMAScript.</a:t>
            </a:r>
          </a:p>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O JavaScript tem se transformado na linguagem de programação mais popular da web.</a:t>
            </a:r>
          </a:p>
          <a:p>
            <a:pPr indent="0" lvl="0" marL="0" marR="0" rtl="0" algn="l">
              <a:lnSpc>
                <a:spcPct val="100000"/>
              </a:lnSpc>
              <a:spcBef>
                <a:spcPts val="0"/>
              </a:spcBef>
              <a:spcAft>
                <a:spcPts val="0"/>
              </a:spcAft>
              <a:buClr>
                <a:schemeClr val="lt1"/>
              </a:buClr>
              <a:buSzPct val="25000"/>
              <a:buFont typeface="Arial"/>
              <a:buNone/>
            </a:pPr>
            <a:r>
              <a:rPr b="0" i="0" lang="en" sz="1000" u="none" cap="none" strike="noStrike">
                <a:solidFill>
                  <a:srgbClr val="E0195D"/>
                </a:solidFill>
                <a:latin typeface="Arial"/>
                <a:ea typeface="Arial"/>
                <a:cs typeface="Arial"/>
                <a:sym typeface="Arial"/>
              </a:rPr>
              <a:t>Inicialmente muitos profissionais denegriram a linguagem, pois a mesma tinha como alvo principal o público leigo. Com o advento do Ajax, o JavaScript teve sua popularidade de volta e recebeu mais atenção profissional. O resultado foi a proliferação de frameworks e bibliotecas, práticas de programação melhoradas e o aumento no uso do JavaScript fora do ambiente de navegadores bem como o uso de plataformas de JavaScript server-side.</a:t>
            </a:r>
          </a:p>
        </p:txBody>
      </p:sp>
      <p:sp>
        <p:nvSpPr>
          <p:cNvPr id="206" name="Shape 20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História do JS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Inicialmente o Javascript era utilizado apenas nos navegadores.</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Hoje em dia, com a evolução das engines de Javascript como SpiderMonkey e V8, eles levaram o Javascript também para o lado do servidor com o Node.js e bancos NoSQL que utilizam Javascript como CouchDb e MongoDb.</a:t>
            </a:r>
          </a:p>
        </p:txBody>
      </p:sp>
      <p:sp>
        <p:nvSpPr>
          <p:cNvPr id="212" name="Shape 21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Onde usar?</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O JavaScript além de ser a linguagem mais usada no Universo nos oferece algumas coisas interessantes que sem elas a Internet como existe hoje não seria possível:</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Dinamismo</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Validação de Formulários</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Interatividade</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Controle de Comportamento</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Personalização da página</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Atualmente o JavaScript é o </a:t>
            </a:r>
            <a:r>
              <a:rPr b="1" i="1" lang="en" sz="1400" u="none" cap="none" strike="noStrike">
                <a:solidFill>
                  <a:srgbClr val="E0195D"/>
                </a:solidFill>
                <a:latin typeface="Arial"/>
                <a:ea typeface="Arial"/>
                <a:cs typeface="Arial"/>
                <a:sym typeface="Arial"/>
              </a:rPr>
              <a:t>motor </a:t>
            </a:r>
            <a:r>
              <a:rPr b="0" i="0" lang="en" sz="1400" u="none" cap="none" strike="noStrike">
                <a:solidFill>
                  <a:srgbClr val="E0195D"/>
                </a:solidFill>
                <a:latin typeface="Arial"/>
                <a:ea typeface="Arial"/>
                <a:cs typeface="Arial"/>
                <a:sym typeface="Arial"/>
              </a:rPr>
              <a:t>da Internet, principalmente com o advento do AJAX que fez nossas interfaces ficarem mais ricas e interativas. </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O Facebook só existe do jeito como é graças a ele.</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p:txBody>
      </p:sp>
      <p:sp>
        <p:nvSpPr>
          <p:cNvPr id="218" name="Shape 21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 que oferece?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Tipagem dinâmica</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Funcional</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Orientada a Objetos</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Baseada em protótipos</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Detalhes</a:t>
            </a:r>
          </a:p>
        </p:txBody>
      </p:sp>
      <p:sp>
        <p:nvSpPr>
          <p:cNvPr id="224" name="Shape 22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Principais Características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1" lang="en" sz="1400" u="none" cap="none" strike="noStrike">
                <a:solidFill>
                  <a:srgbClr val="E0195D"/>
                </a:solidFill>
                <a:latin typeface="Arial"/>
                <a:ea typeface="Arial"/>
                <a:cs typeface="Arial"/>
                <a:sym typeface="Arial"/>
              </a:rPr>
              <a:t>Java está para o Javascript assim como Bola está para Bolacha.</a:t>
            </a:r>
          </a:p>
          <a:p>
            <a:pPr indent="0" lvl="0" marL="0" marR="0" rtl="0" algn="l">
              <a:lnSpc>
                <a:spcPct val="100000"/>
              </a:lnSpc>
              <a:spcBef>
                <a:spcPts val="0"/>
              </a:spcBef>
              <a:spcAft>
                <a:spcPts val="0"/>
              </a:spcAft>
              <a:buClr>
                <a:schemeClr val="lt1"/>
              </a:buClr>
              <a:buSzPct val="25000"/>
              <a:buFont typeface="Arial"/>
              <a:buNone/>
            </a:pPr>
            <a:r>
              <a:t/>
            </a:r>
            <a:endParaRPr b="1" i="1"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 sz="1400" u="none" cap="none" strike="noStrike">
                <a:solidFill>
                  <a:srgbClr val="E0195D"/>
                </a:solidFill>
                <a:latin typeface="Arial"/>
                <a:ea typeface="Arial"/>
                <a:cs typeface="Arial"/>
                <a:sym typeface="Arial"/>
              </a:rPr>
              <a:t>Principais diferenças</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rgbClr val="E0195D"/>
                </a:solidFill>
                <a:latin typeface="Arial"/>
                <a:ea typeface="Arial"/>
                <a:cs typeface="Arial"/>
                <a:sym typeface="Arial"/>
              </a:rPr>
              <a:t>Java é uma linguagem compilada, ao passo que JavaScript é uma linguagem interpretada;</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rgbClr val="E0195D"/>
                </a:solidFill>
                <a:latin typeface="Arial"/>
                <a:ea typeface="Arial"/>
                <a:cs typeface="Arial"/>
                <a:sym typeface="Arial"/>
              </a:rPr>
              <a:t>Java é fortemente tipado, enquanto que o JavaScript é fracamente tipado.</a:t>
            </a:r>
          </a:p>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rgbClr val="E0195D"/>
                </a:solidFill>
                <a:latin typeface="Arial"/>
                <a:ea typeface="Arial"/>
                <a:cs typeface="Arial"/>
                <a:sym typeface="Arial"/>
              </a:rPr>
              <a:t>Isso só para citar as maiores diferenças, sem contar a sintaxe.</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latin typeface="Arial"/>
              <a:ea typeface="Arial"/>
              <a:cs typeface="Arial"/>
              <a:sym typeface="Arial"/>
            </a:endParaRPr>
          </a:p>
        </p:txBody>
      </p:sp>
      <p:sp>
        <p:nvSpPr>
          <p:cNvPr id="230" name="Shape 23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Javascript não é Java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567475" y="381691"/>
            <a:ext cx="7772400" cy="11597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Introdução ao HTML</a:t>
            </a:r>
          </a:p>
        </p:txBody>
      </p:sp>
      <p:pic>
        <p:nvPicPr>
          <p:cNvPr id="47" name="Shape 47"/>
          <p:cNvPicPr preferRelativeResize="0"/>
          <p:nvPr/>
        </p:nvPicPr>
        <p:blipFill>
          <a:blip r:embed="rId3">
            <a:alphaModFix/>
          </a:blip>
          <a:stretch>
            <a:fillRect/>
          </a:stretch>
        </p:blipFill>
        <p:spPr>
          <a:xfrm rot="-1">
            <a:off x="1711449" y="1715573"/>
            <a:ext cx="5365449" cy="3427927"/>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Usando o console do navegador (f12), execute:</a:t>
            </a:r>
          </a:p>
          <a:p>
            <a:pPr indent="0" lvl="0" marL="0" marR="0" rtl="0" algn="l">
              <a:lnSpc>
                <a:spcPct val="145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45000"/>
              </a:lnSpc>
              <a:spcBef>
                <a:spcPts val="0"/>
              </a:spcBef>
              <a:spcAft>
                <a:spcPts val="0"/>
              </a:spcAft>
              <a:buClr>
                <a:schemeClr val="lt1"/>
              </a:buClr>
              <a:buSzPct val="25000"/>
              <a:buFont typeface="Consolas"/>
              <a:buNone/>
            </a:pPr>
            <a:r>
              <a:rPr b="0" i="0" lang="en" sz="1800" u="none" cap="none" strike="noStrike">
                <a:solidFill>
                  <a:srgbClr val="E0195D"/>
                </a:solidFill>
                <a:highlight>
                  <a:srgbClr val="F7F7F7"/>
                </a:highlight>
                <a:latin typeface="Consolas"/>
                <a:ea typeface="Consolas"/>
                <a:cs typeface="Consolas"/>
                <a:sym typeface="Consolas"/>
              </a:rPr>
              <a:t>alert("Hello JS4Girls!");</a:t>
            </a:r>
          </a:p>
          <a:p>
            <a:pPr indent="0" lvl="0" marL="0" marR="0" rtl="0" algn="l">
              <a:lnSpc>
                <a:spcPct val="145000"/>
              </a:lnSpc>
              <a:spcBef>
                <a:spcPts val="0"/>
              </a:spcBef>
              <a:spcAft>
                <a:spcPts val="0"/>
              </a:spcAft>
              <a:buClr>
                <a:schemeClr val="lt1"/>
              </a:buClr>
              <a:buSzPct val="25000"/>
              <a:buFont typeface="Arial"/>
              <a:buNone/>
            </a:pPr>
            <a:r>
              <a:t/>
            </a:r>
            <a:endParaRPr b="0" i="1" sz="1400" u="none" cap="none" strike="noStrike">
              <a:solidFill>
                <a:srgbClr val="E0195D"/>
              </a:solidFill>
              <a:latin typeface="Arial"/>
              <a:ea typeface="Arial"/>
              <a:cs typeface="Arial"/>
              <a:sym typeface="Arial"/>
            </a:endParaRPr>
          </a:p>
        </p:txBody>
      </p:sp>
      <p:sp>
        <p:nvSpPr>
          <p:cNvPr id="236" name="Shape 23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Exemplo Hello JSGirls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45000"/>
              </a:lnSpc>
              <a:spcBef>
                <a:spcPts val="0"/>
              </a:spcBef>
              <a:spcAft>
                <a:spcPts val="0"/>
              </a:spcAft>
              <a:buClr>
                <a:srgbClr val="E0195D"/>
              </a:buClr>
              <a:buSzPct val="100000"/>
              <a:buFont typeface="Consolas"/>
              <a:buAutoNum type="arabicPeriod"/>
            </a:pPr>
            <a:r>
              <a:rPr b="0" i="0" lang="en" sz="1800" u="none" cap="none" strike="noStrike">
                <a:solidFill>
                  <a:srgbClr val="E0195D"/>
                </a:solidFill>
                <a:highlight>
                  <a:srgbClr val="F7F7F7"/>
                </a:highlight>
                <a:latin typeface="Consolas"/>
                <a:ea typeface="Consolas"/>
                <a:cs typeface="Consolas"/>
                <a:sym typeface="Consolas"/>
              </a:rPr>
              <a:t>prompt("Qual é sua idade?");</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800" u="none" cap="none" strike="noStrike">
                <a:solidFill>
                  <a:srgbClr val="E0195D"/>
                </a:solidFill>
                <a:highlight>
                  <a:srgbClr val="F7F7F7"/>
                </a:highlight>
                <a:latin typeface="Consolas"/>
                <a:ea typeface="Consolas"/>
                <a:cs typeface="Consolas"/>
                <a:sym typeface="Consolas"/>
              </a:rPr>
              <a:t>2.</a:t>
            </a:r>
          </a:p>
          <a:p>
            <a:pPr indent="0" lvl="0" marL="0" marR="0" rtl="0" algn="l">
              <a:lnSpc>
                <a:spcPct val="100000"/>
              </a:lnSpc>
              <a:spcBef>
                <a:spcPts val="0"/>
              </a:spcBef>
              <a:spcAft>
                <a:spcPts val="0"/>
              </a:spcAft>
              <a:buClr>
                <a:schemeClr val="lt1"/>
              </a:buClr>
              <a:buSzPct val="25000"/>
              <a:buFont typeface="Consolas"/>
              <a:buNone/>
            </a:pPr>
            <a:r>
              <a:rPr b="0" i="0" lang="en" sz="1800" u="none" cap="none" strike="noStrike">
                <a:solidFill>
                  <a:srgbClr val="E0195D"/>
                </a:solidFill>
                <a:highlight>
                  <a:srgbClr val="F7F7F7"/>
                </a:highlight>
                <a:latin typeface="Consolas"/>
                <a:ea typeface="Consolas"/>
                <a:cs typeface="Consolas"/>
                <a:sym typeface="Consolas"/>
              </a:rPr>
              <a:t>var idade = prompt("Qual é sua idade?");</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alert("Minha idade é " + idade + " anos." );</a:t>
            </a:r>
          </a:p>
        </p:txBody>
      </p:sp>
      <p:sp>
        <p:nvSpPr>
          <p:cNvPr id="242" name="Shape 24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Console do Navegador</a:t>
            </a:r>
          </a:p>
        </p:txBody>
      </p:sp>
      <p:sp>
        <p:nvSpPr>
          <p:cNvPr id="243" name="Shape 243"/>
          <p:cNvSpPr txBox="1"/>
          <p:nvPr/>
        </p:nvSpPr>
        <p:spPr>
          <a:xfrm>
            <a:off x="457200" y="4157175"/>
            <a:ext cx="5251199" cy="612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Escreva um código em que você responda qal seu nome e depois escreva com </a:t>
            </a:r>
            <a:r>
              <a:rPr b="1" i="0" lang="en" sz="1000" u="none" cap="none" strike="noStrike">
                <a:solidFill>
                  <a:srgbClr val="E0195D"/>
                </a:solidFill>
                <a:highlight>
                  <a:srgbClr val="FFFFFF"/>
                </a:highlight>
                <a:latin typeface="Consolas"/>
                <a:ea typeface="Consolas"/>
                <a:cs typeface="Consolas"/>
                <a:sym typeface="Consolas"/>
              </a:rPr>
              <a:t>alert</a:t>
            </a:r>
            <a:r>
              <a:rPr b="1" i="0" lang="en" sz="1200" u="none" cap="none" strike="noStrike">
                <a:solidFill>
                  <a:srgbClr val="E0195D"/>
                </a:solidFill>
                <a:highlight>
                  <a:srgbClr val="FFFFFF"/>
                </a:highlight>
                <a:latin typeface="Arial"/>
                <a:ea typeface="Arial"/>
                <a:cs typeface="Arial"/>
                <a:sym typeface="Arial"/>
              </a:rPr>
              <a:t> a mensagem: "Meu nome é " + nome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Introdução à Estrutura de Dados</a:t>
            </a:r>
          </a:p>
        </p:txBody>
      </p:sp>
      <p:sp>
        <p:nvSpPr>
          <p:cNvPr id="249" name="Shape 249"/>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0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O valor null é um literal em JavaScript que representa um valor nulo ou "vazio" (p/ex: que aponta para um objeto que existe, mas com valor inexistente).</a:t>
            </a:r>
          </a:p>
        </p:txBody>
      </p:sp>
      <p:sp>
        <p:nvSpPr>
          <p:cNvPr id="255" name="Shape 25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null</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Representa um valor indefinido.</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Objetos inexistentes são undefined</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rgbClr val="E0195D"/>
              </a:solidFill>
              <a:latin typeface="Arial"/>
              <a:ea typeface="Arial"/>
              <a:cs typeface="Arial"/>
              <a:sym typeface="Arial"/>
            </a:endParaRPr>
          </a:p>
        </p:txBody>
      </p:sp>
      <p:sp>
        <p:nvSpPr>
          <p:cNvPr id="261" name="Shape 26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undefined</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String é o tipo utilizado para armazenar textos.</a:t>
            </a:r>
          </a:p>
          <a:p>
            <a:pPr indent="-342900" lvl="0" marL="457200" marR="0" rtl="0" algn="l">
              <a:lnSpc>
                <a:spcPct val="100000"/>
              </a:lnSpc>
              <a:spcBef>
                <a:spcPts val="0"/>
              </a:spcBef>
              <a:spcAft>
                <a:spcPts val="0"/>
              </a:spcAft>
              <a:buClr>
                <a:srgbClr val="E0195D"/>
              </a:buClr>
              <a:buSzPct val="100000"/>
              <a:buFont typeface="Arial"/>
              <a:buChar char="-"/>
            </a:pPr>
            <a:r>
              <a:rPr b="0" i="0" lang="en" sz="1800" u="none" cap="none" strike="noStrike">
                <a:solidFill>
                  <a:srgbClr val="E0195D"/>
                </a:solidFill>
                <a:latin typeface="Arial"/>
                <a:ea typeface="Arial"/>
                <a:cs typeface="Arial"/>
                <a:sym typeface="Arial"/>
              </a:rPr>
              <a:t>Uma das operações mais usadas nas strings é checar seu tamanho</a:t>
            </a:r>
          </a:p>
          <a:p>
            <a:pPr indent="-342900" lvl="0" marL="457200" marR="0" rtl="0" algn="l">
              <a:lnSpc>
                <a:spcPct val="100000"/>
              </a:lnSpc>
              <a:spcBef>
                <a:spcPts val="0"/>
              </a:spcBef>
              <a:spcAft>
                <a:spcPts val="0"/>
              </a:spcAft>
              <a:buClr>
                <a:srgbClr val="E0195D"/>
              </a:buClr>
              <a:buSzPct val="100000"/>
              <a:buFont typeface="Arial"/>
              <a:buChar char="-"/>
            </a:pPr>
            <a:r>
              <a:rPr b="0" i="0" lang="en" sz="1800" u="none" cap="none" strike="noStrike">
                <a:solidFill>
                  <a:srgbClr val="E0195D"/>
                </a:solidFill>
                <a:latin typeface="Arial"/>
                <a:ea typeface="Arial"/>
                <a:cs typeface="Arial"/>
                <a:sym typeface="Arial"/>
              </a:rPr>
              <a:t>Para concatenar (juntar) usamos os operadores + e +=</a:t>
            </a:r>
          </a:p>
          <a:p>
            <a:pPr indent="0" lvl="0" marL="0" marR="0" rtl="0" algn="l">
              <a:lnSpc>
                <a:spcPct val="145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var palavra = "JS4Girls";</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typeof palavra; // "string"</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267" name="Shape 26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String</a:t>
            </a:r>
          </a:p>
        </p:txBody>
      </p:sp>
      <p:sp>
        <p:nvSpPr>
          <p:cNvPr id="268" name="Shape 268"/>
          <p:cNvSpPr txBox="1"/>
          <p:nvPr/>
        </p:nvSpPr>
        <p:spPr>
          <a:xfrm>
            <a:off x="3537250" y="2361225"/>
            <a:ext cx="5251199" cy="612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palavra = new String("JS4Girls");</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typeof palavra; // "object"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269" name="Shape 269"/>
          <p:cNvSpPr txBox="1"/>
          <p:nvPr/>
        </p:nvSpPr>
        <p:spPr>
          <a:xfrm>
            <a:off x="457200" y="2982700"/>
            <a:ext cx="5251199" cy="927599"/>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rgbClr val="18369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palavra[2]; //J</a:t>
            </a:r>
          </a:p>
          <a:p>
            <a:pPr indent="0" lvl="0" marL="0" marR="0" rtl="0" algn="l">
              <a:lnSpc>
                <a:spcPct val="145000"/>
              </a:lnSpc>
              <a:spcBef>
                <a:spcPts val="0"/>
              </a:spcBef>
              <a:spcAft>
                <a:spcPts val="0"/>
              </a:spcAft>
              <a:buClr>
                <a:srgbClr val="333333"/>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palavra.length //8</a:t>
            </a:r>
          </a:p>
          <a:p>
            <a:pPr indent="0" lvl="0" marL="0" marR="0" rtl="0" algn="l">
              <a:lnSpc>
                <a:spcPct val="145000"/>
              </a:lnSpc>
              <a:spcBef>
                <a:spcPts val="0"/>
              </a:spcBef>
              <a:spcAft>
                <a:spcPts val="0"/>
              </a:spcAft>
              <a:buClr>
                <a:srgbClr val="333333"/>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palavra[0] &gt; palavra[1]</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idx="1" type="body"/>
          </p:nvPr>
        </p:nvSpPr>
        <p:spPr>
          <a:xfrm>
            <a:off x="457200" y="578125"/>
            <a:ext cx="8229600" cy="372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Armazena números.</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highlight>
                  <a:srgbClr val="F7F7F7"/>
                </a:highlight>
                <a:latin typeface="Consolas"/>
                <a:ea typeface="Consolas"/>
                <a:cs typeface="Consolas"/>
                <a:sym typeface="Consolas"/>
              </a:rPr>
              <a:t>var a = 420;</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var b = 800;</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if (a &lt; b) // true pois 420 é menor que 800</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  console.log(a + " é menor que " + b);</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else if (a &gt; b)</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  console.log(a + " é maior que " + b);</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else</a:t>
            </a:r>
            <a:br>
              <a:rPr b="0" i="0" lang="en" sz="1800" u="none" cap="none" strike="noStrike">
                <a:solidFill>
                  <a:srgbClr val="E0195D"/>
                </a:solidFill>
                <a:highlight>
                  <a:srgbClr val="F7F7F7"/>
                </a:highlight>
                <a:latin typeface="Consolas"/>
                <a:ea typeface="Consolas"/>
                <a:cs typeface="Consolas"/>
                <a:sym typeface="Consolas"/>
              </a:rPr>
            </a:br>
            <a:r>
              <a:rPr b="0" i="0" lang="en" sz="1800" u="none" cap="none" strike="noStrike">
                <a:solidFill>
                  <a:srgbClr val="E0195D"/>
                </a:solidFill>
                <a:highlight>
                  <a:srgbClr val="F7F7F7"/>
                </a:highlight>
                <a:latin typeface="Consolas"/>
                <a:ea typeface="Consolas"/>
                <a:cs typeface="Consolas"/>
                <a:sym typeface="Consolas"/>
              </a:rPr>
              <a:t>  console.log(a + " e " + b + " são iguais.");</a:t>
            </a:r>
          </a:p>
          <a:p>
            <a:pPr indent="0" lvl="0" marL="0" marR="0" rtl="0" algn="l">
              <a:lnSpc>
                <a:spcPct val="100000"/>
              </a:lnSpc>
              <a:spcBef>
                <a:spcPts val="0"/>
              </a:spcBef>
              <a:spcAft>
                <a:spcPts val="0"/>
              </a:spcAft>
              <a:buClr>
                <a:schemeClr val="lt1"/>
              </a:buClr>
              <a:buSzPct val="25000"/>
              <a:buFont typeface="Arial"/>
              <a:buNone/>
            </a:pPr>
            <a:r>
              <a:rPr b="1" i="0" lang="en" sz="1800" u="none" cap="none" strike="noStrike">
                <a:solidFill>
                  <a:srgbClr val="E0195D"/>
                </a:solidFill>
                <a:highlight>
                  <a:srgbClr val="FFFFFF"/>
                </a:highlight>
                <a:latin typeface="Arial"/>
                <a:ea typeface="Arial"/>
                <a:cs typeface="Arial"/>
                <a:sym typeface="Arial"/>
              </a:rPr>
              <a:t>[Exercício] Escreva um código que receberá o ano de nascimento via </a:t>
            </a:r>
            <a:r>
              <a:rPr b="1" i="0" lang="en" sz="1800" u="none" cap="none" strike="noStrike">
                <a:solidFill>
                  <a:srgbClr val="E0195D"/>
                </a:solidFill>
                <a:highlight>
                  <a:srgbClr val="FFFFFF"/>
                </a:highlight>
                <a:latin typeface="Consolas"/>
                <a:ea typeface="Consolas"/>
                <a:cs typeface="Consolas"/>
                <a:sym typeface="Consolas"/>
              </a:rPr>
              <a:t>prompt</a:t>
            </a:r>
            <a:r>
              <a:rPr b="1" i="0" lang="en" sz="1800" u="none" cap="none" strike="noStrike">
                <a:solidFill>
                  <a:srgbClr val="E0195D"/>
                </a:solidFill>
                <a:highlight>
                  <a:srgbClr val="FFFFFF"/>
                </a:highlight>
                <a:latin typeface="Arial"/>
                <a:ea typeface="Arial"/>
                <a:cs typeface="Arial"/>
                <a:sym typeface="Arial"/>
              </a:rPr>
              <a:t> e teste se é o usuário é maior de idade, caso sim mostre a mensagem: "Pode entrar".</a:t>
            </a:r>
            <a:r>
              <a:rPr b="0" i="0" lang="en" sz="1800" u="none" cap="none" strike="noStrike">
                <a:solidFill>
                  <a:srgbClr val="E0195D"/>
                </a:solidFill>
                <a:highlight>
                  <a:srgbClr val="FFFFFF"/>
                </a:highlight>
                <a:latin typeface="Arial"/>
                <a:ea typeface="Arial"/>
                <a:cs typeface="Arial"/>
                <a:sym typeface="Arial"/>
              </a:rPr>
              <a:t> </a:t>
            </a:r>
            <a:r>
              <a:rPr b="1" i="0" lang="en" sz="1800" u="none" cap="none" strike="noStrike">
                <a:solidFill>
                  <a:srgbClr val="E0195D"/>
                </a:solidFill>
                <a:highlight>
                  <a:srgbClr val="FFFFFF"/>
                </a:highlight>
                <a:latin typeface="Arial"/>
                <a:ea typeface="Arial"/>
                <a:cs typeface="Arial"/>
                <a:sym typeface="Arial"/>
              </a:rPr>
              <a:t>Caso não, mostre: "Entrada NEGADA!"</a:t>
            </a:r>
          </a:p>
          <a:p>
            <a:pPr indent="0" lvl="0" marL="0" marR="0" rtl="0" algn="l">
              <a:lnSpc>
                <a:spcPct val="100000"/>
              </a:lnSpc>
              <a:spcBef>
                <a:spcPts val="0"/>
              </a:spcBef>
              <a:spcAft>
                <a:spcPts val="0"/>
              </a:spcAft>
              <a:buClr>
                <a:schemeClr val="lt1"/>
              </a:buClr>
              <a:buSzPct val="25000"/>
              <a:buFont typeface="Arial"/>
              <a:buNone/>
            </a:pPr>
            <a:r>
              <a:t/>
            </a:r>
            <a:endParaRPr b="1" i="0" sz="1800" u="none" cap="none" strike="noStrike">
              <a:solidFill>
                <a:srgbClr val="E0195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1" i="0" lang="en" sz="1800" u="none" cap="none" strike="noStrike">
                <a:solidFill>
                  <a:srgbClr val="E0195D"/>
                </a:solidFill>
                <a:highlight>
                  <a:srgbClr val="FFFFFF"/>
                </a:highlight>
                <a:latin typeface="Arial"/>
                <a:ea typeface="Arial"/>
                <a:cs typeface="Arial"/>
                <a:sym typeface="Arial"/>
              </a:rPr>
              <a:t>Dica:</a:t>
            </a:r>
          </a:p>
          <a:p>
            <a:pPr indent="0" lvl="0" marL="0" marR="0" rtl="0" algn="l">
              <a:lnSpc>
                <a:spcPct val="100000"/>
              </a:lnSpc>
              <a:spcBef>
                <a:spcPts val="0"/>
              </a:spcBef>
              <a:spcAft>
                <a:spcPts val="0"/>
              </a:spcAft>
              <a:buClr>
                <a:schemeClr val="lt1"/>
              </a:buClr>
              <a:buSzPct val="25000"/>
              <a:buFont typeface="Arial"/>
              <a:buNone/>
            </a:pPr>
            <a:r>
              <a:rPr b="1" i="0" lang="en" sz="1800" u="none" cap="none" strike="noStrike">
                <a:solidFill>
                  <a:srgbClr val="E0195D"/>
                </a:solidFill>
                <a:highlight>
                  <a:srgbClr val="FFFFFF"/>
                </a:highlight>
                <a:latin typeface="Arial"/>
                <a:ea typeface="Arial"/>
                <a:cs typeface="Arial"/>
                <a:sym typeface="Arial"/>
              </a:rPr>
              <a:t>var idade = prompt(“qual sua idade?”);</a:t>
            </a:r>
          </a:p>
        </p:txBody>
      </p:sp>
      <p:sp>
        <p:nvSpPr>
          <p:cNvPr id="275" name="Shape 275"/>
          <p:cNvSpPr txBox="1"/>
          <p:nvPr>
            <p:ph type="title"/>
          </p:nvPr>
        </p:nvSpPr>
        <p:spPr>
          <a:xfrm>
            <a:off x="457200" y="-41604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1800" u="none" cap="none" strike="noStrike">
                <a:solidFill>
                  <a:srgbClr val="E0195D"/>
                </a:solidFill>
                <a:latin typeface="Arial"/>
                <a:ea typeface="Arial"/>
                <a:cs typeface="Arial"/>
                <a:sym typeface="Arial"/>
              </a:rPr>
              <a:t>Number</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0 e 1. Verdeiro ou falso. Existe ou não. Ying &amp; Yang.</a:t>
            </a:r>
          </a:p>
          <a:p>
            <a:pPr indent="-317500" lvl="0" marL="457200" marR="0" rtl="0" algn="l">
              <a:lnSpc>
                <a:spcPct val="100000"/>
              </a:lnSpc>
              <a:spcBef>
                <a:spcPts val="0"/>
              </a:spcBef>
              <a:spcAft>
                <a:spcPts val="0"/>
              </a:spcAft>
              <a:buClr>
                <a:srgbClr val="E0195D"/>
              </a:buClr>
              <a:buSzPct val="100000"/>
              <a:buFont typeface="Arial"/>
              <a:buChar char="-"/>
            </a:pPr>
            <a:r>
              <a:rPr b="0" i="0" lang="en" sz="1400" u="none" cap="none" strike="noStrike">
                <a:solidFill>
                  <a:srgbClr val="E0195D"/>
                </a:solidFill>
                <a:latin typeface="Arial"/>
                <a:ea typeface="Arial"/>
                <a:cs typeface="Arial"/>
                <a:sym typeface="Arial"/>
              </a:rPr>
              <a:t>ATENÇÃO: Não confunda os valores primitivos Boolean true e false com os valores true and false do objeto Boolean.</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Primitivos:</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var a = false;</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Qualquer objeto cujo o valor </a:t>
            </a:r>
            <a:r>
              <a:rPr b="0" i="0" lang="en" sz="1400" u="sng" cap="none" strike="noStrike">
                <a:solidFill>
                  <a:srgbClr val="E0195D"/>
                </a:solidFill>
                <a:latin typeface="Arial"/>
                <a:ea typeface="Arial"/>
                <a:cs typeface="Arial"/>
                <a:sym typeface="Arial"/>
              </a:rPr>
              <a:t>não é</a:t>
            </a:r>
            <a:r>
              <a:rPr b="0" i="0" lang="en" sz="1400" u="none" cap="none" strike="noStrike">
                <a:solidFill>
                  <a:srgbClr val="E0195D"/>
                </a:solidFill>
                <a:latin typeface="Arial"/>
                <a:ea typeface="Arial"/>
                <a:cs typeface="Arial"/>
                <a:sym typeface="Arial"/>
              </a:rPr>
              <a:t> undefined ou null, incluindo um objeto Boolean que o valor seja false, é avaliado para true quando passa por uma declaração condicional.</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if(a){ //nao vai rodar };</a:t>
            </a:r>
          </a:p>
          <a:p>
            <a:pPr indent="0" lvl="0" marL="0" marR="0" rtl="0" algn="l">
              <a:lnSpc>
                <a:spcPct val="100000"/>
              </a:lnSpc>
              <a:spcBef>
                <a:spcPts val="0"/>
              </a:spcBef>
              <a:spcAft>
                <a:spcPts val="0"/>
              </a:spcAft>
              <a:buClr>
                <a:schemeClr val="lt1"/>
              </a:buClr>
              <a:buSzPct val="25000"/>
              <a:buFont typeface="Arial"/>
              <a:buNone/>
            </a:pPr>
            <a:r>
              <a:rPr b="0" i="0" lang="en" sz="1400" u="none" cap="none" strike="noStrike">
                <a:solidFill>
                  <a:srgbClr val="E0195D"/>
                </a:solidFill>
                <a:latin typeface="Arial"/>
                <a:ea typeface="Arial"/>
                <a:cs typeface="Arial"/>
                <a:sym typeface="Arial"/>
              </a:rPr>
              <a:t>if (b) { //este vai rodar };</a:t>
            </a:r>
          </a:p>
        </p:txBody>
      </p:sp>
      <p:sp>
        <p:nvSpPr>
          <p:cNvPr id="281" name="Shape 28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Boolean</a:t>
            </a:r>
          </a:p>
        </p:txBody>
      </p:sp>
      <p:sp>
        <p:nvSpPr>
          <p:cNvPr id="282" name="Shape 282"/>
          <p:cNvSpPr txBox="1"/>
          <p:nvPr/>
        </p:nvSpPr>
        <p:spPr>
          <a:xfrm>
            <a:off x="1798650" y="196275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Objeto Boolean:</a:t>
            </a:r>
          </a:p>
          <a:p>
            <a:pPr indent="0" lvl="0" marL="0" marR="0" rtl="0" algn="l">
              <a:lnSpc>
                <a:spcPct val="100000"/>
              </a:lnSpc>
              <a:spcBef>
                <a:spcPts val="60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var b = new Boolean(false)</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Matrizes</a:t>
            </a:r>
          </a:p>
          <a:p>
            <a:pPr indent="0" lvl="0" marL="0" marR="0" rtl="0" algn="l">
              <a:lnSpc>
                <a:spcPct val="145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45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var frutas = ['uva', 'maçã', 'tomate'];</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Iterar = Passear pelo Array</a:t>
            </a:r>
          </a:p>
          <a:p>
            <a:pPr indent="0" lvl="0" marL="0" marR="0" rtl="0" algn="l">
              <a:lnSpc>
                <a:spcPct val="145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frutas.forEach( function(item) { console.log(item); } );</a:t>
            </a:r>
          </a:p>
          <a:p>
            <a:pPr indent="0" lvl="0" marL="0" marR="0" rtl="0" algn="l">
              <a:lnSpc>
                <a:spcPct val="100000"/>
              </a:lnSpc>
              <a:spcBef>
                <a:spcPts val="0"/>
              </a:spcBef>
              <a:spcAft>
                <a:spcPts val="0"/>
              </a:spcAft>
              <a:buClr>
                <a:schemeClr val="lt1"/>
              </a:buClr>
              <a:buSzPct val="25000"/>
              <a:buFont typeface="Arial"/>
              <a:buNone/>
            </a:pPr>
            <a:r>
              <a:t/>
            </a:r>
            <a:endParaRPr b="0" i="0" sz="3000" u="none" cap="none" strike="noStrike">
              <a:solidFill>
                <a:srgbClr val="E0195D"/>
              </a:solidFill>
              <a:latin typeface="Arial"/>
              <a:ea typeface="Arial"/>
              <a:cs typeface="Arial"/>
              <a:sym typeface="Arial"/>
            </a:endParaRPr>
          </a:p>
        </p:txBody>
      </p:sp>
      <p:sp>
        <p:nvSpPr>
          <p:cNvPr id="288" name="Shape 28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Array</a:t>
            </a:r>
          </a:p>
        </p:txBody>
      </p:sp>
      <p:sp>
        <p:nvSpPr>
          <p:cNvPr id="289" name="Shape 289"/>
          <p:cNvSpPr txBox="1"/>
          <p:nvPr/>
        </p:nvSpPr>
        <p:spPr>
          <a:xfrm>
            <a:off x="5111950" y="176710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795DA3"/>
              </a:buClr>
              <a:buFont typeface="Consolas"/>
              <a:buNone/>
            </a:pPr>
            <a:r>
              <a:rPr b="0" i="0" lang="en" u="none" cap="none" strike="noStrike">
                <a:solidFill>
                  <a:srgbClr val="E0195D"/>
                </a:solidFill>
                <a:highlight>
                  <a:srgbClr val="F7F7F7"/>
                </a:highlight>
                <a:latin typeface="Consolas"/>
                <a:ea typeface="Consolas"/>
                <a:cs typeface="Consolas"/>
                <a:sym typeface="Consolas"/>
              </a:rPr>
              <a:t>console.log(frutas[0]); // uva</a:t>
            </a:r>
            <a:br>
              <a:rPr b="0" i="0" lang="en" u="none" cap="none" strike="noStrike">
                <a:solidFill>
                  <a:srgbClr val="E0195D"/>
                </a:solidFill>
                <a:highlight>
                  <a:srgbClr val="F7F7F7"/>
                </a:highlight>
                <a:latin typeface="Consolas"/>
                <a:ea typeface="Consolas"/>
                <a:cs typeface="Consolas"/>
                <a:sym typeface="Consolas"/>
              </a:rPr>
            </a:br>
            <a:r>
              <a:rPr b="0" i="0" lang="en" u="none" cap="none" strike="noStrike">
                <a:solidFill>
                  <a:srgbClr val="E0195D"/>
                </a:solidFill>
                <a:highlight>
                  <a:srgbClr val="F7F7F7"/>
                </a:highlight>
                <a:latin typeface="Consolas"/>
                <a:ea typeface="Consolas"/>
                <a:cs typeface="Consolas"/>
                <a:sym typeface="Consolas"/>
              </a:rPr>
              <a:t>console.log(frutas[1]); // maçã</a:t>
            </a:r>
            <a:br>
              <a:rPr b="0" i="0" lang="en" u="none" cap="none" strike="noStrike">
                <a:solidFill>
                  <a:srgbClr val="E0195D"/>
                </a:solidFill>
                <a:highlight>
                  <a:srgbClr val="F7F7F7"/>
                </a:highlight>
                <a:latin typeface="Consolas"/>
                <a:ea typeface="Consolas"/>
                <a:cs typeface="Consolas"/>
                <a:sym typeface="Consolas"/>
              </a:rPr>
            </a:br>
            <a:r>
              <a:rPr b="0" i="0" lang="en" u="none" cap="none" strike="noStrike">
                <a:solidFill>
                  <a:srgbClr val="E0195D"/>
                </a:solidFill>
                <a:highlight>
                  <a:srgbClr val="F7F7F7"/>
                </a:highlight>
                <a:latin typeface="Consolas"/>
                <a:ea typeface="Consolas"/>
                <a:cs typeface="Consolas"/>
                <a:sym typeface="Consolas"/>
              </a:rPr>
              <a:t>console.log(frutas[2]); // tomate</a:t>
            </a:r>
          </a:p>
          <a:p>
            <a:pPr indent="0" lvl="0" marL="0" marR="0" rtl="0" algn="l">
              <a:lnSpc>
                <a:spcPct val="100000"/>
              </a:lnSpc>
              <a:spcBef>
                <a:spcPts val="0"/>
              </a:spcBef>
              <a:spcAft>
                <a:spcPts val="0"/>
              </a:spcAft>
              <a:buClr>
                <a:srgbClr val="000000"/>
              </a:buClr>
              <a:buFont typeface="Arial"/>
              <a:buNone/>
            </a:pPr>
            <a:r>
              <a:t/>
            </a:r>
            <a:endParaRPr b="0" i="0" u="none" cap="none" strike="noStrike">
              <a:solidFill>
                <a:srgbClr val="E0195D"/>
              </a:solidFill>
              <a:highlight>
                <a:srgbClr val="F7F7F7"/>
              </a:highlight>
              <a:latin typeface="Consolas"/>
              <a:ea typeface="Consolas"/>
              <a:cs typeface="Consolas"/>
              <a:sym typeface="Consolas"/>
            </a:endParaRPr>
          </a:p>
          <a:p>
            <a:pPr indent="0" lvl="0" marL="0" marR="0" rtl="0" algn="l">
              <a:lnSpc>
                <a:spcPct val="145000"/>
              </a:lnSpc>
              <a:spcBef>
                <a:spcPts val="0"/>
              </a:spcBef>
              <a:spcAft>
                <a:spcPts val="0"/>
              </a:spcAft>
              <a:buClr>
                <a:srgbClr val="795DA3"/>
              </a:buClr>
              <a:buFont typeface="Consolas"/>
              <a:buNone/>
            </a:pPr>
            <a:r>
              <a:rPr b="0" i="0" lang="en" u="none" cap="none" strike="noStrike">
                <a:solidFill>
                  <a:srgbClr val="E0195D"/>
                </a:solidFill>
                <a:highlight>
                  <a:srgbClr val="F7F7F7"/>
                </a:highlight>
                <a:latin typeface="Consolas"/>
                <a:ea typeface="Consolas"/>
                <a:cs typeface="Consolas"/>
                <a:sym typeface="Consolas"/>
              </a:rPr>
              <a:t>console.log(frutas.length); // 23</a:t>
            </a:r>
          </a:p>
          <a:p>
            <a:pPr indent="0" lvl="0" marL="0" marR="0" rtl="0" algn="l">
              <a:lnSpc>
                <a:spcPct val="100000"/>
              </a:lnSpc>
              <a:spcBef>
                <a:spcPts val="0"/>
              </a:spcBef>
              <a:spcAft>
                <a:spcPts val="0"/>
              </a:spcAft>
              <a:buClr>
                <a:srgbClr val="000000"/>
              </a:buClr>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290" name="Shape 290"/>
          <p:cNvSpPr txBox="1"/>
          <p:nvPr/>
        </p:nvSpPr>
        <p:spPr>
          <a:xfrm>
            <a:off x="1293775" y="2827300"/>
            <a:ext cx="6705599"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Escreva um código onde você inicie um </a:t>
            </a:r>
            <a:r>
              <a:rPr b="1" i="1" lang="en" sz="1200" u="none" cap="none" strike="noStrike">
                <a:solidFill>
                  <a:srgbClr val="E0195D"/>
                </a:solidFill>
                <a:highlight>
                  <a:srgbClr val="FFFFFF"/>
                </a:highlight>
                <a:latin typeface="Arial"/>
                <a:ea typeface="Arial"/>
                <a:cs typeface="Arial"/>
                <a:sym typeface="Arial"/>
              </a:rPr>
              <a:t>array</a:t>
            </a:r>
            <a:r>
              <a:rPr b="1" i="0" lang="en" sz="1200" u="none" cap="none" strike="noStrike">
                <a:solidFill>
                  <a:srgbClr val="E0195D"/>
                </a:solidFill>
                <a:highlight>
                  <a:srgbClr val="FFFFFF"/>
                </a:highlight>
                <a:latin typeface="Arial"/>
                <a:ea typeface="Arial"/>
                <a:cs typeface="Arial"/>
                <a:sym typeface="Arial"/>
              </a:rPr>
              <a:t> com o nome de 5 dos seus amigos e depois faça ele mostrar a mensagem: "Eu gosto muito da(o) " + nome.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Introdução à Lógica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1" type="subTitle"/>
          </p:nvPr>
        </p:nvSpPr>
        <p:spPr>
          <a:xfrm>
            <a:off x="685800" y="1210603"/>
            <a:ext cx="7772400" cy="784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2"/>
              </a:buClr>
              <a:buSzPct val="25000"/>
              <a:buFont typeface="Arial"/>
              <a:buNone/>
            </a:pPr>
            <a:r>
              <a:rPr b="0" i="0" lang="en" sz="2400" u="none" cap="none" strike="noStrike">
                <a:solidFill>
                  <a:srgbClr val="434343"/>
                </a:solidFill>
                <a:latin typeface="Arial"/>
                <a:ea typeface="Arial"/>
                <a:cs typeface="Arial"/>
                <a:sym typeface="Arial"/>
              </a:rPr>
              <a:t>Um website (normalmente) contém 3 linguagens:</a:t>
            </a:r>
          </a:p>
          <a:p>
            <a:pPr indent="0" lvl="0" marL="0" marR="0" rtl="0" algn="l">
              <a:lnSpc>
                <a:spcPct val="100000"/>
              </a:lnSpc>
              <a:spcBef>
                <a:spcPts val="0"/>
              </a:spcBef>
              <a:spcAft>
                <a:spcPts val="0"/>
              </a:spcAft>
              <a:buClr>
                <a:schemeClr val="lt2"/>
              </a:buClr>
              <a:buSzPct val="25000"/>
              <a:buFont typeface="Arial"/>
              <a:buNone/>
            </a:pPr>
            <a:r>
              <a:rPr b="0" i="0" lang="en" sz="2400" u="none" cap="none" strike="noStrike">
                <a:solidFill>
                  <a:srgbClr val="434343"/>
                </a:solidFill>
                <a:latin typeface="Arial"/>
                <a:ea typeface="Arial"/>
                <a:cs typeface="Arial"/>
                <a:sym typeface="Arial"/>
              </a:rPr>
              <a:t>HTML, CSS e JS</a:t>
            </a:r>
          </a:p>
          <a:p>
            <a:pPr indent="0" lvl="0" marL="0" marR="0" rtl="0" algn="l">
              <a:lnSpc>
                <a:spcPct val="100000"/>
              </a:lnSpc>
              <a:spcBef>
                <a:spcPts val="0"/>
              </a:spcBef>
              <a:spcAft>
                <a:spcPts val="0"/>
              </a:spcAft>
              <a:buClr>
                <a:schemeClr val="lt2"/>
              </a:buClr>
              <a:buSzPct val="250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chemeClr val="lt2"/>
              </a:buClr>
              <a:buSzPct val="25000"/>
              <a:buFont typeface="Arial"/>
              <a:buNone/>
            </a:pPr>
            <a:r>
              <a:rPr b="0" i="0" lang="en" sz="1800" u="none" cap="none" strike="noStrike">
                <a:solidFill>
                  <a:srgbClr val="434343"/>
                </a:solidFill>
                <a:latin typeface="Arial"/>
                <a:ea typeface="Arial"/>
                <a:cs typeface="Arial"/>
                <a:sym typeface="Arial"/>
              </a:rPr>
              <a:t>Cada linguagem tem um objetivo, eles são:</a:t>
            </a:r>
          </a:p>
          <a:p>
            <a:pPr indent="0" lvl="0" marL="0" marR="0" rtl="0" algn="l">
              <a:lnSpc>
                <a:spcPct val="100000"/>
              </a:lnSpc>
              <a:spcBef>
                <a:spcPts val="0"/>
              </a:spcBef>
              <a:spcAft>
                <a:spcPts val="0"/>
              </a:spcAft>
              <a:buClr>
                <a:schemeClr val="lt2"/>
              </a:buClr>
              <a:buSzPct val="25000"/>
              <a:buFont typeface="Arial"/>
              <a:buNone/>
            </a:pPr>
            <a:r>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chemeClr val="lt2"/>
              </a:buClr>
              <a:buSzPct val="25000"/>
              <a:buFont typeface="Arial"/>
              <a:buNone/>
            </a:pPr>
            <a:r>
              <a:rPr b="0" i="0" lang="en" sz="1800" u="none" cap="none" strike="noStrike">
                <a:solidFill>
                  <a:srgbClr val="434343"/>
                </a:solidFill>
                <a:latin typeface="Arial"/>
                <a:ea typeface="Arial"/>
                <a:cs typeface="Arial"/>
                <a:sym typeface="Arial"/>
              </a:rPr>
              <a:t>1.Definir os elementos, 2.Definir o visual e 3. Interagir</a:t>
            </a:r>
          </a:p>
        </p:txBody>
      </p:sp>
      <p:sp>
        <p:nvSpPr>
          <p:cNvPr id="53" name="Shape 53"/>
          <p:cNvSpPr txBox="1"/>
          <p:nvPr>
            <p:ph type="ctrTitle"/>
          </p:nvPr>
        </p:nvSpPr>
        <p:spPr>
          <a:xfrm>
            <a:off x="604450" y="-143206"/>
            <a:ext cx="7772400" cy="1159798"/>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2400" u="none" cap="none" strike="noStrike">
                <a:solidFill>
                  <a:srgbClr val="E0195D"/>
                </a:solidFill>
                <a:latin typeface="Arial"/>
                <a:ea typeface="Arial"/>
                <a:cs typeface="Arial"/>
                <a:sym typeface="Arial"/>
              </a:rPr>
              <a:t>Visão Geral - Como funciona um Website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Técnica de desenvolver sequências de ações para atingir um objetivo. </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Essas sequências são adaptadas para linguagem de computador pelo programador a fim de produzir um sistema.</a:t>
            </a:r>
          </a:p>
          <a:p>
            <a:pPr indent="0" lvl="0" marL="0" marR="0" rtl="0" algn="l">
              <a:lnSpc>
                <a:spcPct val="100000"/>
              </a:lnSpc>
              <a:spcBef>
                <a:spcPts val="0"/>
              </a:spcBef>
              <a:spcAft>
                <a:spcPts val="0"/>
              </a:spcAft>
              <a:buClr>
                <a:schemeClr val="lt1"/>
              </a:buClr>
              <a:buSzPct val="25000"/>
              <a:buFont typeface="Arial"/>
              <a:buNone/>
            </a:pPr>
            <a:r>
              <a:rPr b="1" i="0" lang="en" sz="1800" u="none" cap="none" strike="noStrike">
                <a:solidFill>
                  <a:srgbClr val="E0195D"/>
                </a:solidFill>
                <a:latin typeface="Arial"/>
                <a:ea typeface="Arial"/>
                <a:cs typeface="Arial"/>
                <a:sym typeface="Arial"/>
              </a:rPr>
              <a:t>Essa sequência lógica é denominada algoritmo.</a:t>
            </a:r>
          </a:p>
        </p:txBody>
      </p:sp>
      <p:sp>
        <p:nvSpPr>
          <p:cNvPr id="301" name="Shape 30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600" u="none" cap="none" strike="noStrike">
                <a:solidFill>
                  <a:srgbClr val="E0195D"/>
                </a:solidFill>
                <a:latin typeface="Arial"/>
                <a:ea typeface="Arial"/>
                <a:cs typeface="Arial"/>
                <a:sym typeface="Arial"/>
              </a:rPr>
              <a:t>O que é lógica de programação?</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Sequência Lógica</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Bata as claras em neve</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reserve</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Bata bem as gemas com a margarina e o açúcar</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Acrescente o leite e farinha aos poucos sem parar de bater</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Por último agregue as claras em neve e o fermento</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Coloque em forma grande de furo central untada e enfarinhada</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Asse em forno médio, preaquecido, por aproximadamente 40 minutos</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Espete um palito. Se sair limpo estará assado.</a:t>
            </a:r>
          </a:p>
        </p:txBody>
      </p:sp>
      <p:sp>
        <p:nvSpPr>
          <p:cNvPr id="307" name="Shape 30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Sequência Lógica</a:t>
            </a:r>
          </a:p>
        </p:txBody>
      </p:sp>
      <p:pic>
        <p:nvPicPr>
          <p:cNvPr id="308" name="Shape 308"/>
          <p:cNvPicPr preferRelativeResize="0"/>
          <p:nvPr/>
        </p:nvPicPr>
        <p:blipFill rotWithShape="1">
          <a:blip r:embed="rId3">
            <a:alphaModFix/>
          </a:blip>
          <a:srcRect b="0" l="0" r="0" t="0"/>
          <a:stretch/>
        </p:blipFill>
        <p:spPr>
          <a:xfrm>
            <a:off x="6166725" y="758368"/>
            <a:ext cx="2286498" cy="1522823"/>
          </a:xfrm>
          <a:prstGeom prst="rect">
            <a:avLst/>
          </a:prstGeom>
          <a:noFill/>
          <a:ln>
            <a:noFill/>
          </a:ln>
        </p:spPr>
      </p:pic>
      <p:sp>
        <p:nvSpPr>
          <p:cNvPr id="309" name="Shape 309"/>
          <p:cNvSpPr txBox="1"/>
          <p:nvPr/>
        </p:nvSpPr>
        <p:spPr>
          <a:xfrm>
            <a:off x="457200" y="386565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Assim como uma receita de bolo, em uma sequência lógica você deve dizer passo-a-passo o que o computador</a:t>
            </a:r>
          </a:p>
          <a:p>
            <a:pPr indent="0" lvl="0" marL="0" marR="0" rtl="0" algn="l">
              <a:lnSpc>
                <a:spcPct val="100000"/>
              </a:lnSpc>
              <a:spcBef>
                <a:spcPts val="0"/>
              </a:spcBef>
              <a:spcAft>
                <a:spcPts val="0"/>
              </a:spcAft>
              <a:buClr>
                <a:srgbClr val="333333"/>
              </a:buClr>
              <a:buSzPct val="25000"/>
              <a:buFont typeface="Arial"/>
              <a:buNone/>
            </a:pPr>
            <a:r>
              <a:rPr b="0" i="0" lang="en" sz="1200" u="none" cap="none" strike="noStrike">
                <a:solidFill>
                  <a:srgbClr val="333333"/>
                </a:solidFill>
                <a:highlight>
                  <a:srgbClr val="FFFFFF"/>
                </a:highlight>
                <a:latin typeface="Arial"/>
                <a:ea typeface="Arial"/>
                <a:cs typeface="Arial"/>
                <a:sym typeface="Arial"/>
              </a:rPr>
              <a:t>deve fazer</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idx="1" type="body"/>
          </p:nvPr>
        </p:nvSpPr>
        <p:spPr>
          <a:xfrm>
            <a:off x="457200" y="1200150"/>
            <a:ext cx="8229600" cy="24287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Uma seqüência finita de passos que levam a execução de uma tarefa.</a:t>
            </a: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Estas tarefas não podem ser redundantes nem subjetivas na sua definição, devem ser claras e precisas.</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highlight>
                <a:srgbClr val="FFFFFF"/>
              </a:highlight>
              <a:latin typeface="Arial"/>
              <a:ea typeface="Arial"/>
              <a:cs typeface="Arial"/>
              <a:sym typeface="Arial"/>
            </a:endParaRPr>
          </a:p>
        </p:txBody>
      </p:sp>
      <p:sp>
        <p:nvSpPr>
          <p:cNvPr id="315" name="Shape 31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Algorítmo</a:t>
            </a:r>
          </a:p>
        </p:txBody>
      </p:sp>
      <p:sp>
        <p:nvSpPr>
          <p:cNvPr id="316" name="Shape 316"/>
          <p:cNvSpPr txBox="1"/>
          <p:nvPr/>
        </p:nvSpPr>
        <p:spPr>
          <a:xfrm>
            <a:off x="520700" y="204165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Algoritmo para Chupar uma bala:</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Pegar a bala</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Retirar o papel</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Chupar a bala</a:t>
            </a:r>
          </a:p>
          <a:p>
            <a:pPr indent="-342900" lvl="0" marL="457200" marR="0" rtl="0" algn="l">
              <a:lnSpc>
                <a:spcPct val="100000"/>
              </a:lnSpc>
              <a:spcBef>
                <a:spcPts val="0"/>
              </a:spcBef>
              <a:spcAft>
                <a:spcPts val="0"/>
              </a:spcAft>
              <a:buClr>
                <a:srgbClr val="E0195D"/>
              </a:buClr>
              <a:buSzPct val="100000"/>
              <a:buFont typeface="Arial"/>
              <a:buAutoNum type="arabicPeriod"/>
            </a:pPr>
            <a:r>
              <a:rPr b="0" i="0" lang="en" sz="1800" u="none" cap="none" strike="noStrike">
                <a:solidFill>
                  <a:srgbClr val="E0195D"/>
                </a:solidFill>
                <a:latin typeface="Arial"/>
                <a:ea typeface="Arial"/>
                <a:cs typeface="Arial"/>
                <a:sym typeface="Arial"/>
              </a:rPr>
              <a:t>Jogar o papel no lixo</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E0195D"/>
              </a:solidFill>
              <a:latin typeface="Arial"/>
              <a:ea typeface="Arial"/>
              <a:cs typeface="Arial"/>
              <a:sym typeface="Arial"/>
            </a:endParaRPr>
          </a:p>
        </p:txBody>
      </p:sp>
      <p:sp>
        <p:nvSpPr>
          <p:cNvPr id="317" name="Shape 317"/>
          <p:cNvSpPr txBox="1"/>
          <p:nvPr/>
        </p:nvSpPr>
        <p:spPr>
          <a:xfrm>
            <a:off x="686425" y="2981975"/>
            <a:ext cx="6863099"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Tendo esse conhecimento agora você deverá criar o seu algoritmo para ir dormir, com no mínimo 4 e no máximo 10 passos.</a:t>
            </a:r>
          </a:p>
        </p:txBody>
      </p:sp>
      <p:sp>
        <p:nvSpPr>
          <p:cNvPr id="318" name="Shape 318"/>
          <p:cNvSpPr txBox="1"/>
          <p:nvPr/>
        </p:nvSpPr>
        <p:spPr>
          <a:xfrm>
            <a:off x="5474800" y="215210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escreva("Qual sua idade?")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leia(idade)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se idade &gt; 18 então</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escreva("Maior de idade")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senão</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escreva("Menor de idade")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    fimse</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fim</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Em informática uma instrução é a informação que indica a um computador uma ação elementar a executar, convém ressaltar que uma ordem/instrução isolada não permite realizar o processo completo, para isso é necessário um conjunto de instruções colocadas em ordem seqüencial lógica.</a:t>
            </a:r>
          </a:p>
          <a:p>
            <a:pPr indent="0" lvl="0" marL="0" marR="0" rtl="0" algn="l">
              <a:lnSpc>
                <a:spcPct val="100000"/>
              </a:lnSpc>
              <a:spcBef>
                <a:spcPts val="120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A instrução mais simples que temos no JavaScript é uma atribuição de valor. </a:t>
            </a:r>
          </a:p>
          <a:p>
            <a:pPr indent="0" lvl="0" marL="0" marR="0" rtl="0" algn="l">
              <a:lnSpc>
                <a:spcPct val="145000"/>
              </a:lnSpc>
              <a:spcBef>
                <a:spcPts val="120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evento = "JS4Girls"</a:t>
            </a:r>
          </a:p>
          <a:p>
            <a:pPr indent="0" lvl="0" marL="0" marR="0" rtl="0" algn="l">
              <a:lnSpc>
                <a:spcPct val="100000"/>
              </a:lnSpc>
              <a:spcBef>
                <a:spcPts val="0"/>
              </a:spcBef>
              <a:spcAft>
                <a:spcPts val="0"/>
              </a:spcAft>
              <a:buClr>
                <a:schemeClr val="lt1"/>
              </a:buClr>
              <a:buSzPct val="25000"/>
              <a:buFont typeface="Arial"/>
              <a:buNone/>
            </a:pPr>
            <a:r>
              <a:rPr b="1" i="1" lang="en" sz="1800" u="none" cap="none" strike="noStrike">
                <a:solidFill>
                  <a:srgbClr val="E0195D"/>
                </a:solidFill>
                <a:latin typeface="Arial"/>
                <a:ea typeface="Arial"/>
                <a:cs typeface="Arial"/>
                <a:sym typeface="Arial"/>
              </a:rPr>
              <a:t>Por que nomeamos uma variável?</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Para que possamos utilizar o seu valor em outras partes do nosso programa</a:t>
            </a:r>
          </a:p>
        </p:txBody>
      </p:sp>
      <p:sp>
        <p:nvSpPr>
          <p:cNvPr id="324" name="Shape 32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Instruções</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Boolean é um tipo lógico de variável, dado em homenagem da lógica booleana, George Boole.</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Só tem 2 valores: “Verdadeiro”, ou “Falso”.</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Preciso ir para a Avenida Brasil e pergunto para o GPS:</a:t>
            </a:r>
          </a:p>
          <a:p>
            <a:pPr indent="-342900" lvl="0" marL="457200" marR="0" rtl="0" algn="l">
              <a:lnSpc>
                <a:spcPct val="100000"/>
              </a:lnSpc>
              <a:spcBef>
                <a:spcPts val="0"/>
              </a:spcBef>
              <a:spcAft>
                <a:spcPts val="0"/>
              </a:spcAft>
              <a:buClr>
                <a:srgbClr val="E0195D"/>
              </a:buClr>
              <a:buSzPct val="100000"/>
              <a:buFont typeface="Arial"/>
              <a:buChar char="-"/>
            </a:pPr>
            <a:r>
              <a:rPr b="0" i="0" lang="en" sz="1800" u="none" cap="none" strike="noStrike">
                <a:solidFill>
                  <a:srgbClr val="E0195D"/>
                </a:solidFill>
                <a:latin typeface="Arial"/>
                <a:ea typeface="Arial"/>
                <a:cs typeface="Arial"/>
                <a:sym typeface="Arial"/>
              </a:rPr>
              <a:t>Onde estou?</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 “Avenida Uruguai.”</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  - Essa é a av. Brasil?</a:t>
            </a:r>
          </a:p>
        </p:txBody>
      </p:sp>
      <p:sp>
        <p:nvSpPr>
          <p:cNvPr id="330" name="Shape 33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Boolean</a:t>
            </a:r>
          </a:p>
        </p:txBody>
      </p:sp>
      <p:sp>
        <p:nvSpPr>
          <p:cNvPr id="331" name="Shape 331"/>
          <p:cNvSpPr txBox="1"/>
          <p:nvPr/>
        </p:nvSpPr>
        <p:spPr>
          <a:xfrm>
            <a:off x="3013525" y="3060875"/>
            <a:ext cx="2193000" cy="15935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local = leiaGPS()</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se local = "Avenida Brasil"</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retorne verdadeiro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senão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retorne falso</a:t>
            </a:r>
          </a:p>
          <a:p>
            <a:pPr indent="0" lvl="0" marL="0" marR="0" rtl="0" algn="l">
              <a:lnSpc>
                <a:spcPct val="100000"/>
              </a:lnSpc>
              <a:spcBef>
                <a:spcPts val="120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332" name="Shape 332"/>
          <p:cNvSpPr txBox="1"/>
          <p:nvPr/>
        </p:nvSpPr>
        <p:spPr>
          <a:xfrm>
            <a:off x="5790375" y="3171300"/>
            <a:ext cx="9340500"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777777"/>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(vou à praia) = [NOT (está chovendo)]</a:t>
            </a:r>
          </a:p>
          <a:p>
            <a:pPr indent="0" lvl="0" marL="0" marR="0" rtl="0" algn="l">
              <a:lnSpc>
                <a:spcPct val="100000"/>
              </a:lnSpc>
              <a:spcBef>
                <a:spcPts val="0"/>
              </a:spcBef>
              <a:spcAft>
                <a:spcPts val="0"/>
              </a:spcAft>
              <a:buClr>
                <a:srgbClr val="FFFFFF"/>
              </a:buClr>
              <a:buSzPct val="25000"/>
              <a:buFont typeface="Arial"/>
              <a:buNone/>
            </a:pPr>
            <a:br>
              <a:rPr b="0" i="0" lang="en" sz="1200" u="none" cap="none" strike="noStrike">
                <a:solidFill>
                  <a:srgbClr val="E0195D"/>
                </a:solidFill>
                <a:latin typeface="Arial"/>
                <a:ea typeface="Arial"/>
                <a:cs typeface="Arial"/>
                <a:sym typeface="Arial"/>
              </a:rPr>
            </a:br>
            <a:r>
              <a:rPr b="0" i="0" lang="en" sz="1200" u="none" cap="none" strike="noStrike">
                <a:solidFill>
                  <a:srgbClr val="E0195D"/>
                </a:solidFill>
                <a:latin typeface="Arial"/>
                <a:ea typeface="Arial"/>
                <a:cs typeface="Arial"/>
                <a:sym typeface="Arial"/>
              </a:rPr>
              <a:t>(está chovendo) = (FALSO)</a:t>
            </a:r>
          </a:p>
          <a:p>
            <a:pPr indent="0" lvl="0" marL="0" marR="0" rtl="0" algn="l">
              <a:lnSpc>
                <a:spcPct val="100000"/>
              </a:lnSpc>
              <a:spcBef>
                <a:spcPts val="1200"/>
              </a:spcBef>
              <a:spcAft>
                <a:spcPts val="0"/>
              </a:spcAft>
              <a:buClr>
                <a:srgbClr val="FFFFFF"/>
              </a:buClr>
              <a:buSzPct val="25000"/>
              <a:buFont typeface="Arial"/>
              <a:buNone/>
            </a:pPr>
            <a:r>
              <a:rPr b="0" i="0" lang="en" sz="1200" u="none" cap="none" strike="noStrike">
                <a:solidFill>
                  <a:srgbClr val="E0195D"/>
                </a:solidFill>
                <a:latin typeface="Arial"/>
                <a:ea typeface="Arial"/>
                <a:cs typeface="Arial"/>
                <a:sym typeface="Arial"/>
              </a:rPr>
              <a:t>[NOT (está chovendo)] = [NOT (FALSO)]</a:t>
            </a:r>
          </a:p>
          <a:p>
            <a:pPr indent="0" lvl="0" marL="0" marR="0" rtl="0" algn="l">
              <a:lnSpc>
                <a:spcPct val="100000"/>
              </a:lnSpc>
              <a:spcBef>
                <a:spcPts val="1200"/>
              </a:spcBef>
              <a:spcAft>
                <a:spcPts val="0"/>
              </a:spcAft>
              <a:buClr>
                <a:srgbClr val="FFFFFF"/>
              </a:buClr>
              <a:buSzPct val="25000"/>
              <a:buFont typeface="Arial"/>
              <a:buNone/>
            </a:pPr>
            <a:r>
              <a:rPr b="0" i="0" lang="en" sz="1200" u="none" cap="none" strike="noStrike">
                <a:solidFill>
                  <a:srgbClr val="E0195D"/>
                </a:solidFill>
                <a:latin typeface="Arial"/>
                <a:ea typeface="Arial"/>
                <a:cs typeface="Arial"/>
                <a:sym typeface="Arial"/>
              </a:rPr>
              <a:t>NOT (FALSO) =  VERDADEIRO</a:t>
            </a:r>
          </a:p>
          <a:p>
            <a:pPr indent="0" lvl="0" marL="0" marR="0" rtl="0" algn="l">
              <a:lnSpc>
                <a:spcPct val="100000"/>
              </a:lnSpc>
              <a:spcBef>
                <a:spcPts val="1200"/>
              </a:spcBef>
              <a:spcAft>
                <a:spcPts val="0"/>
              </a:spcAft>
              <a:buClr>
                <a:srgbClr val="FFFFFF"/>
              </a:buClr>
              <a:buSzPct val="25000"/>
              <a:buFont typeface="Arial"/>
              <a:buNone/>
            </a:pPr>
            <a:r>
              <a:rPr b="1" i="1" lang="en" sz="1200" u="none" cap="none" strike="noStrike">
                <a:solidFill>
                  <a:srgbClr val="E0195D"/>
                </a:solidFill>
                <a:latin typeface="Arial"/>
                <a:ea typeface="Arial"/>
                <a:cs typeface="Arial"/>
                <a:sym typeface="Arial"/>
              </a:rPr>
              <a:t>(vou à praia) = VERDADEIRO</a:t>
            </a:r>
          </a:p>
          <a:p>
            <a:pPr indent="0" lvl="0" marL="0" marR="0" rtl="0" algn="l">
              <a:lnSpc>
                <a:spcPct val="100000"/>
              </a:lnSpc>
              <a:spcBef>
                <a:spcPts val="1200"/>
              </a:spcBef>
              <a:spcAft>
                <a:spcPts val="0"/>
              </a:spcAft>
              <a:buClr>
                <a:srgbClr val="000000"/>
              </a:buClr>
              <a:buFont typeface="Arial"/>
              <a:buNone/>
            </a:pPr>
            <a:r>
              <a:t/>
            </a:r>
            <a:endParaRPr b="0" i="0" sz="1200" u="none" cap="none" strike="noStrike">
              <a:solidFill>
                <a:srgbClr val="E0195D"/>
              </a:solidFill>
              <a:highlight>
                <a:srgbClr val="FFFFFF"/>
              </a:highlight>
              <a:latin typeface="Arial"/>
              <a:ea typeface="Arial"/>
              <a:cs typeface="Arial"/>
              <a:sym typeface="Arial"/>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(vou ao cinema) = [(estou de folga) AND (tenho dinheiro)]</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highlight>
                <a:srgbClr val="FFFFFF"/>
              </a:highlight>
              <a:latin typeface="Arial"/>
              <a:ea typeface="Arial"/>
              <a:cs typeface="Arial"/>
              <a:sym typeface="Arial"/>
            </a:endParaRPr>
          </a:p>
          <a:p>
            <a:pPr indent="0" lvl="0" marL="0" marR="0" rtl="0" algn="l">
              <a:lnSpc>
                <a:spcPct val="100000"/>
              </a:lnSpc>
              <a:spcBef>
                <a:spcPts val="1200"/>
              </a:spcBef>
              <a:spcAft>
                <a:spcPts val="0"/>
              </a:spcAft>
              <a:buClr>
                <a:schemeClr val="dk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[FALSO] AND [FALSO] = FALSO</a:t>
            </a:r>
          </a:p>
          <a:p>
            <a:pPr indent="0" lvl="0" marL="0" marR="0" rtl="0" algn="l">
              <a:lnSpc>
                <a:spcPct val="100000"/>
              </a:lnSpc>
              <a:spcBef>
                <a:spcPts val="1200"/>
              </a:spcBef>
              <a:spcAft>
                <a:spcPts val="0"/>
              </a:spcAft>
              <a:buClr>
                <a:schemeClr val="dk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[FALSO] AND [VERDADEIRO] = FALSO</a:t>
            </a:r>
          </a:p>
          <a:p>
            <a:pPr indent="0" lvl="0" marL="0" marR="0" rtl="0" algn="l">
              <a:lnSpc>
                <a:spcPct val="100000"/>
              </a:lnSpc>
              <a:spcBef>
                <a:spcPts val="1200"/>
              </a:spcBef>
              <a:spcAft>
                <a:spcPts val="0"/>
              </a:spcAft>
              <a:buClr>
                <a:schemeClr val="dk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[VERDADEIRO] AND [FALSO] = FALSO</a:t>
            </a:r>
          </a:p>
          <a:p>
            <a:pPr indent="0" lvl="0" marL="0" marR="0" rtl="0" algn="l">
              <a:lnSpc>
                <a:spcPct val="100000"/>
              </a:lnSpc>
              <a:spcBef>
                <a:spcPts val="1200"/>
              </a:spcBef>
              <a:spcAft>
                <a:spcPts val="0"/>
              </a:spcAft>
              <a:buClr>
                <a:schemeClr val="dk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[VERDADEIRO] AND [VERDADEIRO] = [VERDADEIRO]</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highlight>
                <a:srgbClr val="FFFFFF"/>
              </a:highlight>
              <a:latin typeface="Arial"/>
              <a:ea typeface="Arial"/>
              <a:cs typeface="Arial"/>
              <a:sym typeface="Arial"/>
            </a:endParaRPr>
          </a:p>
        </p:txBody>
      </p:sp>
      <p:sp>
        <p:nvSpPr>
          <p:cNvPr id="338" name="Shape 33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AND / E</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(saio de casa) = (tenho dinheiro) OR (amigos têm dinheiro);</a:t>
            </a:r>
          </a:p>
          <a:p>
            <a:pPr indent="0" lvl="0" marL="0" marR="0" rtl="0" algn="l">
              <a:lnSpc>
                <a:spcPct val="100000"/>
              </a:lnSpc>
              <a:spcBef>
                <a:spcPts val="0"/>
              </a:spcBef>
              <a:spcAft>
                <a:spcPts val="0"/>
              </a:spcAft>
              <a:buClr>
                <a:schemeClr val="lt1"/>
              </a:buClr>
              <a:buSzPct val="25000"/>
              <a:buFont typeface="Arial"/>
              <a:buNone/>
            </a:pPr>
            <a:r>
              <a:t/>
            </a:r>
            <a:endParaRPr b="0" i="0" sz="1200" u="none" cap="none" strike="noStrike">
              <a:solidFill>
                <a:srgbClr val="E0195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(vou para praia) = (tenho carro) OR (tenho carona) or [(tenho dinheiro) AND (tem onibus)]</a:t>
            </a:r>
          </a:p>
        </p:txBody>
      </p:sp>
      <p:sp>
        <p:nvSpPr>
          <p:cNvPr id="344" name="Shape 34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OR / OU</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200" u="none" cap="none" strike="noStrike">
                <a:solidFill>
                  <a:srgbClr val="E0195D"/>
                </a:solidFill>
                <a:highlight>
                  <a:srgbClr val="FFFFFF"/>
                </a:highlight>
                <a:latin typeface="Arial"/>
                <a:ea typeface="Arial"/>
                <a:cs typeface="Arial"/>
                <a:sym typeface="Arial"/>
              </a:rPr>
              <a:t>(tomar banho) = [NOT (frio) AND (ter água)]</a:t>
            </a:r>
          </a:p>
        </p:txBody>
      </p:sp>
      <p:sp>
        <p:nvSpPr>
          <p:cNvPr id="350" name="Shape 350"/>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NOT / NEGAÇÃO</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Testa SE algo é verdadeiro.</a:t>
            </a:r>
          </a:p>
          <a:p>
            <a:pPr indent="0" lvl="0" marL="0" marR="0" rtl="0" algn="l">
              <a:lnSpc>
                <a:spcPct val="100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if( proposições )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 meu código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idade = 30;</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if(idade &gt; 18)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console.log('MAIOR DE IDADE');</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356" name="Shape 35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IF / SE</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idx="1" type="body"/>
          </p:nvPr>
        </p:nvSpPr>
        <p:spPr>
          <a:xfrm>
            <a:off x="457200" y="1200150"/>
            <a:ext cx="8229600" cy="22865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Se o if </a:t>
            </a:r>
            <a:r>
              <a:rPr b="0" i="0" lang="en" sz="1800" u="sng" cap="none" strike="noStrike">
                <a:solidFill>
                  <a:srgbClr val="E0195D"/>
                </a:solidFill>
                <a:latin typeface="Arial"/>
                <a:ea typeface="Arial"/>
                <a:cs typeface="Arial"/>
                <a:sym typeface="Arial"/>
              </a:rPr>
              <a:t>não</a:t>
            </a:r>
            <a:r>
              <a:rPr b="0" i="0" lang="en" sz="1800" u="none" cap="none" strike="noStrike">
                <a:solidFill>
                  <a:srgbClr val="E0195D"/>
                </a:solidFill>
                <a:latin typeface="Arial"/>
                <a:ea typeface="Arial"/>
                <a:cs typeface="Arial"/>
                <a:sym typeface="Arial"/>
              </a:rPr>
              <a:t> for verdadeiro.</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idade = 30;</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if(idade &gt;= 18)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console.log('MAIOR DE IDADE');</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else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console.log('MENOR DE IDADE');</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362" name="Shape 36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ELSE / SENÃO</a:t>
            </a:r>
          </a:p>
        </p:txBody>
      </p:sp>
      <p:sp>
        <p:nvSpPr>
          <p:cNvPr id="363" name="Shape 363"/>
          <p:cNvSpPr txBox="1"/>
          <p:nvPr/>
        </p:nvSpPr>
        <p:spPr>
          <a:xfrm>
            <a:off x="383100" y="3550200"/>
            <a:ext cx="8377799" cy="16622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Escreva um código que irá receber o ano que você nasceu em uma variável chama idade e irá testar se é MENOR que 1996, caso sim exiba a mensagem: "OK vc é de maior". Caso não, exiba: "Proibida entrada!"</a:t>
            </a:r>
          </a:p>
          <a:p>
            <a:pPr indent="0" lvl="0" marL="0" marR="0" rtl="0" algn="l">
              <a:lnSpc>
                <a:spcPct val="100000"/>
              </a:lnSpc>
              <a:spcBef>
                <a:spcPts val="0"/>
              </a:spcBef>
              <a:spcAft>
                <a:spcPts val="0"/>
              </a:spcAft>
              <a:buClr>
                <a:srgbClr val="000000"/>
              </a:buClr>
              <a:buFont typeface="Arial"/>
              <a:buNone/>
            </a:pPr>
            <a:r>
              <a:t/>
            </a:r>
            <a:endParaRPr b="1" i="0" sz="1200" u="none" cap="none" strike="noStrike">
              <a:solidFill>
                <a:srgbClr val="E0195D"/>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Parabéns, isso é um sistema de validação de entrada.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600" u="none" cap="none" strike="noStrike">
                <a:solidFill>
                  <a:srgbClr val="E0195D"/>
                </a:solidFill>
                <a:latin typeface="Arial"/>
                <a:ea typeface="Arial"/>
                <a:cs typeface="Arial"/>
                <a:sym typeface="Arial"/>
              </a:rPr>
              <a:t>HTML</a:t>
            </a:r>
          </a:p>
        </p:txBody>
      </p:sp>
      <p:sp>
        <p:nvSpPr>
          <p:cNvPr id="59" name="Shape 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666666"/>
                </a:solidFill>
                <a:latin typeface="Arial"/>
                <a:ea typeface="Arial"/>
                <a:cs typeface="Arial"/>
                <a:sym typeface="Arial"/>
              </a:rPr>
              <a:t>HTML é uma linguagem de marcação (não de programação), e uma linguagem de  marcação é um conjunto de tags de marcação, simples assim.</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idx="1" type="body"/>
          </p:nvPr>
        </p:nvSpPr>
        <p:spPr>
          <a:xfrm>
            <a:off x="457200" y="1200150"/>
            <a:ext cx="8229600" cy="22865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“Se o if </a:t>
            </a:r>
            <a:r>
              <a:rPr b="0" i="0" lang="en" sz="1800" u="sng" cap="none" strike="noStrike">
                <a:solidFill>
                  <a:srgbClr val="E0195D"/>
                </a:solidFill>
                <a:latin typeface="Arial"/>
                <a:ea typeface="Arial"/>
                <a:cs typeface="Arial"/>
                <a:sym typeface="Arial"/>
              </a:rPr>
              <a:t>não</a:t>
            </a:r>
            <a:r>
              <a:rPr b="0" i="0" lang="en" sz="1800" u="none" cap="none" strike="noStrike">
                <a:solidFill>
                  <a:srgbClr val="E0195D"/>
                </a:solidFill>
                <a:latin typeface="Arial"/>
                <a:ea typeface="Arial"/>
                <a:cs typeface="Arial"/>
                <a:sym typeface="Arial"/>
              </a:rPr>
              <a:t> for verdadeiro, tenta isso aqui pra ver se é”</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var tempo = prompt("Que horas são?")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if (tempo &lt; 13)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saudacao = "Bom dia";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else if (tempo &lt; 19)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saudacao = "Boa tarde";</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else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saudacao = "Boa noite";</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p:txBody>
      </p:sp>
      <p:sp>
        <p:nvSpPr>
          <p:cNvPr id="369" name="Shape 36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ELSE IF / Ou então</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Serve para testarmos </a:t>
            </a:r>
            <a:r>
              <a:rPr b="0" i="0" lang="en" sz="1800" u="sng" cap="none" strike="noStrike">
                <a:solidFill>
                  <a:srgbClr val="E0195D"/>
                </a:solidFill>
                <a:latin typeface="Arial"/>
                <a:ea typeface="Arial"/>
                <a:cs typeface="Arial"/>
                <a:sym typeface="Arial"/>
              </a:rPr>
              <a:t>várias condições</a:t>
            </a:r>
            <a:r>
              <a:rPr b="0" i="0" lang="en" sz="1800" u="none" cap="none" strike="noStrike">
                <a:solidFill>
                  <a:srgbClr val="E0195D"/>
                </a:solidFill>
                <a:latin typeface="Arial"/>
                <a:ea typeface="Arial"/>
                <a:cs typeface="Arial"/>
                <a:sym typeface="Arial"/>
              </a:rPr>
              <a:t> e executar o código necessário de acordo.</a:t>
            </a:r>
          </a:p>
          <a:p>
            <a:pPr indent="0" lvl="0" marL="0" marR="0" rtl="0" algn="l">
              <a:lnSpc>
                <a:spcPct val="100000"/>
              </a:lnSpc>
              <a:spcBef>
                <a:spcPts val="0"/>
              </a:spcBef>
              <a:spcAft>
                <a:spcPts val="0"/>
              </a:spcAft>
              <a:buClr>
                <a:schemeClr val="dk1"/>
              </a:buClr>
              <a:buSzPct val="25000"/>
              <a:buFont typeface="Arial"/>
              <a:buNone/>
            </a:pPr>
            <a:br>
              <a:rPr b="0" i="0" lang="en" sz="1800" u="none" cap="none" strike="noStrike">
                <a:solidFill>
                  <a:srgbClr val="E0195D"/>
                </a:solidFill>
                <a:latin typeface="Arial"/>
                <a:ea typeface="Arial"/>
                <a:cs typeface="Arial"/>
                <a:sym typeface="Arial"/>
              </a:rPr>
            </a:br>
            <a:r>
              <a:rPr b="0" i="0" lang="en" sz="1000" u="none" cap="none" strike="noStrike">
                <a:solidFill>
                  <a:srgbClr val="E0195D"/>
                </a:solidFill>
                <a:highlight>
                  <a:srgbClr val="F7F7F7"/>
                </a:highlight>
                <a:latin typeface="Consolas"/>
                <a:ea typeface="Consolas"/>
                <a:cs typeface="Consolas"/>
                <a:sym typeface="Consolas"/>
              </a:rPr>
              <a:t>var estadoCivil = prompt("Qual seu estado civil?");</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switch(estadoCivil)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case 'solteira':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console.log("Bora pra festa?");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case 'casada':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console.log("Parabéns pelo casamento!");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case 'divorciada':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console.log("Deve ser um alívio!");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case 'viúva':</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console.log("Meus pesames!");</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default: console.log("Complicado");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375" name="Shape 37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switch</a:t>
            </a:r>
          </a:p>
        </p:txBody>
      </p:sp>
      <p:sp>
        <p:nvSpPr>
          <p:cNvPr id="376" name="Shape 376"/>
          <p:cNvSpPr txBox="1"/>
          <p:nvPr/>
        </p:nvSpPr>
        <p:spPr>
          <a:xfrm>
            <a:off x="4906825" y="2366650"/>
            <a:ext cx="3439498" cy="2224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3F3F3"/>
              </a:buClr>
              <a:buSzPct val="25000"/>
              <a:buFont typeface="Arial"/>
              <a:buNone/>
            </a:pPr>
            <a:r>
              <a:rPr b="0" i="1" lang="en" sz="1400" u="none" cap="none" strike="noStrike">
                <a:solidFill>
                  <a:srgbClr val="E0195D"/>
                </a:solidFill>
                <a:latin typeface="Arial"/>
                <a:ea typeface="Arial"/>
                <a:cs typeface="Arial"/>
                <a:sym typeface="Arial"/>
              </a:rPr>
              <a:t>Utilizamos instrução ‘default ‘para executar um código quando nenhum dos outros cases foi verdadeiro. Dessa forma deixando nosso código mais simples e claro do que se colocássemos um monte de else if</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Enquanto... </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Para facilitar nossa vida temos os laços de repetição. Podemos repetir um bloco de comandos quantas vezes necessário.</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15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while( proposição )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//seu código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45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numero = 1;</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while(numero &lt;= 10)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382" name="Shape 382"/>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while</a:t>
            </a:r>
          </a:p>
        </p:txBody>
      </p:sp>
      <p:sp>
        <p:nvSpPr>
          <p:cNvPr id="383" name="Shape 383"/>
          <p:cNvSpPr txBox="1"/>
          <p:nvPr/>
        </p:nvSpPr>
        <p:spPr>
          <a:xfrm>
            <a:off x="848475" y="3092425"/>
            <a:ext cx="7699499"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[Exercicio] Escreva um código onde inicie um número com o valor 0 e vá até 20, mostrando apenas os valores pares.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Muito parecido com o while, porém sempre irá executar primeiro, e conferir a condição depois.</a:t>
            </a:r>
          </a:p>
        </p:txBody>
      </p:sp>
      <p:sp>
        <p:nvSpPr>
          <p:cNvPr id="389" name="Shape 38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do while</a:t>
            </a:r>
          </a:p>
        </p:txBody>
      </p:sp>
      <p:sp>
        <p:nvSpPr>
          <p:cNvPr id="390" name="Shape 390"/>
          <p:cNvSpPr txBox="1"/>
          <p:nvPr/>
        </p:nvSpPr>
        <p:spPr>
          <a:xfrm>
            <a:off x="457200" y="2145750"/>
            <a:ext cx="3000000" cy="15461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A71D5D"/>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var numero = 1;</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do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while(numero &lt;= 10);</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idx="1" type="body"/>
          </p:nvPr>
        </p:nvSpPr>
        <p:spPr>
          <a:xfrm>
            <a:off x="457200" y="1200150"/>
            <a:ext cx="5538298"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para ... faça… e depois…. </a:t>
            </a:r>
          </a:p>
          <a:p>
            <a:pPr indent="0" lvl="0" marL="0" marR="0" rtl="0" algn="l">
              <a:lnSpc>
                <a:spcPct val="100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for(inicialização; condição; expressão final)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 seu código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br>
              <a:rPr b="0" i="0" lang="en" sz="1000" u="none" cap="none" strike="noStrike">
                <a:solidFill>
                  <a:srgbClr val="E0195D"/>
                </a:solidFill>
                <a:highlight>
                  <a:srgbClr val="F7F7F7"/>
                </a:highlight>
                <a:latin typeface="Consolas"/>
                <a:ea typeface="Consolas"/>
                <a:cs typeface="Consolas"/>
                <a:sym typeface="Consolas"/>
              </a:rPr>
            </a:br>
          </a:p>
          <a:p>
            <a:pPr indent="0" lvl="0" marL="0" marR="0" rtl="0" algn="l">
              <a:lnSpc>
                <a:spcPct val="100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for(var numero = 1; numero &lt;= 10; numero++)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var numero = 1;</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for(; numero &lt;= 10; numero++)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for(var numero = 1; ; numero++)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if(numero &gt; 10)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000" u="none" cap="none" strike="noStrike">
              <a:solidFill>
                <a:srgbClr val="E0195D"/>
              </a:solidFill>
              <a:highlight>
                <a:srgbClr val="F7F7F7"/>
              </a:highlight>
              <a:latin typeface="Consolas"/>
              <a:ea typeface="Consolas"/>
              <a:cs typeface="Consolas"/>
              <a:sym typeface="Consolas"/>
            </a:endParaRPr>
          </a:p>
        </p:txBody>
      </p:sp>
      <p:sp>
        <p:nvSpPr>
          <p:cNvPr id="396" name="Shape 39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for</a:t>
            </a:r>
          </a:p>
        </p:txBody>
      </p:sp>
      <p:sp>
        <p:nvSpPr>
          <p:cNvPr id="397" name="Shape 397"/>
          <p:cNvSpPr txBox="1"/>
          <p:nvPr/>
        </p:nvSpPr>
        <p:spPr>
          <a:xfrm>
            <a:off x="5190850" y="2532900"/>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000" u="none" cap="none" strike="noStrike">
                <a:solidFill>
                  <a:srgbClr val="E0195D"/>
                </a:solidFill>
                <a:highlight>
                  <a:srgbClr val="F7F7F7"/>
                </a:highlight>
                <a:latin typeface="Consolas"/>
                <a:ea typeface="Consolas"/>
                <a:cs typeface="Consolas"/>
                <a:sym typeface="Consolas"/>
              </a:rPr>
              <a:t>var numero = 1</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for(; ; ) {</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if(numero &gt; 10) break;</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console.log(numero);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numero++;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Funções</a:t>
            </a:r>
          </a:p>
        </p:txBody>
      </p:sp>
      <p:sp>
        <p:nvSpPr>
          <p:cNvPr id="403" name="Shape 403"/>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1800" u="none" cap="none" strike="noStrike">
                <a:solidFill>
                  <a:srgbClr val="E0195D"/>
                </a:solidFill>
                <a:highlight>
                  <a:srgbClr val="FFFFFF"/>
                </a:highlight>
                <a:latin typeface="Arial"/>
                <a:ea typeface="Arial"/>
                <a:cs typeface="Arial"/>
                <a:sym typeface="Arial"/>
              </a:rPr>
              <a:t>um conjunto de instruções utilizadas para executar uma determinada tarefa. Seu principal objetivo é evitar que um trecho de código seja repetido sempre que for preciso efetuar uma operação.</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function nome ( parametro ) {</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  //código a ser executado</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p:txBody>
      </p:sp>
      <p:sp>
        <p:nvSpPr>
          <p:cNvPr id="409" name="Shape 40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Sintaxe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highlight>
                  <a:srgbClr val="F7F7F7"/>
                </a:highlight>
                <a:latin typeface="Consolas"/>
                <a:ea typeface="Consolas"/>
                <a:cs typeface="Consolas"/>
                <a:sym typeface="Consolas"/>
              </a:rPr>
              <a:t>function boasVindas (nome) {</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    return "Eu estou feliz por você estar aqui, " + nome;</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function multiplicar (x, y) {</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    console.log(“resultado: “, x * y);</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boasVindas(“Kátia”);</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var pessoa = “Kátia”;</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highlight>
                  <a:srgbClr val="F7F7F7"/>
                </a:highlight>
                <a:latin typeface="Consolas"/>
                <a:ea typeface="Consolas"/>
                <a:cs typeface="Consolas"/>
                <a:sym typeface="Consolas"/>
              </a:rPr>
              <a:t>boasVindas(pessoa);</a:t>
            </a:r>
          </a:p>
        </p:txBody>
      </p:sp>
      <p:sp>
        <p:nvSpPr>
          <p:cNvPr id="415" name="Shape 41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Parâmetros e Argumentos</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function retorna(algo){</a:t>
            </a: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    return algo;</a:t>
            </a: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a:p>
            <a:pPr indent="0" lvl="0" marL="0" marR="0" rtl="0" algn="l">
              <a:lnSpc>
                <a:spcPct val="100000"/>
              </a:lnSpc>
              <a:spcBef>
                <a:spcPts val="0"/>
              </a:spcBef>
              <a:spcAft>
                <a:spcPts val="0"/>
              </a:spcAft>
              <a:buClr>
                <a:schemeClr val="lt1"/>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function multiplicar (x, y) {</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    return x * y;</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a:t>
            </a:r>
          </a:p>
          <a:p>
            <a:pPr indent="0" lvl="0" marL="0" marR="0" rtl="0" algn="l">
              <a:lnSpc>
                <a:spcPct val="100000"/>
              </a:lnSpc>
              <a:spcBef>
                <a:spcPts val="0"/>
              </a:spcBef>
              <a:spcAft>
                <a:spcPts val="0"/>
              </a:spcAft>
              <a:buClr>
                <a:schemeClr val="dk1"/>
              </a:buClr>
              <a:buSzPct val="25000"/>
              <a:buFont typeface="Arial"/>
              <a:buNone/>
            </a:pPr>
            <a:r>
              <a:t/>
            </a:r>
            <a:endParaRPr b="0" i="0" sz="1400" u="none" cap="none" strike="noStrike">
              <a:solidFill>
                <a:srgbClr val="E0195D"/>
              </a:solidFill>
              <a:highlight>
                <a:srgbClr val="F7F7F7"/>
              </a:highlight>
              <a:latin typeface="Consolas"/>
              <a:ea typeface="Consolas"/>
              <a:cs typeface="Consolas"/>
              <a:sym typeface="Consolas"/>
            </a:endParaRPr>
          </a:p>
        </p:txBody>
      </p:sp>
      <p:sp>
        <p:nvSpPr>
          <p:cNvPr id="421" name="Shape 42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Retorno</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nomeDaFuncao(arg1, arg2);</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var resultado = nomeDaFuncao(arg1, arg2);</a:t>
            </a:r>
          </a:p>
          <a:p>
            <a:pPr indent="0" lvl="0" marL="0" marR="0" rtl="0" algn="l">
              <a:lnSpc>
                <a:spcPct val="100000"/>
              </a:lnSpc>
              <a:spcBef>
                <a:spcPts val="0"/>
              </a:spcBef>
              <a:spcAft>
                <a:spcPts val="0"/>
              </a:spcAft>
              <a:buClr>
                <a:schemeClr val="lt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rgbClr val="E0195D"/>
                </a:solidFill>
                <a:latin typeface="Arial"/>
                <a:ea typeface="Arial"/>
                <a:cs typeface="Arial"/>
                <a:sym typeface="Arial"/>
              </a:rPr>
              <a:t>console.log(resultado) //retorno da funcao</a:t>
            </a:r>
          </a:p>
        </p:txBody>
      </p:sp>
      <p:sp>
        <p:nvSpPr>
          <p:cNvPr id="427" name="Shape 42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Invocando uma função</a:t>
            </a:r>
          </a:p>
        </p:txBody>
      </p:sp>
      <p:sp>
        <p:nvSpPr>
          <p:cNvPr id="428" name="Shape 428"/>
          <p:cNvSpPr txBox="1"/>
          <p:nvPr/>
        </p:nvSpPr>
        <p:spPr>
          <a:xfrm>
            <a:off x="1088675" y="2508625"/>
            <a:ext cx="7304999"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Crie uma função para calcular o IMC e invoque-a passando dois argumentos.</a:t>
            </a:r>
            <a:r>
              <a:rPr b="0" i="0" lang="en" sz="1200" u="none" cap="none" strike="noStrike">
                <a:solidFill>
                  <a:srgbClr val="E0195D"/>
                </a:solidFill>
                <a:highlight>
                  <a:srgbClr val="FFFFFF"/>
                </a:highlight>
                <a:latin typeface="Arial"/>
                <a:ea typeface="Arial"/>
                <a:cs typeface="Arial"/>
                <a:sym typeface="Arial"/>
              </a:rPr>
              <a:t> </a:t>
            </a:r>
          </a:p>
          <a:p>
            <a:pPr indent="0" lvl="0" marL="0" marR="0" rtl="0" algn="l">
              <a:lnSpc>
                <a:spcPct val="100000"/>
              </a:lnSpc>
              <a:spcBef>
                <a:spcPts val="0"/>
              </a:spcBef>
              <a:spcAft>
                <a:spcPts val="0"/>
              </a:spcAft>
              <a:buClr>
                <a:srgbClr val="333333"/>
              </a:buClr>
              <a:buSzPct val="25000"/>
              <a:buFont typeface="Arial"/>
              <a:buNone/>
            </a:pPr>
            <a:r>
              <a:rPr b="0" i="1" lang="en" sz="1200" u="none" cap="none" strike="noStrike">
                <a:solidFill>
                  <a:srgbClr val="E0195D"/>
                </a:solidFill>
                <a:highlight>
                  <a:srgbClr val="FFFFFF"/>
                </a:highlight>
                <a:latin typeface="Arial"/>
                <a:ea typeface="Arial"/>
                <a:cs typeface="Arial"/>
                <a:sym typeface="Arial"/>
              </a:rPr>
              <a:t>Cálculo do IMC: peso / (altura * altura)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600" u="none" cap="none" strike="noStrike">
                <a:solidFill>
                  <a:srgbClr val="E0195D"/>
                </a:solidFill>
                <a:latin typeface="Arial"/>
                <a:ea typeface="Arial"/>
                <a:cs typeface="Arial"/>
                <a:sym typeface="Arial"/>
              </a:rPr>
              <a:t>TAGS</a:t>
            </a:r>
          </a:p>
        </p:txBody>
      </p:sp>
      <p:sp>
        <p:nvSpPr>
          <p:cNvPr id="65" name="Shape 65"/>
          <p:cNvSpPr txBox="1"/>
          <p:nvPr>
            <p:ph idx="1" type="body"/>
          </p:nvPr>
        </p:nvSpPr>
        <p:spPr>
          <a:xfrm>
            <a:off x="457200" y="1200150"/>
            <a:ext cx="8229600" cy="15944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2400" u="none" cap="none" strike="noStrike">
                <a:solidFill>
                  <a:srgbClr val="E0195D"/>
                </a:solidFill>
                <a:latin typeface="Arial"/>
                <a:ea typeface="Arial"/>
                <a:cs typeface="Arial"/>
                <a:sym typeface="Arial"/>
              </a:rPr>
              <a:t>Estruturas da linguagem de marcação com instruções para os navegadores/dispositivos possam renderizar a página.</a:t>
            </a:r>
          </a:p>
          <a:p>
            <a:pPr indent="0" lvl="0" marL="0" marR="0" rtl="0" algn="l">
              <a:lnSpc>
                <a:spcPct val="100000"/>
              </a:lnSpc>
              <a:spcBef>
                <a:spcPts val="0"/>
              </a:spcBef>
              <a:spcAft>
                <a:spcPts val="0"/>
              </a:spcAft>
              <a:buClr>
                <a:schemeClr val="lt1"/>
              </a:buClr>
              <a:buSzPct val="25000"/>
              <a:buFont typeface="Arial"/>
              <a:buNone/>
            </a:pPr>
            <a:r>
              <a:t/>
            </a:r>
            <a:endParaRPr b="0" i="0" sz="24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lt1"/>
              </a:buClr>
              <a:buSzPct val="25000"/>
              <a:buFont typeface="Arial"/>
              <a:buNone/>
            </a:pPr>
            <a:r>
              <a:t/>
            </a:r>
            <a:endParaRPr sz="2400">
              <a:solidFill>
                <a:srgbClr val="E0195D"/>
              </a:solidFill>
            </a:endParaRPr>
          </a:p>
        </p:txBody>
      </p:sp>
      <p:sp>
        <p:nvSpPr>
          <p:cNvPr id="66" name="Shape 66"/>
          <p:cNvSpPr txBox="1"/>
          <p:nvPr/>
        </p:nvSpPr>
        <p:spPr>
          <a:xfrm>
            <a:off x="411700" y="2221275"/>
            <a:ext cx="8020199" cy="2630999"/>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Font typeface="Arial"/>
              <a:buNone/>
            </a:pPr>
            <a:r>
              <a:rPr lang="en">
                <a:solidFill>
                  <a:schemeClr val="dk1"/>
                </a:solidFill>
              </a:rPr>
              <a:t>​</a:t>
            </a:r>
          </a:p>
          <a:p>
            <a:pPr lvl="0" rtl="0">
              <a:lnSpc>
                <a:spcPct val="120000"/>
              </a:lnSpc>
              <a:spcBef>
                <a:spcPts val="0"/>
              </a:spcBef>
              <a:buClr>
                <a:schemeClr val="dk1"/>
              </a:buClr>
              <a:buFont typeface="Arial"/>
              <a:buNone/>
            </a:pPr>
            <a:r>
              <a:rPr lang="en">
                <a:solidFill>
                  <a:schemeClr val="dk1"/>
                </a:solidFill>
              </a:rPr>
              <a:t>​</a:t>
            </a:r>
          </a:p>
          <a:p>
            <a:pPr lvl="0" rtl="0">
              <a:lnSpc>
                <a:spcPct val="120000"/>
              </a:lnSpc>
              <a:spcBef>
                <a:spcPts val="0"/>
              </a:spcBef>
              <a:buClr>
                <a:schemeClr val="dk1"/>
              </a:buClr>
              <a:buFont typeface="Arial"/>
              <a:buNone/>
            </a:pPr>
            <a:r>
              <a:rPr lang="en">
                <a:solidFill>
                  <a:schemeClr val="dk1"/>
                </a:solidFill>
              </a:rPr>
              <a:t>HTML tags são </a:t>
            </a:r>
            <a:r>
              <a:rPr b="1" lang="en">
                <a:solidFill>
                  <a:schemeClr val="dk1"/>
                </a:solidFill>
              </a:rPr>
              <a:t>palavras-chave</a:t>
            </a:r>
            <a:r>
              <a:rPr lang="en">
                <a:solidFill>
                  <a:schemeClr val="dk1"/>
                </a:solidFill>
              </a:rPr>
              <a:t> (nomes tag) cercadas por </a:t>
            </a:r>
            <a:r>
              <a:rPr b="1" lang="en">
                <a:solidFill>
                  <a:schemeClr val="dk1"/>
                </a:solidFill>
              </a:rPr>
              <a:t>colchetes</a:t>
            </a:r>
            <a:r>
              <a:rPr lang="en">
                <a:solidFill>
                  <a:schemeClr val="dk1"/>
                </a:solidFill>
              </a:rPr>
              <a:t> :​</a:t>
            </a:r>
          </a:p>
          <a:p>
            <a:pPr lvl="0" rtl="0">
              <a:lnSpc>
                <a:spcPct val="120000"/>
              </a:lnSpc>
              <a:spcBef>
                <a:spcPts val="0"/>
              </a:spcBef>
              <a:buClr>
                <a:schemeClr val="dk1"/>
              </a:buClr>
              <a:buFont typeface="Arial"/>
              <a:buNone/>
            </a:pPr>
            <a:r>
              <a:rPr lang="en">
                <a:solidFill>
                  <a:schemeClr val="dk1"/>
                </a:solidFill>
              </a:rPr>
              <a:t>​</a:t>
            </a:r>
          </a:p>
          <a:p>
            <a:pPr lvl="0" rtl="0">
              <a:lnSpc>
                <a:spcPct val="120000"/>
              </a:lnSpc>
              <a:spcBef>
                <a:spcPts val="0"/>
              </a:spcBef>
              <a:buClr>
                <a:schemeClr val="dk1"/>
              </a:buClr>
              <a:buFont typeface="Arial"/>
              <a:buNone/>
            </a:pPr>
            <a:r>
              <a:rPr lang="en">
                <a:solidFill>
                  <a:srgbClr val="E0195D"/>
                </a:solidFill>
              </a:rPr>
              <a:t>&lt; tagname &gt;</a:t>
            </a:r>
            <a:r>
              <a:rPr lang="en">
                <a:solidFill>
                  <a:srgbClr val="4472C4"/>
                </a:solidFill>
              </a:rPr>
              <a:t> </a:t>
            </a:r>
            <a:r>
              <a:rPr lang="en"/>
              <a:t>conteúdo</a:t>
            </a:r>
            <a:r>
              <a:rPr lang="en">
                <a:solidFill>
                  <a:srgbClr val="4472C4"/>
                </a:solidFill>
              </a:rPr>
              <a:t> </a:t>
            </a:r>
            <a:r>
              <a:rPr lang="en">
                <a:solidFill>
                  <a:srgbClr val="E0195D"/>
                </a:solidFill>
              </a:rPr>
              <a:t>&lt; / tagname &gt;​</a:t>
            </a:r>
          </a:p>
          <a:p>
            <a:pPr lvl="0" rtl="0">
              <a:lnSpc>
                <a:spcPct val="120000"/>
              </a:lnSpc>
              <a:spcBef>
                <a:spcPts val="0"/>
              </a:spcBef>
              <a:buClr>
                <a:schemeClr val="dk1"/>
              </a:buClr>
              <a:buFont typeface="Arial"/>
              <a:buNone/>
            </a:pPr>
            <a:r>
              <a:rPr lang="en">
                <a:solidFill>
                  <a:schemeClr val="dk1"/>
                </a:solidFill>
              </a:rPr>
              <a:t>​</a:t>
            </a:r>
          </a:p>
          <a:p>
            <a:pPr indent="-317500" lvl="0" marL="647700" rtl="0">
              <a:lnSpc>
                <a:spcPct val="120000"/>
              </a:lnSpc>
              <a:spcBef>
                <a:spcPts val="0"/>
              </a:spcBef>
              <a:buClr>
                <a:schemeClr val="dk1"/>
              </a:buClr>
              <a:buFont typeface="Arial"/>
            </a:pPr>
            <a:r>
              <a:rPr lang="en">
                <a:solidFill>
                  <a:schemeClr val="dk1"/>
                </a:solidFill>
              </a:rPr>
              <a:t>Tags HTML normalmente vêm </a:t>
            </a:r>
            <a:r>
              <a:rPr b="1" lang="en">
                <a:solidFill>
                  <a:schemeClr val="dk1"/>
                </a:solidFill>
              </a:rPr>
              <a:t>em pares</a:t>
            </a:r>
            <a:r>
              <a:rPr lang="en">
                <a:solidFill>
                  <a:schemeClr val="dk1"/>
                </a:solidFill>
              </a:rPr>
              <a:t> como &lt;p&gt; e &lt;/ p&gt;​</a:t>
            </a:r>
          </a:p>
          <a:p>
            <a:pPr indent="-317500" lvl="0" marL="647700" rtl="0">
              <a:lnSpc>
                <a:spcPct val="120000"/>
              </a:lnSpc>
              <a:spcBef>
                <a:spcPts val="0"/>
              </a:spcBef>
              <a:buClr>
                <a:schemeClr val="dk1"/>
              </a:buClr>
              <a:buFont typeface="Arial"/>
            </a:pPr>
            <a:r>
              <a:rPr lang="en">
                <a:solidFill>
                  <a:schemeClr val="dk1"/>
                </a:solidFill>
              </a:rPr>
              <a:t>A primeira tag em um par é a </a:t>
            </a:r>
            <a:r>
              <a:rPr b="1" lang="en">
                <a:solidFill>
                  <a:schemeClr val="dk1"/>
                </a:solidFill>
              </a:rPr>
              <a:t>marca inicial,</a:t>
            </a:r>
            <a:r>
              <a:rPr lang="en">
                <a:solidFill>
                  <a:schemeClr val="dk1"/>
                </a:solidFill>
              </a:rPr>
              <a:t> a segunda tag é a </a:t>
            </a:r>
            <a:r>
              <a:rPr b="1" lang="en">
                <a:solidFill>
                  <a:schemeClr val="dk1"/>
                </a:solidFill>
              </a:rPr>
              <a:t>tag final</a:t>
            </a:r>
            <a:r>
              <a:rPr lang="en">
                <a:solidFill>
                  <a:schemeClr val="dk1"/>
                </a:solidFill>
              </a:rPr>
              <a:t>​</a:t>
            </a:r>
          </a:p>
          <a:p>
            <a:pPr indent="-317500" lvl="0" marL="647700" rtl="0">
              <a:lnSpc>
                <a:spcPct val="120000"/>
              </a:lnSpc>
              <a:spcBef>
                <a:spcPts val="0"/>
              </a:spcBef>
              <a:buClr>
                <a:schemeClr val="dk1"/>
              </a:buClr>
              <a:buFont typeface="Arial"/>
            </a:pPr>
            <a:r>
              <a:rPr lang="en">
                <a:solidFill>
                  <a:schemeClr val="dk1"/>
                </a:solidFill>
              </a:rPr>
              <a:t>A tag final é escrito como a marca inicial, mas com uma </a:t>
            </a:r>
            <a:r>
              <a:rPr b="1" lang="en">
                <a:solidFill>
                  <a:schemeClr val="dk1"/>
                </a:solidFill>
              </a:rPr>
              <a:t>barra</a:t>
            </a:r>
            <a:r>
              <a:rPr lang="en">
                <a:solidFill>
                  <a:schemeClr val="dk1"/>
                </a:solidFill>
              </a:rPr>
              <a:t> antes do nome da marca​</a:t>
            </a:r>
          </a:p>
          <a:p>
            <a:pPr lvl="0" rtl="0">
              <a:lnSpc>
                <a:spcPct val="120000"/>
              </a:lnSpc>
              <a:spcBef>
                <a:spcPts val="0"/>
              </a:spcBef>
              <a:buClr>
                <a:schemeClr val="dk1"/>
              </a:buClr>
              <a:buFont typeface="Arial"/>
              <a:buNone/>
            </a:pPr>
            <a:r>
              <a:rPr lang="en">
                <a:solidFill>
                  <a:schemeClr val="dk1"/>
                </a:solidFill>
              </a:rPr>
              <a:t>​</a:t>
            </a:r>
          </a:p>
          <a:p>
            <a:pPr lvl="0">
              <a:spcBef>
                <a:spcPts val="0"/>
              </a:spcBef>
              <a:buNone/>
            </a:pPr>
            <a:r>
              <a:t/>
            </a:r>
            <a:endParaRP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Objetos</a:t>
            </a:r>
          </a:p>
        </p:txBody>
      </p:sp>
      <p:sp>
        <p:nvSpPr>
          <p:cNvPr id="434" name="Shape 434"/>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0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idx="1" type="subTitle"/>
          </p:nvPr>
        </p:nvSpPr>
        <p:spPr>
          <a:xfrm>
            <a:off x="417575" y="1498953"/>
            <a:ext cx="7772400" cy="7847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O JavaScript é orientado a objetos.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 O que é um objeto?</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Um objeto é uma coleção de propriedades.</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 O que é uma propriedade?</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Propriedade é uma associação entre um nome e um valo</a:t>
            </a:r>
          </a:p>
          <a:p>
            <a:pPr indent="0" lvl="0" marL="0" marR="0" rtl="0" algn="l">
              <a:lnSpc>
                <a:spcPct val="100000"/>
              </a:lnSpc>
              <a:spcBef>
                <a:spcPts val="0"/>
              </a:spcBef>
              <a:spcAft>
                <a:spcPts val="0"/>
              </a:spcAft>
              <a:buClr>
                <a:schemeClr val="lt2"/>
              </a:buClr>
              <a:buSzPct val="25000"/>
              <a:buFont typeface="Arial"/>
              <a:buNone/>
            </a:pPr>
            <a:r>
              <a:t/>
            </a:r>
            <a:endParaRPr b="0" i="0" sz="1800" u="none" cap="none" strike="noStrike">
              <a:solidFill>
                <a:srgbClr val="E0195D"/>
              </a:solidFill>
              <a:latin typeface="Arial"/>
              <a:ea typeface="Arial"/>
              <a:cs typeface="Arial"/>
              <a:sym typeface="Arial"/>
            </a:endParaRPr>
          </a:p>
        </p:txBody>
      </p:sp>
      <p:sp>
        <p:nvSpPr>
          <p:cNvPr id="440" name="Shape 440"/>
          <p:cNvSpPr txBox="1"/>
          <p:nvPr>
            <p:ph type="ctrTitle"/>
          </p:nvPr>
        </p:nvSpPr>
        <p:spPr>
          <a:xfrm>
            <a:off x="-607975" y="-7"/>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 que é um objeto?</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000" u="none" cap="none" strike="noStrike">
              <a:solidFill>
                <a:schemeClr val="lt2"/>
              </a:solidFill>
              <a:latin typeface="Arial"/>
              <a:ea typeface="Arial"/>
              <a:cs typeface="Arial"/>
              <a:sym typeface="Arial"/>
            </a:endParaRPr>
          </a:p>
        </p:txBody>
      </p:sp>
      <p:sp>
        <p:nvSpPr>
          <p:cNvPr id="446" name="Shape 446"/>
          <p:cNvSpPr txBox="1"/>
          <p:nvPr>
            <p:ph type="ctrTitle"/>
          </p:nvPr>
        </p:nvSpPr>
        <p:spPr>
          <a:xfrm>
            <a:off x="685800" y="147592"/>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Visão geral de objetos</a:t>
            </a:r>
          </a:p>
        </p:txBody>
      </p:sp>
      <p:pic>
        <p:nvPicPr>
          <p:cNvPr id="447" name="Shape 447"/>
          <p:cNvPicPr preferRelativeResize="0"/>
          <p:nvPr/>
        </p:nvPicPr>
        <p:blipFill rotWithShape="1">
          <a:blip r:embed="rId3">
            <a:alphaModFix/>
          </a:blip>
          <a:srcRect b="0" l="0" r="0" t="0"/>
          <a:stretch/>
        </p:blipFill>
        <p:spPr>
          <a:xfrm>
            <a:off x="1447800" y="1371362"/>
            <a:ext cx="6248399" cy="3000375"/>
          </a:xfrm>
          <a:prstGeom prst="rect">
            <a:avLst/>
          </a:prstGeom>
          <a:noFill/>
          <a:ln>
            <a:noFill/>
          </a:ln>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ctrTitle"/>
          </p:nvPr>
        </p:nvSpPr>
        <p:spPr>
          <a:xfrm>
            <a:off x="0" y="163342"/>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Objetos e Propriedades</a:t>
            </a:r>
          </a:p>
        </p:txBody>
      </p:sp>
      <p:sp>
        <p:nvSpPr>
          <p:cNvPr id="453" name="Shape 453"/>
          <p:cNvSpPr txBox="1"/>
          <p:nvPr/>
        </p:nvSpPr>
        <p:spPr>
          <a:xfrm>
            <a:off x="473325" y="662675"/>
            <a:ext cx="80151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E0195D"/>
                </a:solidFill>
                <a:latin typeface="Arial"/>
                <a:ea typeface="Arial"/>
                <a:cs typeface="Arial"/>
                <a:sym typeface="Arial"/>
              </a:rPr>
              <a:t>Acessa-se as propriedades de um objeto com uma simples notação de ponto:</a:t>
            </a: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E0195D"/>
              </a:solidFill>
              <a:latin typeface="Arial"/>
              <a:ea typeface="Arial"/>
              <a:cs typeface="Arial"/>
              <a:sym typeface="Arial"/>
            </a:endParaRPr>
          </a:p>
          <a:p>
            <a:pPr indent="0" lvl="0" marL="0" marR="0" rtl="0" algn="l">
              <a:lnSpc>
                <a:spcPct val="100000"/>
              </a:lnSpc>
              <a:spcBef>
                <a:spcPts val="0"/>
              </a:spcBef>
              <a:spcAft>
                <a:spcPts val="0"/>
              </a:spcAft>
              <a:buClr>
                <a:srgbClr val="FFFFFF"/>
              </a:buClr>
              <a:buSzPct val="25000"/>
              <a:buFont typeface="Arial"/>
              <a:buNone/>
            </a:pPr>
            <a:r>
              <a:rPr b="1" i="1" lang="en" sz="1800" u="none" cap="none" strike="noStrike">
                <a:solidFill>
                  <a:srgbClr val="E0195D"/>
                </a:solidFill>
                <a:latin typeface="Arial"/>
                <a:ea typeface="Arial"/>
                <a:cs typeface="Arial"/>
                <a:sym typeface="Arial"/>
              </a:rPr>
              <a:t>nome_do_objeto.nome_da_propriedade</a:t>
            </a:r>
          </a:p>
        </p:txBody>
      </p:sp>
      <p:sp>
        <p:nvSpPr>
          <p:cNvPr id="454" name="Shape 454"/>
          <p:cNvSpPr txBox="1"/>
          <p:nvPr/>
        </p:nvSpPr>
        <p:spPr>
          <a:xfrm>
            <a:off x="473325" y="2571750"/>
            <a:ext cx="3000000" cy="1895700"/>
          </a:xfrm>
          <a:prstGeom prst="rect">
            <a:avLst/>
          </a:prstGeom>
          <a:noFill/>
          <a:ln>
            <a:noFill/>
          </a:ln>
        </p:spPr>
        <p:txBody>
          <a:bodyPr anchorCtr="0" anchor="ctr" bIns="91425" lIns="91425" rIns="91425" tIns="91425">
            <a:noAutofit/>
          </a:bodyPr>
          <a:lstStyle/>
          <a:p>
            <a:pPr indent="0" lvl="0" marL="0" marR="0" rtl="0" algn="l">
              <a:lnSpc>
                <a:spcPct val="145000"/>
              </a:lnSpc>
              <a:spcBef>
                <a:spcPts val="0"/>
              </a:spcBef>
              <a:spcAft>
                <a:spcPts val="0"/>
              </a:spcAft>
              <a:buClr>
                <a:srgbClr val="A71D5D"/>
              </a:buClr>
              <a:buSzPct val="25000"/>
              <a:buFont typeface="Consolas"/>
              <a:buNone/>
            </a:pPr>
            <a:r>
              <a:rPr b="0" i="0" lang="en" sz="1200" u="none" cap="none" strike="noStrike">
                <a:solidFill>
                  <a:srgbClr val="E0195D"/>
                </a:solidFill>
                <a:highlight>
                  <a:srgbClr val="F7F7F7"/>
                </a:highlight>
                <a:latin typeface="Consolas"/>
                <a:ea typeface="Consolas"/>
                <a:cs typeface="Consolas"/>
                <a:sym typeface="Consolas"/>
              </a:rPr>
              <a:t>var meuAviao = new Object();</a:t>
            </a:r>
            <a:br>
              <a:rPr b="0" i="0" lang="en" sz="1200" u="none" cap="none" strike="noStrike">
                <a:solidFill>
                  <a:srgbClr val="E0195D"/>
                </a:solidFill>
                <a:highlight>
                  <a:srgbClr val="F7F7F7"/>
                </a:highlight>
                <a:latin typeface="Consolas"/>
                <a:ea typeface="Consolas"/>
                <a:cs typeface="Consolas"/>
                <a:sym typeface="Consolas"/>
              </a:rPr>
            </a:br>
            <a:r>
              <a:rPr b="0" i="0" lang="en" sz="1200" u="none" cap="none" strike="noStrike">
                <a:solidFill>
                  <a:srgbClr val="E0195D"/>
                </a:solidFill>
                <a:highlight>
                  <a:srgbClr val="F7F7F7"/>
                </a:highlight>
                <a:latin typeface="Consolas"/>
                <a:ea typeface="Consolas"/>
                <a:cs typeface="Consolas"/>
                <a:sym typeface="Consolas"/>
              </a:rPr>
              <a:t>meuAviao.fabricante = "Airbus";</a:t>
            </a:r>
            <a:br>
              <a:rPr b="0" i="0" lang="en" sz="1200" u="none" cap="none" strike="noStrike">
                <a:solidFill>
                  <a:srgbClr val="E0195D"/>
                </a:solidFill>
                <a:highlight>
                  <a:srgbClr val="F7F7F7"/>
                </a:highlight>
                <a:latin typeface="Consolas"/>
                <a:ea typeface="Consolas"/>
                <a:cs typeface="Consolas"/>
                <a:sym typeface="Consolas"/>
              </a:rPr>
            </a:br>
            <a:r>
              <a:rPr b="0" i="0" lang="en" sz="1200" u="none" cap="none" strike="noStrike">
                <a:solidFill>
                  <a:srgbClr val="E0195D"/>
                </a:solidFill>
                <a:highlight>
                  <a:srgbClr val="F7F7F7"/>
                </a:highlight>
                <a:latin typeface="Consolas"/>
                <a:ea typeface="Consolas"/>
                <a:cs typeface="Consolas"/>
                <a:sym typeface="Consolas"/>
              </a:rPr>
              <a:t>meuAviao.modelo = "A380";</a:t>
            </a:r>
            <a:br>
              <a:rPr b="0" i="0" lang="en" sz="1200" u="none" cap="none" strike="noStrike">
                <a:solidFill>
                  <a:srgbClr val="E0195D"/>
                </a:solidFill>
                <a:highlight>
                  <a:srgbClr val="F7F7F7"/>
                </a:highlight>
                <a:latin typeface="Consolas"/>
                <a:ea typeface="Consolas"/>
                <a:cs typeface="Consolas"/>
                <a:sym typeface="Consolas"/>
              </a:rPr>
            </a:br>
            <a:r>
              <a:rPr b="0" i="0" lang="en" sz="1200" u="none" cap="none" strike="noStrike">
                <a:solidFill>
                  <a:srgbClr val="E0195D"/>
                </a:solidFill>
                <a:highlight>
                  <a:srgbClr val="F7F7F7"/>
                </a:highlight>
                <a:latin typeface="Consolas"/>
                <a:ea typeface="Consolas"/>
                <a:cs typeface="Consolas"/>
                <a:sym typeface="Consolas"/>
              </a:rPr>
              <a:t>meuAviao.ano = 2012;</a:t>
            </a:r>
          </a:p>
        </p:txBody>
      </p:sp>
      <p:sp>
        <p:nvSpPr>
          <p:cNvPr id="455" name="Shape 455"/>
          <p:cNvSpPr txBox="1"/>
          <p:nvPr/>
        </p:nvSpPr>
        <p:spPr>
          <a:xfrm>
            <a:off x="3549950" y="2792625"/>
            <a:ext cx="3563999" cy="1751400"/>
          </a:xfrm>
          <a:prstGeom prst="rect">
            <a:avLst/>
          </a:prstGeom>
          <a:noFill/>
          <a:ln>
            <a:noFill/>
          </a:ln>
        </p:spPr>
        <p:txBody>
          <a:bodyPr anchorCtr="0" anchor="ctr" bIns="91425" lIns="91425" rIns="91425" tIns="91425">
            <a:noAutofit/>
          </a:bodyPr>
          <a:lstStyle/>
          <a:p>
            <a:pPr indent="0" lvl="0" marL="0" marR="0" rtl="0" algn="l">
              <a:lnSpc>
                <a:spcPct val="145000"/>
              </a:lnSpc>
              <a:spcBef>
                <a:spcPts val="0"/>
              </a:spcBef>
              <a:spcAft>
                <a:spcPts val="0"/>
              </a:spcAft>
              <a:buClr>
                <a:srgbClr val="333333"/>
              </a:buClr>
              <a:buSzPct val="25000"/>
              <a:buFont typeface="Consolas"/>
              <a:buNone/>
            </a:pPr>
            <a:r>
              <a:rPr b="0" i="0" lang="en" sz="1200" u="none" cap="none" strike="noStrike">
                <a:solidFill>
                  <a:srgbClr val="E0195D"/>
                </a:solidFill>
                <a:highlight>
                  <a:srgbClr val="F7F7F7"/>
                </a:highlight>
                <a:latin typeface="Consolas"/>
                <a:ea typeface="Consolas"/>
                <a:cs typeface="Consolas"/>
                <a:sym typeface="Consolas"/>
              </a:rPr>
              <a:t>meuAviao["fabricante"] = "Airbus";</a:t>
            </a:r>
            <a:br>
              <a:rPr b="0" i="0" lang="en" sz="1200" u="none" cap="none" strike="noStrike">
                <a:solidFill>
                  <a:srgbClr val="E0195D"/>
                </a:solidFill>
                <a:highlight>
                  <a:srgbClr val="F7F7F7"/>
                </a:highlight>
                <a:latin typeface="Consolas"/>
                <a:ea typeface="Consolas"/>
                <a:cs typeface="Consolas"/>
                <a:sym typeface="Consolas"/>
              </a:rPr>
            </a:br>
            <a:r>
              <a:rPr b="0" i="0" lang="en" sz="1200" u="none" cap="none" strike="noStrike">
                <a:solidFill>
                  <a:srgbClr val="E0195D"/>
                </a:solidFill>
                <a:highlight>
                  <a:srgbClr val="F7F7F7"/>
                </a:highlight>
                <a:latin typeface="Consolas"/>
                <a:ea typeface="Consolas"/>
                <a:cs typeface="Consolas"/>
                <a:sym typeface="Consolas"/>
              </a:rPr>
              <a:t>meuAviao["modelo"] = "A380";</a:t>
            </a:r>
            <a:br>
              <a:rPr b="0" i="0" lang="en" sz="1200" u="none" cap="none" strike="noStrike">
                <a:solidFill>
                  <a:srgbClr val="E0195D"/>
                </a:solidFill>
                <a:highlight>
                  <a:srgbClr val="F7F7F7"/>
                </a:highlight>
                <a:latin typeface="Consolas"/>
                <a:ea typeface="Consolas"/>
                <a:cs typeface="Consolas"/>
                <a:sym typeface="Consolas"/>
              </a:rPr>
            </a:br>
            <a:r>
              <a:rPr b="0" i="0" lang="en" sz="1200" u="none" cap="none" strike="noStrike">
                <a:solidFill>
                  <a:srgbClr val="E0195D"/>
                </a:solidFill>
                <a:highlight>
                  <a:srgbClr val="F7F7F7"/>
                </a:highlight>
                <a:latin typeface="Consolas"/>
                <a:ea typeface="Consolas"/>
                <a:cs typeface="Consolas"/>
                <a:sym typeface="Consolas"/>
              </a:rPr>
              <a:t>meuAviao["ano"] = 2012;</a:t>
            </a:r>
          </a:p>
        </p:txBody>
      </p:sp>
      <p:sp>
        <p:nvSpPr>
          <p:cNvPr id="456" name="Shape 456"/>
          <p:cNvSpPr txBox="1"/>
          <p:nvPr/>
        </p:nvSpPr>
        <p:spPr>
          <a:xfrm>
            <a:off x="725775" y="3975950"/>
            <a:ext cx="7888800" cy="869998"/>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Arial"/>
              <a:buNone/>
            </a:pPr>
            <a:r>
              <a:rPr b="1" i="0" lang="en" sz="1200" u="none" cap="none" strike="noStrike">
                <a:solidFill>
                  <a:srgbClr val="E0195D"/>
                </a:solidFill>
                <a:highlight>
                  <a:srgbClr val="FFFFFF"/>
                </a:highlight>
                <a:latin typeface="Arial"/>
                <a:ea typeface="Arial"/>
                <a:cs typeface="Arial"/>
                <a:sym typeface="Arial"/>
              </a:rPr>
              <a:t>[Exercício] Crie um objeto e chame ele de "MeuVestido". Em seguida crie as seguintes propriedades: "Cor","Tamanho","Marca" e "Tipo" (Curto ou longo).</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idx="1" type="subTitle"/>
          </p:nvPr>
        </p:nvSpPr>
        <p:spPr>
          <a:xfrm>
            <a:off x="685800" y="1893075"/>
            <a:ext cx="7772400" cy="16869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rgbClr val="E0195D"/>
              </a:buClr>
              <a:buSzPct val="100000"/>
              <a:buFont typeface="Arial"/>
              <a:buChar char="●"/>
            </a:pPr>
            <a:r>
              <a:rPr b="0" i="0" lang="en" sz="3000" u="none" cap="none" strike="noStrike">
                <a:solidFill>
                  <a:srgbClr val="E0195D"/>
                </a:solidFill>
                <a:latin typeface="Arial"/>
                <a:ea typeface="Arial"/>
                <a:cs typeface="Arial"/>
                <a:sym typeface="Arial"/>
              </a:rPr>
              <a:t>Usando inicializadores de objeto</a:t>
            </a:r>
          </a:p>
          <a:p>
            <a:pPr indent="-228600" lvl="0" marL="457200" marR="0" rtl="0" algn="l">
              <a:lnSpc>
                <a:spcPct val="100000"/>
              </a:lnSpc>
              <a:spcBef>
                <a:spcPts val="0"/>
              </a:spcBef>
              <a:spcAft>
                <a:spcPts val="0"/>
              </a:spcAft>
              <a:buClr>
                <a:srgbClr val="E0195D"/>
              </a:buClr>
              <a:buSzPct val="100000"/>
              <a:buFont typeface="Arial"/>
              <a:buChar char="●"/>
            </a:pPr>
            <a:r>
              <a:rPr b="0" i="0" lang="en" sz="3000" u="none" cap="none" strike="noStrike">
                <a:solidFill>
                  <a:srgbClr val="E0195D"/>
                </a:solidFill>
                <a:latin typeface="Arial"/>
                <a:ea typeface="Arial"/>
                <a:cs typeface="Arial"/>
                <a:sym typeface="Arial"/>
              </a:rPr>
              <a:t>Usando uma função construtora</a:t>
            </a:r>
          </a:p>
          <a:p>
            <a:pPr indent="-228600" lvl="0" marL="457200" marR="0" rtl="0" algn="l">
              <a:lnSpc>
                <a:spcPct val="100000"/>
              </a:lnSpc>
              <a:spcBef>
                <a:spcPts val="0"/>
              </a:spcBef>
              <a:spcAft>
                <a:spcPts val="0"/>
              </a:spcAft>
              <a:buClr>
                <a:srgbClr val="E0195D"/>
              </a:buClr>
              <a:buSzPct val="100000"/>
              <a:buFont typeface="Arial"/>
              <a:buChar char="●"/>
            </a:pPr>
            <a:r>
              <a:rPr b="0" i="0" lang="en" sz="3000" u="none" cap="none" strike="noStrike">
                <a:solidFill>
                  <a:srgbClr val="E0195D"/>
                </a:solidFill>
                <a:latin typeface="Arial"/>
                <a:ea typeface="Arial"/>
                <a:cs typeface="Arial"/>
                <a:sym typeface="Arial"/>
              </a:rPr>
              <a:t>Usando o método Object.create </a:t>
            </a:r>
            <a:r>
              <a:rPr b="0" i="0" lang="en" sz="1200" u="none" cap="none" strike="noStrike">
                <a:solidFill>
                  <a:srgbClr val="E0195D"/>
                </a:solidFill>
                <a:highlight>
                  <a:srgbClr val="FFFFFF"/>
                </a:highlight>
                <a:latin typeface="Arial"/>
                <a:ea typeface="Arial"/>
                <a:cs typeface="Arial"/>
                <a:sym typeface="Arial"/>
              </a:rPr>
              <a:t> </a:t>
            </a:r>
            <a:r>
              <a:rPr b="0" i="0" lang="en" sz="1200" u="sng" cap="none" strike="noStrike">
                <a:solidFill>
                  <a:srgbClr val="E0195D"/>
                </a:solidFill>
                <a:highlight>
                  <a:srgbClr val="FFFFFF"/>
                </a:highlight>
                <a:latin typeface="Arial"/>
                <a:ea typeface="Arial"/>
                <a:cs typeface="Arial"/>
                <a:sym typeface="Arial"/>
                <a:hlinkClick r:id="rId3"/>
              </a:rPr>
              <a:t>Link</a:t>
            </a:r>
          </a:p>
        </p:txBody>
      </p:sp>
      <p:sp>
        <p:nvSpPr>
          <p:cNvPr id="462" name="Shape 462"/>
          <p:cNvSpPr txBox="1"/>
          <p:nvPr>
            <p:ph type="ctrTitle"/>
          </p:nvPr>
        </p:nvSpPr>
        <p:spPr>
          <a:xfrm>
            <a:off x="133600" y="84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Criando novos objetos</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idx="1" type="subTitle"/>
          </p:nvPr>
        </p:nvSpPr>
        <p:spPr>
          <a:xfrm>
            <a:off x="606900" y="19091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Retorna o tipo do item.</a:t>
            </a:r>
          </a:p>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Mas pode enganar as desavisadas.</a:t>
            </a:r>
          </a:p>
        </p:txBody>
      </p:sp>
      <p:sp>
        <p:nvSpPr>
          <p:cNvPr id="468" name="Shape 468"/>
          <p:cNvSpPr txBox="1"/>
          <p:nvPr>
            <p:ph type="ctrTitle"/>
          </p:nvPr>
        </p:nvSpPr>
        <p:spPr>
          <a:xfrm>
            <a:off x="606900" y="5262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typeof</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ph idx="1" type="subTitle"/>
          </p:nvPr>
        </p:nvSpPr>
        <p:spPr>
          <a:xfrm>
            <a:off x="685800" y="1514728"/>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Retorna true or false. Não te engana.</a:t>
            </a:r>
          </a:p>
          <a:p>
            <a:pPr indent="0" lvl="0" marL="0" marR="0" rtl="0" algn="ctr">
              <a:lnSpc>
                <a:spcPct val="100000"/>
              </a:lnSpc>
              <a:spcBef>
                <a:spcPts val="0"/>
              </a:spcBef>
              <a:spcAft>
                <a:spcPts val="0"/>
              </a:spcAft>
              <a:buClr>
                <a:schemeClr val="lt2"/>
              </a:buClr>
              <a:buSzPct val="25000"/>
              <a:buFont typeface="Arial"/>
              <a:buNone/>
            </a:pPr>
            <a:r>
              <a:rPr b="0" i="0" lang="en" sz="3000" u="none" cap="none" strike="noStrike">
                <a:solidFill>
                  <a:srgbClr val="E0195D"/>
                </a:solidFill>
                <a:latin typeface="Arial"/>
                <a:ea typeface="Arial"/>
                <a:cs typeface="Arial"/>
                <a:sym typeface="Arial"/>
              </a:rPr>
              <a:t>É sincero.</a:t>
            </a:r>
          </a:p>
        </p:txBody>
      </p:sp>
      <p:sp>
        <p:nvSpPr>
          <p:cNvPr id="474" name="Shape 474"/>
          <p:cNvSpPr txBox="1"/>
          <p:nvPr>
            <p:ph type="ctrTitle"/>
          </p:nvPr>
        </p:nvSpPr>
        <p:spPr>
          <a:xfrm>
            <a:off x="685800" y="258016"/>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instanceof</a:t>
            </a:r>
          </a:p>
        </p:txBody>
      </p:sp>
      <p:sp>
        <p:nvSpPr>
          <p:cNvPr id="475" name="Shape 475"/>
          <p:cNvSpPr txBox="1"/>
          <p:nvPr/>
        </p:nvSpPr>
        <p:spPr>
          <a:xfrm>
            <a:off x="2492850" y="2650650"/>
            <a:ext cx="4336500" cy="2084999"/>
          </a:xfrm>
          <a:prstGeom prst="rect">
            <a:avLst/>
          </a:prstGeom>
          <a:noFill/>
          <a:ln>
            <a:noFill/>
          </a:ln>
        </p:spPr>
        <p:txBody>
          <a:bodyPr anchorCtr="0" anchor="ctr" bIns="91425" lIns="91425" rIns="91425" tIns="91425">
            <a:noAutofit/>
          </a:bodyPr>
          <a:lstStyle/>
          <a:p>
            <a:pPr indent="0" lvl="0" marL="0" marR="0" rtl="0" algn="l">
              <a:lnSpc>
                <a:spcPct val="145000"/>
              </a:lnSpc>
              <a:spcBef>
                <a:spcPts val="0"/>
              </a:spcBef>
              <a:spcAft>
                <a:spcPts val="0"/>
              </a:spcAft>
              <a:buClr>
                <a:srgbClr val="A71D5D"/>
              </a:buClr>
              <a:buSzPct val="25000"/>
              <a:buFont typeface="Consolas"/>
              <a:buNone/>
            </a:pPr>
            <a:r>
              <a:rPr b="0" i="0" lang="en" sz="1400" u="none" cap="none" strike="noStrike">
                <a:solidFill>
                  <a:srgbClr val="E0195D"/>
                </a:solidFill>
                <a:highlight>
                  <a:srgbClr val="F7F7F7"/>
                </a:highlight>
                <a:latin typeface="Consolas"/>
                <a:ea typeface="Consolas"/>
                <a:cs typeface="Consolas"/>
                <a:sym typeface="Consolas"/>
              </a:rPr>
              <a:t>var teste3 = [2, 3, 5, 1, 2, 3];</a:t>
            </a:r>
            <a:br>
              <a:rPr b="0" i="0" lang="en" sz="1400" u="none" cap="none" strike="noStrike">
                <a:solidFill>
                  <a:srgbClr val="E0195D"/>
                </a:solidFill>
                <a:highlight>
                  <a:srgbClr val="F7F7F7"/>
                </a:highlight>
                <a:latin typeface="Consolas"/>
                <a:ea typeface="Consolas"/>
                <a:cs typeface="Consolas"/>
                <a:sym typeface="Consolas"/>
              </a:rPr>
            </a:br>
            <a:r>
              <a:rPr b="0" i="0" lang="en" sz="1400" u="none" cap="none" strike="noStrike">
                <a:solidFill>
                  <a:srgbClr val="E0195D"/>
                </a:solidFill>
                <a:highlight>
                  <a:srgbClr val="F7F7F7"/>
                </a:highlight>
                <a:latin typeface="Consolas"/>
                <a:ea typeface="Consolas"/>
                <a:cs typeface="Consolas"/>
                <a:sym typeface="Consolas"/>
              </a:rPr>
              <a:t>console.log(teste3 instanceof Array); //true</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JavaScript e o Navegador</a:t>
            </a:r>
          </a:p>
        </p:txBody>
      </p:sp>
      <p:sp>
        <p:nvSpPr>
          <p:cNvPr id="481" name="Shape 481"/>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t/>
            </a:r>
            <a:endParaRPr b="0" i="0" sz="30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chemeClr val="lt1"/>
                </a:solidFill>
                <a:latin typeface="Arial"/>
                <a:ea typeface="Arial"/>
                <a:cs typeface="Arial"/>
                <a:sym typeface="Arial"/>
              </a:rPr>
              <a:t>DOM (Document Object Model)</a:t>
            </a:r>
          </a:p>
        </p:txBody>
      </p:sp>
      <p:sp>
        <p:nvSpPr>
          <p:cNvPr id="487" name="Shape 487"/>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000" u="none" cap="none" strike="noStrike">
                <a:solidFill>
                  <a:srgbClr val="E0195D"/>
                </a:solidFill>
                <a:latin typeface="Arial"/>
                <a:ea typeface="Arial"/>
                <a:cs typeface="Arial"/>
                <a:sym typeface="Arial"/>
              </a:rPr>
              <a:t>DOM: sua página no mundo JavaScript</a:t>
            </a:r>
          </a:p>
        </p:txBody>
      </p:sp>
      <p:pic>
        <p:nvPicPr>
          <p:cNvPr id="488" name="Shape 488"/>
          <p:cNvPicPr preferRelativeResize="0"/>
          <p:nvPr/>
        </p:nvPicPr>
        <p:blipFill rotWithShape="1">
          <a:blip r:embed="rId3">
            <a:alphaModFix/>
          </a:blip>
          <a:srcRect b="0" l="0" r="0" t="0"/>
          <a:stretch/>
        </p:blipFill>
        <p:spPr>
          <a:xfrm>
            <a:off x="457187" y="2078924"/>
            <a:ext cx="4804574" cy="2505249"/>
          </a:xfrm>
          <a:prstGeom prst="rect">
            <a:avLst/>
          </a:prstGeom>
          <a:noFill/>
          <a:ln>
            <a:noFill/>
          </a:ln>
        </p:spPr>
      </p:pic>
      <p:sp>
        <p:nvSpPr>
          <p:cNvPr id="489" name="Shape 489"/>
          <p:cNvSpPr txBox="1"/>
          <p:nvPr/>
        </p:nvSpPr>
        <p:spPr>
          <a:xfrm>
            <a:off x="5190825" y="1831550"/>
            <a:ext cx="40392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33333"/>
              </a:buClr>
              <a:buSzPct val="25000"/>
              <a:buFont typeface="Consolas"/>
              <a:buNone/>
            </a:pPr>
            <a:r>
              <a:rPr b="0" i="0" lang="en" sz="1400" u="none" cap="none" strike="noStrike">
                <a:solidFill>
                  <a:srgbClr val="333333"/>
                </a:solidFill>
                <a:highlight>
                  <a:srgbClr val="F7F7F7"/>
                </a:highlight>
                <a:latin typeface="Consolas"/>
                <a:ea typeface="Consolas"/>
                <a:cs typeface="Consolas"/>
                <a:sym typeface="Consolas"/>
              </a:rPr>
              <a:t>&lt;</a:t>
            </a:r>
            <a:r>
              <a:rPr b="0" i="0" lang="en" sz="1400" u="none" cap="none" strike="noStrike">
                <a:solidFill>
                  <a:srgbClr val="63A35C"/>
                </a:solidFill>
                <a:highlight>
                  <a:srgbClr val="F7F7F7"/>
                </a:highlight>
                <a:latin typeface="Consolas"/>
                <a:ea typeface="Consolas"/>
                <a:cs typeface="Consolas"/>
                <a:sym typeface="Consolas"/>
              </a:rPr>
              <a:t>p</a:t>
            </a:r>
            <a:r>
              <a:rPr b="0" i="0" lang="en" sz="1400" u="none" cap="none" strike="noStrike">
                <a:solidFill>
                  <a:srgbClr val="333333"/>
                </a:solidFill>
                <a:highlight>
                  <a:srgbClr val="F7F7F7"/>
                </a:highlight>
                <a:latin typeface="Consolas"/>
                <a:ea typeface="Consolas"/>
                <a:cs typeface="Consolas"/>
                <a:sym typeface="Consolas"/>
              </a:rPr>
              <a:t>&gt;</a:t>
            </a:r>
            <a:br>
              <a:rPr b="0" i="0" lang="en" sz="1400" u="none" cap="none" strike="noStrike">
                <a:solidFill>
                  <a:srgbClr val="333333"/>
                </a:solidFill>
                <a:highlight>
                  <a:srgbClr val="F7F7F7"/>
                </a:highlight>
                <a:latin typeface="Consolas"/>
                <a:ea typeface="Consolas"/>
                <a:cs typeface="Consolas"/>
                <a:sym typeface="Consolas"/>
              </a:rPr>
            </a:br>
            <a:r>
              <a:rPr b="0" i="0" lang="en" sz="1400" u="none" cap="none" strike="noStrike">
                <a:solidFill>
                  <a:srgbClr val="333333"/>
                </a:solidFill>
                <a:highlight>
                  <a:srgbClr val="F7F7F7"/>
                </a:highlight>
                <a:latin typeface="Consolas"/>
                <a:ea typeface="Consolas"/>
                <a:cs typeface="Consolas"/>
                <a:sym typeface="Consolas"/>
              </a:rPr>
              <a:t>  Sou o pai, e </a:t>
            </a:r>
            <a:br>
              <a:rPr b="0" i="0" lang="en" sz="1400" u="none" cap="none" strike="noStrike">
                <a:solidFill>
                  <a:srgbClr val="333333"/>
                </a:solidFill>
                <a:highlight>
                  <a:srgbClr val="F7F7F7"/>
                </a:highlight>
                <a:latin typeface="Consolas"/>
                <a:ea typeface="Consolas"/>
                <a:cs typeface="Consolas"/>
                <a:sym typeface="Consolas"/>
              </a:rPr>
            </a:br>
            <a:r>
              <a:rPr b="0" i="0" lang="en" sz="1400" u="none" cap="none" strike="noStrike">
                <a:solidFill>
                  <a:srgbClr val="333333"/>
                </a:solidFill>
                <a:highlight>
                  <a:srgbClr val="F7F7F7"/>
                </a:highlight>
                <a:latin typeface="Consolas"/>
                <a:ea typeface="Consolas"/>
                <a:cs typeface="Consolas"/>
                <a:sym typeface="Consolas"/>
              </a:rPr>
              <a:t>  &lt;</a:t>
            </a:r>
            <a:r>
              <a:rPr b="0" i="0" lang="en" sz="1400" u="none" cap="none" strike="noStrike">
                <a:solidFill>
                  <a:srgbClr val="63A35C"/>
                </a:solidFill>
                <a:highlight>
                  <a:srgbClr val="F7F7F7"/>
                </a:highlight>
                <a:latin typeface="Consolas"/>
                <a:ea typeface="Consolas"/>
                <a:cs typeface="Consolas"/>
                <a:sym typeface="Consolas"/>
              </a:rPr>
              <a:t>a</a:t>
            </a:r>
            <a:r>
              <a:rPr b="0" i="0" lang="en" sz="1400" u="none" cap="none" strike="noStrike">
                <a:solidFill>
                  <a:srgbClr val="333333"/>
                </a:solidFill>
                <a:highlight>
                  <a:srgbClr val="F7F7F7"/>
                </a:highlight>
                <a:latin typeface="Consolas"/>
                <a:ea typeface="Consolas"/>
                <a:cs typeface="Consolas"/>
                <a:sym typeface="Consolas"/>
              </a:rPr>
              <a:t> </a:t>
            </a:r>
            <a:r>
              <a:rPr b="0" i="0" lang="en" sz="1400" u="none" cap="none" strike="noStrike">
                <a:solidFill>
                  <a:srgbClr val="795DA3"/>
                </a:solidFill>
                <a:highlight>
                  <a:srgbClr val="F7F7F7"/>
                </a:highlight>
                <a:latin typeface="Consolas"/>
                <a:ea typeface="Consolas"/>
                <a:cs typeface="Consolas"/>
                <a:sym typeface="Consolas"/>
              </a:rPr>
              <a:t>href</a:t>
            </a:r>
            <a:r>
              <a:rPr b="0" i="0" lang="en" sz="1400" u="none" cap="none" strike="noStrike">
                <a:solidFill>
                  <a:srgbClr val="333333"/>
                </a:solidFill>
                <a:highlight>
                  <a:srgbClr val="F7F7F7"/>
                </a:highlight>
                <a:latin typeface="Consolas"/>
                <a:ea typeface="Consolas"/>
                <a:cs typeface="Consolas"/>
                <a:sym typeface="Consolas"/>
              </a:rPr>
              <a:t>=</a:t>
            </a:r>
            <a:r>
              <a:rPr b="0" i="0" lang="en" sz="1400" u="none" cap="none" strike="noStrike">
                <a:solidFill>
                  <a:srgbClr val="183691"/>
                </a:solidFill>
                <a:highlight>
                  <a:srgbClr val="F7F7F7"/>
                </a:highlight>
                <a:latin typeface="Consolas"/>
                <a:ea typeface="Consolas"/>
                <a:cs typeface="Consolas"/>
                <a:sym typeface="Consolas"/>
              </a:rPr>
              <a:t>"#"</a:t>
            </a:r>
            <a:r>
              <a:rPr b="0" i="0" lang="en" sz="1400" u="none" cap="none" strike="noStrike">
                <a:solidFill>
                  <a:srgbClr val="333333"/>
                </a:solidFill>
                <a:highlight>
                  <a:srgbClr val="F7F7F7"/>
                </a:highlight>
                <a:latin typeface="Consolas"/>
                <a:ea typeface="Consolas"/>
                <a:cs typeface="Consolas"/>
                <a:sym typeface="Consolas"/>
              </a:rPr>
              <a:t>&gt;eu o filho&lt;/</a:t>
            </a:r>
            <a:r>
              <a:rPr b="0" i="0" lang="en" sz="1400" u="none" cap="none" strike="noStrike">
                <a:solidFill>
                  <a:srgbClr val="63A35C"/>
                </a:solidFill>
                <a:highlight>
                  <a:srgbClr val="F7F7F7"/>
                </a:highlight>
                <a:latin typeface="Consolas"/>
                <a:ea typeface="Consolas"/>
                <a:cs typeface="Consolas"/>
                <a:sym typeface="Consolas"/>
              </a:rPr>
              <a:t>a</a:t>
            </a:r>
            <a:r>
              <a:rPr b="0" i="0" lang="en" sz="1400" u="none" cap="none" strike="noStrike">
                <a:solidFill>
                  <a:srgbClr val="333333"/>
                </a:solidFill>
                <a:highlight>
                  <a:srgbClr val="F7F7F7"/>
                </a:highlight>
                <a:latin typeface="Consolas"/>
                <a:ea typeface="Consolas"/>
                <a:cs typeface="Consolas"/>
                <a:sym typeface="Consolas"/>
              </a:rPr>
              <a:t>&gt; com um  </a:t>
            </a:r>
            <a:br>
              <a:rPr b="0" i="0" lang="en" sz="1400" u="none" cap="none" strike="noStrike">
                <a:solidFill>
                  <a:srgbClr val="333333"/>
                </a:solidFill>
                <a:highlight>
                  <a:srgbClr val="F7F7F7"/>
                </a:highlight>
                <a:latin typeface="Consolas"/>
                <a:ea typeface="Consolas"/>
                <a:cs typeface="Consolas"/>
                <a:sym typeface="Consolas"/>
              </a:rPr>
            </a:br>
            <a:r>
              <a:rPr b="0" i="0" lang="en" sz="1400" u="none" cap="none" strike="noStrike">
                <a:solidFill>
                  <a:srgbClr val="333333"/>
                </a:solidFill>
                <a:highlight>
                  <a:srgbClr val="F7F7F7"/>
                </a:highlight>
                <a:latin typeface="Consolas"/>
                <a:ea typeface="Consolas"/>
                <a:cs typeface="Consolas"/>
                <a:sym typeface="Consolas"/>
              </a:rPr>
              <a:t>  &lt;</a:t>
            </a:r>
            <a:r>
              <a:rPr b="0" i="0" lang="en" sz="1400" u="none" cap="none" strike="noStrike">
                <a:solidFill>
                  <a:srgbClr val="63A35C"/>
                </a:solidFill>
                <a:highlight>
                  <a:srgbClr val="F7F7F7"/>
                </a:highlight>
                <a:latin typeface="Consolas"/>
                <a:ea typeface="Consolas"/>
                <a:cs typeface="Consolas"/>
                <a:sym typeface="Consolas"/>
              </a:rPr>
              <a:t>span</a:t>
            </a:r>
            <a:r>
              <a:rPr b="0" i="0" lang="en" sz="1400" u="none" cap="none" strike="noStrike">
                <a:solidFill>
                  <a:srgbClr val="333333"/>
                </a:solidFill>
                <a:highlight>
                  <a:srgbClr val="F7F7F7"/>
                </a:highlight>
                <a:latin typeface="Consolas"/>
                <a:ea typeface="Consolas"/>
                <a:cs typeface="Consolas"/>
                <a:sym typeface="Consolas"/>
              </a:rPr>
              <a:t>&gt;irmão&lt;/</a:t>
            </a:r>
            <a:r>
              <a:rPr b="0" i="0" lang="en" sz="1400" u="none" cap="none" strike="noStrike">
                <a:solidFill>
                  <a:srgbClr val="63A35C"/>
                </a:solidFill>
                <a:highlight>
                  <a:srgbClr val="F7F7F7"/>
                </a:highlight>
                <a:latin typeface="Consolas"/>
                <a:ea typeface="Consolas"/>
                <a:cs typeface="Consolas"/>
                <a:sym typeface="Consolas"/>
              </a:rPr>
              <a:t>span</a:t>
            </a:r>
            <a:r>
              <a:rPr b="0" i="0" lang="en" sz="1400" u="none" cap="none" strike="noStrike">
                <a:solidFill>
                  <a:srgbClr val="333333"/>
                </a:solidFill>
                <a:highlight>
                  <a:srgbClr val="F7F7F7"/>
                </a:highlight>
                <a:latin typeface="Consolas"/>
                <a:ea typeface="Consolas"/>
                <a:cs typeface="Consolas"/>
                <a:sym typeface="Consolas"/>
              </a:rPr>
              <a:t>&gt;</a:t>
            </a:r>
            <a:br>
              <a:rPr b="0" i="0" lang="en" sz="1400" u="none" cap="none" strike="noStrike">
                <a:solidFill>
                  <a:srgbClr val="333333"/>
                </a:solidFill>
                <a:highlight>
                  <a:srgbClr val="F7F7F7"/>
                </a:highlight>
                <a:latin typeface="Consolas"/>
                <a:ea typeface="Consolas"/>
                <a:cs typeface="Consolas"/>
                <a:sym typeface="Consolas"/>
              </a:rPr>
            </a:br>
            <a:r>
              <a:rPr b="0" i="0" lang="en" sz="1400" u="none" cap="none" strike="noStrike">
                <a:solidFill>
                  <a:srgbClr val="333333"/>
                </a:solidFill>
                <a:highlight>
                  <a:srgbClr val="F7F7F7"/>
                </a:highlight>
                <a:latin typeface="Consolas"/>
                <a:ea typeface="Consolas"/>
                <a:cs typeface="Consolas"/>
                <a:sym typeface="Consolas"/>
              </a:rPr>
              <a:t>&lt;/</a:t>
            </a:r>
            <a:r>
              <a:rPr b="0" i="0" lang="en" sz="1400" u="none" cap="none" strike="noStrike">
                <a:solidFill>
                  <a:srgbClr val="63A35C"/>
                </a:solidFill>
                <a:highlight>
                  <a:srgbClr val="F7F7F7"/>
                </a:highlight>
                <a:latin typeface="Consolas"/>
                <a:ea typeface="Consolas"/>
                <a:cs typeface="Consolas"/>
                <a:sym typeface="Consolas"/>
              </a:rPr>
              <a:t>p</a:t>
            </a:r>
            <a:r>
              <a:rPr b="0" i="0" lang="en" sz="1400" u="none" cap="none" strike="noStrike">
                <a:solidFill>
                  <a:srgbClr val="333333"/>
                </a:solidFill>
                <a:highlight>
                  <a:srgbClr val="F7F7F7"/>
                </a:highlight>
                <a:latin typeface="Consolas"/>
                <a:ea typeface="Consolas"/>
                <a:cs typeface="Consolas"/>
                <a:sym typeface="Consolas"/>
              </a:rPr>
              <a:t>&gt;</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getElementById</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getElementsByTagName</a:t>
            </a:r>
          </a:p>
          <a:p>
            <a:pPr indent="-228600" lvl="0" marL="457200" marR="0" rtl="0" algn="l">
              <a:lnSpc>
                <a:spcPct val="100000"/>
              </a:lnSpc>
              <a:spcBef>
                <a:spcPts val="110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getElementsByClassName</a:t>
            </a:r>
          </a:p>
          <a:p>
            <a:pPr indent="-228600" lvl="0" marL="457200" marR="0" rtl="0" algn="l">
              <a:lnSpc>
                <a:spcPct val="100000"/>
              </a:lnSpc>
              <a:spcBef>
                <a:spcPts val="230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getElementsByName</a:t>
            </a:r>
          </a:p>
          <a:p>
            <a:pPr indent="-228600" lvl="0" marL="457200" marR="0" rtl="0" algn="l">
              <a:lnSpc>
                <a:spcPct val="100000"/>
              </a:lnSpc>
              <a:spcBef>
                <a:spcPts val="230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querySelector</a:t>
            </a:r>
          </a:p>
          <a:p>
            <a:pPr indent="-228600" lvl="0" marL="457200" marR="0" rtl="0" algn="l">
              <a:lnSpc>
                <a:spcPct val="100000"/>
              </a:lnSpc>
              <a:spcBef>
                <a:spcPts val="2300"/>
              </a:spcBef>
              <a:spcAft>
                <a:spcPts val="1200"/>
              </a:spcAft>
              <a:buClr>
                <a:schemeClr val="lt1"/>
              </a:buClr>
              <a:buSzPct val="25000"/>
              <a:buFont typeface="Arial"/>
              <a:buNone/>
            </a:pPr>
            <a:r>
              <a:rPr b="0" i="0" lang="en" sz="3000" u="none" cap="none" strike="noStrike">
                <a:solidFill>
                  <a:srgbClr val="E0195D"/>
                </a:solidFill>
                <a:latin typeface="Arial"/>
                <a:ea typeface="Arial"/>
                <a:cs typeface="Arial"/>
                <a:sym typeface="Arial"/>
              </a:rPr>
              <a:t>querySelectorAll</a:t>
            </a:r>
          </a:p>
        </p:txBody>
      </p:sp>
      <p:sp>
        <p:nvSpPr>
          <p:cNvPr id="495" name="Shape 495"/>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000" u="none" cap="none" strike="noStrike">
                <a:solidFill>
                  <a:srgbClr val="E0195D"/>
                </a:solidFill>
                <a:latin typeface="Arial"/>
                <a:ea typeface="Arial"/>
                <a:cs typeface="Arial"/>
                <a:sym typeface="Arial"/>
              </a:rPr>
              <a:t>Localizando elementos na nossa página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lang="en">
                <a:solidFill>
                  <a:srgbClr val="E0195D"/>
                </a:solidFill>
              </a:rPr>
              <a:t>Exemplo Estrutura HTML</a:t>
            </a:r>
          </a:p>
        </p:txBody>
      </p:sp>
      <p:sp>
        <p:nvSpPr>
          <p:cNvPr id="72" name="Shape 72"/>
          <p:cNvSpPr txBox="1"/>
          <p:nvPr>
            <p:ph idx="1" type="body"/>
          </p:nvPr>
        </p:nvSpPr>
        <p:spPr>
          <a:xfrm>
            <a:off x="457200" y="1200150"/>
            <a:ext cx="8229600" cy="3725698"/>
          </a:xfrm>
          <a:prstGeom prst="rect">
            <a:avLst/>
          </a:prstGeom>
          <a:solidFill>
            <a:srgbClr val="F4CCCC"/>
          </a:solid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&lt;!DOCTYPE​  ​ html&gt;  </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&lt;html lang=”pt-br”&gt;     </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&lt;head&gt;</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&lt;meta charset=utf-­8" /&gt;</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&lt;title&gt;​Minha primeira pagina em HTML​&lt;/title&gt;</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&lt;/head&gt;</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&lt;body&gt;</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&lt;h1&gt;​Meu primeiro título​&lt;/h1&gt; </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&lt;p&gt;​Meu primeiro parágrafo​&lt;/p&gt; </a:t>
            </a:r>
          </a:p>
          <a:p>
            <a:pPr indent="45720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 &lt;/body&gt;  </a:t>
            </a:r>
          </a:p>
          <a:p>
            <a:pPr indent="0" lvl="0" marL="0" marR="0" rtl="0" algn="l">
              <a:lnSpc>
                <a:spcPct val="100000"/>
              </a:lnSpc>
              <a:spcBef>
                <a:spcPts val="0"/>
              </a:spcBef>
              <a:spcAft>
                <a:spcPts val="0"/>
              </a:spcAft>
              <a:buClr>
                <a:schemeClr val="lt1"/>
              </a:buClr>
              <a:buSzPct val="25000"/>
              <a:buFont typeface="Arial"/>
              <a:buNone/>
            </a:pPr>
            <a:r>
              <a:rPr b="0" i="0" lang="en" sz="1800" u="none" cap="none" strike="noStrike">
                <a:solidFill>
                  <a:schemeClr val="dk2"/>
                </a:solidFill>
              </a:rPr>
              <a:t>&lt;/html&gt;</a:t>
            </a:r>
          </a:p>
        </p:txBody>
      </p:sp>
      <p:pic>
        <p:nvPicPr>
          <p:cNvPr id="73" name="Shape 73"/>
          <p:cNvPicPr preferRelativeResize="0"/>
          <p:nvPr/>
        </p:nvPicPr>
        <p:blipFill>
          <a:blip r:embed="rId3">
            <a:alphaModFix/>
          </a:blip>
          <a:stretch>
            <a:fillRect/>
          </a:stretch>
        </p:blipFill>
        <p:spPr>
          <a:xfrm rot="756493">
            <a:off x="4888624" y="2947175"/>
            <a:ext cx="3785724" cy="1947128"/>
          </a:xfrm>
          <a:prstGeom prst="rect">
            <a:avLst/>
          </a:prstGeom>
          <a:noFill/>
          <a:ln>
            <a:noFill/>
          </a:ln>
        </p:spPr>
      </p:pic>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innerHTML</a:t>
            </a:r>
          </a:p>
          <a:p>
            <a:pPr indent="-228600" lvl="0" marL="457200" marR="0" rtl="0" algn="l">
              <a:lnSpc>
                <a:spcPct val="100000"/>
              </a:lnSpc>
              <a:spcBef>
                <a:spcPts val="230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innerText</a:t>
            </a:r>
          </a:p>
          <a:p>
            <a:pPr indent="-228600" lvl="0" marL="457200" marR="0" rtl="0" algn="l">
              <a:lnSpc>
                <a:spcPct val="100000"/>
              </a:lnSpc>
              <a:spcBef>
                <a:spcPts val="2300"/>
              </a:spcBef>
              <a:spcAft>
                <a:spcPts val="1200"/>
              </a:spcAft>
              <a:buClr>
                <a:schemeClr val="lt1"/>
              </a:buClr>
              <a:buSzPct val="25000"/>
              <a:buFont typeface="Arial"/>
              <a:buNone/>
            </a:pPr>
            <a:r>
              <a:rPr b="0" i="0" lang="en" sz="3000" u="none" cap="none" strike="noStrike">
                <a:solidFill>
                  <a:srgbClr val="E0195D"/>
                </a:solidFill>
                <a:latin typeface="Arial"/>
                <a:ea typeface="Arial"/>
                <a:cs typeface="Arial"/>
                <a:sym typeface="Arial"/>
              </a:rPr>
              <a:t>value</a:t>
            </a:r>
          </a:p>
        </p:txBody>
      </p:sp>
      <p:sp>
        <p:nvSpPr>
          <p:cNvPr id="501" name="Shape 501"/>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000" u="none" cap="none" strike="noStrike">
                <a:solidFill>
                  <a:srgbClr val="E0195D"/>
                </a:solidFill>
                <a:latin typeface="Arial"/>
                <a:ea typeface="Arial"/>
                <a:cs typeface="Arial"/>
                <a:sym typeface="Arial"/>
              </a:rPr>
              <a:t>Manipulando elementos da nossa página</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600" u="none" cap="none" strike="noStrike">
                <a:solidFill>
                  <a:srgbClr val="E0195D"/>
                </a:solidFill>
                <a:latin typeface="Arial"/>
                <a:ea typeface="Arial"/>
                <a:cs typeface="Arial"/>
                <a:sym typeface="Arial"/>
              </a:rPr>
              <a:t>Eventos</a:t>
            </a:r>
          </a:p>
        </p:txBody>
      </p:sp>
      <p:sp>
        <p:nvSpPr>
          <p:cNvPr id="507" name="Shape 50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Avisam quando algo acontece.</a:t>
            </a:r>
          </a:p>
          <a:p>
            <a:pPr indent="0" lvl="0" marL="0" marR="0" rtl="0" algn="l">
              <a:lnSpc>
                <a:spcPct val="100000"/>
              </a:lnSpc>
              <a:spcBef>
                <a:spcPts val="0"/>
              </a:spcBef>
              <a:spcAft>
                <a:spcPts val="0"/>
              </a:spcAft>
              <a:buClr>
                <a:schemeClr val="dk1"/>
              </a:buClr>
              <a:buSzPct val="25000"/>
              <a:buFont typeface="Arial"/>
              <a:buNone/>
            </a:pPr>
            <a:r>
              <a:rPr b="0" i="0" lang="en" sz="1800" u="none" cap="none" strike="noStrike">
                <a:solidFill>
                  <a:srgbClr val="E0195D"/>
                </a:solidFill>
                <a:latin typeface="Arial"/>
                <a:ea typeface="Arial"/>
                <a:cs typeface="Arial"/>
                <a:sym typeface="Arial"/>
              </a:rPr>
              <a:t>Exemplos de eventos:</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Um clique no mouse (onclick)</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O carregamento de uma página ou imagem web (onLoad)</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Quando o mouse passa sobre um anúncio em uma página web (onmouseover)</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Selecionar um campo de entrada em um formulário HTML (onfocus)</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Submeter um formulário HTML (onsubmit)</a:t>
            </a:r>
          </a:p>
          <a:p>
            <a:pPr indent="0" lvl="0" marL="0" marR="0" rtl="0" algn="l">
              <a:lnSpc>
                <a:spcPct val="100000"/>
              </a:lnSpc>
              <a:spcBef>
                <a:spcPts val="0"/>
              </a:spcBef>
              <a:spcAft>
                <a:spcPts val="0"/>
              </a:spcAft>
              <a:buClr>
                <a:schemeClr val="dk1"/>
              </a:buClr>
              <a:buSzPct val="25000"/>
              <a:buFont typeface="Arial"/>
              <a:buNone/>
            </a:pPr>
            <a:r>
              <a:rPr b="0" i="0" lang="en" sz="1400" u="none" cap="none" strike="noStrike">
                <a:solidFill>
                  <a:srgbClr val="E0195D"/>
                </a:solidFill>
                <a:latin typeface="Arial"/>
                <a:ea typeface="Arial"/>
                <a:cs typeface="Arial"/>
                <a:sym typeface="Arial"/>
              </a:rPr>
              <a:t>Pressionar uma tecla (onkeydown)</a:t>
            </a:r>
          </a:p>
          <a:p>
            <a:pPr indent="0" lvl="0" marL="0" marR="0" rtl="0" algn="l">
              <a:lnSpc>
                <a:spcPct val="100000"/>
              </a:lnSpc>
              <a:spcBef>
                <a:spcPts val="0"/>
              </a:spcBef>
              <a:spcAft>
                <a:spcPts val="0"/>
              </a:spcAft>
              <a:buClr>
                <a:schemeClr val="lt1"/>
              </a:buClr>
              <a:buSzPct val="25000"/>
              <a:buFont typeface="Arial"/>
              <a:buNone/>
            </a:pPr>
            <a:r>
              <a:t/>
            </a:r>
            <a:endParaRPr b="0" i="0" sz="1400" u="none" cap="none" strike="noStrike">
              <a:solidFill>
                <a:srgbClr val="E0195D"/>
              </a:solidFill>
              <a:latin typeface="Arial"/>
              <a:ea typeface="Arial"/>
              <a:cs typeface="Arial"/>
              <a:sym typeface="Arial"/>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parentNode</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nextSibling</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previousSibling</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firstChild</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lastChild</a:t>
            </a:r>
          </a:p>
          <a:p>
            <a:pPr indent="-228600" lvl="0" marL="457200" marR="0" rtl="0" algn="l">
              <a:lnSpc>
                <a:spcPct val="100000"/>
              </a:lnSpc>
              <a:spcBef>
                <a:spcPts val="0"/>
              </a:spcBef>
              <a:spcAft>
                <a:spcPts val="0"/>
              </a:spcAft>
              <a:buClr>
                <a:schemeClr val="lt1"/>
              </a:buClr>
              <a:buSzPct val="25000"/>
              <a:buFont typeface="Arial"/>
              <a:buNone/>
            </a:pPr>
            <a:r>
              <a:rPr b="0" i="0" lang="en" sz="3000" u="none" cap="none" strike="noStrike">
                <a:solidFill>
                  <a:srgbClr val="E0195D"/>
                </a:solidFill>
                <a:latin typeface="Arial"/>
                <a:ea typeface="Arial"/>
                <a:cs typeface="Arial"/>
                <a:sym typeface="Arial"/>
              </a:rPr>
              <a:t>childNodes</a:t>
            </a:r>
          </a:p>
        </p:txBody>
      </p:sp>
      <p:sp>
        <p:nvSpPr>
          <p:cNvPr id="513" name="Shape 513"/>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Navegando pelo DOM</a:t>
            </a:r>
          </a:p>
        </p:txBody>
      </p:sp>
      <p:sp>
        <p:nvSpPr>
          <p:cNvPr id="514" name="Shape 514"/>
          <p:cNvSpPr txBox="1"/>
          <p:nvPr/>
        </p:nvSpPr>
        <p:spPr>
          <a:xfrm>
            <a:off x="4512400" y="1200150"/>
            <a:ext cx="3000000" cy="3000000"/>
          </a:xfrm>
          <a:prstGeom prst="rect">
            <a:avLst/>
          </a:prstGeom>
          <a:noFill/>
          <a:ln>
            <a:noFill/>
          </a:ln>
        </p:spPr>
        <p:txBody>
          <a:bodyPr anchorCtr="0" anchor="ctr" bIns="91425" lIns="91425" rIns="91425" tIns="91425">
            <a:noAutofit/>
          </a:bodyPr>
          <a:lstStyle/>
          <a:p>
            <a:pPr indent="0" lvl="0" marL="0" marR="0" rtl="0" algn="ctr">
              <a:lnSpc>
                <a:spcPct val="115000"/>
              </a:lnSpc>
              <a:spcBef>
                <a:spcPts val="0"/>
              </a:spcBef>
              <a:spcAft>
                <a:spcPts val="1200"/>
              </a:spcAft>
              <a:buClr>
                <a:srgbClr val="FFFFFF"/>
              </a:buClr>
              <a:buSzPct val="25000"/>
              <a:buFont typeface="Arial"/>
              <a:buNone/>
            </a:pPr>
            <a:r>
              <a:rPr b="1" i="0" lang="en" sz="1400" u="none" cap="none" strike="noStrike">
                <a:solidFill>
                  <a:srgbClr val="E0195D"/>
                </a:solidFill>
                <a:latin typeface="Arial"/>
                <a:ea typeface="Arial"/>
                <a:cs typeface="Arial"/>
                <a:sym typeface="Arial"/>
              </a:rPr>
              <a:t>!!!! Atenção !!!! esses métodos podem retornar espaços em branco entre as tags HTML ao invez da primeira tag HTML filha do elemento selecionado causando resultados não esperados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JavaScript e CSS</a:t>
            </a:r>
          </a:p>
        </p:txBody>
      </p:sp>
      <p:sp>
        <p:nvSpPr>
          <p:cNvPr id="520" name="Shape 520"/>
          <p:cNvSpPr txBox="1"/>
          <p:nvPr/>
        </p:nvSpPr>
        <p:spPr>
          <a:xfrm>
            <a:off x="646875" y="441750"/>
            <a:ext cx="79362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Consolas"/>
              <a:buNone/>
            </a:pPr>
            <a:r>
              <a:rPr b="0" i="0" lang="en" sz="1800" u="none" cap="none" strike="noStrike">
                <a:solidFill>
                  <a:srgbClr val="E0195D"/>
                </a:solidFill>
                <a:latin typeface="Consolas"/>
                <a:ea typeface="Consolas"/>
                <a:cs typeface="Consolas"/>
                <a:sym typeface="Consolas"/>
              </a:rPr>
              <a:t>var elemento = document.getElementById('idDoElemento');</a:t>
            </a:r>
          </a:p>
          <a:p>
            <a:pPr indent="0" lvl="0" marL="0" marR="0" rtl="0" algn="l">
              <a:lnSpc>
                <a:spcPct val="100000"/>
              </a:lnSpc>
              <a:spcBef>
                <a:spcPts val="0"/>
              </a:spcBef>
              <a:spcAft>
                <a:spcPts val="0"/>
              </a:spcAft>
              <a:buClr>
                <a:srgbClr val="FFFFFF"/>
              </a:buClr>
              <a:buSzPct val="25000"/>
              <a:buFont typeface="Consolas"/>
              <a:buNone/>
            </a:pPr>
            <a:r>
              <a:rPr b="0" i="0" lang="en" sz="1800" u="none" cap="none" strike="noStrike">
                <a:solidFill>
                  <a:srgbClr val="E0195D"/>
                </a:solidFill>
                <a:latin typeface="Consolas"/>
                <a:ea typeface="Consolas"/>
                <a:cs typeface="Consolas"/>
                <a:sym typeface="Consolas"/>
              </a:rPr>
              <a:t>elemento.style.backgroundColor = #222;</a:t>
            </a:r>
          </a:p>
        </p:txBody>
      </p:sp>
      <p:sp>
        <p:nvSpPr>
          <p:cNvPr id="521" name="Shape 521"/>
          <p:cNvSpPr txBox="1"/>
          <p:nvPr/>
        </p:nvSpPr>
        <p:spPr>
          <a:xfrm>
            <a:off x="1029900" y="2051075"/>
            <a:ext cx="7084198" cy="30000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hlink"/>
              </a:buClr>
              <a:buSzPct val="25000"/>
              <a:buFont typeface="Arial"/>
              <a:buNone/>
            </a:pPr>
            <a:r>
              <a:rPr lang="en" sz="3000" u="sng">
                <a:solidFill>
                  <a:schemeClr val="hlink"/>
                </a:solidFill>
                <a:hlinkClick r:id="rId3"/>
              </a:rPr>
              <a:t>http://goo.gl/YnolUM</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r>
              <a:rPr b="1" i="0" lang="en" sz="3600" u="none" cap="none" strike="noStrike">
                <a:solidFill>
                  <a:srgbClr val="E0195D"/>
                </a:solidFill>
                <a:latin typeface="Arial"/>
                <a:ea typeface="Arial"/>
                <a:cs typeface="Arial"/>
                <a:sym typeface="Arial"/>
              </a:rPr>
              <a:t>Criando elementos dinamicamente</a:t>
            </a:r>
          </a:p>
        </p:txBody>
      </p:sp>
      <p:sp>
        <p:nvSpPr>
          <p:cNvPr id="527" name="Shape 527"/>
          <p:cNvSpPr txBox="1"/>
          <p:nvPr/>
        </p:nvSpPr>
        <p:spPr>
          <a:xfrm>
            <a:off x="362550" y="842500"/>
            <a:ext cx="8686800" cy="1564199"/>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E0195D"/>
                </a:solidFill>
                <a:latin typeface="Arial"/>
                <a:ea typeface="Arial"/>
                <a:cs typeface="Arial"/>
                <a:sym typeface="Arial"/>
              </a:rPr>
              <a:t>var elemento =  document.createElement('elemento');</a:t>
            </a:r>
          </a:p>
          <a:p>
            <a:pPr indent="0" lvl="0" marL="0" marR="0" rtl="0" algn="l">
              <a:lnSpc>
                <a:spcPct val="100000"/>
              </a:lnSpc>
              <a:spcBef>
                <a:spcPts val="0"/>
              </a:spcBef>
              <a:spcAft>
                <a:spcPts val="0"/>
              </a:spcAft>
              <a:buClr>
                <a:srgbClr val="FFFFFF"/>
              </a:buClr>
              <a:buSzPct val="25000"/>
              <a:buFont typeface="Arial"/>
              <a:buNone/>
            </a:pPr>
            <a:r>
              <a:rPr b="0" i="0" lang="en" sz="1800" u="none" cap="none" strike="noStrike">
                <a:solidFill>
                  <a:srgbClr val="E0195D"/>
                </a:solidFill>
                <a:latin typeface="Arial"/>
                <a:ea typeface="Arial"/>
                <a:cs typeface="Arial"/>
                <a:sym typeface="Arial"/>
              </a:rPr>
              <a:t>var ondeVai = document.getElementById('id-do-elemento');</a:t>
            </a:r>
          </a:p>
          <a:p>
            <a:pPr indent="0" lvl="0" marL="0" marR="0" rtl="0" algn="l">
              <a:lnSpc>
                <a:spcPct val="100000"/>
              </a:lnSpc>
              <a:spcBef>
                <a:spcPts val="0"/>
              </a:spcBef>
              <a:spcAft>
                <a:spcPts val="0"/>
              </a:spcAft>
              <a:buClr>
                <a:srgbClr val="FFFFFF"/>
              </a:buClr>
              <a:buSzPct val="25000"/>
              <a:buFont typeface="Arial"/>
              <a:buNone/>
            </a:pPr>
            <a:r>
              <a:rPr b="1" i="1" lang="en" sz="1800" u="none" cap="none" strike="noStrike">
                <a:solidFill>
                  <a:srgbClr val="E0195D"/>
                </a:solidFill>
                <a:latin typeface="Arial"/>
                <a:ea typeface="Arial"/>
                <a:cs typeface="Arial"/>
                <a:sym typeface="Arial"/>
              </a:rPr>
              <a:t>ondeVai.appendChild(elemento);</a:t>
            </a:r>
          </a:p>
        </p:txBody>
      </p:sp>
      <p:sp>
        <p:nvSpPr>
          <p:cNvPr id="528" name="Shape 528"/>
          <p:cNvSpPr txBox="1"/>
          <p:nvPr/>
        </p:nvSpPr>
        <p:spPr>
          <a:xfrm>
            <a:off x="362550" y="3226575"/>
            <a:ext cx="1799099" cy="585899"/>
          </a:xfrm>
          <a:prstGeom prst="rect">
            <a:avLst/>
          </a:prstGeom>
          <a:noFill/>
          <a:ln>
            <a:noFill/>
          </a:ln>
        </p:spPr>
        <p:txBody>
          <a:bodyPr anchorCtr="0" anchor="ctr" bIns="91425" lIns="91425" rIns="91425" tIns="91425">
            <a:noAutofit/>
          </a:bodyPr>
          <a:lstStyle/>
          <a:p>
            <a:pPr indent="0" lvl="0" marL="0" marR="0" rtl="0" algn="l">
              <a:lnSpc>
                <a:spcPct val="145000"/>
              </a:lnSpc>
              <a:spcBef>
                <a:spcPts val="0"/>
              </a:spcBef>
              <a:spcAft>
                <a:spcPts val="0"/>
              </a:spcAft>
              <a:buClr>
                <a:srgbClr val="333333"/>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&lt;div id="conteudo"&gt;</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&lt;/div&gt;</a:t>
            </a:r>
          </a:p>
        </p:txBody>
      </p:sp>
      <p:sp>
        <p:nvSpPr>
          <p:cNvPr id="529" name="Shape 529"/>
          <p:cNvSpPr txBox="1"/>
          <p:nvPr/>
        </p:nvSpPr>
        <p:spPr>
          <a:xfrm>
            <a:off x="2684386" y="2052650"/>
            <a:ext cx="30000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969896"/>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//Selecionando o elemento que irá receber o novo elemento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var conteudo = document.getElementById('conteudo');</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//Criando um novo elemento</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var text = document.createElement('span');</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text.innerText = 'Eu não estava aqui antes';</a:t>
            </a:r>
            <a:br>
              <a:rPr b="0" i="0" lang="en" sz="1000" u="none" cap="none" strike="noStrike">
                <a:solidFill>
                  <a:srgbClr val="E0195D"/>
                </a:solidFill>
                <a:highlight>
                  <a:srgbClr val="F7F7F7"/>
                </a:highlight>
                <a:latin typeface="Consolas"/>
                <a:ea typeface="Consolas"/>
                <a:cs typeface="Consolas"/>
                <a:sym typeface="Consolas"/>
              </a:rPr>
            </a:b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//Usando o método append para colocar o elemento que criamos na div conteudo que selecionamos</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conteudo.appendChild(text);</a:t>
            </a:r>
          </a:p>
        </p:txBody>
      </p:sp>
      <p:sp>
        <p:nvSpPr>
          <p:cNvPr id="530" name="Shape 530"/>
          <p:cNvSpPr/>
          <p:nvPr/>
        </p:nvSpPr>
        <p:spPr>
          <a:xfrm>
            <a:off x="1814425" y="3549950"/>
            <a:ext cx="315600" cy="157800"/>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531" name="Shape 531"/>
          <p:cNvSpPr/>
          <p:nvPr/>
        </p:nvSpPr>
        <p:spPr>
          <a:xfrm>
            <a:off x="5700625" y="3473750"/>
            <a:ext cx="315600" cy="157800"/>
          </a:xfrm>
          <a:prstGeom prst="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E0195D"/>
              </a:solidFill>
              <a:latin typeface="Arial"/>
              <a:ea typeface="Arial"/>
              <a:cs typeface="Arial"/>
              <a:sym typeface="Arial"/>
            </a:endParaRPr>
          </a:p>
        </p:txBody>
      </p:sp>
      <p:sp>
        <p:nvSpPr>
          <p:cNvPr id="532" name="Shape 532"/>
          <p:cNvSpPr txBox="1"/>
          <p:nvPr/>
        </p:nvSpPr>
        <p:spPr>
          <a:xfrm>
            <a:off x="6207125" y="2019525"/>
            <a:ext cx="3000000" cy="3000000"/>
          </a:xfrm>
          <a:prstGeom prst="rect">
            <a:avLst/>
          </a:prstGeom>
          <a:noFill/>
          <a:ln>
            <a:noFill/>
          </a:ln>
        </p:spPr>
        <p:txBody>
          <a:bodyPr anchorCtr="0" anchor="ctr" bIns="91425" lIns="91425" rIns="91425" tIns="91425">
            <a:noAutofit/>
          </a:bodyPr>
          <a:lstStyle/>
          <a:p>
            <a:pPr indent="0" lvl="0" marL="0" marR="0" rtl="0" algn="l">
              <a:lnSpc>
                <a:spcPct val="145000"/>
              </a:lnSpc>
              <a:spcBef>
                <a:spcPts val="0"/>
              </a:spcBef>
              <a:spcAft>
                <a:spcPts val="0"/>
              </a:spcAft>
              <a:buClr>
                <a:srgbClr val="333333"/>
              </a:buClr>
              <a:buSzPct val="25000"/>
              <a:buFont typeface="Consolas"/>
              <a:buNone/>
            </a:pPr>
            <a:r>
              <a:rPr b="0" i="0" lang="en" sz="1000" u="none" cap="none" strike="noStrike">
                <a:solidFill>
                  <a:srgbClr val="E0195D"/>
                </a:solidFill>
                <a:highlight>
                  <a:srgbClr val="F7F7F7"/>
                </a:highlight>
                <a:latin typeface="Consolas"/>
                <a:ea typeface="Consolas"/>
                <a:cs typeface="Consolas"/>
                <a:sym typeface="Consolas"/>
              </a:rPr>
              <a:t>&lt;div id="conteudo"&gt;</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  &lt;span&gt;Eu não estava aqui antes&lt;/span&gt;</a:t>
            </a:r>
            <a:br>
              <a:rPr b="0" i="0" lang="en" sz="1000" u="none" cap="none" strike="noStrike">
                <a:solidFill>
                  <a:srgbClr val="E0195D"/>
                </a:solidFill>
                <a:highlight>
                  <a:srgbClr val="F7F7F7"/>
                </a:highlight>
                <a:latin typeface="Consolas"/>
                <a:ea typeface="Consolas"/>
                <a:cs typeface="Consolas"/>
                <a:sym typeface="Consolas"/>
              </a:rPr>
            </a:br>
            <a:r>
              <a:rPr b="0" i="0" lang="en" sz="1000" u="none" cap="none" strike="noStrike">
                <a:solidFill>
                  <a:srgbClr val="E0195D"/>
                </a:solidFill>
                <a:highlight>
                  <a:srgbClr val="F7F7F7"/>
                </a:highlight>
                <a:latin typeface="Consolas"/>
                <a:ea typeface="Consolas"/>
                <a:cs typeface="Consolas"/>
                <a:sym typeface="Consolas"/>
              </a:rPr>
              <a:t>&lt;/div&gt;</a:t>
            </a:r>
          </a:p>
        </p:txBody>
      </p:sp>
      <p:sp>
        <p:nvSpPr>
          <p:cNvPr id="533" name="Shape 533"/>
          <p:cNvSpPr txBox="1"/>
          <p:nvPr/>
        </p:nvSpPr>
        <p:spPr>
          <a:xfrm>
            <a:off x="6579275" y="4244225"/>
            <a:ext cx="9087899" cy="10601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9FC5E8"/>
              </a:buClr>
              <a:buSzPct val="25000"/>
              <a:buFont typeface="Arial"/>
              <a:buNone/>
            </a:pPr>
            <a:r>
              <a:rPr b="1" i="1" lang="en" sz="1400" u="sng" cap="none" strike="noStrike">
                <a:solidFill>
                  <a:srgbClr val="E0195D"/>
                </a:solidFill>
                <a:latin typeface="Arial"/>
                <a:ea typeface="Arial"/>
                <a:cs typeface="Arial"/>
                <a:sym typeface="Arial"/>
                <a:hlinkClick r:id="rId3"/>
              </a:rPr>
              <a:t>Mais métodos</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x="0" y="0"/>
          <a:ext cx="0" cy="0"/>
          <a:chOff x="0" y="0"/>
          <a:chExt cx="0" cy="0"/>
        </a:xfrm>
      </p:grpSpPr>
      <p:sp>
        <p:nvSpPr>
          <p:cNvPr id="538" name="Shape 538"/>
          <p:cNvSpPr txBox="1"/>
          <p:nvPr>
            <p:ph type="ctrTitle"/>
          </p:nvPr>
        </p:nvSpPr>
        <p:spPr>
          <a:xfrm>
            <a:off x="685800" y="1583341"/>
            <a:ext cx="7772400" cy="1159798"/>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lt1"/>
              </a:buClr>
              <a:buSzPct val="25000"/>
              <a:buFont typeface="Arial"/>
              <a:buNone/>
            </a:pPr>
            <a:r>
              <a:rPr b="1" i="0" lang="en" sz="4800" u="none" cap="none" strike="noStrike">
                <a:solidFill>
                  <a:srgbClr val="E0195D"/>
                </a:solidFill>
                <a:latin typeface="Arial"/>
                <a:ea typeface="Arial"/>
                <a:cs typeface="Arial"/>
                <a:sym typeface="Arial"/>
              </a:rPr>
              <a:t>Projeto Final</a:t>
            </a:r>
          </a:p>
        </p:txBody>
      </p:sp>
      <p:sp>
        <p:nvSpPr>
          <p:cNvPr id="539" name="Shape 539"/>
          <p:cNvSpPr txBox="1"/>
          <p:nvPr>
            <p:ph idx="1" type="subTitle"/>
          </p:nvPr>
        </p:nvSpPr>
        <p:spPr>
          <a:xfrm>
            <a:off x="685800" y="2840052"/>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1200" u="none" cap="none" strike="noStrike">
                <a:solidFill>
                  <a:srgbClr val="E0195D"/>
                </a:solidFill>
                <a:latin typeface="Arial"/>
                <a:ea typeface="Arial"/>
                <a:cs typeface="Arial"/>
                <a:sym typeface="Arial"/>
              </a:rPr>
              <a:t>Mais Atributos: https://developer.mozilla.org/pt-BR/docs/HTML/Attributes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pic>
        <p:nvPicPr>
          <p:cNvPr id="79" name="Shape 79"/>
          <p:cNvPicPr preferRelativeResize="0"/>
          <p:nvPr/>
        </p:nvPicPr>
        <p:blipFill>
          <a:blip r:embed="rId3">
            <a:alphaModFix/>
          </a:blip>
          <a:stretch>
            <a:fillRect/>
          </a:stretch>
        </p:blipFill>
        <p:spPr>
          <a:xfrm>
            <a:off x="316275" y="1092400"/>
            <a:ext cx="7303400" cy="3833449"/>
          </a:xfrm>
          <a:prstGeom prst="rect">
            <a:avLst/>
          </a:prstGeom>
          <a:noFill/>
          <a:ln>
            <a:noFill/>
          </a:ln>
        </p:spPr>
      </p:pic>
      <p:sp>
        <p:nvSpPr>
          <p:cNvPr id="80" name="Shape 80"/>
          <p:cNvSpPr txBox="1"/>
          <p:nvPr/>
        </p:nvSpPr>
        <p:spPr>
          <a:xfrm>
            <a:off x="514175" y="155805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81" name="Shape 81"/>
          <p:cNvSpPr txBox="1"/>
          <p:nvPr/>
        </p:nvSpPr>
        <p:spPr>
          <a:xfrm>
            <a:off x="345925" y="318625"/>
            <a:ext cx="7920000" cy="582599"/>
          </a:xfrm>
          <a:prstGeom prst="rect">
            <a:avLst/>
          </a:prstGeom>
          <a:noFill/>
          <a:ln>
            <a:noFill/>
          </a:ln>
        </p:spPr>
        <p:txBody>
          <a:bodyPr anchorCtr="0" anchor="t" bIns="91425" lIns="91425" rIns="91425" tIns="91425">
            <a:noAutofit/>
          </a:bodyPr>
          <a:lstStyle/>
          <a:p>
            <a:pPr lvl="0">
              <a:spcBef>
                <a:spcPts val="0"/>
              </a:spcBef>
              <a:buNone/>
            </a:pPr>
            <a:r>
              <a:rPr lang="en" sz="3000">
                <a:solidFill>
                  <a:srgbClr val="E0195D"/>
                </a:solidFill>
              </a:rPr>
              <a:t>Estrutura do HTML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 </a:t>
            </a:r>
          </a:p>
        </p:txBody>
      </p:sp>
      <p:sp>
        <p:nvSpPr>
          <p:cNvPr id="87" name="Shape 87"/>
          <p:cNvSpPr txBox="1"/>
          <p:nvPr/>
        </p:nvSpPr>
        <p:spPr>
          <a:xfrm>
            <a:off x="514175" y="155805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88" name="Shape 88"/>
          <p:cNvSpPr txBox="1"/>
          <p:nvPr/>
        </p:nvSpPr>
        <p:spPr>
          <a:xfrm>
            <a:off x="345925" y="318625"/>
            <a:ext cx="7920000" cy="582599"/>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E0195D"/>
                </a:solidFill>
              </a:rPr>
              <a:t>Atributos</a:t>
            </a:r>
          </a:p>
        </p:txBody>
      </p:sp>
      <p:sp>
        <p:nvSpPr>
          <p:cNvPr id="89" name="Shape 89"/>
          <p:cNvSpPr txBox="1"/>
          <p:nvPr/>
        </p:nvSpPr>
        <p:spPr>
          <a:xfrm>
            <a:off x="464275" y="1001400"/>
            <a:ext cx="8020199" cy="1702199"/>
          </a:xfrm>
          <a:prstGeom prst="rect">
            <a:avLst/>
          </a:prstGeom>
          <a:noFill/>
          <a:ln>
            <a:noFill/>
          </a:ln>
        </p:spPr>
        <p:txBody>
          <a:bodyPr anchorCtr="0" anchor="t" bIns="91425" lIns="91425" rIns="91425" tIns="91425">
            <a:noAutofit/>
          </a:bodyPr>
          <a:lstStyle/>
          <a:p>
            <a:pPr lvl="0" rtl="0">
              <a:lnSpc>
                <a:spcPct val="115000"/>
              </a:lnSpc>
              <a:spcBef>
                <a:spcPts val="0"/>
              </a:spcBef>
              <a:spcAft>
                <a:spcPts val="1200"/>
              </a:spcAft>
              <a:buClr>
                <a:schemeClr val="dk1"/>
              </a:buClr>
              <a:buSzPct val="61111"/>
              <a:buFont typeface="Arial"/>
              <a:buNone/>
            </a:pPr>
            <a:r>
              <a:rPr lang="en" sz="1800">
                <a:solidFill>
                  <a:srgbClr val="666666"/>
                </a:solidFill>
                <a:highlight>
                  <a:srgbClr val="FFFFFF"/>
                </a:highlight>
              </a:rPr>
              <a:t>Uma Tag html pode possuir atributos, que são informações adicionais relacionadas aquela tag, atributos normalmente possuem duas partes:</a:t>
            </a:r>
          </a:p>
          <a:p>
            <a:pPr indent="-342900" lvl="0" marL="457200" rtl="0">
              <a:lnSpc>
                <a:spcPct val="115000"/>
              </a:lnSpc>
              <a:spcBef>
                <a:spcPts val="0"/>
              </a:spcBef>
              <a:spcAft>
                <a:spcPts val="1200"/>
              </a:spcAft>
              <a:buClr>
                <a:srgbClr val="666666"/>
              </a:buClr>
              <a:buSzPct val="100000"/>
            </a:pPr>
            <a:r>
              <a:rPr lang="en" sz="1800">
                <a:solidFill>
                  <a:srgbClr val="666666"/>
                </a:solidFill>
                <a:highlight>
                  <a:srgbClr val="FFFFFF"/>
                </a:highlight>
              </a:rPr>
              <a:t>Nome do atributo</a:t>
            </a:r>
          </a:p>
          <a:p>
            <a:pPr indent="-342900" lvl="0" marL="457200" rtl="0">
              <a:lnSpc>
                <a:spcPct val="115000"/>
              </a:lnSpc>
              <a:spcBef>
                <a:spcPts val="0"/>
              </a:spcBef>
              <a:spcAft>
                <a:spcPts val="1200"/>
              </a:spcAft>
              <a:buClr>
                <a:srgbClr val="666666"/>
              </a:buClr>
              <a:buSzPct val="100000"/>
            </a:pPr>
            <a:r>
              <a:rPr lang="en" sz="1800">
                <a:solidFill>
                  <a:srgbClr val="666666"/>
                </a:solidFill>
                <a:highlight>
                  <a:srgbClr val="FFFFFF"/>
                </a:highlight>
              </a:rPr>
              <a:t>Valor do atributo</a:t>
            </a:r>
          </a:p>
          <a:p>
            <a:pPr lvl="0">
              <a:spcBef>
                <a:spcPts val="0"/>
              </a:spcBef>
              <a:buNone/>
            </a:pPr>
            <a:r>
              <a:t/>
            </a:r>
            <a:endParaRPr sz="1800">
              <a:solidFill>
                <a:srgbClr val="777777"/>
              </a:solidFill>
            </a:endParaRPr>
          </a:p>
        </p:txBody>
      </p:sp>
      <p:sp>
        <p:nvSpPr>
          <p:cNvPr id="90" name="Shape 90"/>
          <p:cNvSpPr txBox="1"/>
          <p:nvPr/>
        </p:nvSpPr>
        <p:spPr>
          <a:xfrm>
            <a:off x="582650" y="2849425"/>
            <a:ext cx="6217799" cy="1292700"/>
          </a:xfrm>
          <a:prstGeom prst="rect">
            <a:avLst/>
          </a:prstGeom>
          <a:noFill/>
          <a:ln>
            <a:noFill/>
          </a:ln>
        </p:spPr>
        <p:txBody>
          <a:bodyPr anchorCtr="0" anchor="t" bIns="91425" lIns="91425" rIns="91425" tIns="91425">
            <a:noAutofit/>
          </a:bodyPr>
          <a:lstStyle/>
          <a:p>
            <a:pPr lvl="0">
              <a:spcBef>
                <a:spcPts val="0"/>
              </a:spcBef>
              <a:buNone/>
            </a:pPr>
            <a:r>
              <a:rPr lang="en" sz="2400">
                <a:solidFill>
                  <a:srgbClr val="434343"/>
                </a:solidFill>
              </a:rPr>
              <a:t>&lt;input  type =”text”/&gt;</a:t>
            </a:r>
          </a:p>
        </p:txBody>
      </p:sp>
      <p:sp>
        <p:nvSpPr>
          <p:cNvPr id="91" name="Shape 91"/>
          <p:cNvSpPr/>
          <p:nvPr/>
        </p:nvSpPr>
        <p:spPr>
          <a:xfrm>
            <a:off x="582650" y="4032875"/>
            <a:ext cx="1684199" cy="719100"/>
          </a:xfrm>
          <a:prstGeom prst="rect">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Tag input</a:t>
            </a:r>
          </a:p>
        </p:txBody>
      </p:sp>
      <p:sp>
        <p:nvSpPr>
          <p:cNvPr id="92" name="Shape 92"/>
          <p:cNvSpPr/>
          <p:nvPr/>
        </p:nvSpPr>
        <p:spPr>
          <a:xfrm>
            <a:off x="2482925" y="4032875"/>
            <a:ext cx="1684199" cy="719100"/>
          </a:xfrm>
          <a:prstGeom prst="rect">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Atributo: type</a:t>
            </a:r>
          </a:p>
        </p:txBody>
      </p:sp>
      <p:sp>
        <p:nvSpPr>
          <p:cNvPr id="93" name="Shape 93"/>
          <p:cNvSpPr/>
          <p:nvPr/>
        </p:nvSpPr>
        <p:spPr>
          <a:xfrm>
            <a:off x="4383200" y="4032875"/>
            <a:ext cx="1684199" cy="719100"/>
          </a:xfrm>
          <a:prstGeom prst="rect">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Valor: text</a:t>
            </a:r>
          </a:p>
        </p:txBody>
      </p:sp>
      <p:cxnSp>
        <p:nvCxnSpPr>
          <p:cNvPr id="94" name="Shape 94"/>
          <p:cNvCxnSpPr/>
          <p:nvPr/>
        </p:nvCxnSpPr>
        <p:spPr>
          <a:xfrm flipH="1" rot="10800000">
            <a:off x="1083325" y="3331925"/>
            <a:ext cx="200399" cy="582599"/>
          </a:xfrm>
          <a:prstGeom prst="straightConnector1">
            <a:avLst/>
          </a:prstGeom>
          <a:noFill/>
          <a:ln cap="flat" cmpd="sng" w="9525">
            <a:solidFill>
              <a:schemeClr val="dk2"/>
            </a:solidFill>
            <a:prstDash val="solid"/>
            <a:round/>
            <a:headEnd len="lg" w="lg" type="none"/>
            <a:tailEnd len="lg" w="lg" type="none"/>
          </a:ln>
        </p:spPr>
      </p:cxnSp>
      <p:cxnSp>
        <p:nvCxnSpPr>
          <p:cNvPr id="95" name="Shape 95"/>
          <p:cNvCxnSpPr/>
          <p:nvPr/>
        </p:nvCxnSpPr>
        <p:spPr>
          <a:xfrm rot="10800000">
            <a:off x="1993824" y="3304650"/>
            <a:ext cx="673500" cy="664499"/>
          </a:xfrm>
          <a:prstGeom prst="straightConnector1">
            <a:avLst/>
          </a:prstGeom>
          <a:noFill/>
          <a:ln cap="flat" cmpd="sng" w="9525">
            <a:solidFill>
              <a:schemeClr val="dk2"/>
            </a:solidFill>
            <a:prstDash val="solid"/>
            <a:round/>
            <a:headEnd len="lg" w="lg" type="none"/>
            <a:tailEnd len="lg" w="lg" type="none"/>
          </a:ln>
        </p:spPr>
      </p:cxnSp>
      <p:cxnSp>
        <p:nvCxnSpPr>
          <p:cNvPr id="96" name="Shape 96"/>
          <p:cNvCxnSpPr/>
          <p:nvPr/>
        </p:nvCxnSpPr>
        <p:spPr>
          <a:xfrm rot="10800000">
            <a:off x="3386550" y="3213424"/>
            <a:ext cx="1347299" cy="701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