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74" r:id="rId3"/>
    <p:sldId id="275"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4"/>
  </p:normalViewPr>
  <p:slideViewPr>
    <p:cSldViewPr snapToGrid="0">
      <p:cViewPr varScale="1">
        <p:scale>
          <a:sx n="102" d="100"/>
          <a:sy n="102" d="100"/>
        </p:scale>
        <p:origin x="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8310A-01A8-D53D-801B-0B247AB9454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822376B-1B49-2645-BF4E-DC5EA4876F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7DAA55C-4664-FE95-C2AC-F0E33560EBEA}"/>
              </a:ext>
            </a:extLst>
          </p:cNvPr>
          <p:cNvSpPr>
            <a:spLocks noGrp="1"/>
          </p:cNvSpPr>
          <p:nvPr>
            <p:ph type="dt" sz="half" idx="10"/>
          </p:nvPr>
        </p:nvSpPr>
        <p:spPr/>
        <p:txBody>
          <a:bodyPr/>
          <a:lstStyle/>
          <a:p>
            <a:fld id="{C42CFEEA-2FC2-9E4E-9BF2-A463111189A3}" type="datetimeFigureOut">
              <a:rPr lang="en-US" smtClean="0"/>
              <a:t>4/19/24</a:t>
            </a:fld>
            <a:endParaRPr lang="en-US"/>
          </a:p>
        </p:txBody>
      </p:sp>
      <p:sp>
        <p:nvSpPr>
          <p:cNvPr id="5" name="Footer Placeholder 4">
            <a:extLst>
              <a:ext uri="{FF2B5EF4-FFF2-40B4-BE49-F238E27FC236}">
                <a16:creationId xmlns:a16="http://schemas.microsoft.com/office/drawing/2014/main" id="{D7ED4447-A78C-1E81-FE63-0DEF8CC33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DFC7D-307C-BF3E-B999-A5BD58131CD0}"/>
              </a:ext>
            </a:extLst>
          </p:cNvPr>
          <p:cNvSpPr>
            <a:spLocks noGrp="1"/>
          </p:cNvSpPr>
          <p:nvPr>
            <p:ph type="sldNum" sz="quarter" idx="12"/>
          </p:nvPr>
        </p:nvSpPr>
        <p:spPr/>
        <p:txBody>
          <a:bodyPr/>
          <a:lstStyle/>
          <a:p>
            <a:fld id="{772CBA4B-88D1-8A42-BA2F-3C5A14A63293}" type="slidenum">
              <a:rPr lang="en-US" smtClean="0"/>
              <a:t>‹#›</a:t>
            </a:fld>
            <a:endParaRPr lang="en-US"/>
          </a:p>
        </p:txBody>
      </p:sp>
    </p:spTree>
    <p:extLst>
      <p:ext uri="{BB962C8B-B14F-4D97-AF65-F5344CB8AC3E}">
        <p14:creationId xmlns:p14="http://schemas.microsoft.com/office/powerpoint/2010/main" val="2707838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AF14-5699-7BA7-8F6C-064F99B3685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A0B80DD-34B7-97C9-8F70-860123E0CBE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5A4C3C4-8D3A-3687-96DE-571CF004C0A0}"/>
              </a:ext>
            </a:extLst>
          </p:cNvPr>
          <p:cNvSpPr>
            <a:spLocks noGrp="1"/>
          </p:cNvSpPr>
          <p:nvPr>
            <p:ph type="dt" sz="half" idx="10"/>
          </p:nvPr>
        </p:nvSpPr>
        <p:spPr/>
        <p:txBody>
          <a:bodyPr/>
          <a:lstStyle/>
          <a:p>
            <a:fld id="{C42CFEEA-2FC2-9E4E-9BF2-A463111189A3}" type="datetimeFigureOut">
              <a:rPr lang="en-US" smtClean="0"/>
              <a:t>4/19/24</a:t>
            </a:fld>
            <a:endParaRPr lang="en-US"/>
          </a:p>
        </p:txBody>
      </p:sp>
      <p:sp>
        <p:nvSpPr>
          <p:cNvPr id="5" name="Footer Placeholder 4">
            <a:extLst>
              <a:ext uri="{FF2B5EF4-FFF2-40B4-BE49-F238E27FC236}">
                <a16:creationId xmlns:a16="http://schemas.microsoft.com/office/drawing/2014/main" id="{ADFBC0B9-39BE-F4EC-7B7F-D198FE19E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C100D-801B-5B37-6CDD-4710A6D62B47}"/>
              </a:ext>
            </a:extLst>
          </p:cNvPr>
          <p:cNvSpPr>
            <a:spLocks noGrp="1"/>
          </p:cNvSpPr>
          <p:nvPr>
            <p:ph type="sldNum" sz="quarter" idx="12"/>
          </p:nvPr>
        </p:nvSpPr>
        <p:spPr/>
        <p:txBody>
          <a:bodyPr/>
          <a:lstStyle/>
          <a:p>
            <a:fld id="{772CBA4B-88D1-8A42-BA2F-3C5A14A63293}" type="slidenum">
              <a:rPr lang="en-US" smtClean="0"/>
              <a:t>‹#›</a:t>
            </a:fld>
            <a:endParaRPr lang="en-US"/>
          </a:p>
        </p:txBody>
      </p:sp>
    </p:spTree>
    <p:extLst>
      <p:ext uri="{BB962C8B-B14F-4D97-AF65-F5344CB8AC3E}">
        <p14:creationId xmlns:p14="http://schemas.microsoft.com/office/powerpoint/2010/main" val="2627305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87FE6C-5DF7-55C5-C6E4-BD9C3A27914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BA4C715-34B0-1788-2324-ABB9F82D161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2A483B-68E3-885B-8EA5-DF5A34CBF443}"/>
              </a:ext>
            </a:extLst>
          </p:cNvPr>
          <p:cNvSpPr>
            <a:spLocks noGrp="1"/>
          </p:cNvSpPr>
          <p:nvPr>
            <p:ph type="dt" sz="half" idx="10"/>
          </p:nvPr>
        </p:nvSpPr>
        <p:spPr/>
        <p:txBody>
          <a:bodyPr/>
          <a:lstStyle/>
          <a:p>
            <a:fld id="{C42CFEEA-2FC2-9E4E-9BF2-A463111189A3}" type="datetimeFigureOut">
              <a:rPr lang="en-US" smtClean="0"/>
              <a:t>4/19/24</a:t>
            </a:fld>
            <a:endParaRPr lang="en-US"/>
          </a:p>
        </p:txBody>
      </p:sp>
      <p:sp>
        <p:nvSpPr>
          <p:cNvPr id="5" name="Footer Placeholder 4">
            <a:extLst>
              <a:ext uri="{FF2B5EF4-FFF2-40B4-BE49-F238E27FC236}">
                <a16:creationId xmlns:a16="http://schemas.microsoft.com/office/drawing/2014/main" id="{4FDF7184-2132-C8C3-CCA2-F1173DC85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8A72B1-EF5D-C26C-DE30-EC4CDCF070BD}"/>
              </a:ext>
            </a:extLst>
          </p:cNvPr>
          <p:cNvSpPr>
            <a:spLocks noGrp="1"/>
          </p:cNvSpPr>
          <p:nvPr>
            <p:ph type="sldNum" sz="quarter" idx="12"/>
          </p:nvPr>
        </p:nvSpPr>
        <p:spPr/>
        <p:txBody>
          <a:bodyPr/>
          <a:lstStyle/>
          <a:p>
            <a:fld id="{772CBA4B-88D1-8A42-BA2F-3C5A14A63293}" type="slidenum">
              <a:rPr lang="en-US" smtClean="0"/>
              <a:t>‹#›</a:t>
            </a:fld>
            <a:endParaRPr lang="en-US"/>
          </a:p>
        </p:txBody>
      </p:sp>
    </p:spTree>
    <p:extLst>
      <p:ext uri="{BB962C8B-B14F-4D97-AF65-F5344CB8AC3E}">
        <p14:creationId xmlns:p14="http://schemas.microsoft.com/office/powerpoint/2010/main" val="3722235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a:xfrm>
            <a:off x="1" y="0"/>
            <a:ext cx="12203372" cy="736270"/>
          </a:xfrm>
          <a:prstGeom prst="rect">
            <a:avLst/>
          </a:prstGeom>
          <a:gradFill>
            <a:gsLst>
              <a:gs pos="1000">
                <a:srgbClr val="166018"/>
              </a:gs>
              <a:gs pos="52000">
                <a:srgbClr val="00B0F0"/>
              </a:gs>
              <a:gs pos="100000">
                <a:schemeClr val="tx2">
                  <a:lumMod val="75000"/>
                </a:schemeClr>
              </a:gs>
              <a:gs pos="100000">
                <a:srgbClr val="4D0808"/>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prstClr val="white"/>
                </a:solidFill>
                <a:latin typeface="Franklin Gothic Demi" pitchFamily="34" charset="0"/>
              </a:rPr>
              <a:t>INDIAN INSTITUTE OF TECHNOLOGY ROORKEE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70527" y="-1281"/>
            <a:ext cx="1007771" cy="732103"/>
          </a:xfrm>
          <a:prstGeom prst="rect">
            <a:avLst/>
          </a:prstGeom>
        </p:spPr>
      </p:pic>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6150"/>
            <a:ext cx="12178303" cy="185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012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10885714" y="-1480"/>
            <a:ext cx="1306287" cy="961360"/>
          </a:xfrm>
          <a:prstGeom prst="rect">
            <a:avLst/>
          </a:prstGeom>
        </p:spPr>
      </p:pic>
      <p:cxnSp>
        <p:nvCxnSpPr>
          <p:cNvPr id="8" name="Straight Connector 7"/>
          <p:cNvCxnSpPr/>
          <p:nvPr userDrawn="1"/>
        </p:nvCxnSpPr>
        <p:spPr>
          <a:xfrm>
            <a:off x="0" y="990600"/>
            <a:ext cx="12192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756400"/>
            <a:ext cx="12192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952263" y="6447292"/>
            <a:ext cx="22225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userDrawn="1"/>
        </p:nvPicPr>
        <p:blipFill>
          <a:blip r:embed="rId4">
            <a:lum bright="3000"/>
          </a:blip>
          <a:stretch>
            <a:fillRect/>
          </a:stretch>
        </p:blipFill>
        <p:spPr>
          <a:xfrm>
            <a:off x="2497430" y="2118212"/>
            <a:ext cx="7095541" cy="3510576"/>
          </a:xfrm>
          <a:prstGeom prst="rect">
            <a:avLst/>
          </a:prstGeom>
        </p:spPr>
      </p:pic>
      <p:sp>
        <p:nvSpPr>
          <p:cNvPr id="17" name="Slide Number Placeholder 5"/>
          <p:cNvSpPr txBox="1">
            <a:spLocks/>
          </p:cNvSpPr>
          <p:nvPr userDrawn="1"/>
        </p:nvSpPr>
        <p:spPr>
          <a:xfrm>
            <a:off x="11176001" y="6607628"/>
            <a:ext cx="1016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z="1400" smtClean="0"/>
              <a:pPr algn="r">
                <a:defRPr/>
              </a:pPr>
              <a:t>‹#›</a:t>
            </a:fld>
            <a:endParaRPr lang="en-US" altLang="en-US" sz="1400" dirty="0"/>
          </a:p>
        </p:txBody>
      </p:sp>
      <p:sp>
        <p:nvSpPr>
          <p:cNvPr id="11" name="Title 1"/>
          <p:cNvSpPr>
            <a:spLocks noGrp="1"/>
          </p:cNvSpPr>
          <p:nvPr>
            <p:ph type="title"/>
          </p:nvPr>
        </p:nvSpPr>
        <p:spPr>
          <a:xfrm>
            <a:off x="240872" y="202991"/>
            <a:ext cx="9389440" cy="554587"/>
          </a:xfrm>
        </p:spPr>
        <p:txBody>
          <a:bodyPr/>
          <a:lstStyle>
            <a:lvl1pPr algn="l">
              <a:defRPr sz="3200" b="1"/>
            </a:lvl1pPr>
          </a:lstStyle>
          <a:p>
            <a:r>
              <a:rPr lang="en-US" dirty="0"/>
              <a:t>Click to edit Master title style</a:t>
            </a:r>
            <a:endParaRPr lang="en-IN" dirty="0"/>
          </a:p>
        </p:txBody>
      </p:sp>
      <p:sp>
        <p:nvSpPr>
          <p:cNvPr id="12" name="Content Placeholder 3"/>
          <p:cNvSpPr>
            <a:spLocks noGrp="1"/>
          </p:cNvSpPr>
          <p:nvPr>
            <p:ph sz="half" idx="2"/>
          </p:nvPr>
        </p:nvSpPr>
        <p:spPr>
          <a:xfrm>
            <a:off x="240871" y="1173984"/>
            <a:ext cx="11690849" cy="5223272"/>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36726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68E7-994D-6143-7A9F-3EE753A00C1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3C2BB19-EEDD-06E6-24D3-B3CA08FBB1C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C436729-B8DB-4D3C-BAF0-DB49D93E3BD7}"/>
              </a:ext>
            </a:extLst>
          </p:cNvPr>
          <p:cNvSpPr>
            <a:spLocks noGrp="1"/>
          </p:cNvSpPr>
          <p:nvPr>
            <p:ph type="dt" sz="half" idx="10"/>
          </p:nvPr>
        </p:nvSpPr>
        <p:spPr/>
        <p:txBody>
          <a:bodyPr/>
          <a:lstStyle/>
          <a:p>
            <a:fld id="{C42CFEEA-2FC2-9E4E-9BF2-A463111189A3}" type="datetimeFigureOut">
              <a:rPr lang="en-US" smtClean="0"/>
              <a:t>4/19/24</a:t>
            </a:fld>
            <a:endParaRPr lang="en-US"/>
          </a:p>
        </p:txBody>
      </p:sp>
      <p:sp>
        <p:nvSpPr>
          <p:cNvPr id="5" name="Footer Placeholder 4">
            <a:extLst>
              <a:ext uri="{FF2B5EF4-FFF2-40B4-BE49-F238E27FC236}">
                <a16:creationId xmlns:a16="http://schemas.microsoft.com/office/drawing/2014/main" id="{8D7DEFDD-9617-4D57-0C97-BBF9F5A35F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9AB7E-BCA3-8E8A-624D-5B60CEA78E04}"/>
              </a:ext>
            </a:extLst>
          </p:cNvPr>
          <p:cNvSpPr>
            <a:spLocks noGrp="1"/>
          </p:cNvSpPr>
          <p:nvPr>
            <p:ph type="sldNum" sz="quarter" idx="12"/>
          </p:nvPr>
        </p:nvSpPr>
        <p:spPr/>
        <p:txBody>
          <a:bodyPr/>
          <a:lstStyle/>
          <a:p>
            <a:fld id="{772CBA4B-88D1-8A42-BA2F-3C5A14A63293}" type="slidenum">
              <a:rPr lang="en-US" smtClean="0"/>
              <a:t>‹#›</a:t>
            </a:fld>
            <a:endParaRPr lang="en-US"/>
          </a:p>
        </p:txBody>
      </p:sp>
    </p:spTree>
    <p:extLst>
      <p:ext uri="{BB962C8B-B14F-4D97-AF65-F5344CB8AC3E}">
        <p14:creationId xmlns:p14="http://schemas.microsoft.com/office/powerpoint/2010/main" val="4187678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ECA04-D6B9-ED67-A47C-6F08437684C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8AF4175-16F5-B237-7BC1-BA535B8AB1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4DE1FB8-E029-B7DF-9BE1-CA8DDB94A3BF}"/>
              </a:ext>
            </a:extLst>
          </p:cNvPr>
          <p:cNvSpPr>
            <a:spLocks noGrp="1"/>
          </p:cNvSpPr>
          <p:nvPr>
            <p:ph type="dt" sz="half" idx="10"/>
          </p:nvPr>
        </p:nvSpPr>
        <p:spPr/>
        <p:txBody>
          <a:bodyPr/>
          <a:lstStyle/>
          <a:p>
            <a:fld id="{C42CFEEA-2FC2-9E4E-9BF2-A463111189A3}" type="datetimeFigureOut">
              <a:rPr lang="en-US" smtClean="0"/>
              <a:t>4/19/24</a:t>
            </a:fld>
            <a:endParaRPr lang="en-US"/>
          </a:p>
        </p:txBody>
      </p:sp>
      <p:sp>
        <p:nvSpPr>
          <p:cNvPr id="5" name="Footer Placeholder 4">
            <a:extLst>
              <a:ext uri="{FF2B5EF4-FFF2-40B4-BE49-F238E27FC236}">
                <a16:creationId xmlns:a16="http://schemas.microsoft.com/office/drawing/2014/main" id="{B5BABC56-6A4B-B4FE-6D77-89FF832122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A0DAE2-4FE2-4BF2-9F2C-2C94B77BCFFA}"/>
              </a:ext>
            </a:extLst>
          </p:cNvPr>
          <p:cNvSpPr>
            <a:spLocks noGrp="1"/>
          </p:cNvSpPr>
          <p:nvPr>
            <p:ph type="sldNum" sz="quarter" idx="12"/>
          </p:nvPr>
        </p:nvSpPr>
        <p:spPr/>
        <p:txBody>
          <a:bodyPr/>
          <a:lstStyle/>
          <a:p>
            <a:fld id="{772CBA4B-88D1-8A42-BA2F-3C5A14A63293}" type="slidenum">
              <a:rPr lang="en-US" smtClean="0"/>
              <a:t>‹#›</a:t>
            </a:fld>
            <a:endParaRPr lang="en-US"/>
          </a:p>
        </p:txBody>
      </p:sp>
    </p:spTree>
    <p:extLst>
      <p:ext uri="{BB962C8B-B14F-4D97-AF65-F5344CB8AC3E}">
        <p14:creationId xmlns:p14="http://schemas.microsoft.com/office/powerpoint/2010/main" val="135540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20931-6E9E-0F13-C557-5DC70115F30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AF098AC-6CD0-DF0B-AF93-71CB1648472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FA8E505-8B95-3351-2DAF-8D7B539391E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50D2970-B48F-EE6F-9C29-6E75DDFEA368}"/>
              </a:ext>
            </a:extLst>
          </p:cNvPr>
          <p:cNvSpPr>
            <a:spLocks noGrp="1"/>
          </p:cNvSpPr>
          <p:nvPr>
            <p:ph type="dt" sz="half" idx="10"/>
          </p:nvPr>
        </p:nvSpPr>
        <p:spPr/>
        <p:txBody>
          <a:bodyPr/>
          <a:lstStyle/>
          <a:p>
            <a:fld id="{C42CFEEA-2FC2-9E4E-9BF2-A463111189A3}" type="datetimeFigureOut">
              <a:rPr lang="en-US" smtClean="0"/>
              <a:t>4/19/24</a:t>
            </a:fld>
            <a:endParaRPr lang="en-US"/>
          </a:p>
        </p:txBody>
      </p:sp>
      <p:sp>
        <p:nvSpPr>
          <p:cNvPr id="6" name="Footer Placeholder 5">
            <a:extLst>
              <a:ext uri="{FF2B5EF4-FFF2-40B4-BE49-F238E27FC236}">
                <a16:creationId xmlns:a16="http://schemas.microsoft.com/office/drawing/2014/main" id="{AC861948-A4A9-73CB-6335-6B152F14CB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E9220F-3063-CAA6-9946-6E0D8515729E}"/>
              </a:ext>
            </a:extLst>
          </p:cNvPr>
          <p:cNvSpPr>
            <a:spLocks noGrp="1"/>
          </p:cNvSpPr>
          <p:nvPr>
            <p:ph type="sldNum" sz="quarter" idx="12"/>
          </p:nvPr>
        </p:nvSpPr>
        <p:spPr/>
        <p:txBody>
          <a:bodyPr/>
          <a:lstStyle/>
          <a:p>
            <a:fld id="{772CBA4B-88D1-8A42-BA2F-3C5A14A63293}" type="slidenum">
              <a:rPr lang="en-US" smtClean="0"/>
              <a:t>‹#›</a:t>
            </a:fld>
            <a:endParaRPr lang="en-US"/>
          </a:p>
        </p:txBody>
      </p:sp>
    </p:spTree>
    <p:extLst>
      <p:ext uri="{BB962C8B-B14F-4D97-AF65-F5344CB8AC3E}">
        <p14:creationId xmlns:p14="http://schemas.microsoft.com/office/powerpoint/2010/main" val="2570302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026A-1E51-8C69-219E-CA12F91C31D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535DE2E-9E69-24CA-DD6B-9224F34FE6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403CC4A-48F7-E55C-21DB-334E8A218E7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FC5E98F-EFB2-2B27-C73E-3A44C0ADF8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C29FFBD-C37E-FDEF-3A58-CB7F6F58D56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8C8B8CE-BA70-8662-F92B-58666B9980FF}"/>
              </a:ext>
            </a:extLst>
          </p:cNvPr>
          <p:cNvSpPr>
            <a:spLocks noGrp="1"/>
          </p:cNvSpPr>
          <p:nvPr>
            <p:ph type="dt" sz="half" idx="10"/>
          </p:nvPr>
        </p:nvSpPr>
        <p:spPr/>
        <p:txBody>
          <a:bodyPr/>
          <a:lstStyle/>
          <a:p>
            <a:fld id="{C42CFEEA-2FC2-9E4E-9BF2-A463111189A3}" type="datetimeFigureOut">
              <a:rPr lang="en-US" smtClean="0"/>
              <a:t>4/19/24</a:t>
            </a:fld>
            <a:endParaRPr lang="en-US"/>
          </a:p>
        </p:txBody>
      </p:sp>
      <p:sp>
        <p:nvSpPr>
          <p:cNvPr id="8" name="Footer Placeholder 7">
            <a:extLst>
              <a:ext uri="{FF2B5EF4-FFF2-40B4-BE49-F238E27FC236}">
                <a16:creationId xmlns:a16="http://schemas.microsoft.com/office/drawing/2014/main" id="{7F4C3BB7-014C-D895-DD19-A585F4B0D4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9110B1-A653-6432-DC4C-765F7C9DB43B}"/>
              </a:ext>
            </a:extLst>
          </p:cNvPr>
          <p:cNvSpPr>
            <a:spLocks noGrp="1"/>
          </p:cNvSpPr>
          <p:nvPr>
            <p:ph type="sldNum" sz="quarter" idx="12"/>
          </p:nvPr>
        </p:nvSpPr>
        <p:spPr/>
        <p:txBody>
          <a:bodyPr/>
          <a:lstStyle/>
          <a:p>
            <a:fld id="{772CBA4B-88D1-8A42-BA2F-3C5A14A63293}" type="slidenum">
              <a:rPr lang="en-US" smtClean="0"/>
              <a:t>‹#›</a:t>
            </a:fld>
            <a:endParaRPr lang="en-US"/>
          </a:p>
        </p:txBody>
      </p:sp>
    </p:spTree>
    <p:extLst>
      <p:ext uri="{BB962C8B-B14F-4D97-AF65-F5344CB8AC3E}">
        <p14:creationId xmlns:p14="http://schemas.microsoft.com/office/powerpoint/2010/main" val="901634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E7B21-A8F3-AA4F-4229-24B8A3294E0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12CDE4E-98DF-769C-95CD-A438DC3068E7}"/>
              </a:ext>
            </a:extLst>
          </p:cNvPr>
          <p:cNvSpPr>
            <a:spLocks noGrp="1"/>
          </p:cNvSpPr>
          <p:nvPr>
            <p:ph type="dt" sz="half" idx="10"/>
          </p:nvPr>
        </p:nvSpPr>
        <p:spPr/>
        <p:txBody>
          <a:bodyPr/>
          <a:lstStyle/>
          <a:p>
            <a:fld id="{C42CFEEA-2FC2-9E4E-9BF2-A463111189A3}" type="datetimeFigureOut">
              <a:rPr lang="en-US" smtClean="0"/>
              <a:t>4/19/24</a:t>
            </a:fld>
            <a:endParaRPr lang="en-US"/>
          </a:p>
        </p:txBody>
      </p:sp>
      <p:sp>
        <p:nvSpPr>
          <p:cNvPr id="4" name="Footer Placeholder 3">
            <a:extLst>
              <a:ext uri="{FF2B5EF4-FFF2-40B4-BE49-F238E27FC236}">
                <a16:creationId xmlns:a16="http://schemas.microsoft.com/office/drawing/2014/main" id="{AD2232A3-0BF2-25C1-4BB4-BBADB0DB31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4F5648-0006-2142-3EA5-D2EB19AF7B58}"/>
              </a:ext>
            </a:extLst>
          </p:cNvPr>
          <p:cNvSpPr>
            <a:spLocks noGrp="1"/>
          </p:cNvSpPr>
          <p:nvPr>
            <p:ph type="sldNum" sz="quarter" idx="12"/>
          </p:nvPr>
        </p:nvSpPr>
        <p:spPr/>
        <p:txBody>
          <a:bodyPr/>
          <a:lstStyle/>
          <a:p>
            <a:fld id="{772CBA4B-88D1-8A42-BA2F-3C5A14A63293}" type="slidenum">
              <a:rPr lang="en-US" smtClean="0"/>
              <a:t>‹#›</a:t>
            </a:fld>
            <a:endParaRPr lang="en-US"/>
          </a:p>
        </p:txBody>
      </p:sp>
    </p:spTree>
    <p:extLst>
      <p:ext uri="{BB962C8B-B14F-4D97-AF65-F5344CB8AC3E}">
        <p14:creationId xmlns:p14="http://schemas.microsoft.com/office/powerpoint/2010/main" val="1153913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E6F16B-ECEB-AECF-0741-EEDA652FBA31}"/>
              </a:ext>
            </a:extLst>
          </p:cNvPr>
          <p:cNvSpPr>
            <a:spLocks noGrp="1"/>
          </p:cNvSpPr>
          <p:nvPr>
            <p:ph type="dt" sz="half" idx="10"/>
          </p:nvPr>
        </p:nvSpPr>
        <p:spPr/>
        <p:txBody>
          <a:bodyPr/>
          <a:lstStyle/>
          <a:p>
            <a:fld id="{C42CFEEA-2FC2-9E4E-9BF2-A463111189A3}" type="datetimeFigureOut">
              <a:rPr lang="en-US" smtClean="0"/>
              <a:t>4/19/24</a:t>
            </a:fld>
            <a:endParaRPr lang="en-US"/>
          </a:p>
        </p:txBody>
      </p:sp>
      <p:sp>
        <p:nvSpPr>
          <p:cNvPr id="3" name="Footer Placeholder 2">
            <a:extLst>
              <a:ext uri="{FF2B5EF4-FFF2-40B4-BE49-F238E27FC236}">
                <a16:creationId xmlns:a16="http://schemas.microsoft.com/office/drawing/2014/main" id="{1FF322C5-F316-DFDF-B141-67DAD1077A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85EFD4-1D78-4190-C09C-9BC133B5050A}"/>
              </a:ext>
            </a:extLst>
          </p:cNvPr>
          <p:cNvSpPr>
            <a:spLocks noGrp="1"/>
          </p:cNvSpPr>
          <p:nvPr>
            <p:ph type="sldNum" sz="quarter" idx="12"/>
          </p:nvPr>
        </p:nvSpPr>
        <p:spPr/>
        <p:txBody>
          <a:bodyPr/>
          <a:lstStyle/>
          <a:p>
            <a:fld id="{772CBA4B-88D1-8A42-BA2F-3C5A14A63293}" type="slidenum">
              <a:rPr lang="en-US" smtClean="0"/>
              <a:t>‹#›</a:t>
            </a:fld>
            <a:endParaRPr lang="en-US"/>
          </a:p>
        </p:txBody>
      </p:sp>
    </p:spTree>
    <p:extLst>
      <p:ext uri="{BB962C8B-B14F-4D97-AF65-F5344CB8AC3E}">
        <p14:creationId xmlns:p14="http://schemas.microsoft.com/office/powerpoint/2010/main" val="546741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15734-EA48-9841-2AB1-E6E42058A46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4A2E1F5-375D-8A26-D04C-B4E972B68E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C045B71-85DE-8F9E-C660-D8FCC97FF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AF1BFD0-0994-E19D-CF35-2CA63C8376C6}"/>
              </a:ext>
            </a:extLst>
          </p:cNvPr>
          <p:cNvSpPr>
            <a:spLocks noGrp="1"/>
          </p:cNvSpPr>
          <p:nvPr>
            <p:ph type="dt" sz="half" idx="10"/>
          </p:nvPr>
        </p:nvSpPr>
        <p:spPr/>
        <p:txBody>
          <a:bodyPr/>
          <a:lstStyle/>
          <a:p>
            <a:fld id="{C42CFEEA-2FC2-9E4E-9BF2-A463111189A3}" type="datetimeFigureOut">
              <a:rPr lang="en-US" smtClean="0"/>
              <a:t>4/19/24</a:t>
            </a:fld>
            <a:endParaRPr lang="en-US"/>
          </a:p>
        </p:txBody>
      </p:sp>
      <p:sp>
        <p:nvSpPr>
          <p:cNvPr id="6" name="Footer Placeholder 5">
            <a:extLst>
              <a:ext uri="{FF2B5EF4-FFF2-40B4-BE49-F238E27FC236}">
                <a16:creationId xmlns:a16="http://schemas.microsoft.com/office/drawing/2014/main" id="{04267F24-D24D-7A88-8671-99ADC77F3B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6DE355-D292-5145-57CC-BFD47C93E8A1}"/>
              </a:ext>
            </a:extLst>
          </p:cNvPr>
          <p:cNvSpPr>
            <a:spLocks noGrp="1"/>
          </p:cNvSpPr>
          <p:nvPr>
            <p:ph type="sldNum" sz="quarter" idx="12"/>
          </p:nvPr>
        </p:nvSpPr>
        <p:spPr/>
        <p:txBody>
          <a:bodyPr/>
          <a:lstStyle/>
          <a:p>
            <a:fld id="{772CBA4B-88D1-8A42-BA2F-3C5A14A63293}" type="slidenum">
              <a:rPr lang="en-US" smtClean="0"/>
              <a:t>‹#›</a:t>
            </a:fld>
            <a:endParaRPr lang="en-US"/>
          </a:p>
        </p:txBody>
      </p:sp>
    </p:spTree>
    <p:extLst>
      <p:ext uri="{BB962C8B-B14F-4D97-AF65-F5344CB8AC3E}">
        <p14:creationId xmlns:p14="http://schemas.microsoft.com/office/powerpoint/2010/main" val="379128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4249F-F1DF-8D31-427B-9F9FCDBEDEA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DCEFD7D-E24A-20CA-38E6-7907840F60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EF54D6-A7B9-0A91-D430-480C5217D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00F853F-283A-A5FE-3DE3-B03A4915F4A6}"/>
              </a:ext>
            </a:extLst>
          </p:cNvPr>
          <p:cNvSpPr>
            <a:spLocks noGrp="1"/>
          </p:cNvSpPr>
          <p:nvPr>
            <p:ph type="dt" sz="half" idx="10"/>
          </p:nvPr>
        </p:nvSpPr>
        <p:spPr/>
        <p:txBody>
          <a:bodyPr/>
          <a:lstStyle/>
          <a:p>
            <a:fld id="{C42CFEEA-2FC2-9E4E-9BF2-A463111189A3}" type="datetimeFigureOut">
              <a:rPr lang="en-US" smtClean="0"/>
              <a:t>4/19/24</a:t>
            </a:fld>
            <a:endParaRPr lang="en-US"/>
          </a:p>
        </p:txBody>
      </p:sp>
      <p:sp>
        <p:nvSpPr>
          <p:cNvPr id="6" name="Footer Placeholder 5">
            <a:extLst>
              <a:ext uri="{FF2B5EF4-FFF2-40B4-BE49-F238E27FC236}">
                <a16:creationId xmlns:a16="http://schemas.microsoft.com/office/drawing/2014/main" id="{929DA858-583A-CACD-DCB8-AE3FB15115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B18ACE-E3E8-06E2-6FAD-B4963CA1669F}"/>
              </a:ext>
            </a:extLst>
          </p:cNvPr>
          <p:cNvSpPr>
            <a:spLocks noGrp="1"/>
          </p:cNvSpPr>
          <p:nvPr>
            <p:ph type="sldNum" sz="quarter" idx="12"/>
          </p:nvPr>
        </p:nvSpPr>
        <p:spPr/>
        <p:txBody>
          <a:bodyPr/>
          <a:lstStyle/>
          <a:p>
            <a:fld id="{772CBA4B-88D1-8A42-BA2F-3C5A14A63293}" type="slidenum">
              <a:rPr lang="en-US" smtClean="0"/>
              <a:t>‹#›</a:t>
            </a:fld>
            <a:endParaRPr lang="en-US"/>
          </a:p>
        </p:txBody>
      </p:sp>
    </p:spTree>
    <p:extLst>
      <p:ext uri="{BB962C8B-B14F-4D97-AF65-F5344CB8AC3E}">
        <p14:creationId xmlns:p14="http://schemas.microsoft.com/office/powerpoint/2010/main" val="1555407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5A1040-E279-E5E3-1CF8-7A27F6892D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61A19E7-2618-92DB-6B93-C61DBD8D03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F93822-40BA-22B0-9BD4-6DD3C4A607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2CFEEA-2FC2-9E4E-9BF2-A463111189A3}" type="datetimeFigureOut">
              <a:rPr lang="en-US" smtClean="0"/>
              <a:t>4/19/24</a:t>
            </a:fld>
            <a:endParaRPr lang="en-US"/>
          </a:p>
        </p:txBody>
      </p:sp>
      <p:sp>
        <p:nvSpPr>
          <p:cNvPr id="5" name="Footer Placeholder 4">
            <a:extLst>
              <a:ext uri="{FF2B5EF4-FFF2-40B4-BE49-F238E27FC236}">
                <a16:creationId xmlns:a16="http://schemas.microsoft.com/office/drawing/2014/main" id="{6F24369E-C45A-26B8-5351-7F75D9DC17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6367E6-0CCC-A753-9058-01E2D0401D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CBA4B-88D1-8A42-BA2F-3C5A14A63293}" type="slidenum">
              <a:rPr lang="en-US" smtClean="0"/>
              <a:t>‹#›</a:t>
            </a:fld>
            <a:endParaRPr lang="en-US"/>
          </a:p>
        </p:txBody>
      </p:sp>
    </p:spTree>
    <p:extLst>
      <p:ext uri="{BB962C8B-B14F-4D97-AF65-F5344CB8AC3E}">
        <p14:creationId xmlns:p14="http://schemas.microsoft.com/office/powerpoint/2010/main" val="1027037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gi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2593520" y="1128713"/>
            <a:ext cx="7247166" cy="933968"/>
          </a:xfrm>
        </p:spPr>
        <p:txBody>
          <a:bodyPr>
            <a:normAutofit/>
          </a:bodyPr>
          <a:lstStyle>
            <a:lvl1pPr algn="ctr">
              <a:defRPr sz="2800" b="1">
                <a:latin typeface="+mn-lt"/>
              </a:defRPr>
            </a:lvl1pPr>
          </a:lstStyle>
          <a:p>
            <a:r>
              <a:rPr lang="en-IN" dirty="0"/>
              <a:t>Algorithms of Inverse Reinforcement Learning</a:t>
            </a:r>
          </a:p>
        </p:txBody>
      </p:sp>
      <p:sp>
        <p:nvSpPr>
          <p:cNvPr id="9" name="Text Placeholder 2"/>
          <p:cNvSpPr>
            <a:spLocks noGrp="1"/>
          </p:cNvSpPr>
          <p:nvPr>
            <p:ph type="body" idx="4294967295"/>
          </p:nvPr>
        </p:nvSpPr>
        <p:spPr>
          <a:xfrm>
            <a:off x="2593520" y="2928939"/>
            <a:ext cx="7247166" cy="500062"/>
          </a:xfrm>
        </p:spPr>
        <p:txBody>
          <a:bodyPr anchor="b"/>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Meet Thakkar (20122011), Krudant (20122021)</a:t>
            </a:r>
          </a:p>
        </p:txBody>
      </p:sp>
      <p:sp>
        <p:nvSpPr>
          <p:cNvPr id="14" name="Text Placeholder 2"/>
          <p:cNvSpPr>
            <a:spLocks noGrp="1"/>
          </p:cNvSpPr>
          <p:nvPr>
            <p:ph type="body" idx="4294967295"/>
          </p:nvPr>
        </p:nvSpPr>
        <p:spPr>
          <a:xfrm>
            <a:off x="2593520" y="3647611"/>
            <a:ext cx="7247166" cy="423370"/>
          </a:xfrm>
        </p:spPr>
        <p:txBody>
          <a:bodyPr anchor="b"/>
          <a:lstStyle>
            <a:lvl1pPr marL="0" indent="0" algn="ctr">
              <a:buNone/>
              <a:defRPr sz="18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Instructor : Prof. Manu Gupta</a:t>
            </a:r>
          </a:p>
        </p:txBody>
      </p:sp>
      <p:sp>
        <p:nvSpPr>
          <p:cNvPr id="15" name="Text Placeholder 2"/>
          <p:cNvSpPr>
            <a:spLocks noGrp="1"/>
          </p:cNvSpPr>
          <p:nvPr>
            <p:ph type="body" idx="4294967295"/>
          </p:nvPr>
        </p:nvSpPr>
        <p:spPr>
          <a:xfrm>
            <a:off x="2593520" y="2284125"/>
            <a:ext cx="7247166" cy="423370"/>
          </a:xfrm>
        </p:spPr>
        <p:txBody>
          <a:bodyPr anchor="b"/>
          <a:lstStyle>
            <a:lvl1pPr marL="0" indent="0" algn="ctr">
              <a:buNone/>
              <a:defRPr sz="2000" b="1" i="1">
                <a:solidFill>
                  <a:srgbClr val="00009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AID-554 Reinforcement Learning : Course Project</a:t>
            </a:r>
          </a:p>
        </p:txBody>
      </p:sp>
    </p:spTree>
    <p:extLst>
      <p:ext uri="{BB962C8B-B14F-4D97-AF65-F5344CB8AC3E}">
        <p14:creationId xmlns:p14="http://schemas.microsoft.com/office/powerpoint/2010/main" val="202677207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E441-A6F1-83A5-C3AD-CA4D13B71271}"/>
              </a:ext>
            </a:extLst>
          </p:cNvPr>
          <p:cNvSpPr>
            <a:spLocks noGrp="1"/>
          </p:cNvSpPr>
          <p:nvPr>
            <p:ph type="title"/>
          </p:nvPr>
        </p:nvSpPr>
        <p:spPr>
          <a:xfrm>
            <a:off x="240871" y="278394"/>
            <a:ext cx="9389440" cy="554587"/>
          </a:xfrm>
        </p:spPr>
        <p:txBody>
          <a:bodyPr/>
          <a:lstStyle/>
          <a:p>
            <a:r>
              <a:rPr lang="en-US" dirty="0">
                <a:latin typeface="+mn-lt"/>
              </a:rPr>
              <a:t>Infinite State Space</a:t>
            </a:r>
          </a:p>
        </p:txBody>
      </p:sp>
      <p:sp>
        <p:nvSpPr>
          <p:cNvPr id="5" name="TextBox 4">
            <a:extLst>
              <a:ext uri="{FF2B5EF4-FFF2-40B4-BE49-F238E27FC236}">
                <a16:creationId xmlns:a16="http://schemas.microsoft.com/office/drawing/2014/main" id="{166C5B89-D6AF-A8FA-F03C-F7B62F726B57}"/>
              </a:ext>
            </a:extLst>
          </p:cNvPr>
          <p:cNvSpPr txBox="1"/>
          <p:nvPr/>
        </p:nvSpPr>
        <p:spPr>
          <a:xfrm>
            <a:off x="240871" y="1265129"/>
            <a:ext cx="11690849" cy="430887"/>
          </a:xfrm>
          <a:prstGeom prst="rect">
            <a:avLst/>
          </a:prstGeom>
          <a:noFill/>
        </p:spPr>
        <p:txBody>
          <a:bodyPr wrap="square">
            <a:spAutoFit/>
          </a:bodyPr>
          <a:lstStyle/>
          <a:p>
            <a:pPr lvl="1"/>
            <a:endParaRPr lang="en-US" sz="2200" b="1" dirty="0"/>
          </a:p>
        </p:txBody>
      </p:sp>
      <p:sp>
        <p:nvSpPr>
          <p:cNvPr id="6" name="TextBox 5">
            <a:extLst>
              <a:ext uri="{FF2B5EF4-FFF2-40B4-BE49-F238E27FC236}">
                <a16:creationId xmlns:a16="http://schemas.microsoft.com/office/drawing/2014/main" id="{7FE6E192-72AA-08FB-254C-3DF42F3D1358}"/>
              </a:ext>
            </a:extLst>
          </p:cNvPr>
          <p:cNvSpPr txBox="1"/>
          <p:nvPr/>
        </p:nvSpPr>
        <p:spPr>
          <a:xfrm>
            <a:off x="240871" y="1226341"/>
            <a:ext cx="11710258" cy="369332"/>
          </a:xfrm>
          <a:prstGeom prst="rect">
            <a:avLst/>
          </a:prstGeom>
          <a:noFill/>
        </p:spPr>
        <p:txBody>
          <a:bodyPr wrap="square">
            <a:spAutoFit/>
          </a:bodyPr>
          <a:lstStyle/>
          <a:p>
            <a:pPr algn="l"/>
            <a:endParaRPr lang="en-US" dirty="0"/>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EF4BC948-1EC7-FE33-D854-40E263383313}"/>
                  </a:ext>
                </a:extLst>
              </p:cNvPr>
              <p:cNvSpPr txBox="1"/>
              <p:nvPr/>
            </p:nvSpPr>
            <p:spPr>
              <a:xfrm>
                <a:off x="260280" y="1317918"/>
                <a:ext cx="11690849" cy="4893647"/>
              </a:xfrm>
              <a:prstGeom prst="rect">
                <a:avLst/>
              </a:prstGeom>
              <a:noFill/>
            </p:spPr>
            <p:txBody>
              <a:bodyPr wrap="square">
                <a:spAutoFit/>
              </a:bodyPr>
              <a:lstStyle/>
              <a:p>
                <a:pPr algn="l">
                  <a:buFont typeface="Arial" panose="020B0604020202020204" pitchFamily="34" charset="0"/>
                  <a:buChar char="•"/>
                </a:pPr>
                <a:r>
                  <a:rPr lang="en-IN" sz="2400" b="1" i="0" u="none" strike="noStrike" dirty="0">
                    <a:effectLst/>
                    <a:latin typeface="Söhne"/>
                  </a:rPr>
                  <a:t> Infinite State Spaces</a:t>
                </a:r>
                <a:r>
                  <a:rPr lang="en-IN" sz="2400" b="0" i="0" u="none" strike="noStrike" dirty="0">
                    <a:effectLst/>
                    <a:latin typeface="Söhne"/>
                  </a:rPr>
                  <a:t>: Infinite-state Markov Decision Processes (MDPs) are defined similarly to finite-state MDPs but with the state space </a:t>
                </a:r>
                <a:r>
                  <a:rPr lang="en-IN" sz="2400" b="0" i="1" u="none" strike="noStrike" dirty="0">
                    <a:effectLst/>
                    <a:latin typeface="KaTeX_Math"/>
                  </a:rPr>
                  <a:t>S</a:t>
                </a:r>
                <a:r>
                  <a:rPr lang="en-IN" sz="2400" b="0" i="0" u="none" strike="noStrike" dirty="0">
                    <a:effectLst/>
                    <a:latin typeface="Söhne"/>
                  </a:rPr>
                  <a:t> being </a:t>
                </a:r>
              </a:p>
              <a:p>
                <a:pPr algn="l">
                  <a:buFont typeface="Arial" panose="020B0604020202020204" pitchFamily="34" charset="0"/>
                  <a:buChar char="•"/>
                </a:pPr>
                <a:endParaRPr lang="en-IN" sz="2400" b="1" i="0" u="none" strike="noStrike" dirty="0">
                  <a:effectLst/>
                  <a:latin typeface="Söhne"/>
                </a:endParaRPr>
              </a:p>
              <a:p>
                <a:pPr algn="l">
                  <a:buFont typeface="Arial" panose="020B0604020202020204" pitchFamily="34" charset="0"/>
                  <a:buChar char="•"/>
                </a:pPr>
                <a:r>
                  <a:rPr lang="en-IN" sz="2400" b="1" i="0" u="none" strike="noStrike" dirty="0">
                    <a:effectLst/>
                    <a:latin typeface="Söhne"/>
                  </a:rPr>
                  <a:t> Reward Function</a:t>
                </a:r>
                <a:r>
                  <a:rPr lang="en-IN" sz="2400" b="0" i="0" u="none" strike="noStrike" dirty="0">
                    <a:effectLst/>
                    <a:latin typeface="Söhne"/>
                  </a:rPr>
                  <a:t>: In this setting, the reward function </a:t>
                </a:r>
                <a:r>
                  <a:rPr lang="en-IN" sz="2400" b="0" i="1" u="none" strike="noStrike" dirty="0">
                    <a:effectLst/>
                    <a:latin typeface="KaTeX_Math"/>
                  </a:rPr>
                  <a:t>R</a:t>
                </a:r>
                <a:r>
                  <a:rPr lang="en-IN" sz="2400" b="0" i="0" u="none" strike="noStrike" dirty="0">
                    <a:effectLst/>
                    <a:latin typeface="Söhne"/>
                  </a:rPr>
                  <a:t> maps from </a:t>
                </a:r>
                <a:r>
                  <a:rPr lang="en-IN" sz="2400" b="0" i="1" u="none" strike="noStrike" dirty="0">
                    <a:effectLst/>
                    <a:latin typeface="KaTeX_Math"/>
                  </a:rPr>
                  <a:t>S</a:t>
                </a:r>
                <a:r>
                  <a:rPr lang="en-IN" sz="2400" b="0" i="0" u="none" strike="noStrike" dirty="0">
                    <a:effectLst/>
                    <a:latin typeface="Söhne"/>
                  </a:rPr>
                  <a:t> to the real numbers, and a linear approximation for </a:t>
                </a:r>
                <a:r>
                  <a:rPr lang="en-IN" sz="2400" b="0" i="1" u="none" strike="noStrike" dirty="0">
                    <a:effectLst/>
                    <a:latin typeface="Söhne"/>
                  </a:rPr>
                  <a:t>R</a:t>
                </a:r>
                <a:r>
                  <a:rPr lang="en-IN" sz="2400" b="0" i="0" u="none" strike="noStrike" dirty="0">
                    <a:effectLst/>
                    <a:latin typeface="Söhne"/>
                  </a:rPr>
                  <a:t> is used, expressed as a sum of fixed, known, bounded basis functions multiplied by unknown parameters </a:t>
                </a:r>
                <a14:m>
                  <m:oMath xmlns:m="http://schemas.openxmlformats.org/officeDocument/2006/math">
                    <m:r>
                      <a:rPr lang="en-IN" sz="2400" b="0" i="1" u="none" strike="noStrike" smtClean="0">
                        <a:effectLst/>
                        <a:latin typeface="Cambria Math" panose="02040503050406030204" pitchFamily="18" charset="0"/>
                        <a:ea typeface="Cambria Math" panose="02040503050406030204" pitchFamily="18" charset="0"/>
                      </a:rPr>
                      <m:t>∝</m:t>
                    </m:r>
                  </m:oMath>
                </a14:m>
                <a:r>
                  <a:rPr lang="en-IN" sz="2400" b="0" i="1" u="none" strike="noStrike" baseline="-25000" dirty="0" err="1">
                    <a:effectLst/>
                    <a:latin typeface="KaTeX_Math"/>
                  </a:rPr>
                  <a:t>i</a:t>
                </a:r>
                <a:r>
                  <a:rPr lang="en-IN" sz="2400" b="0" i="0" u="none" strike="noStrike" dirty="0">
                    <a:effectLst/>
                    <a:latin typeface="KaTeX_Main"/>
                  </a:rPr>
                  <a:t>​</a:t>
                </a:r>
                <a:r>
                  <a:rPr lang="en-IN" sz="2400" b="0" i="0" u="none" strike="noStrike" dirty="0">
                    <a:effectLst/>
                    <a:latin typeface="Söhne"/>
                  </a:rPr>
                  <a:t>.</a:t>
                </a:r>
              </a:p>
              <a:p>
                <a:pPr algn="l">
                  <a:buFont typeface="Arial" panose="020B0604020202020204" pitchFamily="34" charset="0"/>
                  <a:buChar char="•"/>
                </a:pPr>
                <a:endParaRPr lang="en-IN" sz="2400" b="0" i="0" u="none" strike="noStrike" dirty="0">
                  <a:effectLst/>
                  <a:latin typeface="Söhne"/>
                </a:endParaRPr>
              </a:p>
              <a:p>
                <a:pPr>
                  <a:buFont typeface="Arial" panose="020B0604020202020204" pitchFamily="34" charset="0"/>
                  <a:buChar char="•"/>
                </a:pPr>
                <a:r>
                  <a:rPr lang="en-IN" sz="2400" b="1" i="0" u="none" strike="noStrike" dirty="0">
                    <a:effectLst/>
                    <a:latin typeface="Söhne"/>
                  </a:rPr>
                  <a:t> Linear Programming Formulation</a:t>
                </a:r>
                <a:r>
                  <a:rPr lang="en-IN" sz="2400" b="0" i="0" u="none" strike="noStrike" dirty="0">
                    <a:effectLst/>
                    <a:latin typeface="Söhne"/>
                  </a:rPr>
                  <a:t>: A linear programming formulation is applied where </a:t>
                </a:r>
                <a:r>
                  <a:rPr lang="en-IN" sz="2400" b="0" i="1" u="none" strike="noStrike" dirty="0">
                    <a:effectLst/>
                    <a:latin typeface="KaTeX_Math"/>
                  </a:rPr>
                  <a:t>V</a:t>
                </a:r>
                <a:r>
                  <a:rPr lang="en-IN" sz="2400" b="0" i="1" u="none" strike="noStrike" baseline="-25000" dirty="0">
                    <a:effectLst/>
                    <a:latin typeface="KaTeX_Math"/>
                  </a:rPr>
                  <a:t>i</a:t>
                </a:r>
                <a:r>
                  <a:rPr lang="en-IN" sz="2400" b="0" i="0" u="none" strike="noStrike" dirty="0">
                    <a:effectLst/>
                    <a:latin typeface="KaTeX_Main"/>
                  </a:rPr>
                  <a:t>​</a:t>
                </a:r>
                <a:r>
                  <a:rPr lang="en-IN" sz="2400" b="0" i="0" u="none" strike="noStrike" dirty="0">
                    <a:effectLst/>
                    <a:latin typeface="Söhne"/>
                  </a:rPr>
                  <a:t> denotes the value function of policy </a:t>
                </a:r>
                <a14:m>
                  <m:oMath xmlns:m="http://schemas.openxmlformats.org/officeDocument/2006/math">
                    <m:r>
                      <a:rPr lang="en-IN" sz="2400" b="0" i="1" u="none" strike="noStrike" smtClean="0">
                        <a:effectLst/>
                        <a:latin typeface="Cambria Math" panose="02040503050406030204" pitchFamily="18" charset="0"/>
                        <a:ea typeface="Cambria Math" panose="02040503050406030204" pitchFamily="18" charset="0"/>
                      </a:rPr>
                      <m:t>𝜋</m:t>
                    </m:r>
                  </m:oMath>
                </a14:m>
                <a:r>
                  <a:rPr lang="en-IN" sz="2400" b="0" i="0" u="none" strike="noStrike" dirty="0">
                    <a:effectLst/>
                    <a:latin typeface="Söhne"/>
                  </a:rPr>
                  <a:t>, and the value function </a:t>
                </a:r>
                <a:r>
                  <a:rPr lang="en-IN" sz="2400" b="0" i="1" u="none" strike="noStrike" dirty="0">
                    <a:effectLst/>
                    <a:latin typeface="KaTeX_Math"/>
                  </a:rPr>
                  <a:t>V</a:t>
                </a:r>
                <a14:m>
                  <m:oMath xmlns:m="http://schemas.openxmlformats.org/officeDocument/2006/math">
                    <m:r>
                      <a:rPr lang="en-IN" sz="2400" i="1">
                        <a:latin typeface="Cambria Math" panose="02040503050406030204" pitchFamily="18" charset="0"/>
                        <a:ea typeface="Cambria Math" panose="02040503050406030204" pitchFamily="18" charset="0"/>
                      </a:rPr>
                      <m:t>𝜋</m:t>
                    </m:r>
                  </m:oMath>
                </a14:m>
                <a:r>
                  <a:rPr lang="el-GR" sz="2400" b="0" i="0" u="none" strike="noStrike" dirty="0">
                    <a:effectLst/>
                    <a:latin typeface="Söhne"/>
                  </a:rPr>
                  <a:t> </a:t>
                </a:r>
                <a:r>
                  <a:rPr lang="en-IN" sz="2400" b="0" i="0" u="none" strike="noStrike" dirty="0">
                    <a:effectLst/>
                    <a:latin typeface="Söhne"/>
                  </a:rPr>
                  <a:t>when the reward function is given by Equation below is expressed linearly.</a:t>
                </a:r>
              </a:p>
              <a:p>
                <a:pPr algn="l">
                  <a:buFont typeface="Arial" panose="020B0604020202020204" pitchFamily="34" charset="0"/>
                  <a:buChar char="•"/>
                </a:pPr>
                <a:endParaRPr lang="en-IN" sz="2400" dirty="0">
                  <a:latin typeface="Söhne"/>
                </a:endParaRPr>
              </a:p>
              <a:p>
                <a:pPr algn="l">
                  <a:buFont typeface="Arial" panose="020B0604020202020204" pitchFamily="34" charset="0"/>
                  <a:buChar char="•"/>
                </a:pPr>
                <a:endParaRPr lang="en-IN" sz="2400" b="0" i="0" u="none" strike="noStrike" dirty="0">
                  <a:effectLst/>
                  <a:latin typeface="Söhne"/>
                </a:endParaRPr>
              </a:p>
              <a:p>
                <a:pPr algn="l">
                  <a:buFont typeface="Arial" panose="020B0604020202020204" pitchFamily="34" charset="0"/>
                  <a:buChar char="•"/>
                </a:pPr>
                <a:endParaRPr lang="en-IN" sz="2400" b="0" i="0" u="none" strike="noStrike" dirty="0">
                  <a:effectLst/>
                  <a:latin typeface="Söhne"/>
                </a:endParaRPr>
              </a:p>
            </p:txBody>
          </p:sp>
        </mc:Choice>
        <mc:Fallback>
          <p:sp>
            <p:nvSpPr>
              <p:cNvPr id="9" name="TextBox 8">
                <a:extLst>
                  <a:ext uri="{FF2B5EF4-FFF2-40B4-BE49-F238E27FC236}">
                    <a16:creationId xmlns:a16="http://schemas.microsoft.com/office/drawing/2014/main" id="{EF4BC948-1EC7-FE33-D854-40E263383313}"/>
                  </a:ext>
                </a:extLst>
              </p:cNvPr>
              <p:cNvSpPr txBox="1">
                <a:spLocks noRot="1" noChangeAspect="1" noMove="1" noResize="1" noEditPoints="1" noAdjustHandles="1" noChangeArrowheads="1" noChangeShapeType="1" noTextEdit="1"/>
              </p:cNvSpPr>
              <p:nvPr/>
            </p:nvSpPr>
            <p:spPr>
              <a:xfrm>
                <a:off x="260280" y="1317918"/>
                <a:ext cx="11690849" cy="4893647"/>
              </a:xfrm>
              <a:prstGeom prst="rect">
                <a:avLst/>
              </a:prstGeom>
              <a:blipFill>
                <a:blip r:embed="rId2"/>
                <a:stretch>
                  <a:fillRect l="-869" t="-1034" r="-76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81A779B-476B-9B44-C17F-4553288180FB}"/>
                  </a:ext>
                </a:extLst>
              </p:cNvPr>
              <p:cNvSpPr txBox="1"/>
              <p:nvPr/>
            </p:nvSpPr>
            <p:spPr>
              <a:xfrm>
                <a:off x="5998613" y="1734804"/>
                <a:ext cx="2143305" cy="33855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sz="2200" i="1" smtClean="0">
                              <a:latin typeface="Cambria Math" panose="02040503050406030204" pitchFamily="18" charset="0"/>
                              <a:ea typeface="Cambria Math" panose="02040503050406030204" pitchFamily="18" charset="0"/>
                            </a:rPr>
                          </m:ctrlPr>
                        </m:sSupPr>
                        <m:e>
                          <m:r>
                            <a:rPr lang="en-US" sz="2200" i="1" smtClean="0">
                              <a:latin typeface="Cambria Math" panose="02040503050406030204" pitchFamily="18" charset="0"/>
                              <a:ea typeface="Cambria Math" panose="02040503050406030204" pitchFamily="18" charset="0"/>
                            </a:rPr>
                            <m:t>ℝ</m:t>
                          </m:r>
                        </m:e>
                        <m:sup>
                          <m:r>
                            <a:rPr lang="en-US" sz="2200" b="0" i="1" smtClean="0">
                              <a:latin typeface="Cambria Math" panose="02040503050406030204" pitchFamily="18" charset="0"/>
                              <a:ea typeface="Cambria Math" panose="02040503050406030204" pitchFamily="18" charset="0"/>
                            </a:rPr>
                            <m:t>𝑛</m:t>
                          </m:r>
                        </m:sup>
                      </m:sSup>
                    </m:oMath>
                  </m:oMathPara>
                </a14:m>
                <a:endParaRPr lang="en-US" sz="2200" dirty="0"/>
              </a:p>
            </p:txBody>
          </p:sp>
        </mc:Choice>
        <mc:Fallback>
          <p:sp>
            <p:nvSpPr>
              <p:cNvPr id="10" name="TextBox 9">
                <a:extLst>
                  <a:ext uri="{FF2B5EF4-FFF2-40B4-BE49-F238E27FC236}">
                    <a16:creationId xmlns:a16="http://schemas.microsoft.com/office/drawing/2014/main" id="{181A779B-476B-9B44-C17F-4553288180FB}"/>
                  </a:ext>
                </a:extLst>
              </p:cNvPr>
              <p:cNvSpPr txBox="1">
                <a:spLocks noRot="1" noChangeAspect="1" noMove="1" noResize="1" noEditPoints="1" noAdjustHandles="1" noChangeArrowheads="1" noChangeShapeType="1" noTextEdit="1"/>
              </p:cNvSpPr>
              <p:nvPr/>
            </p:nvSpPr>
            <p:spPr>
              <a:xfrm>
                <a:off x="5998613" y="1734804"/>
                <a:ext cx="2143305" cy="338554"/>
              </a:xfrm>
              <a:prstGeom prst="rect">
                <a:avLst/>
              </a:prstGeom>
              <a:blipFill>
                <a:blip r:embed="rId3"/>
                <a:stretch>
                  <a:fillRect b="-7143"/>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8F0DA51C-D5A1-2DFA-7246-8558B60D88F2}"/>
              </a:ext>
            </a:extLst>
          </p:cNvPr>
          <p:cNvPicPr>
            <a:picLocks noChangeAspect="1"/>
          </p:cNvPicPr>
          <p:nvPr/>
        </p:nvPicPr>
        <p:blipFill>
          <a:blip r:embed="rId4"/>
          <a:stretch>
            <a:fillRect/>
          </a:stretch>
        </p:blipFill>
        <p:spPr>
          <a:xfrm>
            <a:off x="1754514" y="5226602"/>
            <a:ext cx="7772400" cy="810114"/>
          </a:xfrm>
          <a:prstGeom prst="rect">
            <a:avLst/>
          </a:prstGeom>
        </p:spPr>
      </p:pic>
    </p:spTree>
    <p:extLst>
      <p:ext uri="{BB962C8B-B14F-4D97-AF65-F5344CB8AC3E}">
        <p14:creationId xmlns:p14="http://schemas.microsoft.com/office/powerpoint/2010/main" val="257281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E441-A6F1-83A5-C3AD-CA4D13B71271}"/>
              </a:ext>
            </a:extLst>
          </p:cNvPr>
          <p:cNvSpPr>
            <a:spLocks noGrp="1"/>
          </p:cNvSpPr>
          <p:nvPr>
            <p:ph type="title"/>
          </p:nvPr>
        </p:nvSpPr>
        <p:spPr>
          <a:xfrm>
            <a:off x="240871" y="278394"/>
            <a:ext cx="9389440" cy="554587"/>
          </a:xfrm>
        </p:spPr>
        <p:txBody>
          <a:bodyPr/>
          <a:lstStyle/>
          <a:p>
            <a:r>
              <a:rPr lang="en-US" dirty="0">
                <a:latin typeface="+mn-lt"/>
              </a:rPr>
              <a:t>Infinite State Space</a:t>
            </a:r>
          </a:p>
        </p:txBody>
      </p:sp>
      <p:sp>
        <p:nvSpPr>
          <p:cNvPr id="5" name="TextBox 4">
            <a:extLst>
              <a:ext uri="{FF2B5EF4-FFF2-40B4-BE49-F238E27FC236}">
                <a16:creationId xmlns:a16="http://schemas.microsoft.com/office/drawing/2014/main" id="{166C5B89-D6AF-A8FA-F03C-F7B62F726B57}"/>
              </a:ext>
            </a:extLst>
          </p:cNvPr>
          <p:cNvSpPr txBox="1"/>
          <p:nvPr/>
        </p:nvSpPr>
        <p:spPr>
          <a:xfrm>
            <a:off x="240871" y="1265129"/>
            <a:ext cx="11690849" cy="430887"/>
          </a:xfrm>
          <a:prstGeom prst="rect">
            <a:avLst/>
          </a:prstGeom>
          <a:noFill/>
        </p:spPr>
        <p:txBody>
          <a:bodyPr wrap="square">
            <a:spAutoFit/>
          </a:bodyPr>
          <a:lstStyle/>
          <a:p>
            <a:pPr lvl="1"/>
            <a:endParaRPr lang="en-US" sz="2200" b="1" dirty="0"/>
          </a:p>
        </p:txBody>
      </p:sp>
      <p:sp>
        <p:nvSpPr>
          <p:cNvPr id="6" name="TextBox 5">
            <a:extLst>
              <a:ext uri="{FF2B5EF4-FFF2-40B4-BE49-F238E27FC236}">
                <a16:creationId xmlns:a16="http://schemas.microsoft.com/office/drawing/2014/main" id="{7FE6E192-72AA-08FB-254C-3DF42F3D1358}"/>
              </a:ext>
            </a:extLst>
          </p:cNvPr>
          <p:cNvSpPr txBox="1"/>
          <p:nvPr/>
        </p:nvSpPr>
        <p:spPr>
          <a:xfrm>
            <a:off x="240871" y="1226341"/>
            <a:ext cx="11710258" cy="369332"/>
          </a:xfrm>
          <a:prstGeom prst="rect">
            <a:avLst/>
          </a:prstGeom>
          <a:noFill/>
        </p:spPr>
        <p:txBody>
          <a:bodyPr wrap="square">
            <a:spAutoFit/>
          </a:bodyPr>
          <a:lstStyle/>
          <a:p>
            <a:pPr algn="l"/>
            <a:endParaRPr 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09CF9837-775B-82A6-06E1-3899B4A1C5C7}"/>
                  </a:ext>
                </a:extLst>
              </p:cNvPr>
              <p:cNvSpPr txBox="1"/>
              <p:nvPr/>
            </p:nvSpPr>
            <p:spPr>
              <a:xfrm>
                <a:off x="260280" y="1364840"/>
                <a:ext cx="11671440" cy="4154984"/>
              </a:xfrm>
              <a:prstGeom prst="rect">
                <a:avLst/>
              </a:prstGeom>
              <a:noFill/>
            </p:spPr>
            <p:txBody>
              <a:bodyPr wrap="square">
                <a:spAutoFit/>
              </a:bodyPr>
              <a:lstStyle/>
              <a:p>
                <a:pPr algn="l">
                  <a:buFont typeface="Arial" panose="020B0604020202020204" pitchFamily="34" charset="0"/>
                  <a:buChar char="•"/>
                </a:pPr>
                <a:r>
                  <a:rPr lang="en-IN" sz="2200" b="1" i="0" u="none" strike="noStrike" dirty="0">
                    <a:effectLst/>
                  </a:rPr>
                  <a:t> Challenges with Formulation</a:t>
                </a:r>
                <a:r>
                  <a:rPr lang="en-IN" sz="2200" b="0" i="0" u="none" strike="noStrike" dirty="0">
                    <a:effectLst/>
                  </a:rPr>
                  <a:t>:</a:t>
                </a:r>
              </a:p>
              <a:p>
                <a:pPr algn="l"/>
                <a:r>
                  <a:rPr lang="en-IN" sz="2200" b="0" i="0" u="none" strike="noStrike" dirty="0">
                    <a:effectLst/>
                  </a:rPr>
                  <a:t>  Two main challenges are identified:</a:t>
                </a:r>
              </a:p>
              <a:p>
                <a:pPr marL="1200150" lvl="2" indent="-285750">
                  <a:buFont typeface="Arial" panose="020B0604020202020204" pitchFamily="34" charset="0"/>
                  <a:buChar char="•"/>
                </a:pPr>
                <a:r>
                  <a:rPr lang="en-IN" sz="2200" b="1" i="0" u="none" strike="noStrike" dirty="0">
                    <a:effectLst/>
                  </a:rPr>
                  <a:t>Infinite Constraints</a:t>
                </a:r>
                <a:r>
                  <a:rPr lang="en-IN" sz="2200" b="0" i="0" u="none" strike="noStrike" dirty="0">
                    <a:effectLst/>
                  </a:rPr>
                  <a:t>: Due to infinite state spaces, there are infinitely many constraints, which is computationally challenging. This is addressed by sampling a large but finite subset of states.</a:t>
                </a:r>
              </a:p>
              <a:p>
                <a:pPr marL="1200150" lvl="2" indent="-285750">
                  <a:buFont typeface="Arial" panose="020B0604020202020204" pitchFamily="34" charset="0"/>
                  <a:buChar char="•"/>
                </a:pPr>
                <a:r>
                  <a:rPr lang="en-IN" sz="2200" b="1" i="0" u="none" strike="noStrike" dirty="0">
                    <a:effectLst/>
                  </a:rPr>
                  <a:t>Linear Function Approximation Limitation</a:t>
                </a:r>
                <a:r>
                  <a:rPr lang="en-IN" sz="2200" b="0" i="0" u="none" strike="noStrike" dirty="0">
                    <a:effectLst/>
                  </a:rPr>
                  <a:t>: By restricting to a linear function approximator for </a:t>
                </a:r>
                <a:r>
                  <a:rPr lang="en-IN" sz="2200" b="0" i="1" u="none" strike="noStrike" dirty="0">
                    <a:effectLst/>
                  </a:rPr>
                  <a:t>R</a:t>
                </a:r>
                <a:r>
                  <a:rPr lang="en-IN" sz="2200" b="0" i="0" u="none" strike="noStrike" dirty="0">
                    <a:effectLst/>
                  </a:rPr>
                  <a:t>, not all reward functions may be expressed, potentially limiting optimality. To address this, some constraints are relaxed, with a penalty for violations.</a:t>
                </a:r>
              </a:p>
              <a:p>
                <a:pPr marL="1200150" lvl="2" indent="-285750">
                  <a:buFont typeface="Arial" panose="020B0604020202020204" pitchFamily="34" charset="0"/>
                  <a:buChar char="•"/>
                </a:pPr>
                <a:endParaRPr lang="en-IN" sz="2200" b="0" i="0" u="none" strike="noStrike" dirty="0">
                  <a:effectLst/>
                </a:endParaRPr>
              </a:p>
              <a:p>
                <a:pPr algn="l">
                  <a:buFont typeface="Arial" panose="020B0604020202020204" pitchFamily="34" charset="0"/>
                  <a:buChar char="•"/>
                </a:pPr>
                <a:r>
                  <a:rPr lang="en-IN" sz="2200" b="1" i="0" u="none" strike="noStrike" dirty="0">
                    <a:effectLst/>
                  </a:rPr>
                  <a:t> Final Linear Programming Formulation</a:t>
                </a:r>
                <a:r>
                  <a:rPr lang="en-IN" sz="2200" b="0" i="0" u="none" strike="noStrike" dirty="0">
                    <a:effectLst/>
                  </a:rPr>
                  <a:t>: </a:t>
                </a:r>
              </a:p>
              <a:p>
                <a:pPr algn="l"/>
                <a:r>
                  <a:rPr lang="en-IN" sz="2200" dirty="0"/>
                  <a:t>  </a:t>
                </a:r>
                <a:r>
                  <a:rPr lang="en-IN" sz="2200" b="0" i="0" u="none" strike="noStrike" dirty="0">
                    <a:effectLst/>
                  </a:rPr>
                  <a:t>The final formulation involves maximizing a combination of expected rewards and penalizing </a:t>
                </a:r>
              </a:p>
              <a:p>
                <a:pPr algn="l"/>
                <a:r>
                  <a:rPr lang="en-IN" sz="2200" dirty="0"/>
                  <a:t>  </a:t>
                </a:r>
                <a:r>
                  <a:rPr lang="en-IN" sz="2200" b="0" i="0" u="none" strike="noStrike" dirty="0">
                    <a:effectLst/>
                  </a:rPr>
                  <a:t>constraint violations, subject to constraints on the parameters </a:t>
                </a:r>
                <a14:m>
                  <m:oMath xmlns:m="http://schemas.openxmlformats.org/officeDocument/2006/math">
                    <m:r>
                      <a:rPr lang="en-IN" sz="2200" b="0" i="1" u="none" strike="noStrike" smtClean="0">
                        <a:effectLst/>
                        <a:latin typeface="Cambria Math" panose="02040503050406030204" pitchFamily="18" charset="0"/>
                        <a:ea typeface="Cambria Math" panose="02040503050406030204" pitchFamily="18" charset="0"/>
                      </a:rPr>
                      <m:t>∝</m:t>
                    </m:r>
                  </m:oMath>
                </a14:m>
                <a:r>
                  <a:rPr lang="en-IN" sz="2200" i="1" baseline="-25000" dirty="0" err="1"/>
                  <a:t>i</a:t>
                </a:r>
                <a:r>
                  <a:rPr lang="en-IN" sz="2200" b="0" i="0" u="none" strike="noStrike" dirty="0">
                    <a:effectLst/>
                  </a:rPr>
                  <a:t>​.</a:t>
                </a:r>
              </a:p>
            </p:txBody>
          </p:sp>
        </mc:Choice>
        <mc:Fallback>
          <p:sp>
            <p:nvSpPr>
              <p:cNvPr id="4" name="TextBox 3">
                <a:extLst>
                  <a:ext uri="{FF2B5EF4-FFF2-40B4-BE49-F238E27FC236}">
                    <a16:creationId xmlns:a16="http://schemas.microsoft.com/office/drawing/2014/main" id="{09CF9837-775B-82A6-06E1-3899B4A1C5C7}"/>
                  </a:ext>
                </a:extLst>
              </p:cNvPr>
              <p:cNvSpPr txBox="1">
                <a:spLocks noRot="1" noChangeAspect="1" noMove="1" noResize="1" noEditPoints="1" noAdjustHandles="1" noChangeArrowheads="1" noChangeShapeType="1" noTextEdit="1"/>
              </p:cNvSpPr>
              <p:nvPr/>
            </p:nvSpPr>
            <p:spPr>
              <a:xfrm>
                <a:off x="260280" y="1364840"/>
                <a:ext cx="11671440" cy="4154984"/>
              </a:xfrm>
              <a:prstGeom prst="rect">
                <a:avLst/>
              </a:prstGeom>
              <a:blipFill>
                <a:blip r:embed="rId2"/>
                <a:stretch>
                  <a:fillRect l="-652" t="-915" r="-978" b="-2134"/>
                </a:stretch>
              </a:blipFill>
            </p:spPr>
            <p:txBody>
              <a:bodyPr/>
              <a:lstStyle/>
              <a:p>
                <a:r>
                  <a:rPr lang="en-US">
                    <a:noFill/>
                  </a:rPr>
                  <a:t> </a:t>
                </a:r>
              </a:p>
            </p:txBody>
          </p:sp>
        </mc:Fallback>
      </mc:AlternateContent>
    </p:spTree>
    <p:extLst>
      <p:ext uri="{BB962C8B-B14F-4D97-AF65-F5344CB8AC3E}">
        <p14:creationId xmlns:p14="http://schemas.microsoft.com/office/powerpoint/2010/main" val="1452129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E441-A6F1-83A5-C3AD-CA4D13B71271}"/>
              </a:ext>
            </a:extLst>
          </p:cNvPr>
          <p:cNvSpPr>
            <a:spLocks noGrp="1"/>
          </p:cNvSpPr>
          <p:nvPr>
            <p:ph type="title"/>
          </p:nvPr>
        </p:nvSpPr>
        <p:spPr>
          <a:xfrm>
            <a:off x="240871" y="278394"/>
            <a:ext cx="9389440" cy="554587"/>
          </a:xfrm>
        </p:spPr>
        <p:txBody>
          <a:bodyPr/>
          <a:lstStyle/>
          <a:p>
            <a:r>
              <a:rPr lang="en-US" dirty="0">
                <a:latin typeface="+mn-lt"/>
              </a:rPr>
              <a:t>Infinite State Space</a:t>
            </a:r>
          </a:p>
        </p:txBody>
      </p:sp>
      <p:sp>
        <p:nvSpPr>
          <p:cNvPr id="5" name="TextBox 4">
            <a:extLst>
              <a:ext uri="{FF2B5EF4-FFF2-40B4-BE49-F238E27FC236}">
                <a16:creationId xmlns:a16="http://schemas.microsoft.com/office/drawing/2014/main" id="{166C5B89-D6AF-A8FA-F03C-F7B62F726B57}"/>
              </a:ext>
            </a:extLst>
          </p:cNvPr>
          <p:cNvSpPr txBox="1"/>
          <p:nvPr/>
        </p:nvSpPr>
        <p:spPr>
          <a:xfrm>
            <a:off x="240871" y="1265129"/>
            <a:ext cx="11690849" cy="430887"/>
          </a:xfrm>
          <a:prstGeom prst="rect">
            <a:avLst/>
          </a:prstGeom>
          <a:noFill/>
        </p:spPr>
        <p:txBody>
          <a:bodyPr wrap="square">
            <a:spAutoFit/>
          </a:bodyPr>
          <a:lstStyle/>
          <a:p>
            <a:pPr lvl="1"/>
            <a:endParaRPr lang="en-US" sz="2200" b="1" dirty="0"/>
          </a:p>
        </p:txBody>
      </p:sp>
      <p:sp>
        <p:nvSpPr>
          <p:cNvPr id="6" name="TextBox 5">
            <a:extLst>
              <a:ext uri="{FF2B5EF4-FFF2-40B4-BE49-F238E27FC236}">
                <a16:creationId xmlns:a16="http://schemas.microsoft.com/office/drawing/2014/main" id="{7FE6E192-72AA-08FB-254C-3DF42F3D1358}"/>
              </a:ext>
            </a:extLst>
          </p:cNvPr>
          <p:cNvSpPr txBox="1"/>
          <p:nvPr/>
        </p:nvSpPr>
        <p:spPr>
          <a:xfrm>
            <a:off x="240871" y="1226341"/>
            <a:ext cx="11710258" cy="369332"/>
          </a:xfrm>
          <a:prstGeom prst="rect">
            <a:avLst/>
          </a:prstGeom>
          <a:noFill/>
        </p:spPr>
        <p:txBody>
          <a:bodyPr wrap="square">
            <a:spAutoFit/>
          </a:bodyPr>
          <a:lstStyle/>
          <a:p>
            <a:pPr algn="l"/>
            <a:endParaRPr lang="en-US" dirty="0"/>
          </a:p>
        </p:txBody>
      </p:sp>
      <p:pic>
        <p:nvPicPr>
          <p:cNvPr id="8" name="Picture 7" descr="A math equations and formulas&#10;&#10;Description automatically generated with medium confidence">
            <a:extLst>
              <a:ext uri="{FF2B5EF4-FFF2-40B4-BE49-F238E27FC236}">
                <a16:creationId xmlns:a16="http://schemas.microsoft.com/office/drawing/2014/main" id="{90821BA3-0EFA-11EC-E37E-FDE048095EE7}"/>
              </a:ext>
            </a:extLst>
          </p:cNvPr>
          <p:cNvPicPr>
            <a:picLocks noChangeAspect="1"/>
          </p:cNvPicPr>
          <p:nvPr/>
        </p:nvPicPr>
        <p:blipFill>
          <a:blip r:embed="rId2"/>
          <a:stretch>
            <a:fillRect/>
          </a:stretch>
        </p:blipFill>
        <p:spPr>
          <a:xfrm>
            <a:off x="240871" y="1265129"/>
            <a:ext cx="7772400" cy="1625138"/>
          </a:xfrm>
          <a:prstGeom prst="rect">
            <a:avLst/>
          </a:prstGeom>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6524DB4A-73A1-9FFF-6B3F-15D84346CB6C}"/>
                  </a:ext>
                </a:extLst>
              </p:cNvPr>
              <p:cNvSpPr txBox="1"/>
              <p:nvPr/>
            </p:nvSpPr>
            <p:spPr>
              <a:xfrm>
                <a:off x="478865" y="3193786"/>
                <a:ext cx="4656806" cy="1107996"/>
              </a:xfrm>
              <a:prstGeom prst="rect">
                <a:avLst/>
              </a:prstGeom>
              <a:noFill/>
            </p:spPr>
            <p:txBody>
              <a:bodyPr wrap="square" rtlCol="0">
                <a:spAutoFit/>
              </a:bodyPr>
              <a:lstStyle/>
              <a:p>
                <a:r>
                  <a:rPr lang="en-US" sz="2200" dirty="0"/>
                  <a:t>Where :</a:t>
                </a:r>
              </a:p>
              <a:p>
                <a:r>
                  <a:rPr lang="en-US" sz="2200" dirty="0"/>
                  <a:t>	</a:t>
                </a:r>
                <a:r>
                  <a:rPr lang="en-US" sz="2200" i="1" dirty="0"/>
                  <a:t>P(x) = x             </a:t>
                </a:r>
                <a:r>
                  <a:rPr lang="en-US" sz="2200" dirty="0"/>
                  <a:t>when </a:t>
                </a:r>
                <a:r>
                  <a:rPr lang="en-US" sz="2200" i="1" dirty="0"/>
                  <a:t>x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oMath>
                </a14:m>
                <a:r>
                  <a:rPr lang="en-US" sz="2200" i="1" dirty="0"/>
                  <a:t> 0</a:t>
                </a:r>
              </a:p>
              <a:p>
                <a:r>
                  <a:rPr lang="en-US" sz="2200" dirty="0"/>
                  <a:t>	</a:t>
                </a:r>
                <a:r>
                  <a:rPr lang="en-US" sz="2200" i="1" dirty="0"/>
                  <a:t>P(x) = 2x           </a:t>
                </a:r>
                <a:r>
                  <a:rPr lang="en-US" sz="2200" dirty="0"/>
                  <a:t>otherwise</a:t>
                </a:r>
              </a:p>
            </p:txBody>
          </p:sp>
        </mc:Choice>
        <mc:Fallback>
          <p:sp>
            <p:nvSpPr>
              <p:cNvPr id="3" name="TextBox 2">
                <a:extLst>
                  <a:ext uri="{FF2B5EF4-FFF2-40B4-BE49-F238E27FC236}">
                    <a16:creationId xmlns:a16="http://schemas.microsoft.com/office/drawing/2014/main" id="{6524DB4A-73A1-9FFF-6B3F-15D84346CB6C}"/>
                  </a:ext>
                </a:extLst>
              </p:cNvPr>
              <p:cNvSpPr txBox="1">
                <a:spLocks noRot="1" noChangeAspect="1" noMove="1" noResize="1" noEditPoints="1" noAdjustHandles="1" noChangeArrowheads="1" noChangeShapeType="1" noTextEdit="1"/>
              </p:cNvSpPr>
              <p:nvPr/>
            </p:nvSpPr>
            <p:spPr>
              <a:xfrm>
                <a:off x="478865" y="3193786"/>
                <a:ext cx="4656806" cy="1107996"/>
              </a:xfrm>
              <a:prstGeom prst="rect">
                <a:avLst/>
              </a:prstGeom>
              <a:blipFill>
                <a:blip r:embed="rId3"/>
                <a:stretch>
                  <a:fillRect l="-1630" t="-3409" b="-10227"/>
                </a:stretch>
              </a:blipFill>
            </p:spPr>
            <p:txBody>
              <a:bodyPr/>
              <a:lstStyle/>
              <a:p>
                <a:r>
                  <a:rPr lang="en-US">
                    <a:noFill/>
                  </a:rPr>
                  <a:t> </a:t>
                </a:r>
              </a:p>
            </p:txBody>
          </p:sp>
        </mc:Fallback>
      </mc:AlternateContent>
    </p:spTree>
    <p:extLst>
      <p:ext uri="{BB962C8B-B14F-4D97-AF65-F5344CB8AC3E}">
        <p14:creationId xmlns:p14="http://schemas.microsoft.com/office/powerpoint/2010/main" val="395354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E441-A6F1-83A5-C3AD-CA4D13B71271}"/>
              </a:ext>
            </a:extLst>
          </p:cNvPr>
          <p:cNvSpPr>
            <a:spLocks noGrp="1"/>
          </p:cNvSpPr>
          <p:nvPr>
            <p:ph type="title"/>
          </p:nvPr>
        </p:nvSpPr>
        <p:spPr>
          <a:xfrm>
            <a:off x="240871" y="278394"/>
            <a:ext cx="9389440" cy="554587"/>
          </a:xfrm>
        </p:spPr>
        <p:txBody>
          <a:bodyPr/>
          <a:lstStyle/>
          <a:p>
            <a:r>
              <a:rPr lang="en-US" dirty="0">
                <a:latin typeface="+mn-lt"/>
              </a:rPr>
              <a:t>Mountain Car Problem</a:t>
            </a:r>
          </a:p>
        </p:txBody>
      </p:sp>
      <p:sp>
        <p:nvSpPr>
          <p:cNvPr id="5" name="TextBox 4">
            <a:extLst>
              <a:ext uri="{FF2B5EF4-FFF2-40B4-BE49-F238E27FC236}">
                <a16:creationId xmlns:a16="http://schemas.microsoft.com/office/drawing/2014/main" id="{166C5B89-D6AF-A8FA-F03C-F7B62F726B57}"/>
              </a:ext>
            </a:extLst>
          </p:cNvPr>
          <p:cNvSpPr txBox="1"/>
          <p:nvPr/>
        </p:nvSpPr>
        <p:spPr>
          <a:xfrm>
            <a:off x="240871" y="1265129"/>
            <a:ext cx="11690849" cy="430887"/>
          </a:xfrm>
          <a:prstGeom prst="rect">
            <a:avLst/>
          </a:prstGeom>
          <a:noFill/>
        </p:spPr>
        <p:txBody>
          <a:bodyPr wrap="square">
            <a:spAutoFit/>
          </a:bodyPr>
          <a:lstStyle/>
          <a:p>
            <a:pPr lvl="1"/>
            <a:endParaRPr lang="en-US" sz="2200" b="1" dirty="0"/>
          </a:p>
        </p:txBody>
      </p:sp>
      <p:sp>
        <p:nvSpPr>
          <p:cNvPr id="6" name="TextBox 5">
            <a:extLst>
              <a:ext uri="{FF2B5EF4-FFF2-40B4-BE49-F238E27FC236}">
                <a16:creationId xmlns:a16="http://schemas.microsoft.com/office/drawing/2014/main" id="{7FE6E192-72AA-08FB-254C-3DF42F3D1358}"/>
              </a:ext>
            </a:extLst>
          </p:cNvPr>
          <p:cNvSpPr txBox="1"/>
          <p:nvPr/>
        </p:nvSpPr>
        <p:spPr>
          <a:xfrm>
            <a:off x="240871" y="1226341"/>
            <a:ext cx="11710258" cy="369332"/>
          </a:xfrm>
          <a:prstGeom prst="rect">
            <a:avLst/>
          </a:prstGeom>
          <a:noFill/>
        </p:spPr>
        <p:txBody>
          <a:bodyPr wrap="square">
            <a:spAutoFit/>
          </a:bodyPr>
          <a:lstStyle/>
          <a:p>
            <a:pPr algn="l"/>
            <a:endParaRPr lang="en-US" dirty="0"/>
          </a:p>
        </p:txBody>
      </p:sp>
      <p:pic>
        <p:nvPicPr>
          <p:cNvPr id="7" name="Picture 6" descr="A black line on a white background&#10;&#10;Description automatically generated">
            <a:extLst>
              <a:ext uri="{FF2B5EF4-FFF2-40B4-BE49-F238E27FC236}">
                <a16:creationId xmlns:a16="http://schemas.microsoft.com/office/drawing/2014/main" id="{7F8ADC1D-95A0-8610-5A23-D6F2A01AF1CA}"/>
              </a:ext>
            </a:extLst>
          </p:cNvPr>
          <p:cNvPicPr>
            <a:picLocks noChangeAspect="1"/>
          </p:cNvPicPr>
          <p:nvPr/>
        </p:nvPicPr>
        <p:blipFill>
          <a:blip r:embed="rId2"/>
          <a:stretch>
            <a:fillRect/>
          </a:stretch>
        </p:blipFill>
        <p:spPr>
          <a:xfrm>
            <a:off x="240871" y="1748864"/>
            <a:ext cx="4840266" cy="3360271"/>
          </a:xfrm>
          <a:prstGeom prst="rect">
            <a:avLst/>
          </a:prstGeom>
        </p:spPr>
      </p:pic>
      <p:pic>
        <p:nvPicPr>
          <p:cNvPr id="10" name="Picture 9" descr="A graph of a car's x-position&#10;&#10;Description automatically generated">
            <a:extLst>
              <a:ext uri="{FF2B5EF4-FFF2-40B4-BE49-F238E27FC236}">
                <a16:creationId xmlns:a16="http://schemas.microsoft.com/office/drawing/2014/main" id="{9663D152-2638-4CBF-6D25-549FA3AA7CAC}"/>
              </a:ext>
            </a:extLst>
          </p:cNvPr>
          <p:cNvPicPr>
            <a:picLocks noChangeAspect="1"/>
          </p:cNvPicPr>
          <p:nvPr/>
        </p:nvPicPr>
        <p:blipFill>
          <a:blip r:embed="rId3"/>
          <a:stretch>
            <a:fillRect/>
          </a:stretch>
        </p:blipFill>
        <p:spPr>
          <a:xfrm>
            <a:off x="6086295" y="1595673"/>
            <a:ext cx="5734017" cy="3963652"/>
          </a:xfrm>
          <a:prstGeom prst="rect">
            <a:avLst/>
          </a:prstGeom>
        </p:spPr>
      </p:pic>
    </p:spTree>
    <p:extLst>
      <p:ext uri="{BB962C8B-B14F-4D97-AF65-F5344CB8AC3E}">
        <p14:creationId xmlns:p14="http://schemas.microsoft.com/office/powerpoint/2010/main" val="3717463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E441-A6F1-83A5-C3AD-CA4D13B71271}"/>
              </a:ext>
            </a:extLst>
          </p:cNvPr>
          <p:cNvSpPr>
            <a:spLocks noGrp="1"/>
          </p:cNvSpPr>
          <p:nvPr>
            <p:ph type="title"/>
          </p:nvPr>
        </p:nvSpPr>
        <p:spPr>
          <a:xfrm>
            <a:off x="240871" y="278394"/>
            <a:ext cx="9389440" cy="554587"/>
          </a:xfrm>
        </p:spPr>
        <p:txBody>
          <a:bodyPr/>
          <a:lstStyle/>
          <a:p>
            <a:r>
              <a:rPr lang="en-US" dirty="0">
                <a:latin typeface="+mn-lt"/>
              </a:rPr>
              <a:t>IRL Mountain Car Problem</a:t>
            </a:r>
          </a:p>
        </p:txBody>
      </p:sp>
      <p:sp>
        <p:nvSpPr>
          <p:cNvPr id="5" name="TextBox 4">
            <a:extLst>
              <a:ext uri="{FF2B5EF4-FFF2-40B4-BE49-F238E27FC236}">
                <a16:creationId xmlns:a16="http://schemas.microsoft.com/office/drawing/2014/main" id="{166C5B89-D6AF-A8FA-F03C-F7B62F726B57}"/>
              </a:ext>
            </a:extLst>
          </p:cNvPr>
          <p:cNvSpPr txBox="1"/>
          <p:nvPr/>
        </p:nvSpPr>
        <p:spPr>
          <a:xfrm>
            <a:off x="240871" y="1265129"/>
            <a:ext cx="11690849" cy="430887"/>
          </a:xfrm>
          <a:prstGeom prst="rect">
            <a:avLst/>
          </a:prstGeom>
          <a:noFill/>
        </p:spPr>
        <p:txBody>
          <a:bodyPr wrap="square">
            <a:spAutoFit/>
          </a:bodyPr>
          <a:lstStyle/>
          <a:p>
            <a:pPr lvl="1"/>
            <a:endParaRPr lang="en-US" sz="2200" b="1" dirty="0"/>
          </a:p>
        </p:txBody>
      </p:sp>
      <p:sp>
        <p:nvSpPr>
          <p:cNvPr id="6" name="TextBox 5">
            <a:extLst>
              <a:ext uri="{FF2B5EF4-FFF2-40B4-BE49-F238E27FC236}">
                <a16:creationId xmlns:a16="http://schemas.microsoft.com/office/drawing/2014/main" id="{7FE6E192-72AA-08FB-254C-3DF42F3D1358}"/>
              </a:ext>
            </a:extLst>
          </p:cNvPr>
          <p:cNvSpPr txBox="1"/>
          <p:nvPr/>
        </p:nvSpPr>
        <p:spPr>
          <a:xfrm>
            <a:off x="240871" y="1226341"/>
            <a:ext cx="11710258" cy="369332"/>
          </a:xfrm>
          <a:prstGeom prst="rect">
            <a:avLst/>
          </a:prstGeom>
          <a:noFill/>
        </p:spPr>
        <p:txBody>
          <a:bodyPr wrap="square">
            <a:spAutoFit/>
          </a:bodyPr>
          <a:lstStyle/>
          <a:p>
            <a:pPr algn="l"/>
            <a:endParaRPr lang="en-US" dirty="0"/>
          </a:p>
        </p:txBody>
      </p:sp>
      <p:pic>
        <p:nvPicPr>
          <p:cNvPr id="4" name="Picture 3" descr="A graph of a function&#10;&#10;Description automatically generated">
            <a:extLst>
              <a:ext uri="{FF2B5EF4-FFF2-40B4-BE49-F238E27FC236}">
                <a16:creationId xmlns:a16="http://schemas.microsoft.com/office/drawing/2014/main" id="{4EF52812-A25B-97CA-E1B9-9331A6CEE51D}"/>
              </a:ext>
            </a:extLst>
          </p:cNvPr>
          <p:cNvPicPr>
            <a:picLocks noChangeAspect="1"/>
          </p:cNvPicPr>
          <p:nvPr/>
        </p:nvPicPr>
        <p:blipFill>
          <a:blip r:embed="rId2"/>
          <a:stretch>
            <a:fillRect/>
          </a:stretch>
        </p:blipFill>
        <p:spPr>
          <a:xfrm>
            <a:off x="2779386" y="1463678"/>
            <a:ext cx="6633227" cy="4702172"/>
          </a:xfrm>
          <a:prstGeom prst="rect">
            <a:avLst/>
          </a:prstGeom>
        </p:spPr>
      </p:pic>
    </p:spTree>
    <p:extLst>
      <p:ext uri="{BB962C8B-B14F-4D97-AF65-F5344CB8AC3E}">
        <p14:creationId xmlns:p14="http://schemas.microsoft.com/office/powerpoint/2010/main" val="2646309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E441-A6F1-83A5-C3AD-CA4D13B71271}"/>
              </a:ext>
            </a:extLst>
          </p:cNvPr>
          <p:cNvSpPr>
            <a:spLocks noGrp="1"/>
          </p:cNvSpPr>
          <p:nvPr>
            <p:ph type="title"/>
          </p:nvPr>
        </p:nvSpPr>
        <p:spPr>
          <a:xfrm>
            <a:off x="240871" y="278394"/>
            <a:ext cx="9389440" cy="554587"/>
          </a:xfrm>
        </p:spPr>
        <p:txBody>
          <a:bodyPr/>
          <a:lstStyle/>
          <a:p>
            <a:r>
              <a:rPr lang="en-US" dirty="0">
                <a:latin typeface="+mn-lt"/>
              </a:rPr>
              <a:t>IRL Mountain Car Problem</a:t>
            </a:r>
          </a:p>
        </p:txBody>
      </p:sp>
      <p:sp>
        <p:nvSpPr>
          <p:cNvPr id="5" name="TextBox 4">
            <a:extLst>
              <a:ext uri="{FF2B5EF4-FFF2-40B4-BE49-F238E27FC236}">
                <a16:creationId xmlns:a16="http://schemas.microsoft.com/office/drawing/2014/main" id="{166C5B89-D6AF-A8FA-F03C-F7B62F726B57}"/>
              </a:ext>
            </a:extLst>
          </p:cNvPr>
          <p:cNvSpPr txBox="1"/>
          <p:nvPr/>
        </p:nvSpPr>
        <p:spPr>
          <a:xfrm>
            <a:off x="240871" y="1265129"/>
            <a:ext cx="11690849" cy="430887"/>
          </a:xfrm>
          <a:prstGeom prst="rect">
            <a:avLst/>
          </a:prstGeom>
          <a:noFill/>
        </p:spPr>
        <p:txBody>
          <a:bodyPr wrap="square">
            <a:spAutoFit/>
          </a:bodyPr>
          <a:lstStyle/>
          <a:p>
            <a:pPr lvl="1"/>
            <a:endParaRPr lang="en-US" sz="2200" b="1" dirty="0"/>
          </a:p>
        </p:txBody>
      </p:sp>
      <p:sp>
        <p:nvSpPr>
          <p:cNvPr id="6" name="TextBox 5">
            <a:extLst>
              <a:ext uri="{FF2B5EF4-FFF2-40B4-BE49-F238E27FC236}">
                <a16:creationId xmlns:a16="http://schemas.microsoft.com/office/drawing/2014/main" id="{7FE6E192-72AA-08FB-254C-3DF42F3D1358}"/>
              </a:ext>
            </a:extLst>
          </p:cNvPr>
          <p:cNvSpPr txBox="1"/>
          <p:nvPr/>
        </p:nvSpPr>
        <p:spPr>
          <a:xfrm>
            <a:off x="240871" y="1226341"/>
            <a:ext cx="11710258" cy="369332"/>
          </a:xfrm>
          <a:prstGeom prst="rect">
            <a:avLst/>
          </a:prstGeom>
          <a:noFill/>
        </p:spPr>
        <p:txBody>
          <a:bodyPr wrap="square">
            <a:spAutoFit/>
          </a:bodyPr>
          <a:lstStyle/>
          <a:p>
            <a:pPr algn="l"/>
            <a:endParaRPr lang="en-US" dirty="0"/>
          </a:p>
        </p:txBody>
      </p:sp>
      <p:pic>
        <p:nvPicPr>
          <p:cNvPr id="4" name="Picture 3" descr="A graph of a function&#10;&#10;Description automatically generated">
            <a:extLst>
              <a:ext uri="{FF2B5EF4-FFF2-40B4-BE49-F238E27FC236}">
                <a16:creationId xmlns:a16="http://schemas.microsoft.com/office/drawing/2014/main" id="{4EF52812-A25B-97CA-E1B9-9331A6CEE51D}"/>
              </a:ext>
            </a:extLst>
          </p:cNvPr>
          <p:cNvPicPr>
            <a:picLocks noChangeAspect="1"/>
          </p:cNvPicPr>
          <p:nvPr/>
        </p:nvPicPr>
        <p:blipFill>
          <a:blip r:embed="rId2"/>
          <a:stretch>
            <a:fillRect/>
          </a:stretch>
        </p:blipFill>
        <p:spPr>
          <a:xfrm>
            <a:off x="2779386" y="1463678"/>
            <a:ext cx="6633227" cy="4702172"/>
          </a:xfrm>
          <a:prstGeom prst="rect">
            <a:avLst/>
          </a:prstGeom>
        </p:spPr>
      </p:pic>
    </p:spTree>
    <p:extLst>
      <p:ext uri="{BB962C8B-B14F-4D97-AF65-F5344CB8AC3E}">
        <p14:creationId xmlns:p14="http://schemas.microsoft.com/office/powerpoint/2010/main" val="790003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E441-A6F1-83A5-C3AD-CA4D13B71271}"/>
              </a:ext>
            </a:extLst>
          </p:cNvPr>
          <p:cNvSpPr>
            <a:spLocks noGrp="1"/>
          </p:cNvSpPr>
          <p:nvPr>
            <p:ph type="title"/>
          </p:nvPr>
        </p:nvSpPr>
        <p:spPr>
          <a:xfrm>
            <a:off x="240871" y="278394"/>
            <a:ext cx="9389440" cy="554587"/>
          </a:xfrm>
        </p:spPr>
        <p:txBody>
          <a:bodyPr/>
          <a:lstStyle/>
          <a:p>
            <a:r>
              <a:rPr lang="en-US" dirty="0">
                <a:latin typeface="+mn-lt"/>
              </a:rPr>
              <a:t>IRL from Sampled Trajectories</a:t>
            </a:r>
          </a:p>
        </p:txBody>
      </p:sp>
      <p:sp>
        <p:nvSpPr>
          <p:cNvPr id="5" name="TextBox 4">
            <a:extLst>
              <a:ext uri="{FF2B5EF4-FFF2-40B4-BE49-F238E27FC236}">
                <a16:creationId xmlns:a16="http://schemas.microsoft.com/office/drawing/2014/main" id="{166C5B89-D6AF-A8FA-F03C-F7B62F726B57}"/>
              </a:ext>
            </a:extLst>
          </p:cNvPr>
          <p:cNvSpPr txBox="1"/>
          <p:nvPr/>
        </p:nvSpPr>
        <p:spPr>
          <a:xfrm>
            <a:off x="240871" y="1265129"/>
            <a:ext cx="11690849" cy="430887"/>
          </a:xfrm>
          <a:prstGeom prst="rect">
            <a:avLst/>
          </a:prstGeom>
          <a:noFill/>
        </p:spPr>
        <p:txBody>
          <a:bodyPr wrap="square">
            <a:spAutoFit/>
          </a:bodyPr>
          <a:lstStyle/>
          <a:p>
            <a:pPr lvl="1"/>
            <a:endParaRPr lang="en-US" sz="2200" b="1" dirty="0"/>
          </a:p>
        </p:txBody>
      </p:sp>
      <p:sp>
        <p:nvSpPr>
          <p:cNvPr id="6" name="TextBox 5">
            <a:extLst>
              <a:ext uri="{FF2B5EF4-FFF2-40B4-BE49-F238E27FC236}">
                <a16:creationId xmlns:a16="http://schemas.microsoft.com/office/drawing/2014/main" id="{7FE6E192-72AA-08FB-254C-3DF42F3D1358}"/>
              </a:ext>
            </a:extLst>
          </p:cNvPr>
          <p:cNvSpPr txBox="1"/>
          <p:nvPr/>
        </p:nvSpPr>
        <p:spPr>
          <a:xfrm>
            <a:off x="240871" y="1226341"/>
            <a:ext cx="11710258" cy="369332"/>
          </a:xfrm>
          <a:prstGeom prst="rect">
            <a:avLst/>
          </a:prstGeom>
          <a:noFill/>
        </p:spPr>
        <p:txBody>
          <a:bodyPr wrap="square">
            <a:spAutoFit/>
          </a:bodyPr>
          <a:lstStyle/>
          <a:p>
            <a:pPr algn="l"/>
            <a:endParaRPr lang="en-US"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1781438C-8323-6778-B178-7CA9B13DBF7E}"/>
                  </a:ext>
                </a:extLst>
              </p:cNvPr>
              <p:cNvSpPr txBox="1"/>
              <p:nvPr/>
            </p:nvSpPr>
            <p:spPr>
              <a:xfrm>
                <a:off x="260280" y="1226342"/>
                <a:ext cx="11671440" cy="3139321"/>
              </a:xfrm>
              <a:prstGeom prst="rect">
                <a:avLst/>
              </a:prstGeom>
              <a:noFill/>
            </p:spPr>
            <p:txBody>
              <a:bodyPr wrap="square">
                <a:spAutoFit/>
              </a:bodyPr>
              <a:lstStyle/>
              <a:p>
                <a:pPr marL="342900" indent="-342900" algn="l">
                  <a:buFont typeface="Arial" panose="020B0604020202020204" pitchFamily="34" charset="0"/>
                  <a:buChar char="•"/>
                </a:pPr>
                <a:r>
                  <a:rPr lang="en-IN" sz="2200" b="1" i="0" u="none" strike="noStrike" dirty="0">
                    <a:effectLst/>
                  </a:rPr>
                  <a:t>Problem Setting</a:t>
                </a:r>
                <a:r>
                  <a:rPr lang="en-IN" sz="2200" b="0" i="0" u="none" strike="noStrike" dirty="0">
                    <a:effectLst/>
                  </a:rPr>
                  <a:t>:</a:t>
                </a:r>
              </a:p>
              <a:p>
                <a:pPr marL="800100" lvl="1" indent="-342900" algn="l">
                  <a:buFont typeface="Arial" panose="020B0604020202020204" pitchFamily="34" charset="0"/>
                  <a:buChar char="•"/>
                </a:pPr>
                <a:r>
                  <a:rPr lang="en-IN" sz="2200" b="0" i="0" u="none" strike="noStrike" dirty="0">
                    <a:effectLst/>
                  </a:rPr>
                  <a:t>Given access to policy information only through actual trajectories in the state space.</a:t>
                </a:r>
              </a:p>
              <a:p>
                <a:pPr marL="800100" lvl="1" indent="-342900" algn="l">
                  <a:buFont typeface="Arial" panose="020B0604020202020204" pitchFamily="34" charset="0"/>
                  <a:buChar char="•"/>
                </a:pPr>
                <a:r>
                  <a:rPr lang="en-IN" sz="2200" b="0" i="0" u="none" strike="noStrike" dirty="0">
                    <a:effectLst/>
                  </a:rPr>
                  <a:t>No explicit model of the Markov Decision Process (MDP) is required.</a:t>
                </a:r>
              </a:p>
              <a:p>
                <a:pPr marL="800100" lvl="1" indent="-342900" algn="l">
                  <a:buFont typeface="Arial" panose="020B0604020202020204" pitchFamily="34" charset="0"/>
                  <a:buChar char="•"/>
                </a:pPr>
                <a:r>
                  <a:rPr lang="en-IN" sz="2200" b="0" i="0" u="none" strike="noStrike" dirty="0">
                    <a:effectLst/>
                  </a:rPr>
                  <a:t>Fix an initial state distribution </a:t>
                </a:r>
                <a:r>
                  <a:rPr lang="en-IN" sz="2200" b="0" i="1" u="none" strike="noStrike" dirty="0">
                    <a:effectLst/>
                  </a:rPr>
                  <a:t>D</a:t>
                </a:r>
                <a:r>
                  <a:rPr lang="en-IN" sz="2200" b="0" i="0" u="none" strike="noStrike" dirty="0">
                    <a:effectLst/>
                  </a:rPr>
                  <a:t>.</a:t>
                </a:r>
              </a:p>
              <a:p>
                <a:pPr marL="800100" lvl="1" indent="-342900" algn="l">
                  <a:buFont typeface="Arial" panose="020B0604020202020204" pitchFamily="34" charset="0"/>
                  <a:buChar char="•"/>
                </a:pPr>
                <a:r>
                  <a:rPr lang="en-IN" sz="2200" b="0" i="0" u="none" strike="noStrike" dirty="0">
                    <a:effectLst/>
                  </a:rPr>
                  <a:t>Goal: Find a reward function R</a:t>
                </a:r>
                <a:r>
                  <a:rPr lang="en-IN" sz="2200" b="0" i="1" u="none" strike="noStrike" dirty="0">
                    <a:effectLst/>
                  </a:rPr>
                  <a:t>R</a:t>
                </a:r>
                <a:r>
                  <a:rPr lang="en-IN" sz="2200" b="0" i="0" u="none" strike="noStrike" dirty="0">
                    <a:effectLst/>
                  </a:rPr>
                  <a:t> that maximizes the expected value of state value function </a:t>
                </a:r>
                <a14:m>
                  <m:oMath xmlns:m="http://schemas.openxmlformats.org/officeDocument/2006/math">
                    <m:sSup>
                      <m:sSupPr>
                        <m:ctrlPr>
                          <a:rPr lang="el-GR" sz="2200" b="0" i="1" u="none" strike="noStrike" smtClean="0">
                            <a:effectLst/>
                            <a:latin typeface="Cambria Math" panose="02040503050406030204" pitchFamily="18" charset="0"/>
                          </a:rPr>
                        </m:ctrlPr>
                      </m:sSupPr>
                      <m:e>
                        <m:r>
                          <a:rPr lang="en-US" sz="2200" b="0" i="1" u="none" strike="noStrike" smtClean="0">
                            <a:effectLst/>
                            <a:latin typeface="Cambria Math" panose="02040503050406030204" pitchFamily="18" charset="0"/>
                          </a:rPr>
                          <m:t>𝑉</m:t>
                        </m:r>
                      </m:e>
                      <m:sup>
                        <m:r>
                          <a:rPr lang="el-GR" sz="2200" b="0" i="1" u="none" strike="noStrike" smtClean="0">
                            <a:effectLst/>
                            <a:latin typeface="Cambria Math" panose="02040503050406030204" pitchFamily="18" charset="0"/>
                            <a:ea typeface="Cambria Math" panose="02040503050406030204" pitchFamily="18" charset="0"/>
                          </a:rPr>
                          <m:t>𝜋</m:t>
                        </m:r>
                      </m:sup>
                    </m:sSup>
                    <m:r>
                      <a:rPr lang="el-GR" sz="2200" b="0" i="1" u="none" strike="noStrike" smtClean="0">
                        <a:effectLst/>
                        <a:latin typeface="Cambria Math" panose="02040503050406030204" pitchFamily="18" charset="0"/>
                      </a:rPr>
                      <m:t> </m:t>
                    </m:r>
                  </m:oMath>
                </a14:m>
                <a:r>
                  <a:rPr lang="el-GR" sz="2200" b="0" i="0" u="none" strike="noStrike" dirty="0">
                    <a:effectLst/>
                  </a:rPr>
                  <a:t>(</a:t>
                </a:r>
                <a:r>
                  <a:rPr lang="en-IN" sz="2200" b="0" i="1" u="none" strike="noStrike" dirty="0">
                    <a:effectLst/>
                  </a:rPr>
                  <a:t>s</a:t>
                </a:r>
                <a:r>
                  <a:rPr lang="en-IN" sz="2200" b="0" i="1" u="none" strike="noStrike" baseline="-25000" dirty="0">
                    <a:effectLst/>
                  </a:rPr>
                  <a:t>0</a:t>
                </a:r>
                <a:r>
                  <a:rPr lang="en-IN" sz="2200" b="0" i="0" u="none" strike="noStrike" dirty="0">
                    <a:effectLst/>
                  </a:rPr>
                  <a:t>​) under </a:t>
                </a:r>
                <a:r>
                  <a:rPr lang="en-IN" sz="2200" b="0" i="1" u="none" strike="noStrike" dirty="0">
                    <a:effectLst/>
                  </a:rPr>
                  <a:t>D</a:t>
                </a:r>
                <a:r>
                  <a:rPr lang="en-IN" sz="2200" b="0" i="0" u="none" strike="noStrike" dirty="0">
                    <a:effectLst/>
                  </a:rPr>
                  <a:t>.</a:t>
                </a:r>
              </a:p>
              <a:p>
                <a:pPr marL="800100" lvl="1" indent="-342900" algn="l">
                  <a:buFont typeface="Arial" panose="020B0604020202020204" pitchFamily="34" charset="0"/>
                  <a:buChar char="•"/>
                </a:pPr>
                <a:r>
                  <a:rPr lang="en-IN" sz="2200" b="0" i="0" u="none" strike="noStrike" dirty="0">
                    <a:effectLst/>
                  </a:rPr>
                  <a:t>Assume the ability to simulate trajectories under any policy.</a:t>
                </a:r>
              </a:p>
              <a:p>
                <a:pPr marL="800100" lvl="1" indent="-342900" algn="l">
                  <a:buFont typeface="Arial" panose="020B0604020202020204" pitchFamily="34" charset="0"/>
                  <a:buChar char="•"/>
                </a:pPr>
                <a:endParaRPr lang="en-IN" sz="2200" dirty="0"/>
              </a:p>
              <a:p>
                <a:pPr marL="800100" lvl="1" indent="-342900" algn="l">
                  <a:buFont typeface="Arial" panose="020B0604020202020204" pitchFamily="34" charset="0"/>
                  <a:buChar char="•"/>
                </a:pPr>
                <a:endParaRPr lang="en-IN" sz="2200" b="0" i="0" u="none" strike="noStrike" dirty="0">
                  <a:effectLst/>
                </a:endParaRPr>
              </a:p>
            </p:txBody>
          </p:sp>
        </mc:Choice>
        <mc:Fallback>
          <p:sp>
            <p:nvSpPr>
              <p:cNvPr id="7" name="TextBox 6">
                <a:extLst>
                  <a:ext uri="{FF2B5EF4-FFF2-40B4-BE49-F238E27FC236}">
                    <a16:creationId xmlns:a16="http://schemas.microsoft.com/office/drawing/2014/main" id="{1781438C-8323-6778-B178-7CA9B13DBF7E}"/>
                  </a:ext>
                </a:extLst>
              </p:cNvPr>
              <p:cNvSpPr txBox="1">
                <a:spLocks noRot="1" noChangeAspect="1" noMove="1" noResize="1" noEditPoints="1" noAdjustHandles="1" noChangeArrowheads="1" noChangeShapeType="1" noTextEdit="1"/>
              </p:cNvSpPr>
              <p:nvPr/>
            </p:nvSpPr>
            <p:spPr>
              <a:xfrm>
                <a:off x="260280" y="1226342"/>
                <a:ext cx="11671440" cy="3139321"/>
              </a:xfrm>
              <a:prstGeom prst="rect">
                <a:avLst/>
              </a:prstGeom>
              <a:blipFill>
                <a:blip r:embed="rId2"/>
                <a:stretch>
                  <a:fillRect l="-652" t="-1210"/>
                </a:stretch>
              </a:blipFill>
            </p:spPr>
            <p:txBody>
              <a:bodyPr/>
              <a:lstStyle/>
              <a:p>
                <a:r>
                  <a:rPr lang="en-US">
                    <a:noFill/>
                  </a:rPr>
                  <a:t> </a:t>
                </a:r>
              </a:p>
            </p:txBody>
          </p:sp>
        </mc:Fallback>
      </mc:AlternateContent>
    </p:spTree>
    <p:extLst>
      <p:ext uri="{BB962C8B-B14F-4D97-AF65-F5344CB8AC3E}">
        <p14:creationId xmlns:p14="http://schemas.microsoft.com/office/powerpoint/2010/main" val="3721960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E441-A6F1-83A5-C3AD-CA4D13B71271}"/>
              </a:ext>
            </a:extLst>
          </p:cNvPr>
          <p:cNvSpPr>
            <a:spLocks noGrp="1"/>
          </p:cNvSpPr>
          <p:nvPr>
            <p:ph type="title"/>
          </p:nvPr>
        </p:nvSpPr>
        <p:spPr>
          <a:xfrm>
            <a:off x="240871" y="278394"/>
            <a:ext cx="9389440" cy="554587"/>
          </a:xfrm>
        </p:spPr>
        <p:txBody>
          <a:bodyPr/>
          <a:lstStyle/>
          <a:p>
            <a:r>
              <a:rPr lang="en-US" dirty="0">
                <a:latin typeface="+mn-lt"/>
              </a:rPr>
              <a:t>IRL from Sampled Trajectories</a:t>
            </a:r>
          </a:p>
        </p:txBody>
      </p:sp>
      <p:sp>
        <p:nvSpPr>
          <p:cNvPr id="5" name="TextBox 4">
            <a:extLst>
              <a:ext uri="{FF2B5EF4-FFF2-40B4-BE49-F238E27FC236}">
                <a16:creationId xmlns:a16="http://schemas.microsoft.com/office/drawing/2014/main" id="{166C5B89-D6AF-A8FA-F03C-F7B62F726B57}"/>
              </a:ext>
            </a:extLst>
          </p:cNvPr>
          <p:cNvSpPr txBox="1"/>
          <p:nvPr/>
        </p:nvSpPr>
        <p:spPr>
          <a:xfrm>
            <a:off x="240871" y="1265129"/>
            <a:ext cx="11690849" cy="430887"/>
          </a:xfrm>
          <a:prstGeom prst="rect">
            <a:avLst/>
          </a:prstGeom>
          <a:noFill/>
        </p:spPr>
        <p:txBody>
          <a:bodyPr wrap="square">
            <a:spAutoFit/>
          </a:bodyPr>
          <a:lstStyle/>
          <a:p>
            <a:pPr lvl="1"/>
            <a:endParaRPr lang="en-US" sz="2200" b="1" dirty="0"/>
          </a:p>
        </p:txBody>
      </p:sp>
      <p:sp>
        <p:nvSpPr>
          <p:cNvPr id="6" name="TextBox 5">
            <a:extLst>
              <a:ext uri="{FF2B5EF4-FFF2-40B4-BE49-F238E27FC236}">
                <a16:creationId xmlns:a16="http://schemas.microsoft.com/office/drawing/2014/main" id="{7FE6E192-72AA-08FB-254C-3DF42F3D1358}"/>
              </a:ext>
            </a:extLst>
          </p:cNvPr>
          <p:cNvSpPr txBox="1"/>
          <p:nvPr/>
        </p:nvSpPr>
        <p:spPr>
          <a:xfrm>
            <a:off x="240871" y="1226341"/>
            <a:ext cx="11710258" cy="369332"/>
          </a:xfrm>
          <a:prstGeom prst="rect">
            <a:avLst/>
          </a:prstGeom>
          <a:noFill/>
        </p:spPr>
        <p:txBody>
          <a:bodyPr wrap="square">
            <a:spAutoFit/>
          </a:bodyPr>
          <a:lstStyle/>
          <a:p>
            <a:pPr algn="l"/>
            <a:endParaRPr lang="en-US" dirty="0"/>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FC735ED-E23F-DE28-ED51-B259B72722B3}"/>
                  </a:ext>
                </a:extLst>
              </p:cNvPr>
              <p:cNvSpPr txBox="1"/>
              <p:nvPr/>
            </p:nvSpPr>
            <p:spPr>
              <a:xfrm>
                <a:off x="260280" y="1265129"/>
                <a:ext cx="9958192" cy="2462213"/>
              </a:xfrm>
              <a:prstGeom prst="rect">
                <a:avLst/>
              </a:prstGeom>
              <a:noFill/>
            </p:spPr>
            <p:txBody>
              <a:bodyPr wrap="square">
                <a:spAutoFit/>
              </a:bodyPr>
              <a:lstStyle/>
              <a:p>
                <a:pPr marL="342900" indent="-342900" algn="l">
                  <a:buFont typeface="Arial" panose="020B0604020202020204" pitchFamily="34" charset="0"/>
                  <a:buChar char="•"/>
                </a:pPr>
                <a:r>
                  <a:rPr lang="en-IN" sz="2200" b="1" i="0" u="none" strike="noStrike" dirty="0">
                    <a:effectLst/>
                  </a:rPr>
                  <a:t>Algorithm Overview</a:t>
                </a:r>
                <a:r>
                  <a:rPr lang="en-IN" sz="2200" b="0" i="0" u="none" strike="noStrike" dirty="0">
                    <a:effectLst/>
                  </a:rPr>
                  <a:t>:</a:t>
                </a:r>
              </a:p>
              <a:p>
                <a:pPr marL="800100" lvl="1" indent="-342900" algn="l">
                  <a:buFont typeface="Arial" panose="020B0604020202020204" pitchFamily="34" charset="0"/>
                  <a:buChar char="•"/>
                </a:pPr>
                <a:r>
                  <a:rPr lang="en-IN" sz="2200" b="0" i="0" u="none" strike="noStrike" dirty="0">
                    <a:effectLst/>
                  </a:rPr>
                  <a:t>Express reward function </a:t>
                </a:r>
                <a:r>
                  <a:rPr lang="en-IN" sz="2200" b="0" i="1" u="none" strike="noStrike" dirty="0">
                    <a:effectLst/>
                  </a:rPr>
                  <a:t>R</a:t>
                </a:r>
                <a:r>
                  <a:rPr lang="en-IN" sz="2200" b="0" i="0" u="none" strike="noStrike" dirty="0">
                    <a:effectLst/>
                  </a:rPr>
                  <a:t> using a linear function-approximator class.</a:t>
                </a:r>
              </a:p>
              <a:p>
                <a:pPr marL="800100" lvl="1" indent="-342900" algn="l">
                  <a:buFont typeface="Arial" panose="020B0604020202020204" pitchFamily="34" charset="0"/>
                  <a:buChar char="•"/>
                </a:pPr>
                <a:r>
                  <a:rPr lang="en-IN" sz="2200" b="0" i="0" u="none" strike="noStrike" dirty="0">
                    <a:effectLst/>
                  </a:rPr>
                  <a:t>Estimate </a:t>
                </a:r>
                <a14:m>
                  <m:oMath xmlns:m="http://schemas.openxmlformats.org/officeDocument/2006/math">
                    <m:sSup>
                      <m:sSupPr>
                        <m:ctrlPr>
                          <a:rPr lang="el-GR" sz="2200" b="0" i="1" u="none" strike="noStrike" smtClean="0">
                            <a:effectLst/>
                            <a:latin typeface="Cambria Math" panose="02040503050406030204" pitchFamily="18" charset="0"/>
                          </a:rPr>
                        </m:ctrlPr>
                      </m:sSupPr>
                      <m:e>
                        <m:r>
                          <a:rPr lang="en-US" sz="2200" b="0" i="1" u="none" strike="noStrike" smtClean="0">
                            <a:effectLst/>
                            <a:latin typeface="Cambria Math" panose="02040503050406030204" pitchFamily="18" charset="0"/>
                          </a:rPr>
                          <m:t>𝑉</m:t>
                        </m:r>
                      </m:e>
                      <m:sup>
                        <m:r>
                          <a:rPr lang="el-GR" sz="2200" b="0" i="1" u="none" strike="noStrike" smtClean="0">
                            <a:effectLst/>
                            <a:latin typeface="Cambria Math" panose="02040503050406030204" pitchFamily="18" charset="0"/>
                            <a:ea typeface="Cambria Math" panose="02040503050406030204" pitchFamily="18" charset="0"/>
                          </a:rPr>
                          <m:t>𝜋</m:t>
                        </m:r>
                      </m:sup>
                    </m:sSup>
                    <m:r>
                      <a:rPr lang="el-GR" sz="2200" b="0" i="1" u="none" strike="noStrike" smtClean="0">
                        <a:effectLst/>
                        <a:latin typeface="Cambria Math" panose="02040503050406030204" pitchFamily="18" charset="0"/>
                      </a:rPr>
                      <m:t> </m:t>
                    </m:r>
                  </m:oMath>
                </a14:m>
                <a:r>
                  <a:rPr lang="el-GR" sz="2200" b="0" i="0" u="none" strike="noStrike" dirty="0">
                    <a:effectLst/>
                  </a:rPr>
                  <a:t>(</a:t>
                </a:r>
                <a:r>
                  <a:rPr lang="en-IN" sz="2200" b="0" i="1" u="none" strike="noStrike" dirty="0">
                    <a:effectLst/>
                  </a:rPr>
                  <a:t>s</a:t>
                </a:r>
                <a:r>
                  <a:rPr lang="en-IN" sz="2200" b="0" i="1" u="none" strike="noStrike" baseline="-25000" dirty="0">
                    <a:effectLst/>
                  </a:rPr>
                  <a:t>0</a:t>
                </a:r>
                <a:r>
                  <a:rPr lang="en-IN" sz="2200" b="0" i="0" u="none" strike="noStrike" dirty="0">
                    <a:effectLst/>
                  </a:rPr>
                  <a:t>​) for each policy by executing m</a:t>
                </a:r>
                <a:r>
                  <a:rPr lang="en-IN" sz="2200" b="0" i="1" u="none" strike="noStrike" dirty="0">
                    <a:effectLst/>
                  </a:rPr>
                  <a:t>m</a:t>
                </a:r>
                <a:r>
                  <a:rPr lang="en-IN" sz="2200" b="0" i="0" u="none" strike="noStrike" dirty="0">
                    <a:effectLst/>
                  </a:rPr>
                  <a:t> Monte Carlo trajectories.</a:t>
                </a:r>
              </a:p>
              <a:p>
                <a:pPr marL="800100" lvl="1" indent="-342900" algn="l">
                  <a:buFont typeface="Arial" panose="020B0604020202020204" pitchFamily="34" charset="0"/>
                  <a:buChar char="•"/>
                </a:pPr>
                <a:r>
                  <a:rPr lang="en-IN" sz="2200" b="0" i="0" u="none" strike="noStrike" dirty="0">
                    <a:effectLst/>
                  </a:rPr>
                  <a:t>Use linear combination of estimated state values to approximate</a:t>
                </a:r>
                <a:r>
                  <a:rPr lang="el-GR" sz="2200" b="0" u="none" strike="noStrike" dirty="0">
                    <a:effectLst/>
                  </a:rPr>
                  <a:t> </a:t>
                </a:r>
                <a14:m>
                  <m:oMath xmlns:m="http://schemas.openxmlformats.org/officeDocument/2006/math">
                    <m:sSup>
                      <m:sSupPr>
                        <m:ctrlPr>
                          <a:rPr lang="el-GR" sz="2200" b="0" i="1" u="none" strike="noStrike" smtClean="0">
                            <a:effectLst/>
                            <a:latin typeface="Cambria Math" panose="02040503050406030204" pitchFamily="18" charset="0"/>
                          </a:rPr>
                        </m:ctrlPr>
                      </m:sSupPr>
                      <m:e>
                        <m:r>
                          <a:rPr lang="en-US" sz="2200" b="0" i="1" u="none" strike="noStrike" smtClean="0">
                            <a:effectLst/>
                            <a:latin typeface="Cambria Math" panose="02040503050406030204" pitchFamily="18" charset="0"/>
                          </a:rPr>
                          <m:t>𝑉</m:t>
                        </m:r>
                      </m:e>
                      <m:sup>
                        <m:r>
                          <a:rPr lang="en-US" sz="2200" b="0" i="1" u="none" strike="noStrike" smtClean="0">
                            <a:effectLst/>
                            <a:latin typeface="Cambria Math" panose="02040503050406030204" pitchFamily="18" charset="0"/>
                          </a:rPr>
                          <m:t>∗</m:t>
                        </m:r>
                      </m:sup>
                    </m:sSup>
                    <m:r>
                      <a:rPr lang="el-GR" sz="2200" b="0" i="1" u="none" strike="noStrike" smtClean="0">
                        <a:effectLst/>
                        <a:latin typeface="Cambria Math" panose="02040503050406030204" pitchFamily="18" charset="0"/>
                      </a:rPr>
                      <m:t> </m:t>
                    </m:r>
                  </m:oMath>
                </a14:m>
                <a:r>
                  <a:rPr lang="el-GR" sz="2200" b="0" i="0" u="none" strike="noStrike" dirty="0">
                    <a:effectLst/>
                  </a:rPr>
                  <a:t>(</a:t>
                </a:r>
                <a:r>
                  <a:rPr lang="en-IN" sz="2200" b="0" i="1" u="none" strike="noStrike" dirty="0">
                    <a:effectLst/>
                  </a:rPr>
                  <a:t>s</a:t>
                </a:r>
                <a:r>
                  <a:rPr lang="en-IN" sz="2200" b="0" i="1" u="none" strike="noStrike" baseline="-25000" dirty="0">
                    <a:effectLst/>
                  </a:rPr>
                  <a:t>0</a:t>
                </a:r>
                <a:r>
                  <a:rPr lang="en-IN" sz="2200" b="0" i="0" u="none" strike="noStrike" dirty="0">
                    <a:effectLst/>
                  </a:rPr>
                  <a:t>​) </a:t>
                </a:r>
              </a:p>
              <a:p>
                <a:pPr marL="800100" lvl="1" indent="-342900" algn="l">
                  <a:buFont typeface="Arial" panose="020B0604020202020204" pitchFamily="34" charset="0"/>
                  <a:buChar char="•"/>
                </a:pPr>
                <a:r>
                  <a:rPr lang="en-IN" sz="2200" b="0" i="0" u="none" strike="noStrike" dirty="0">
                    <a:effectLst/>
                  </a:rPr>
                  <a:t>Initially, estimate value functions for the given optimal policy </a:t>
                </a:r>
                <a14:m>
                  <m:oMath xmlns:m="http://schemas.openxmlformats.org/officeDocument/2006/math">
                    <m:r>
                      <a:rPr lang="el-GR" sz="2200" b="0" i="1" u="none" strike="noStrike" smtClean="0">
                        <a:effectLst/>
                        <a:latin typeface="Cambria Math" panose="02040503050406030204" pitchFamily="18" charset="0"/>
                        <a:ea typeface="Cambria Math" panose="02040503050406030204" pitchFamily="18" charset="0"/>
                      </a:rPr>
                      <m:t>𝜋</m:t>
                    </m:r>
                  </m:oMath>
                </a14:m>
                <a:r>
                  <a:rPr lang="en-US" sz="2200" b="0" i="0" u="none" strike="noStrike" baseline="30000" dirty="0">
                    <a:effectLst/>
                  </a:rPr>
                  <a:t>*</a:t>
                </a:r>
                <a:r>
                  <a:rPr lang="el-GR" sz="2200" b="0" i="0" u="none" strike="noStrike" dirty="0">
                    <a:effectLst/>
                  </a:rPr>
                  <a:t> </a:t>
                </a:r>
                <a:r>
                  <a:rPr lang="en-IN" sz="2200" b="0" i="0" u="none" strike="noStrike" dirty="0">
                    <a:effectLst/>
                  </a:rPr>
                  <a:t>and a randomly chosen base policy.</a:t>
                </a:r>
              </a:p>
              <a:p>
                <a:pPr marL="800100" lvl="1" indent="-342900" algn="l">
                  <a:buFont typeface="Arial" panose="020B0604020202020204" pitchFamily="34" charset="0"/>
                  <a:buChar char="•"/>
                </a:pPr>
                <a:r>
                  <a:rPr lang="en-IN" sz="2200" b="0" i="0" u="none" strike="noStrike" dirty="0">
                    <a:effectLst/>
                  </a:rPr>
                  <a:t>Iteratively find the best setting of coefficients to satisfy a set of constraints.</a:t>
                </a:r>
              </a:p>
            </p:txBody>
          </p:sp>
        </mc:Choice>
        <mc:Fallback>
          <p:sp>
            <p:nvSpPr>
              <p:cNvPr id="9" name="TextBox 8">
                <a:extLst>
                  <a:ext uri="{FF2B5EF4-FFF2-40B4-BE49-F238E27FC236}">
                    <a16:creationId xmlns:a16="http://schemas.microsoft.com/office/drawing/2014/main" id="{3FC735ED-E23F-DE28-ED51-B259B72722B3}"/>
                  </a:ext>
                </a:extLst>
              </p:cNvPr>
              <p:cNvSpPr txBox="1">
                <a:spLocks noRot="1" noChangeAspect="1" noMove="1" noResize="1" noEditPoints="1" noAdjustHandles="1" noChangeArrowheads="1" noChangeShapeType="1" noTextEdit="1"/>
              </p:cNvSpPr>
              <p:nvPr/>
            </p:nvSpPr>
            <p:spPr>
              <a:xfrm>
                <a:off x="260280" y="1265129"/>
                <a:ext cx="9958192" cy="2462213"/>
              </a:xfrm>
              <a:prstGeom prst="rect">
                <a:avLst/>
              </a:prstGeom>
              <a:blipFill>
                <a:blip r:embed="rId2"/>
                <a:stretch>
                  <a:fillRect l="-764" t="-1538" b="-4103"/>
                </a:stretch>
              </a:blipFill>
            </p:spPr>
            <p:txBody>
              <a:bodyPr/>
              <a:lstStyle/>
              <a:p>
                <a:r>
                  <a:rPr lang="en-US">
                    <a:noFill/>
                  </a:rPr>
                  <a:t> </a:t>
                </a:r>
              </a:p>
            </p:txBody>
          </p:sp>
        </mc:Fallback>
      </mc:AlternateContent>
      <p:pic>
        <p:nvPicPr>
          <p:cNvPr id="10" name="Picture 9" descr="A black text on a white background&#10;&#10;Description automatically generated">
            <a:extLst>
              <a:ext uri="{FF2B5EF4-FFF2-40B4-BE49-F238E27FC236}">
                <a16:creationId xmlns:a16="http://schemas.microsoft.com/office/drawing/2014/main" id="{F6D9A12A-4EDB-7268-6928-1699D4ADE301}"/>
              </a:ext>
            </a:extLst>
          </p:cNvPr>
          <p:cNvPicPr>
            <a:picLocks noChangeAspect="1"/>
          </p:cNvPicPr>
          <p:nvPr/>
        </p:nvPicPr>
        <p:blipFill>
          <a:blip r:embed="rId3"/>
          <a:stretch>
            <a:fillRect/>
          </a:stretch>
        </p:blipFill>
        <p:spPr>
          <a:xfrm>
            <a:off x="637784" y="3766130"/>
            <a:ext cx="4989600" cy="630000"/>
          </a:xfrm>
          <a:prstGeom prst="rect">
            <a:avLst/>
          </a:prstGeom>
        </p:spPr>
      </p:pic>
      <p:pic>
        <p:nvPicPr>
          <p:cNvPr id="12" name="Picture 11">
            <a:extLst>
              <a:ext uri="{FF2B5EF4-FFF2-40B4-BE49-F238E27FC236}">
                <a16:creationId xmlns:a16="http://schemas.microsoft.com/office/drawing/2014/main" id="{F7A8AD5C-3317-89AE-C710-2956E397B808}"/>
              </a:ext>
            </a:extLst>
          </p:cNvPr>
          <p:cNvPicPr>
            <a:picLocks noChangeAspect="1"/>
          </p:cNvPicPr>
          <p:nvPr/>
        </p:nvPicPr>
        <p:blipFill>
          <a:blip r:embed="rId4"/>
          <a:stretch>
            <a:fillRect/>
          </a:stretch>
        </p:blipFill>
        <p:spPr>
          <a:xfrm>
            <a:off x="136744" y="5281721"/>
            <a:ext cx="5384800" cy="622300"/>
          </a:xfrm>
          <a:prstGeom prst="rect">
            <a:avLst/>
          </a:prstGeom>
        </p:spPr>
      </p:pic>
      <p:pic>
        <p:nvPicPr>
          <p:cNvPr id="14" name="Picture 13">
            <a:extLst>
              <a:ext uri="{FF2B5EF4-FFF2-40B4-BE49-F238E27FC236}">
                <a16:creationId xmlns:a16="http://schemas.microsoft.com/office/drawing/2014/main" id="{489C3A68-2A89-8931-623B-30C54F2DDB1E}"/>
              </a:ext>
            </a:extLst>
          </p:cNvPr>
          <p:cNvPicPr>
            <a:picLocks noChangeAspect="1"/>
          </p:cNvPicPr>
          <p:nvPr/>
        </p:nvPicPr>
        <p:blipFill>
          <a:blip r:embed="rId5"/>
          <a:stretch>
            <a:fillRect/>
          </a:stretch>
        </p:blipFill>
        <p:spPr>
          <a:xfrm>
            <a:off x="303619" y="4434918"/>
            <a:ext cx="5323765" cy="648000"/>
          </a:xfrm>
          <a:prstGeom prst="rect">
            <a:avLst/>
          </a:prstGeom>
        </p:spPr>
      </p:pic>
    </p:spTree>
    <p:extLst>
      <p:ext uri="{BB962C8B-B14F-4D97-AF65-F5344CB8AC3E}">
        <p14:creationId xmlns:p14="http://schemas.microsoft.com/office/powerpoint/2010/main" val="2705207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E441-A6F1-83A5-C3AD-CA4D13B71271}"/>
              </a:ext>
            </a:extLst>
          </p:cNvPr>
          <p:cNvSpPr>
            <a:spLocks noGrp="1"/>
          </p:cNvSpPr>
          <p:nvPr>
            <p:ph type="title"/>
          </p:nvPr>
        </p:nvSpPr>
        <p:spPr>
          <a:xfrm>
            <a:off x="240871" y="278394"/>
            <a:ext cx="9389440" cy="554587"/>
          </a:xfrm>
        </p:spPr>
        <p:txBody>
          <a:bodyPr/>
          <a:lstStyle/>
          <a:p>
            <a:r>
              <a:rPr lang="en-US" dirty="0">
                <a:latin typeface="+mn-lt"/>
              </a:rPr>
              <a:t>Demonstration</a:t>
            </a:r>
          </a:p>
        </p:txBody>
      </p:sp>
      <p:sp>
        <p:nvSpPr>
          <p:cNvPr id="5" name="TextBox 4">
            <a:extLst>
              <a:ext uri="{FF2B5EF4-FFF2-40B4-BE49-F238E27FC236}">
                <a16:creationId xmlns:a16="http://schemas.microsoft.com/office/drawing/2014/main" id="{166C5B89-D6AF-A8FA-F03C-F7B62F726B57}"/>
              </a:ext>
            </a:extLst>
          </p:cNvPr>
          <p:cNvSpPr txBox="1"/>
          <p:nvPr/>
        </p:nvSpPr>
        <p:spPr>
          <a:xfrm>
            <a:off x="240871" y="1265129"/>
            <a:ext cx="11690849" cy="430887"/>
          </a:xfrm>
          <a:prstGeom prst="rect">
            <a:avLst/>
          </a:prstGeom>
          <a:noFill/>
        </p:spPr>
        <p:txBody>
          <a:bodyPr wrap="square">
            <a:spAutoFit/>
          </a:bodyPr>
          <a:lstStyle/>
          <a:p>
            <a:pPr lvl="1"/>
            <a:endParaRPr lang="en-US" sz="2200" b="1" dirty="0"/>
          </a:p>
        </p:txBody>
      </p:sp>
      <p:sp>
        <p:nvSpPr>
          <p:cNvPr id="6" name="TextBox 5">
            <a:extLst>
              <a:ext uri="{FF2B5EF4-FFF2-40B4-BE49-F238E27FC236}">
                <a16:creationId xmlns:a16="http://schemas.microsoft.com/office/drawing/2014/main" id="{7FE6E192-72AA-08FB-254C-3DF42F3D1358}"/>
              </a:ext>
            </a:extLst>
          </p:cNvPr>
          <p:cNvSpPr txBox="1"/>
          <p:nvPr/>
        </p:nvSpPr>
        <p:spPr>
          <a:xfrm>
            <a:off x="240871" y="1226341"/>
            <a:ext cx="11710258" cy="369332"/>
          </a:xfrm>
          <a:prstGeom prst="rect">
            <a:avLst/>
          </a:prstGeom>
          <a:noFill/>
        </p:spPr>
        <p:txBody>
          <a:bodyPr wrap="square">
            <a:spAutoFit/>
          </a:bodyPr>
          <a:lstStyle/>
          <a:p>
            <a:pPr algn="l"/>
            <a:endParaRPr lang="en-US" dirty="0"/>
          </a:p>
        </p:txBody>
      </p:sp>
      <p:sp>
        <p:nvSpPr>
          <p:cNvPr id="3" name="TextBox 2">
            <a:extLst>
              <a:ext uri="{FF2B5EF4-FFF2-40B4-BE49-F238E27FC236}">
                <a16:creationId xmlns:a16="http://schemas.microsoft.com/office/drawing/2014/main" id="{20969256-FAD5-888F-1970-86E84F6F9C2A}"/>
              </a:ext>
            </a:extLst>
          </p:cNvPr>
          <p:cNvSpPr txBox="1"/>
          <p:nvPr/>
        </p:nvSpPr>
        <p:spPr>
          <a:xfrm>
            <a:off x="4935591" y="2998113"/>
            <a:ext cx="4221272" cy="861774"/>
          </a:xfrm>
          <a:prstGeom prst="rect">
            <a:avLst/>
          </a:prstGeom>
          <a:noFill/>
        </p:spPr>
        <p:txBody>
          <a:bodyPr wrap="square" rtlCol="0">
            <a:spAutoFit/>
          </a:bodyPr>
          <a:lstStyle/>
          <a:p>
            <a:r>
              <a:rPr lang="en-US" sz="5000" dirty="0"/>
              <a:t>Link</a:t>
            </a:r>
          </a:p>
        </p:txBody>
      </p:sp>
    </p:spTree>
    <p:extLst>
      <p:ext uri="{BB962C8B-B14F-4D97-AF65-F5344CB8AC3E}">
        <p14:creationId xmlns:p14="http://schemas.microsoft.com/office/powerpoint/2010/main" val="1915098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a:t>
            </a:r>
          </a:p>
        </p:txBody>
      </p:sp>
    </p:spTree>
    <p:extLst>
      <p:ext uri="{BB962C8B-B14F-4D97-AF65-F5344CB8AC3E}">
        <p14:creationId xmlns:p14="http://schemas.microsoft.com/office/powerpoint/2010/main" val="674915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E441-A6F1-83A5-C3AD-CA4D13B71271}"/>
              </a:ext>
            </a:extLst>
          </p:cNvPr>
          <p:cNvSpPr>
            <a:spLocks noGrp="1"/>
          </p:cNvSpPr>
          <p:nvPr>
            <p:ph type="title"/>
          </p:nvPr>
        </p:nvSpPr>
        <p:spPr>
          <a:xfrm>
            <a:off x="240871" y="278394"/>
            <a:ext cx="9389440" cy="554587"/>
          </a:xfrm>
        </p:spPr>
        <p:txBody>
          <a:bodyPr/>
          <a:lstStyle/>
          <a:p>
            <a:r>
              <a:rPr lang="en-US" dirty="0">
                <a:latin typeface="+mn-lt"/>
              </a:rPr>
              <a:t>Motivation</a:t>
            </a:r>
          </a:p>
        </p:txBody>
      </p:sp>
      <p:sp>
        <p:nvSpPr>
          <p:cNvPr id="3" name="Content Placeholder 2">
            <a:extLst>
              <a:ext uri="{FF2B5EF4-FFF2-40B4-BE49-F238E27FC236}">
                <a16:creationId xmlns:a16="http://schemas.microsoft.com/office/drawing/2014/main" id="{7F55BB1D-8C05-9FC8-FD08-FEFE38B83AD8}"/>
              </a:ext>
            </a:extLst>
          </p:cNvPr>
          <p:cNvSpPr>
            <a:spLocks noGrp="1"/>
          </p:cNvSpPr>
          <p:nvPr>
            <p:ph sz="half" idx="2"/>
          </p:nvPr>
        </p:nvSpPr>
        <p:spPr>
          <a:xfrm>
            <a:off x="240871" y="1265129"/>
            <a:ext cx="11690849" cy="4759890"/>
          </a:xfrm>
        </p:spPr>
        <p:txBody>
          <a:bodyPr>
            <a:normAutofit/>
          </a:bodyPr>
          <a:lstStyle/>
          <a:p>
            <a:pPr marL="0" indent="0" algn="l">
              <a:buNone/>
            </a:pPr>
            <a:endParaRPr lang="en-IN" b="0" i="0" u="none" strike="noStrike" dirty="0">
              <a:solidFill>
                <a:srgbClr val="ECECEC"/>
              </a:solidFill>
              <a:effectLst/>
              <a:latin typeface="+mn-lt"/>
            </a:endParaRPr>
          </a:p>
          <a:p>
            <a:endParaRPr lang="en-US" dirty="0">
              <a:latin typeface="+mj-lt"/>
            </a:endParaRPr>
          </a:p>
        </p:txBody>
      </p:sp>
      <p:sp>
        <p:nvSpPr>
          <p:cNvPr id="5" name="TextBox 4">
            <a:extLst>
              <a:ext uri="{FF2B5EF4-FFF2-40B4-BE49-F238E27FC236}">
                <a16:creationId xmlns:a16="http://schemas.microsoft.com/office/drawing/2014/main" id="{166C5B89-D6AF-A8FA-F03C-F7B62F726B57}"/>
              </a:ext>
            </a:extLst>
          </p:cNvPr>
          <p:cNvSpPr txBox="1"/>
          <p:nvPr/>
        </p:nvSpPr>
        <p:spPr>
          <a:xfrm>
            <a:off x="260280" y="1398305"/>
            <a:ext cx="11113353" cy="4493538"/>
          </a:xfrm>
          <a:prstGeom prst="rect">
            <a:avLst/>
          </a:prstGeom>
          <a:noFill/>
        </p:spPr>
        <p:txBody>
          <a:bodyPr wrap="square">
            <a:spAutoFit/>
          </a:bodyPr>
          <a:lstStyle/>
          <a:p>
            <a:r>
              <a:rPr lang="en-US" sz="2200" dirty="0"/>
              <a:t>Motivation in Inverse Reinforcement Learning (IRL):</a:t>
            </a:r>
          </a:p>
          <a:p>
            <a:endParaRPr lang="en-US" sz="2200" dirty="0"/>
          </a:p>
          <a:p>
            <a:pPr marL="342900" indent="-342900">
              <a:buFont typeface="Arial" panose="020B0604020202020204" pitchFamily="34" charset="0"/>
              <a:buChar char="•"/>
            </a:pPr>
            <a:r>
              <a:rPr lang="en-US" sz="2200" b="1" dirty="0"/>
              <a:t>Understanding Real-world Behavior </a:t>
            </a:r>
            <a:r>
              <a:rPr lang="en-US" sz="2200" dirty="0"/>
              <a:t>: IRL provides a means to understand the motivations and intentions behind observed behavior in real-world scenarios, essential for fields like robotics and human-computer interaction.</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b="1" dirty="0"/>
              <a:t>Learning from Demonstrations </a:t>
            </a:r>
            <a:r>
              <a:rPr lang="en-US" sz="2200" dirty="0"/>
              <a:t>: IRL allows machines to learn from human demonstrations or expert behavior, facilitating the transfer of skills and knowledge from humans to machines, particularly in settings where explicit reward signals are difficult to define.</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b="1" dirty="0"/>
              <a:t>Robust Decision Making </a:t>
            </a:r>
            <a:r>
              <a:rPr lang="en-US" sz="2200" dirty="0"/>
              <a:t>: By uncovering implicit reward functions guiding observed behavior, IRL enables more robust and adaptive decision-making in complex and uncertain environments, crucial for applications like autonomous systems and finance.</a:t>
            </a:r>
          </a:p>
        </p:txBody>
      </p:sp>
    </p:spTree>
    <p:extLst>
      <p:ext uri="{BB962C8B-B14F-4D97-AF65-F5344CB8AC3E}">
        <p14:creationId xmlns:p14="http://schemas.microsoft.com/office/powerpoint/2010/main" val="915571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E441-A6F1-83A5-C3AD-CA4D13B71271}"/>
              </a:ext>
            </a:extLst>
          </p:cNvPr>
          <p:cNvSpPr>
            <a:spLocks noGrp="1"/>
          </p:cNvSpPr>
          <p:nvPr>
            <p:ph type="title"/>
          </p:nvPr>
        </p:nvSpPr>
        <p:spPr>
          <a:xfrm>
            <a:off x="240871" y="278394"/>
            <a:ext cx="9389440" cy="554587"/>
          </a:xfrm>
        </p:spPr>
        <p:txBody>
          <a:bodyPr/>
          <a:lstStyle/>
          <a:p>
            <a:r>
              <a:rPr lang="en-US" dirty="0">
                <a:latin typeface="+mn-lt"/>
              </a:rPr>
              <a:t>The IRL problem setting (Finite Sate Space) </a:t>
            </a:r>
          </a:p>
        </p:txBody>
      </p:sp>
      <p:sp>
        <p:nvSpPr>
          <p:cNvPr id="3" name="Content Placeholder 2">
            <a:extLst>
              <a:ext uri="{FF2B5EF4-FFF2-40B4-BE49-F238E27FC236}">
                <a16:creationId xmlns:a16="http://schemas.microsoft.com/office/drawing/2014/main" id="{7F55BB1D-8C05-9FC8-FD08-FEFE38B83AD8}"/>
              </a:ext>
            </a:extLst>
          </p:cNvPr>
          <p:cNvSpPr>
            <a:spLocks noGrp="1"/>
          </p:cNvSpPr>
          <p:nvPr>
            <p:ph sz="half" idx="2"/>
          </p:nvPr>
        </p:nvSpPr>
        <p:spPr>
          <a:xfrm>
            <a:off x="240871" y="1265129"/>
            <a:ext cx="11690849" cy="4759890"/>
          </a:xfrm>
        </p:spPr>
        <p:txBody>
          <a:bodyPr>
            <a:normAutofit/>
          </a:bodyPr>
          <a:lstStyle/>
          <a:p>
            <a:pPr marL="0" indent="0" algn="l">
              <a:buNone/>
            </a:pPr>
            <a:endParaRPr lang="en-IN" b="0" i="0" u="none" strike="noStrike" dirty="0">
              <a:solidFill>
                <a:srgbClr val="ECECEC"/>
              </a:solidFill>
              <a:effectLst/>
              <a:latin typeface="+mn-lt"/>
            </a:endParaRPr>
          </a:p>
          <a:p>
            <a:endParaRPr lang="en-US" dirty="0">
              <a:latin typeface="+mj-lt"/>
            </a:endParaRPr>
          </a:p>
        </p:txBody>
      </p:sp>
      <p:sp>
        <p:nvSpPr>
          <p:cNvPr id="5" name="TextBox 4">
            <a:extLst>
              <a:ext uri="{FF2B5EF4-FFF2-40B4-BE49-F238E27FC236}">
                <a16:creationId xmlns:a16="http://schemas.microsoft.com/office/drawing/2014/main" id="{166C5B89-D6AF-A8FA-F03C-F7B62F726B57}"/>
              </a:ext>
            </a:extLst>
          </p:cNvPr>
          <p:cNvSpPr txBox="1"/>
          <p:nvPr/>
        </p:nvSpPr>
        <p:spPr>
          <a:xfrm>
            <a:off x="260280" y="1398305"/>
            <a:ext cx="11113353" cy="2800767"/>
          </a:xfrm>
          <a:prstGeom prst="rect">
            <a:avLst/>
          </a:prstGeom>
          <a:noFill/>
        </p:spPr>
        <p:txBody>
          <a:bodyPr wrap="square">
            <a:spAutoFit/>
          </a:bodyPr>
          <a:lstStyle/>
          <a:p>
            <a:r>
              <a:rPr lang="en-US" sz="2200" b="1" dirty="0"/>
              <a:t>Informally</a:t>
            </a:r>
            <a:r>
              <a:rPr lang="en-US" sz="2200" dirty="0"/>
              <a:t> :</a:t>
            </a:r>
          </a:p>
          <a:p>
            <a:r>
              <a:rPr lang="en-US" sz="2200" dirty="0"/>
              <a:t>	</a:t>
            </a:r>
            <a:r>
              <a:rPr lang="en-US" sz="2200" b="1" i="1" dirty="0"/>
              <a:t>Given</a:t>
            </a:r>
            <a:r>
              <a:rPr lang="en-US" sz="2200" dirty="0"/>
              <a:t> : 1) measurements of an agent’s behavior over time, in a variety of circumstances </a:t>
            </a:r>
          </a:p>
          <a:p>
            <a:r>
              <a:rPr lang="en-US" sz="2200" dirty="0"/>
              <a:t>	            2) if needed , measurements of the sensory inputs to that agent</a:t>
            </a:r>
          </a:p>
          <a:p>
            <a:r>
              <a:rPr lang="en-US" sz="2200" dirty="0"/>
              <a:t>	            3) if available, a model of the environment.</a:t>
            </a:r>
          </a:p>
          <a:p>
            <a:r>
              <a:rPr lang="en-US" sz="2200" dirty="0"/>
              <a:t>	</a:t>
            </a:r>
          </a:p>
          <a:p>
            <a:r>
              <a:rPr lang="en-US" sz="2200" i="1" dirty="0"/>
              <a:t>      	</a:t>
            </a:r>
            <a:r>
              <a:rPr lang="en-US" sz="2200" b="1" i="1" dirty="0"/>
              <a:t>Determine</a:t>
            </a:r>
            <a:r>
              <a:rPr lang="en-US" sz="2200" dirty="0"/>
              <a:t> : the reward function being optimized</a:t>
            </a:r>
          </a:p>
          <a:p>
            <a:endParaRPr lang="en-US" sz="2200" i="1" u="sng" dirty="0"/>
          </a:p>
          <a:p>
            <a:r>
              <a:rPr lang="en-US" sz="2200" b="1" dirty="0"/>
              <a:t>	</a:t>
            </a:r>
          </a:p>
        </p:txBody>
      </p:sp>
    </p:spTree>
    <p:extLst>
      <p:ext uri="{BB962C8B-B14F-4D97-AF65-F5344CB8AC3E}">
        <p14:creationId xmlns:p14="http://schemas.microsoft.com/office/powerpoint/2010/main" val="3842750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E441-A6F1-83A5-C3AD-CA4D13B71271}"/>
              </a:ext>
            </a:extLst>
          </p:cNvPr>
          <p:cNvSpPr>
            <a:spLocks noGrp="1"/>
          </p:cNvSpPr>
          <p:nvPr>
            <p:ph type="title"/>
          </p:nvPr>
        </p:nvSpPr>
        <p:spPr>
          <a:xfrm>
            <a:off x="240871" y="278394"/>
            <a:ext cx="9389440" cy="554587"/>
          </a:xfrm>
        </p:spPr>
        <p:txBody>
          <a:bodyPr/>
          <a:lstStyle/>
          <a:p>
            <a:r>
              <a:rPr lang="en-US" dirty="0">
                <a:latin typeface="+mn-lt"/>
              </a:rPr>
              <a:t>The IRL problem setting (Finite Sate Space) </a:t>
            </a:r>
          </a:p>
        </p:txBody>
      </p:sp>
      <p:sp>
        <p:nvSpPr>
          <p:cNvPr id="3" name="Content Placeholder 2">
            <a:extLst>
              <a:ext uri="{FF2B5EF4-FFF2-40B4-BE49-F238E27FC236}">
                <a16:creationId xmlns:a16="http://schemas.microsoft.com/office/drawing/2014/main" id="{7F55BB1D-8C05-9FC8-FD08-FEFE38B83AD8}"/>
              </a:ext>
            </a:extLst>
          </p:cNvPr>
          <p:cNvSpPr>
            <a:spLocks noGrp="1"/>
          </p:cNvSpPr>
          <p:nvPr>
            <p:ph sz="half" idx="2"/>
          </p:nvPr>
        </p:nvSpPr>
        <p:spPr>
          <a:xfrm>
            <a:off x="240871" y="1265129"/>
            <a:ext cx="11690849" cy="4759890"/>
          </a:xfrm>
        </p:spPr>
        <p:txBody>
          <a:bodyPr>
            <a:normAutofit/>
          </a:bodyPr>
          <a:lstStyle/>
          <a:p>
            <a:pPr marL="0" indent="0" algn="l">
              <a:buNone/>
            </a:pPr>
            <a:endParaRPr lang="en-IN" b="0" i="0" u="none" strike="noStrike" dirty="0">
              <a:solidFill>
                <a:srgbClr val="ECECEC"/>
              </a:solidFill>
              <a:effectLst/>
              <a:latin typeface="+mn-lt"/>
            </a:endParaRPr>
          </a:p>
          <a:p>
            <a:endParaRPr lang="en-US" dirty="0">
              <a:latin typeface="+mj-lt"/>
            </a:endParaRPr>
          </a:p>
        </p:txBody>
      </p:sp>
      <p:sp>
        <p:nvSpPr>
          <p:cNvPr id="5" name="TextBox 4">
            <a:extLst>
              <a:ext uri="{FF2B5EF4-FFF2-40B4-BE49-F238E27FC236}">
                <a16:creationId xmlns:a16="http://schemas.microsoft.com/office/drawing/2014/main" id="{166C5B89-D6AF-A8FA-F03C-F7B62F726B57}"/>
              </a:ext>
            </a:extLst>
          </p:cNvPr>
          <p:cNvSpPr txBox="1"/>
          <p:nvPr/>
        </p:nvSpPr>
        <p:spPr>
          <a:xfrm>
            <a:off x="0" y="1265129"/>
            <a:ext cx="11931721" cy="5847755"/>
          </a:xfrm>
          <a:prstGeom prst="rect">
            <a:avLst/>
          </a:prstGeom>
          <a:noFill/>
        </p:spPr>
        <p:txBody>
          <a:bodyPr wrap="square">
            <a:spAutoFit/>
          </a:bodyPr>
          <a:lstStyle/>
          <a:p>
            <a:pPr lvl="1"/>
            <a:r>
              <a:rPr lang="en-IN" sz="2200" b="1" dirty="0"/>
              <a:t>F</a:t>
            </a:r>
            <a:r>
              <a:rPr lang="en-IN" sz="2200" b="1" i="0" u="none" strike="noStrike" dirty="0">
                <a:effectLst/>
              </a:rPr>
              <a:t>ormally :</a:t>
            </a:r>
          </a:p>
          <a:p>
            <a:pPr lvl="2"/>
            <a:r>
              <a:rPr lang="en-IN" sz="2200" i="1" u="sng" strike="noStrike" dirty="0">
                <a:effectLst/>
              </a:rPr>
              <a:t>MDPs</a:t>
            </a:r>
            <a:endParaRPr lang="en-IN" sz="2200" b="0" i="0" u="none" strike="noStrike" dirty="0">
              <a:effectLst/>
            </a:endParaRPr>
          </a:p>
          <a:p>
            <a:pPr marL="1657350" lvl="3" indent="-285750">
              <a:buFont typeface="Arial" panose="020B0604020202020204" pitchFamily="34" charset="0"/>
              <a:buChar char="•"/>
            </a:pPr>
            <a:r>
              <a:rPr lang="en-IN" sz="2200" b="0" i="0" u="none" strike="noStrike" dirty="0">
                <a:effectLst/>
              </a:rPr>
              <a:t>Defined as (S, A, </a:t>
            </a:r>
            <a:r>
              <a:rPr lang="en-IN" sz="2200" b="0" i="0" u="none" strike="noStrike" dirty="0" err="1">
                <a:effectLst/>
              </a:rPr>
              <a:t>P</a:t>
            </a:r>
            <a:r>
              <a:rPr lang="en-IN" sz="2200" b="0" i="0" u="none" strike="noStrike" baseline="-25000" dirty="0" err="1">
                <a:effectLst/>
              </a:rPr>
              <a:t>sa</a:t>
            </a:r>
            <a:r>
              <a:rPr lang="en-IN" sz="2200" b="0" i="0" u="none" strike="noStrike" baseline="-25000" dirty="0">
                <a:effectLst/>
              </a:rPr>
              <a:t> </a:t>
            </a:r>
            <a:r>
              <a:rPr lang="en-IN" sz="2200" b="0" i="0" u="none" strike="noStrike" dirty="0">
                <a:effectLst/>
              </a:rPr>
              <a:t>, </a:t>
            </a:r>
            <a:r>
              <a:rPr lang="el-GR" sz="2200" b="0" i="0" u="none" strike="noStrike" dirty="0">
                <a:effectLst/>
              </a:rPr>
              <a:t>γ, </a:t>
            </a:r>
            <a:r>
              <a:rPr lang="en-IN" sz="2200" b="0" i="0" u="none" strike="noStrike" dirty="0">
                <a:effectLst/>
              </a:rPr>
              <a:t>R), where S is states, A is actions, </a:t>
            </a:r>
            <a:r>
              <a:rPr lang="en-IN" sz="2200" b="0" i="0" u="none" strike="noStrike" dirty="0" err="1">
                <a:effectLst/>
              </a:rPr>
              <a:t>P</a:t>
            </a:r>
            <a:r>
              <a:rPr lang="en-IN" sz="2200" baseline="-25000" dirty="0" err="1"/>
              <a:t>sa</a:t>
            </a:r>
            <a:r>
              <a:rPr lang="en-IN" sz="2200" b="0" i="0" u="none" strike="noStrike" dirty="0">
                <a:effectLst/>
              </a:rPr>
              <a:t>(•) are transition probabilities, </a:t>
            </a:r>
            <a:r>
              <a:rPr lang="el-GR" sz="2200" b="0" i="0" u="none" strike="noStrike" dirty="0">
                <a:effectLst/>
              </a:rPr>
              <a:t>γ </a:t>
            </a:r>
            <a:r>
              <a:rPr lang="en-IN" sz="2200" b="0" i="0" u="none" strike="noStrike" dirty="0">
                <a:effectLst/>
              </a:rPr>
              <a:t>is discount factor, and R is the reinforcement function.</a:t>
            </a:r>
          </a:p>
          <a:p>
            <a:pPr marL="1657350" lvl="3" indent="-285750">
              <a:buFont typeface="Arial" panose="020B0604020202020204" pitchFamily="34" charset="0"/>
              <a:buChar char="•"/>
            </a:pPr>
            <a:endParaRPr lang="en-IN" sz="2200" b="0" i="0" u="none" strike="noStrike" dirty="0">
              <a:effectLst/>
            </a:endParaRPr>
          </a:p>
          <a:p>
            <a:pPr lvl="2"/>
            <a:r>
              <a:rPr lang="en-IN" sz="2200" i="1" u="sng" strike="noStrike" dirty="0">
                <a:effectLst/>
              </a:rPr>
              <a:t>Policy and Value Functions</a:t>
            </a:r>
            <a:endParaRPr lang="en-IN" sz="2200" b="0" i="0" u="none" strike="noStrike" dirty="0">
              <a:effectLst/>
            </a:endParaRPr>
          </a:p>
          <a:p>
            <a:pPr marL="1657350" lvl="3" indent="-285750">
              <a:buFont typeface="Arial" panose="020B0604020202020204" pitchFamily="34" charset="0"/>
              <a:buChar char="•"/>
            </a:pPr>
            <a:r>
              <a:rPr lang="en-IN" sz="2200" b="0" i="0" u="none" strike="noStrike" dirty="0">
                <a:effectLst/>
              </a:rPr>
              <a:t>Policy </a:t>
            </a:r>
            <a:r>
              <a:rPr lang="el-GR" sz="2200" b="0" i="0" u="none" strike="noStrike" dirty="0">
                <a:effectLst/>
              </a:rPr>
              <a:t>π: </a:t>
            </a:r>
            <a:r>
              <a:rPr lang="en-IN" sz="2200" b="0" i="0" u="none" strike="noStrike" dirty="0">
                <a:effectLst/>
              </a:rPr>
              <a:t>S → A, value function V*(s), and Q-function Q*(s, a) defined for optimal behaviours.</a:t>
            </a:r>
          </a:p>
          <a:p>
            <a:pPr marL="1657350" lvl="3" indent="-285750">
              <a:buFont typeface="Arial" panose="020B0604020202020204" pitchFamily="34" charset="0"/>
              <a:buChar char="•"/>
            </a:pPr>
            <a:endParaRPr lang="en-IN" sz="2200" b="0" i="0" u="none" strike="noStrike" dirty="0">
              <a:effectLst/>
            </a:endParaRPr>
          </a:p>
          <a:p>
            <a:pPr lvl="2"/>
            <a:r>
              <a:rPr lang="en-IN" sz="2200" i="1" u="sng" strike="noStrike" dirty="0">
                <a:effectLst/>
              </a:rPr>
              <a:t>Optimal Functions</a:t>
            </a:r>
          </a:p>
          <a:p>
            <a:pPr marL="1657350" lvl="3" indent="-285750">
              <a:buFont typeface="Arial" panose="020B0604020202020204" pitchFamily="34" charset="0"/>
              <a:buChar char="•"/>
            </a:pPr>
            <a:r>
              <a:rPr lang="en-IN" sz="2200" b="0" i="0" u="none" strike="noStrike" dirty="0">
                <a:effectLst/>
              </a:rPr>
              <a:t>V*(s) is the supremum of value functions, and Q*(s, a) is the supremum of Q-functions.</a:t>
            </a:r>
          </a:p>
          <a:p>
            <a:pPr marL="1657350" lvl="3" indent="-285750">
              <a:buFont typeface="Arial" panose="020B0604020202020204" pitchFamily="34" charset="0"/>
              <a:buChar char="•"/>
            </a:pPr>
            <a:endParaRPr lang="en-IN" sz="2200" b="0" i="0" u="none" strike="noStrike" dirty="0">
              <a:effectLst/>
            </a:endParaRPr>
          </a:p>
          <a:p>
            <a:pPr lvl="2"/>
            <a:r>
              <a:rPr lang="en-IN" sz="2200" i="1" u="sng" strike="noStrike" dirty="0">
                <a:effectLst/>
              </a:rPr>
              <a:t>Representation</a:t>
            </a:r>
          </a:p>
          <a:p>
            <a:pPr marL="1657350" lvl="3" indent="-285750">
              <a:buFont typeface="Arial" panose="020B0604020202020204" pitchFamily="34" charset="0"/>
              <a:buChar char="•"/>
            </a:pPr>
            <a:r>
              <a:rPr lang="en-IN" sz="2200" b="0" i="0" u="none" strike="noStrike" dirty="0">
                <a:effectLst/>
              </a:rPr>
              <a:t>In discrete, finite spaces, functions are represented as vectors indexed by states (e.g., rewards as an N-dimensional vector R).</a:t>
            </a:r>
          </a:p>
          <a:p>
            <a:endParaRPr lang="en-US" sz="2200" i="1" u="sng" dirty="0"/>
          </a:p>
          <a:p>
            <a:r>
              <a:rPr lang="en-US" sz="2200" b="1" dirty="0"/>
              <a:t>	</a:t>
            </a:r>
          </a:p>
        </p:txBody>
      </p:sp>
    </p:spTree>
    <p:extLst>
      <p:ext uri="{BB962C8B-B14F-4D97-AF65-F5344CB8AC3E}">
        <p14:creationId xmlns:p14="http://schemas.microsoft.com/office/powerpoint/2010/main" val="2023207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E441-A6F1-83A5-C3AD-CA4D13B71271}"/>
              </a:ext>
            </a:extLst>
          </p:cNvPr>
          <p:cNvSpPr>
            <a:spLocks noGrp="1"/>
          </p:cNvSpPr>
          <p:nvPr>
            <p:ph type="title"/>
          </p:nvPr>
        </p:nvSpPr>
        <p:spPr>
          <a:xfrm>
            <a:off x="240871" y="278394"/>
            <a:ext cx="9389440" cy="554587"/>
          </a:xfrm>
        </p:spPr>
        <p:txBody>
          <a:bodyPr/>
          <a:lstStyle/>
          <a:p>
            <a:r>
              <a:rPr lang="en-US" dirty="0">
                <a:latin typeface="+mn-lt"/>
              </a:rPr>
              <a:t>Finite State Space</a:t>
            </a:r>
          </a:p>
        </p:txBody>
      </p:sp>
      <p:sp>
        <p:nvSpPr>
          <p:cNvPr id="3" name="Content Placeholder 2">
            <a:extLst>
              <a:ext uri="{FF2B5EF4-FFF2-40B4-BE49-F238E27FC236}">
                <a16:creationId xmlns:a16="http://schemas.microsoft.com/office/drawing/2014/main" id="{7F55BB1D-8C05-9FC8-FD08-FEFE38B83AD8}"/>
              </a:ext>
            </a:extLst>
          </p:cNvPr>
          <p:cNvSpPr>
            <a:spLocks noGrp="1"/>
          </p:cNvSpPr>
          <p:nvPr>
            <p:ph sz="half" idx="2"/>
          </p:nvPr>
        </p:nvSpPr>
        <p:spPr>
          <a:xfrm>
            <a:off x="240871" y="1265129"/>
            <a:ext cx="11690849" cy="4759890"/>
          </a:xfrm>
        </p:spPr>
        <p:txBody>
          <a:bodyPr>
            <a:normAutofit/>
          </a:bodyPr>
          <a:lstStyle/>
          <a:p>
            <a:pPr marL="0" indent="0" algn="l">
              <a:buNone/>
            </a:pPr>
            <a:endParaRPr lang="en-IN" b="0" i="0" u="none" strike="noStrike" dirty="0">
              <a:solidFill>
                <a:srgbClr val="ECECEC"/>
              </a:solidFill>
              <a:effectLst/>
              <a:latin typeface="+mn-lt"/>
            </a:endParaRPr>
          </a:p>
          <a:p>
            <a:endParaRPr lang="en-US" dirty="0">
              <a:latin typeface="+mj-lt"/>
            </a:endParaRPr>
          </a:p>
        </p:txBody>
      </p:sp>
      <p:sp>
        <p:nvSpPr>
          <p:cNvPr id="5" name="TextBox 4">
            <a:extLst>
              <a:ext uri="{FF2B5EF4-FFF2-40B4-BE49-F238E27FC236}">
                <a16:creationId xmlns:a16="http://schemas.microsoft.com/office/drawing/2014/main" id="{166C5B89-D6AF-A8FA-F03C-F7B62F726B57}"/>
              </a:ext>
            </a:extLst>
          </p:cNvPr>
          <p:cNvSpPr txBox="1"/>
          <p:nvPr/>
        </p:nvSpPr>
        <p:spPr>
          <a:xfrm>
            <a:off x="240871" y="1265129"/>
            <a:ext cx="11690849" cy="430887"/>
          </a:xfrm>
          <a:prstGeom prst="rect">
            <a:avLst/>
          </a:prstGeom>
          <a:noFill/>
        </p:spPr>
        <p:txBody>
          <a:bodyPr wrap="square">
            <a:spAutoFit/>
          </a:bodyPr>
          <a:lstStyle/>
          <a:p>
            <a:pPr lvl="1"/>
            <a:endParaRPr lang="en-US" sz="2200" b="1" dirty="0"/>
          </a:p>
        </p:txBody>
      </p:sp>
      <p:sp>
        <p:nvSpPr>
          <p:cNvPr id="6" name="TextBox 5">
            <a:extLst>
              <a:ext uri="{FF2B5EF4-FFF2-40B4-BE49-F238E27FC236}">
                <a16:creationId xmlns:a16="http://schemas.microsoft.com/office/drawing/2014/main" id="{7FE6E192-72AA-08FB-254C-3DF42F3D1358}"/>
              </a:ext>
            </a:extLst>
          </p:cNvPr>
          <p:cNvSpPr txBox="1"/>
          <p:nvPr/>
        </p:nvSpPr>
        <p:spPr>
          <a:xfrm>
            <a:off x="240871" y="1226341"/>
            <a:ext cx="11710258" cy="5386090"/>
          </a:xfrm>
          <a:prstGeom prst="rect">
            <a:avLst/>
          </a:prstGeom>
          <a:noFill/>
        </p:spPr>
        <p:txBody>
          <a:bodyPr wrap="square">
            <a:spAutoFit/>
          </a:bodyPr>
          <a:lstStyle/>
          <a:p>
            <a:pPr algn="l"/>
            <a:r>
              <a:rPr lang="en-IN" sz="2200" b="1" i="0" u="none" strike="noStrike" dirty="0">
                <a:effectLst/>
              </a:rPr>
              <a:t>Theorem 1 (Bellman Equations)</a:t>
            </a:r>
            <a:r>
              <a:rPr lang="en-IN" sz="2200" b="0" i="0" u="none" strike="noStrike" dirty="0">
                <a:effectLst/>
              </a:rPr>
              <a:t>:</a:t>
            </a:r>
          </a:p>
          <a:p>
            <a:pPr lvl="1">
              <a:buFont typeface="Arial" panose="020B0604020202020204" pitchFamily="34" charset="0"/>
              <a:buChar char="•"/>
            </a:pPr>
            <a:r>
              <a:rPr lang="en-IN" sz="2200" b="0" i="0" u="none" strike="noStrike" dirty="0">
                <a:effectLst/>
              </a:rPr>
              <a:t> Defines the Bellman equations for value function V*(s) and Q-function Q*(s, a) given an MDP </a:t>
            </a:r>
          </a:p>
          <a:p>
            <a:pPr lvl="1"/>
            <a:r>
              <a:rPr lang="en-IN" sz="2200" dirty="0"/>
              <a:t>   </a:t>
            </a:r>
            <a:r>
              <a:rPr lang="en-IN" sz="2200" b="0" i="0" u="none" strike="noStrike" dirty="0">
                <a:effectLst/>
              </a:rPr>
              <a:t>M = (S, A, </a:t>
            </a:r>
            <a:r>
              <a:rPr lang="en-IN" sz="2200" b="0" i="0" u="none" strike="noStrike" dirty="0" err="1">
                <a:effectLst/>
              </a:rPr>
              <a:t>P</a:t>
            </a:r>
            <a:r>
              <a:rPr lang="en-IN" sz="2200" b="0" i="0" u="none" strike="noStrike" baseline="-25000" dirty="0" err="1">
                <a:effectLst/>
              </a:rPr>
              <a:t>sa</a:t>
            </a:r>
            <a:r>
              <a:rPr lang="en-IN" sz="2200" b="0" i="0" u="none" strike="noStrike" dirty="0">
                <a:effectLst/>
              </a:rPr>
              <a:t>, </a:t>
            </a:r>
            <a:r>
              <a:rPr lang="el-GR" sz="2200" b="0" i="0" u="none" strike="noStrike" dirty="0">
                <a:effectLst/>
              </a:rPr>
              <a:t>γ, </a:t>
            </a:r>
            <a:r>
              <a:rPr lang="en-IN" sz="2200" b="0" i="0" u="none" strike="noStrike" dirty="0">
                <a:effectLst/>
              </a:rPr>
              <a:t>R) and a policy </a:t>
            </a:r>
            <a:r>
              <a:rPr lang="el-GR" sz="2200" b="0" i="0" u="none" strike="noStrike" dirty="0">
                <a:effectLst/>
              </a:rPr>
              <a:t>π: </a:t>
            </a:r>
            <a:r>
              <a:rPr lang="en-IN" sz="2200" b="0" i="0" u="none" strike="noStrike" dirty="0">
                <a:effectLst/>
              </a:rPr>
              <a:t>S → A.</a:t>
            </a:r>
          </a:p>
          <a:p>
            <a:pPr lvl="1">
              <a:buFont typeface="Arial" panose="020B0604020202020204" pitchFamily="34" charset="0"/>
              <a:buChar char="•"/>
            </a:pPr>
            <a:r>
              <a:rPr lang="en-IN" sz="2200" b="0" i="0" u="none" strike="noStrike" dirty="0">
                <a:effectLst/>
              </a:rPr>
              <a:t> Equations:</a:t>
            </a:r>
          </a:p>
          <a:p>
            <a:pPr lvl="1">
              <a:buFont typeface="Arial" panose="020B0604020202020204" pitchFamily="34" charset="0"/>
              <a:buChar char="•"/>
            </a:pPr>
            <a:endParaRPr lang="en-IN" sz="2200" b="0" i="0" u="none" strike="noStrike" dirty="0">
              <a:effectLst/>
            </a:endParaRPr>
          </a:p>
          <a:p>
            <a:pPr algn="l"/>
            <a:endParaRPr lang="en-IN" sz="2200" b="1" i="0" u="none" strike="noStrike" dirty="0">
              <a:effectLst/>
            </a:endParaRPr>
          </a:p>
          <a:p>
            <a:pPr algn="l"/>
            <a:endParaRPr lang="en-IN" sz="2200" b="1" dirty="0"/>
          </a:p>
          <a:p>
            <a:pPr algn="l"/>
            <a:endParaRPr lang="en-IN" sz="2200" b="1" dirty="0"/>
          </a:p>
          <a:p>
            <a:pPr algn="l"/>
            <a:endParaRPr lang="en-IN" sz="2200" b="1" i="0" u="none" strike="noStrike" dirty="0">
              <a:effectLst/>
            </a:endParaRPr>
          </a:p>
          <a:p>
            <a:pPr algn="l"/>
            <a:r>
              <a:rPr lang="en-IN" sz="2200" b="1" i="0" u="none" strike="noStrike" dirty="0">
                <a:effectLst/>
              </a:rPr>
              <a:t>Theorem 2 (Bellman Optimality)</a:t>
            </a:r>
            <a:r>
              <a:rPr lang="en-IN" sz="2200" b="0" i="0" u="none" strike="noStrike" dirty="0">
                <a:effectLst/>
              </a:rPr>
              <a:t>:</a:t>
            </a:r>
          </a:p>
          <a:p>
            <a:pPr lvl="1">
              <a:buFont typeface="Arial" panose="020B0604020202020204" pitchFamily="34" charset="0"/>
              <a:buChar char="•"/>
            </a:pPr>
            <a:r>
              <a:rPr lang="en-IN" sz="2200" b="0" i="0" u="none" strike="noStrike" dirty="0">
                <a:effectLst/>
              </a:rPr>
              <a:t> States that policy </a:t>
            </a:r>
            <a:r>
              <a:rPr lang="el-GR" sz="2200" b="0" i="0" u="none" strike="noStrike" dirty="0">
                <a:effectLst/>
              </a:rPr>
              <a:t>π </a:t>
            </a:r>
            <a:r>
              <a:rPr lang="en-IN" sz="2200" b="0" i="0" u="none" strike="noStrike" dirty="0">
                <a:effectLst/>
              </a:rPr>
              <a:t>is optimal if and only if, for all states s, the action maximizing the Q-value is</a:t>
            </a:r>
          </a:p>
          <a:p>
            <a:pPr lvl="1"/>
            <a:r>
              <a:rPr lang="en-IN" sz="2200" b="0" i="0" u="none" strike="noStrike" dirty="0">
                <a:effectLst/>
              </a:rPr>
              <a:t>   taken</a:t>
            </a:r>
          </a:p>
          <a:p>
            <a:pPr lvl="1">
              <a:buFont typeface="Arial" panose="020B0604020202020204" pitchFamily="34" charset="0"/>
              <a:buChar char="•"/>
            </a:pPr>
            <a:r>
              <a:rPr lang="en-IN" sz="2200" b="0" i="0" u="none" strike="noStrike" dirty="0">
                <a:effectLst/>
              </a:rPr>
              <a:t> Equation:</a:t>
            </a:r>
          </a:p>
          <a:p>
            <a:pPr lvl="3"/>
            <a:endParaRPr lang="en-IN" sz="2200" b="0" i="0" u="none" strike="noStrike" dirty="0">
              <a:effectLst/>
            </a:endParaRPr>
          </a:p>
          <a:p>
            <a:br>
              <a:rPr lang="en-IN" dirty="0"/>
            </a:br>
            <a:endParaRPr lang="en-US" dirty="0"/>
          </a:p>
        </p:txBody>
      </p:sp>
      <p:pic>
        <p:nvPicPr>
          <p:cNvPr id="8" name="Picture 7" descr="A black and white math symbols&#10;&#10;Description automatically generated with medium confidence">
            <a:extLst>
              <a:ext uri="{FF2B5EF4-FFF2-40B4-BE49-F238E27FC236}">
                <a16:creationId xmlns:a16="http://schemas.microsoft.com/office/drawing/2014/main" id="{3AADEC6A-1A96-EB8A-8630-C6DD7B376BDB}"/>
              </a:ext>
            </a:extLst>
          </p:cNvPr>
          <p:cNvPicPr>
            <a:picLocks noChangeAspect="1"/>
          </p:cNvPicPr>
          <p:nvPr/>
        </p:nvPicPr>
        <p:blipFill>
          <a:blip r:embed="rId2"/>
          <a:stretch>
            <a:fillRect/>
          </a:stretch>
        </p:blipFill>
        <p:spPr>
          <a:xfrm>
            <a:off x="2210321" y="2629280"/>
            <a:ext cx="6720736" cy="1337079"/>
          </a:xfrm>
          <a:prstGeom prst="rect">
            <a:avLst/>
          </a:prstGeom>
        </p:spPr>
      </p:pic>
      <p:pic>
        <p:nvPicPr>
          <p:cNvPr id="10" name="Picture 9">
            <a:extLst>
              <a:ext uri="{FF2B5EF4-FFF2-40B4-BE49-F238E27FC236}">
                <a16:creationId xmlns:a16="http://schemas.microsoft.com/office/drawing/2014/main" id="{69DE200A-8B72-C508-1D29-C4AD8D0D06A9}"/>
              </a:ext>
            </a:extLst>
          </p:cNvPr>
          <p:cNvPicPr>
            <a:picLocks noChangeAspect="1"/>
          </p:cNvPicPr>
          <p:nvPr/>
        </p:nvPicPr>
        <p:blipFill>
          <a:blip r:embed="rId3"/>
          <a:stretch>
            <a:fillRect/>
          </a:stretch>
        </p:blipFill>
        <p:spPr>
          <a:xfrm>
            <a:off x="2210321" y="5545016"/>
            <a:ext cx="4478578" cy="518791"/>
          </a:xfrm>
          <a:prstGeom prst="rect">
            <a:avLst/>
          </a:prstGeom>
        </p:spPr>
      </p:pic>
    </p:spTree>
    <p:extLst>
      <p:ext uri="{BB962C8B-B14F-4D97-AF65-F5344CB8AC3E}">
        <p14:creationId xmlns:p14="http://schemas.microsoft.com/office/powerpoint/2010/main" val="3904487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E441-A6F1-83A5-C3AD-CA4D13B71271}"/>
              </a:ext>
            </a:extLst>
          </p:cNvPr>
          <p:cNvSpPr>
            <a:spLocks noGrp="1"/>
          </p:cNvSpPr>
          <p:nvPr>
            <p:ph type="title"/>
          </p:nvPr>
        </p:nvSpPr>
        <p:spPr>
          <a:xfrm>
            <a:off x="240871" y="278394"/>
            <a:ext cx="9389440" cy="554587"/>
          </a:xfrm>
        </p:spPr>
        <p:txBody>
          <a:bodyPr/>
          <a:lstStyle/>
          <a:p>
            <a:r>
              <a:rPr lang="en-US" dirty="0">
                <a:latin typeface="+mn-lt"/>
              </a:rPr>
              <a:t>Finite State Space</a:t>
            </a:r>
          </a:p>
        </p:txBody>
      </p:sp>
      <p:sp>
        <p:nvSpPr>
          <p:cNvPr id="5" name="TextBox 4">
            <a:extLst>
              <a:ext uri="{FF2B5EF4-FFF2-40B4-BE49-F238E27FC236}">
                <a16:creationId xmlns:a16="http://schemas.microsoft.com/office/drawing/2014/main" id="{166C5B89-D6AF-A8FA-F03C-F7B62F726B57}"/>
              </a:ext>
            </a:extLst>
          </p:cNvPr>
          <p:cNvSpPr txBox="1"/>
          <p:nvPr/>
        </p:nvSpPr>
        <p:spPr>
          <a:xfrm>
            <a:off x="240871" y="1265129"/>
            <a:ext cx="11690849" cy="430887"/>
          </a:xfrm>
          <a:prstGeom prst="rect">
            <a:avLst/>
          </a:prstGeom>
          <a:noFill/>
        </p:spPr>
        <p:txBody>
          <a:bodyPr wrap="square">
            <a:spAutoFit/>
          </a:bodyPr>
          <a:lstStyle/>
          <a:p>
            <a:pPr lvl="1"/>
            <a:endParaRPr lang="en-US" sz="2200" b="1" dirty="0"/>
          </a:p>
        </p:txBody>
      </p:sp>
      <p:sp>
        <p:nvSpPr>
          <p:cNvPr id="6" name="TextBox 5">
            <a:extLst>
              <a:ext uri="{FF2B5EF4-FFF2-40B4-BE49-F238E27FC236}">
                <a16:creationId xmlns:a16="http://schemas.microsoft.com/office/drawing/2014/main" id="{7FE6E192-72AA-08FB-254C-3DF42F3D1358}"/>
              </a:ext>
            </a:extLst>
          </p:cNvPr>
          <p:cNvSpPr txBox="1"/>
          <p:nvPr/>
        </p:nvSpPr>
        <p:spPr>
          <a:xfrm>
            <a:off x="240871" y="1226341"/>
            <a:ext cx="11710258" cy="369332"/>
          </a:xfrm>
          <a:prstGeom prst="rect">
            <a:avLst/>
          </a:prstGeom>
          <a:noFill/>
        </p:spPr>
        <p:txBody>
          <a:bodyPr wrap="square">
            <a:spAutoFit/>
          </a:bodyPr>
          <a:lstStyle/>
          <a:p>
            <a:pPr algn="l"/>
            <a:endParaRPr lang="en-US" dirty="0"/>
          </a:p>
        </p:txBody>
      </p:sp>
      <p:sp>
        <p:nvSpPr>
          <p:cNvPr id="7" name="TextBox 6">
            <a:extLst>
              <a:ext uri="{FF2B5EF4-FFF2-40B4-BE49-F238E27FC236}">
                <a16:creationId xmlns:a16="http://schemas.microsoft.com/office/drawing/2014/main" id="{081FFCE6-63C6-4519-62A5-2BF6FE4B270D}"/>
              </a:ext>
            </a:extLst>
          </p:cNvPr>
          <p:cNvSpPr txBox="1"/>
          <p:nvPr/>
        </p:nvSpPr>
        <p:spPr>
          <a:xfrm>
            <a:off x="250575" y="1734804"/>
            <a:ext cx="11671439" cy="3816429"/>
          </a:xfrm>
          <a:prstGeom prst="rect">
            <a:avLst/>
          </a:prstGeom>
          <a:noFill/>
        </p:spPr>
        <p:txBody>
          <a:bodyPr wrap="square" anchor="t">
            <a:spAutoFit/>
          </a:bodyPr>
          <a:lstStyle/>
          <a:p>
            <a:pPr algn="l"/>
            <a:r>
              <a:rPr lang="en-IN" sz="2200" b="1" i="0" u="none" strike="noStrike" dirty="0">
                <a:effectLst/>
              </a:rPr>
              <a:t>Theorem 3</a:t>
            </a:r>
            <a:r>
              <a:rPr lang="en-IN" sz="2200" b="0" i="0" u="none" strike="noStrike" dirty="0">
                <a:effectLst/>
              </a:rPr>
              <a:t>: (Characterisation of solution space)</a:t>
            </a:r>
          </a:p>
          <a:p>
            <a:pPr algn="l"/>
            <a:r>
              <a:rPr lang="en-IN" sz="2200" b="0" i="0" u="none" strike="noStrike" dirty="0">
                <a:effectLst/>
              </a:rPr>
              <a:t>Given a finite state space S, a set of actions A={a</a:t>
            </a:r>
            <a:r>
              <a:rPr lang="en-IN" sz="2200" b="0" i="0" u="none" strike="noStrike" baseline="-25000" dirty="0">
                <a:effectLst/>
              </a:rPr>
              <a:t>1</a:t>
            </a:r>
            <a:r>
              <a:rPr lang="en-IN" sz="2200" b="0" i="0" u="none" strike="noStrike" dirty="0">
                <a:effectLst/>
              </a:rPr>
              <a:t>,...,</a:t>
            </a:r>
            <a:r>
              <a:rPr lang="en-IN" sz="2200" b="0" i="0" u="none" strike="noStrike" dirty="0" err="1">
                <a:effectLst/>
              </a:rPr>
              <a:t>a</a:t>
            </a:r>
            <a:r>
              <a:rPr lang="en-IN" sz="2200" b="0" i="0" u="none" strike="noStrike" baseline="-25000" dirty="0" err="1">
                <a:effectLst/>
              </a:rPr>
              <a:t>k</a:t>
            </a:r>
            <a:r>
              <a:rPr lang="en-IN" sz="2200" b="0" i="0" u="none" strike="noStrike" dirty="0">
                <a:effectLst/>
              </a:rPr>
              <a:t>}, transition probability matrices P</a:t>
            </a:r>
            <a:r>
              <a:rPr lang="en-IN" sz="2200" b="0" i="0" u="none" strike="noStrike" baseline="-25000" dirty="0">
                <a:effectLst/>
              </a:rPr>
              <a:t>a</a:t>
            </a:r>
            <a:r>
              <a:rPr lang="en-IN" sz="2200" b="0" i="0" u="none" strike="noStrike" dirty="0">
                <a:effectLst/>
              </a:rPr>
              <a:t>​, and a discount factor </a:t>
            </a:r>
            <a:r>
              <a:rPr lang="el-GR" sz="2200" b="0" i="0" u="none" strike="noStrike" dirty="0">
                <a:effectLst/>
              </a:rPr>
              <a:t>γ∈</a:t>
            </a:r>
            <a:r>
              <a:rPr lang="en-US" sz="2200" b="0" i="0" u="none" strike="noStrike" dirty="0">
                <a:effectLst/>
              </a:rPr>
              <a:t>[</a:t>
            </a:r>
            <a:r>
              <a:rPr lang="el-GR" sz="2200" b="0" i="0" u="none" strike="noStrike" dirty="0">
                <a:effectLst/>
              </a:rPr>
              <a:t>0,1)</a:t>
            </a:r>
            <a:r>
              <a:rPr lang="en-US" sz="2200" i="1" dirty="0"/>
              <a:t>, </a:t>
            </a:r>
            <a:r>
              <a:rPr lang="en-IN" sz="2200" b="0" i="0" u="none" strike="noStrike" dirty="0">
                <a:effectLst/>
              </a:rPr>
              <a:t>the policy </a:t>
            </a:r>
            <a:r>
              <a:rPr lang="el-GR" sz="2200" b="0" i="1" u="none" strike="noStrike" dirty="0">
                <a:effectLst/>
              </a:rPr>
              <a:t>π</a:t>
            </a:r>
            <a:r>
              <a:rPr lang="el-GR" sz="2200" b="0" i="0" u="none" strike="noStrike" dirty="0">
                <a:effectLst/>
              </a:rPr>
              <a:t> </a:t>
            </a:r>
            <a:r>
              <a:rPr lang="en-IN" sz="2200" b="0" i="0" u="none" strike="noStrike" dirty="0">
                <a:effectLst/>
              </a:rPr>
              <a:t>defined by </a:t>
            </a:r>
            <a:r>
              <a:rPr lang="el-GR" sz="2200" b="0" i="0" u="none" strike="noStrike" dirty="0">
                <a:effectLst/>
              </a:rPr>
              <a:t>π(</a:t>
            </a:r>
            <a:r>
              <a:rPr lang="en-IN" sz="2200" b="0" i="0" u="none" strike="noStrike" dirty="0">
                <a:effectLst/>
              </a:rPr>
              <a:t>s)=a</a:t>
            </a:r>
            <a:r>
              <a:rPr lang="en-IN" sz="2200" b="0" i="0" u="none" strike="noStrike" baseline="-25000" dirty="0">
                <a:effectLst/>
              </a:rPr>
              <a:t>1</a:t>
            </a:r>
            <a:r>
              <a:rPr lang="en-IN" sz="2200" b="0" i="0" u="none" strike="noStrike" dirty="0">
                <a:effectLst/>
              </a:rPr>
              <a:t> is optimal if and only if, for all a = a</a:t>
            </a:r>
            <a:r>
              <a:rPr lang="en-IN" sz="2200" b="0" i="0" u="none" strike="noStrike" baseline="-25000" dirty="0">
                <a:effectLst/>
              </a:rPr>
              <a:t>2</a:t>
            </a:r>
            <a:r>
              <a:rPr lang="en-IN" sz="2200" b="0" i="0" u="none" strike="noStrike" dirty="0">
                <a:effectLst/>
              </a:rPr>
              <a:t>,...,</a:t>
            </a:r>
            <a:r>
              <a:rPr lang="en-IN" sz="2200" b="0" i="0" u="none" strike="noStrike" dirty="0" err="1">
                <a:effectLst/>
              </a:rPr>
              <a:t>a</a:t>
            </a:r>
            <a:r>
              <a:rPr lang="en-IN" sz="2200" b="0" i="0" u="none" strike="noStrike" baseline="-25000" dirty="0" err="1">
                <a:effectLst/>
              </a:rPr>
              <a:t>k</a:t>
            </a:r>
            <a:r>
              <a:rPr lang="en-IN" sz="2200" b="0" i="0" u="none" strike="noStrike" dirty="0">
                <a:effectLst/>
              </a:rPr>
              <a:t> the reward </a:t>
            </a:r>
            <a:r>
              <a:rPr lang="en-IN" sz="2200" dirty="0"/>
              <a:t>R</a:t>
            </a:r>
            <a:r>
              <a:rPr lang="en-IN" sz="2200" b="0" i="0" u="none" strike="noStrike" dirty="0">
                <a:effectLst/>
              </a:rPr>
              <a:t> satisfies: </a:t>
            </a:r>
          </a:p>
          <a:p>
            <a:pPr algn="l"/>
            <a:r>
              <a:rPr lang="en-IN" sz="2200" dirty="0"/>
              <a:t>				</a:t>
            </a:r>
            <a:r>
              <a:rPr lang="en-IN" sz="2200" b="1" i="1" u="none" strike="noStrike" dirty="0">
                <a:effectLst/>
              </a:rPr>
              <a:t>(P</a:t>
            </a:r>
            <a:r>
              <a:rPr lang="en-IN" sz="2200" b="1" i="1" u="none" strike="noStrike" baseline="-25000" dirty="0">
                <a:effectLst/>
              </a:rPr>
              <a:t>a </a:t>
            </a:r>
            <a:r>
              <a:rPr lang="en-IN" sz="2200" b="1" i="1" u="none" strike="noStrike" dirty="0">
                <a:effectLst/>
              </a:rPr>
              <a:t>− P</a:t>
            </a:r>
            <a:r>
              <a:rPr lang="en-IN" sz="2200" b="1" i="1" u="none" strike="noStrike" baseline="-25000" dirty="0">
                <a:effectLst/>
              </a:rPr>
              <a:t>a1</a:t>
            </a:r>
            <a:r>
              <a:rPr lang="en-IN" sz="2200" b="1" i="1" u="none" strike="noStrike" dirty="0">
                <a:effectLst/>
              </a:rPr>
              <a:t>) (I − </a:t>
            </a:r>
            <a:r>
              <a:rPr lang="el-GR" sz="2200" b="1" i="1" u="none" strike="noStrike" dirty="0">
                <a:effectLst/>
              </a:rPr>
              <a:t>γ</a:t>
            </a:r>
            <a:r>
              <a:rPr lang="en-IN" sz="2200" b="1" i="1" u="none" strike="noStrike" dirty="0">
                <a:effectLst/>
              </a:rPr>
              <a:t>P</a:t>
            </a:r>
            <a:r>
              <a:rPr lang="en-IN" sz="2200" b="1" i="1" u="none" strike="noStrike" baseline="-25000" dirty="0">
                <a:effectLst/>
              </a:rPr>
              <a:t>a</a:t>
            </a:r>
            <a:r>
              <a:rPr lang="en-IN" sz="2200" b="1" i="1" u="none" strike="noStrike" dirty="0">
                <a:effectLst/>
              </a:rPr>
              <a:t>) </a:t>
            </a:r>
            <a:r>
              <a:rPr lang="en-IN" sz="2200" b="1" i="1" u="none" strike="noStrike" baseline="30000" dirty="0">
                <a:effectLst/>
              </a:rPr>
              <a:t>-1 </a:t>
            </a:r>
            <a:r>
              <a:rPr lang="en-IN" sz="2200" b="1" i="1" u="none" strike="noStrike" dirty="0">
                <a:effectLst/>
              </a:rPr>
              <a:t>R  ≥  0				</a:t>
            </a:r>
            <a:r>
              <a:rPr lang="en-IN" sz="2200" i="1" u="none" strike="noStrike" dirty="0">
                <a:effectLst/>
              </a:rPr>
              <a:t> …..(4)</a:t>
            </a:r>
          </a:p>
          <a:p>
            <a:pPr algn="l"/>
            <a:endParaRPr lang="en-IN" sz="2200" b="1" dirty="0"/>
          </a:p>
          <a:p>
            <a:pPr algn="l"/>
            <a:r>
              <a:rPr lang="en-IN" sz="2200" b="1" i="0" u="none" strike="noStrike" dirty="0">
                <a:effectLst/>
              </a:rPr>
              <a:t>Proof</a:t>
            </a:r>
            <a:r>
              <a:rPr lang="en-IN" sz="2200" dirty="0"/>
              <a:t> : ON BOARD</a:t>
            </a:r>
          </a:p>
          <a:p>
            <a:pPr algn="l"/>
            <a:endParaRPr lang="en-IN" sz="2200" b="0" i="0" u="none" strike="noStrike" dirty="0">
              <a:effectLst/>
            </a:endParaRPr>
          </a:p>
          <a:p>
            <a:pPr algn="l"/>
            <a:r>
              <a:rPr lang="en-IN" sz="2200" b="1" dirty="0"/>
              <a:t>Problems</a:t>
            </a:r>
            <a:r>
              <a:rPr lang="en-IN" sz="2200" dirty="0"/>
              <a:t> : </a:t>
            </a:r>
          </a:p>
          <a:p>
            <a:pPr algn="l"/>
            <a:r>
              <a:rPr lang="en-IN" sz="2200" dirty="0"/>
              <a:t>	1. R = 0 always a solution </a:t>
            </a:r>
          </a:p>
          <a:p>
            <a:pPr algn="l"/>
            <a:r>
              <a:rPr lang="en-IN" sz="2200" dirty="0"/>
              <a:t>	2. Many R possible</a:t>
            </a:r>
          </a:p>
        </p:txBody>
      </p:sp>
    </p:spTree>
    <p:extLst>
      <p:ext uri="{BB962C8B-B14F-4D97-AF65-F5344CB8AC3E}">
        <p14:creationId xmlns:p14="http://schemas.microsoft.com/office/powerpoint/2010/main" val="3186440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E441-A6F1-83A5-C3AD-CA4D13B71271}"/>
              </a:ext>
            </a:extLst>
          </p:cNvPr>
          <p:cNvSpPr>
            <a:spLocks noGrp="1"/>
          </p:cNvSpPr>
          <p:nvPr>
            <p:ph type="title"/>
          </p:nvPr>
        </p:nvSpPr>
        <p:spPr>
          <a:xfrm>
            <a:off x="240871" y="278394"/>
            <a:ext cx="9389440" cy="554587"/>
          </a:xfrm>
        </p:spPr>
        <p:txBody>
          <a:bodyPr/>
          <a:lstStyle/>
          <a:p>
            <a:r>
              <a:rPr lang="en-US" dirty="0">
                <a:latin typeface="+mn-lt"/>
              </a:rPr>
              <a:t>Finite State Space</a:t>
            </a:r>
          </a:p>
        </p:txBody>
      </p:sp>
      <p:sp>
        <p:nvSpPr>
          <p:cNvPr id="5" name="TextBox 4">
            <a:extLst>
              <a:ext uri="{FF2B5EF4-FFF2-40B4-BE49-F238E27FC236}">
                <a16:creationId xmlns:a16="http://schemas.microsoft.com/office/drawing/2014/main" id="{166C5B89-D6AF-A8FA-F03C-F7B62F726B57}"/>
              </a:ext>
            </a:extLst>
          </p:cNvPr>
          <p:cNvSpPr txBox="1"/>
          <p:nvPr/>
        </p:nvSpPr>
        <p:spPr>
          <a:xfrm>
            <a:off x="240871" y="1265129"/>
            <a:ext cx="11690849" cy="430887"/>
          </a:xfrm>
          <a:prstGeom prst="rect">
            <a:avLst/>
          </a:prstGeom>
          <a:noFill/>
        </p:spPr>
        <p:txBody>
          <a:bodyPr wrap="square">
            <a:spAutoFit/>
          </a:bodyPr>
          <a:lstStyle/>
          <a:p>
            <a:pPr lvl="1"/>
            <a:endParaRPr lang="en-US" sz="2200" b="1" dirty="0"/>
          </a:p>
        </p:txBody>
      </p:sp>
      <p:sp>
        <p:nvSpPr>
          <p:cNvPr id="6" name="TextBox 5">
            <a:extLst>
              <a:ext uri="{FF2B5EF4-FFF2-40B4-BE49-F238E27FC236}">
                <a16:creationId xmlns:a16="http://schemas.microsoft.com/office/drawing/2014/main" id="{7FE6E192-72AA-08FB-254C-3DF42F3D1358}"/>
              </a:ext>
            </a:extLst>
          </p:cNvPr>
          <p:cNvSpPr txBox="1"/>
          <p:nvPr/>
        </p:nvSpPr>
        <p:spPr>
          <a:xfrm>
            <a:off x="240871" y="1226341"/>
            <a:ext cx="11710258" cy="369332"/>
          </a:xfrm>
          <a:prstGeom prst="rect">
            <a:avLst/>
          </a:prstGeom>
          <a:noFill/>
        </p:spPr>
        <p:txBody>
          <a:bodyPr wrap="square">
            <a:spAutoFit/>
          </a:bodyPr>
          <a:lstStyle/>
          <a:p>
            <a:pPr algn="l"/>
            <a:endParaRPr lang="en-US" dirty="0"/>
          </a:p>
        </p:txBody>
      </p:sp>
      <p:sp>
        <p:nvSpPr>
          <p:cNvPr id="7" name="TextBox 6">
            <a:extLst>
              <a:ext uri="{FF2B5EF4-FFF2-40B4-BE49-F238E27FC236}">
                <a16:creationId xmlns:a16="http://schemas.microsoft.com/office/drawing/2014/main" id="{081FFCE6-63C6-4519-62A5-2BF6FE4B270D}"/>
              </a:ext>
            </a:extLst>
          </p:cNvPr>
          <p:cNvSpPr txBox="1"/>
          <p:nvPr/>
        </p:nvSpPr>
        <p:spPr>
          <a:xfrm>
            <a:off x="250575" y="1265129"/>
            <a:ext cx="11671439" cy="5170646"/>
          </a:xfrm>
          <a:prstGeom prst="rect">
            <a:avLst/>
          </a:prstGeom>
          <a:noFill/>
        </p:spPr>
        <p:txBody>
          <a:bodyPr wrap="square" anchor="t">
            <a:spAutoFit/>
          </a:bodyPr>
          <a:lstStyle/>
          <a:p>
            <a:pPr algn="l">
              <a:buFont typeface="Arial" panose="020B0604020202020204" pitchFamily="34" charset="0"/>
              <a:buChar char="•"/>
            </a:pPr>
            <a:r>
              <a:rPr lang="en-IN" sz="2200" b="1" i="0" u="none" strike="noStrike" dirty="0">
                <a:effectLst/>
              </a:rPr>
              <a:t> Choice of Reward Function</a:t>
            </a:r>
            <a:r>
              <a:rPr lang="en-IN" sz="2200" b="0" i="0" u="none" strike="noStrike" dirty="0">
                <a:effectLst/>
              </a:rPr>
              <a:t>:</a:t>
            </a:r>
          </a:p>
          <a:p>
            <a:pPr marL="742950" lvl="1" indent="-285750" algn="l">
              <a:buFont typeface="Arial" panose="020B0604020202020204" pitchFamily="34" charset="0"/>
              <a:buChar char="•"/>
            </a:pPr>
            <a:r>
              <a:rPr lang="en-IN" sz="2200" b="0" i="0" u="none" strike="noStrike" dirty="0">
                <a:effectLst/>
              </a:rPr>
              <a:t>Linear programming can find a feasible point of the constraints in Equation (4).</a:t>
            </a:r>
          </a:p>
          <a:p>
            <a:pPr marL="742950" lvl="1" indent="-285750" algn="l">
              <a:buFont typeface="Arial" panose="020B0604020202020204" pitchFamily="34" charset="0"/>
              <a:buChar char="•"/>
            </a:pPr>
            <a:r>
              <a:rPr lang="en-IN" sz="2200" b="0" i="0" u="none" strike="noStrike" dirty="0">
                <a:effectLst/>
              </a:rPr>
              <a:t>Proposals are chosen for their incorporation into linear programming while remaining natural.</a:t>
            </a:r>
          </a:p>
          <a:p>
            <a:pPr marL="742950" lvl="1" indent="-285750" algn="l">
              <a:buFont typeface="Arial" panose="020B0604020202020204" pitchFamily="34" charset="0"/>
              <a:buChar char="•"/>
            </a:pPr>
            <a:r>
              <a:rPr lang="en-IN" sz="2200" b="0" i="0" u="none" strike="noStrike" dirty="0">
                <a:effectLst/>
              </a:rPr>
              <a:t>One approach is to make the policy optimal and favour solutions where any single-step deviation from the policy is costly.</a:t>
            </a:r>
          </a:p>
          <a:p>
            <a:pPr marL="742950" lvl="1" indent="-285750" algn="l">
              <a:buFont typeface="Arial" panose="020B0604020202020204" pitchFamily="34" charset="0"/>
              <a:buChar char="•"/>
            </a:pPr>
            <a:endParaRPr lang="en-IN" sz="2200" b="0" i="0" u="none" strike="noStrike" dirty="0">
              <a:effectLst/>
            </a:endParaRPr>
          </a:p>
          <a:p>
            <a:pPr algn="l">
              <a:buFont typeface="Arial" panose="020B0604020202020204" pitchFamily="34" charset="0"/>
              <a:buChar char="•"/>
            </a:pPr>
            <a:endParaRPr lang="en-IN" sz="2200" b="1" i="0" u="none" strike="noStrike" dirty="0">
              <a:effectLst/>
            </a:endParaRPr>
          </a:p>
          <a:p>
            <a:pPr algn="l">
              <a:buFont typeface="Arial" panose="020B0604020202020204" pitchFamily="34" charset="0"/>
              <a:buChar char="•"/>
            </a:pPr>
            <a:endParaRPr lang="en-IN" sz="2200" b="1" dirty="0"/>
          </a:p>
          <a:p>
            <a:pPr algn="l">
              <a:buFont typeface="Arial" panose="020B0604020202020204" pitchFamily="34" charset="0"/>
              <a:buChar char="•"/>
            </a:pPr>
            <a:endParaRPr lang="en-IN" sz="2200" b="1" i="0" u="none" strike="noStrike" dirty="0">
              <a:effectLst/>
            </a:endParaRPr>
          </a:p>
          <a:p>
            <a:pPr algn="l">
              <a:buFont typeface="Arial" panose="020B0604020202020204" pitchFamily="34" charset="0"/>
              <a:buChar char="•"/>
            </a:pPr>
            <a:r>
              <a:rPr lang="en-IN" sz="2200" b="1" i="0" u="none" strike="noStrike" dirty="0">
                <a:effectLst/>
              </a:rPr>
              <a:t> Objective Function</a:t>
            </a:r>
            <a:r>
              <a:rPr lang="en-IN" sz="2200" b="0" i="0" u="none" strike="noStrike" dirty="0">
                <a:effectLst/>
              </a:rPr>
              <a:t>:</a:t>
            </a:r>
          </a:p>
          <a:p>
            <a:pPr marL="742950" lvl="1" indent="-285750" algn="l">
              <a:buFont typeface="Arial" panose="020B0604020202020204" pitchFamily="34" charset="0"/>
              <a:buChar char="•"/>
            </a:pPr>
            <a:r>
              <a:rPr lang="en-IN" sz="2200" b="0" i="0" u="none" strike="noStrike" dirty="0">
                <a:effectLst/>
              </a:rPr>
              <a:t>Maximize the sum of differences between the quality of the optimal action and the next-best action.</a:t>
            </a:r>
          </a:p>
          <a:p>
            <a:pPr marL="742950" lvl="1" indent="-285750" algn="l">
              <a:buFont typeface="Arial" panose="020B0604020202020204" pitchFamily="34" charset="0"/>
              <a:buChar char="•"/>
            </a:pPr>
            <a:r>
              <a:rPr lang="en-IN" sz="2200" b="0" i="0" u="none" strike="noStrike" dirty="0">
                <a:effectLst/>
              </a:rPr>
              <a:t>Optionally, add a weight decay-like penalty term to balance between small rewards and maximizing the objective function.</a:t>
            </a:r>
          </a:p>
          <a:p>
            <a:pPr marL="742950" lvl="1" indent="-285750" algn="l">
              <a:buFont typeface="Arial" panose="020B0604020202020204" pitchFamily="34" charset="0"/>
              <a:buChar char="•"/>
            </a:pPr>
            <a:r>
              <a:rPr lang="en-IN" sz="2200" b="0" i="0" u="none" strike="noStrike" dirty="0">
                <a:effectLst/>
              </a:rPr>
              <a:t>This encourages simpler reward functions, where non-zero rewards are sparse.</a:t>
            </a:r>
          </a:p>
        </p:txBody>
      </p:sp>
      <p:pic>
        <p:nvPicPr>
          <p:cNvPr id="4" name="Picture 3" descr="A close-up of a number&#10;&#10;Description automatically generated">
            <a:extLst>
              <a:ext uri="{FF2B5EF4-FFF2-40B4-BE49-F238E27FC236}">
                <a16:creationId xmlns:a16="http://schemas.microsoft.com/office/drawing/2014/main" id="{B90F9B50-5426-D30C-5239-B043E17FF6BC}"/>
              </a:ext>
            </a:extLst>
          </p:cNvPr>
          <p:cNvPicPr>
            <a:picLocks noChangeAspect="1"/>
          </p:cNvPicPr>
          <p:nvPr/>
        </p:nvPicPr>
        <p:blipFill>
          <a:blip r:embed="rId2"/>
          <a:stretch>
            <a:fillRect/>
          </a:stretch>
        </p:blipFill>
        <p:spPr>
          <a:xfrm>
            <a:off x="3216064" y="3159197"/>
            <a:ext cx="5537971" cy="906698"/>
          </a:xfrm>
          <a:prstGeom prst="rect">
            <a:avLst/>
          </a:prstGeom>
        </p:spPr>
      </p:pic>
    </p:spTree>
    <p:extLst>
      <p:ext uri="{BB962C8B-B14F-4D97-AF65-F5344CB8AC3E}">
        <p14:creationId xmlns:p14="http://schemas.microsoft.com/office/powerpoint/2010/main" val="1409151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E441-A6F1-83A5-C3AD-CA4D13B71271}"/>
              </a:ext>
            </a:extLst>
          </p:cNvPr>
          <p:cNvSpPr>
            <a:spLocks noGrp="1"/>
          </p:cNvSpPr>
          <p:nvPr>
            <p:ph type="title"/>
          </p:nvPr>
        </p:nvSpPr>
        <p:spPr>
          <a:xfrm>
            <a:off x="240871" y="278394"/>
            <a:ext cx="9389440" cy="554587"/>
          </a:xfrm>
        </p:spPr>
        <p:txBody>
          <a:bodyPr/>
          <a:lstStyle/>
          <a:p>
            <a:r>
              <a:rPr lang="en-US" dirty="0">
                <a:latin typeface="+mn-lt"/>
              </a:rPr>
              <a:t>Finite State Space</a:t>
            </a:r>
          </a:p>
        </p:txBody>
      </p:sp>
      <p:sp>
        <p:nvSpPr>
          <p:cNvPr id="5" name="TextBox 4">
            <a:extLst>
              <a:ext uri="{FF2B5EF4-FFF2-40B4-BE49-F238E27FC236}">
                <a16:creationId xmlns:a16="http://schemas.microsoft.com/office/drawing/2014/main" id="{166C5B89-D6AF-A8FA-F03C-F7B62F726B57}"/>
              </a:ext>
            </a:extLst>
          </p:cNvPr>
          <p:cNvSpPr txBox="1"/>
          <p:nvPr/>
        </p:nvSpPr>
        <p:spPr>
          <a:xfrm>
            <a:off x="240871" y="1265129"/>
            <a:ext cx="11690849" cy="430887"/>
          </a:xfrm>
          <a:prstGeom prst="rect">
            <a:avLst/>
          </a:prstGeom>
          <a:noFill/>
        </p:spPr>
        <p:txBody>
          <a:bodyPr wrap="square">
            <a:spAutoFit/>
          </a:bodyPr>
          <a:lstStyle/>
          <a:p>
            <a:pPr lvl="1"/>
            <a:endParaRPr lang="en-US" sz="2200" b="1" dirty="0"/>
          </a:p>
        </p:txBody>
      </p:sp>
      <p:sp>
        <p:nvSpPr>
          <p:cNvPr id="6" name="TextBox 5">
            <a:extLst>
              <a:ext uri="{FF2B5EF4-FFF2-40B4-BE49-F238E27FC236}">
                <a16:creationId xmlns:a16="http://schemas.microsoft.com/office/drawing/2014/main" id="{7FE6E192-72AA-08FB-254C-3DF42F3D1358}"/>
              </a:ext>
            </a:extLst>
          </p:cNvPr>
          <p:cNvSpPr txBox="1"/>
          <p:nvPr/>
        </p:nvSpPr>
        <p:spPr>
          <a:xfrm>
            <a:off x="240871" y="1226341"/>
            <a:ext cx="11710258" cy="369332"/>
          </a:xfrm>
          <a:prstGeom prst="rect">
            <a:avLst/>
          </a:prstGeom>
          <a:noFill/>
        </p:spPr>
        <p:txBody>
          <a:bodyPr wrap="square">
            <a:spAutoFit/>
          </a:bodyPr>
          <a:lstStyle/>
          <a:p>
            <a:pPr algn="l"/>
            <a:endParaRPr lang="en-US" dirty="0"/>
          </a:p>
        </p:txBody>
      </p:sp>
      <p:sp>
        <p:nvSpPr>
          <p:cNvPr id="7" name="TextBox 6">
            <a:extLst>
              <a:ext uri="{FF2B5EF4-FFF2-40B4-BE49-F238E27FC236}">
                <a16:creationId xmlns:a16="http://schemas.microsoft.com/office/drawing/2014/main" id="{081FFCE6-63C6-4519-62A5-2BF6FE4B270D}"/>
              </a:ext>
            </a:extLst>
          </p:cNvPr>
          <p:cNvSpPr txBox="1"/>
          <p:nvPr/>
        </p:nvSpPr>
        <p:spPr>
          <a:xfrm>
            <a:off x="221462" y="1265129"/>
            <a:ext cx="11671439" cy="2123658"/>
          </a:xfrm>
          <a:prstGeom prst="rect">
            <a:avLst/>
          </a:prstGeom>
          <a:noFill/>
        </p:spPr>
        <p:txBody>
          <a:bodyPr wrap="square" anchor="t">
            <a:spAutoFit/>
          </a:bodyPr>
          <a:lstStyle/>
          <a:p>
            <a:pPr algn="l">
              <a:buFont typeface="Arial" panose="020B0604020202020204" pitchFamily="34" charset="0"/>
              <a:buChar char="•"/>
            </a:pPr>
            <a:r>
              <a:rPr lang="en-IN" sz="2200" b="1" i="0" u="none" strike="noStrike" dirty="0">
                <a:effectLst/>
              </a:rPr>
              <a:t> Optimization Problem</a:t>
            </a:r>
            <a:r>
              <a:rPr lang="en-IN" sz="2200" b="0" i="0" u="none" strike="noStrike" dirty="0">
                <a:effectLst/>
              </a:rPr>
              <a:t>:</a:t>
            </a:r>
          </a:p>
          <a:p>
            <a:pPr marL="742950" lvl="1" indent="-285750" algn="l">
              <a:buFont typeface="Arial" panose="020B0604020202020204" pitchFamily="34" charset="0"/>
              <a:buChar char="•"/>
            </a:pPr>
            <a:r>
              <a:rPr lang="en-IN" sz="2200" b="0" i="0" u="none" strike="noStrike" dirty="0">
                <a:effectLst/>
              </a:rPr>
              <a:t>The optimization problem is formulated as maximizing the difference between the quality of optimal and next-best actions, subject to constraints.</a:t>
            </a:r>
          </a:p>
          <a:p>
            <a:pPr marL="742950" lvl="1" indent="-285750" algn="l">
              <a:buFont typeface="Arial" panose="020B0604020202020204" pitchFamily="34" charset="0"/>
              <a:buChar char="•"/>
            </a:pPr>
            <a:r>
              <a:rPr lang="en-IN" sz="2200" b="0" i="0" u="none" strike="noStrike" dirty="0">
                <a:effectLst/>
              </a:rPr>
              <a:t>Constraints ensure the policy remains optimal and rewards are bounded.</a:t>
            </a:r>
          </a:p>
          <a:p>
            <a:pPr marL="742950" lvl="1" indent="-285750" algn="l">
              <a:buFont typeface="Arial" panose="020B0604020202020204" pitchFamily="34" charset="0"/>
              <a:buChar char="•"/>
            </a:pPr>
            <a:r>
              <a:rPr lang="en-IN" sz="2200" b="0" i="0" u="none" strike="noStrike" dirty="0">
                <a:effectLst/>
              </a:rPr>
              <a:t>The problem can be efficiently solved using linear programming techniques.</a:t>
            </a:r>
          </a:p>
          <a:p>
            <a:pPr algn="l"/>
            <a:endParaRPr lang="en-IN" sz="2200" b="0" i="0" u="none" strike="noStrike" dirty="0">
              <a:effectLst/>
            </a:endParaRPr>
          </a:p>
        </p:txBody>
      </p:sp>
      <p:pic>
        <p:nvPicPr>
          <p:cNvPr id="4" name="Picture 3" descr="A math equations and formulas&#10;&#10;Description automatically generated with medium confidence">
            <a:extLst>
              <a:ext uri="{FF2B5EF4-FFF2-40B4-BE49-F238E27FC236}">
                <a16:creationId xmlns:a16="http://schemas.microsoft.com/office/drawing/2014/main" id="{0C959F5B-DFD0-A75D-BA26-EA01C05B8542}"/>
              </a:ext>
            </a:extLst>
          </p:cNvPr>
          <p:cNvPicPr>
            <a:picLocks noChangeAspect="1"/>
          </p:cNvPicPr>
          <p:nvPr/>
        </p:nvPicPr>
        <p:blipFill>
          <a:blip r:embed="rId2"/>
          <a:stretch>
            <a:fillRect/>
          </a:stretch>
        </p:blipFill>
        <p:spPr>
          <a:xfrm>
            <a:off x="1915085" y="3243356"/>
            <a:ext cx="7590345" cy="2606400"/>
          </a:xfrm>
          <a:prstGeom prst="rect">
            <a:avLst/>
          </a:prstGeom>
        </p:spPr>
      </p:pic>
      <p:sp>
        <p:nvSpPr>
          <p:cNvPr id="3" name="TextBox 2">
            <a:extLst>
              <a:ext uri="{FF2B5EF4-FFF2-40B4-BE49-F238E27FC236}">
                <a16:creationId xmlns:a16="http://schemas.microsoft.com/office/drawing/2014/main" id="{90C91A4F-B467-58C0-27D6-6070A1A5649B}"/>
              </a:ext>
            </a:extLst>
          </p:cNvPr>
          <p:cNvSpPr txBox="1"/>
          <p:nvPr/>
        </p:nvSpPr>
        <p:spPr>
          <a:xfrm>
            <a:off x="11022904" y="5348614"/>
            <a:ext cx="716863" cy="369332"/>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1423605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E441-A6F1-83A5-C3AD-CA4D13B71271}"/>
              </a:ext>
            </a:extLst>
          </p:cNvPr>
          <p:cNvSpPr>
            <a:spLocks noGrp="1"/>
          </p:cNvSpPr>
          <p:nvPr>
            <p:ph type="title"/>
          </p:nvPr>
        </p:nvSpPr>
        <p:spPr>
          <a:xfrm>
            <a:off x="240871" y="278394"/>
            <a:ext cx="9389440" cy="554587"/>
          </a:xfrm>
        </p:spPr>
        <p:txBody>
          <a:bodyPr/>
          <a:lstStyle/>
          <a:p>
            <a:r>
              <a:rPr lang="en-US" dirty="0">
                <a:latin typeface="+mn-lt"/>
              </a:rPr>
              <a:t>Experiment (5X5 Grid)</a:t>
            </a:r>
          </a:p>
        </p:txBody>
      </p:sp>
      <p:sp>
        <p:nvSpPr>
          <p:cNvPr id="5" name="TextBox 4">
            <a:extLst>
              <a:ext uri="{FF2B5EF4-FFF2-40B4-BE49-F238E27FC236}">
                <a16:creationId xmlns:a16="http://schemas.microsoft.com/office/drawing/2014/main" id="{166C5B89-D6AF-A8FA-F03C-F7B62F726B57}"/>
              </a:ext>
            </a:extLst>
          </p:cNvPr>
          <p:cNvSpPr txBox="1"/>
          <p:nvPr/>
        </p:nvSpPr>
        <p:spPr>
          <a:xfrm>
            <a:off x="240871" y="1265129"/>
            <a:ext cx="11690849" cy="430887"/>
          </a:xfrm>
          <a:prstGeom prst="rect">
            <a:avLst/>
          </a:prstGeom>
          <a:noFill/>
        </p:spPr>
        <p:txBody>
          <a:bodyPr wrap="square">
            <a:spAutoFit/>
          </a:bodyPr>
          <a:lstStyle/>
          <a:p>
            <a:pPr lvl="1"/>
            <a:endParaRPr lang="en-US" sz="2200" b="1" dirty="0"/>
          </a:p>
        </p:txBody>
      </p:sp>
      <p:sp>
        <p:nvSpPr>
          <p:cNvPr id="6" name="TextBox 5">
            <a:extLst>
              <a:ext uri="{FF2B5EF4-FFF2-40B4-BE49-F238E27FC236}">
                <a16:creationId xmlns:a16="http://schemas.microsoft.com/office/drawing/2014/main" id="{7FE6E192-72AA-08FB-254C-3DF42F3D1358}"/>
              </a:ext>
            </a:extLst>
          </p:cNvPr>
          <p:cNvSpPr txBox="1"/>
          <p:nvPr/>
        </p:nvSpPr>
        <p:spPr>
          <a:xfrm>
            <a:off x="240871" y="1226341"/>
            <a:ext cx="11710258" cy="369332"/>
          </a:xfrm>
          <a:prstGeom prst="rect">
            <a:avLst/>
          </a:prstGeom>
          <a:noFill/>
        </p:spPr>
        <p:txBody>
          <a:bodyPr wrap="square">
            <a:spAutoFit/>
          </a:bodyPr>
          <a:lstStyle/>
          <a:p>
            <a:pPr algn="l"/>
            <a:endParaRPr lang="en-US" dirty="0"/>
          </a:p>
        </p:txBody>
      </p:sp>
      <p:sp>
        <p:nvSpPr>
          <p:cNvPr id="7" name="TextBox 6">
            <a:extLst>
              <a:ext uri="{FF2B5EF4-FFF2-40B4-BE49-F238E27FC236}">
                <a16:creationId xmlns:a16="http://schemas.microsoft.com/office/drawing/2014/main" id="{081FFCE6-63C6-4519-62A5-2BF6FE4B270D}"/>
              </a:ext>
            </a:extLst>
          </p:cNvPr>
          <p:cNvSpPr txBox="1"/>
          <p:nvPr/>
        </p:nvSpPr>
        <p:spPr>
          <a:xfrm>
            <a:off x="0" y="1243438"/>
            <a:ext cx="7587049" cy="5509200"/>
          </a:xfrm>
          <a:prstGeom prst="rect">
            <a:avLst/>
          </a:prstGeom>
          <a:noFill/>
        </p:spPr>
        <p:txBody>
          <a:bodyPr wrap="square" anchor="t">
            <a:spAutoFit/>
          </a:bodyPr>
          <a:lstStyle/>
          <a:p>
            <a:pPr lvl="1" algn="l"/>
            <a:r>
              <a:rPr lang="en-IN" sz="2200" b="0" i="0" u="none" strike="noStrike" dirty="0">
                <a:effectLst/>
              </a:rPr>
              <a:t>A 5x5 grid world is used where the agent starts from the lower-left grid square and aims to reach the upper-right grid square, receiving a reward of 1 upon arrival.</a:t>
            </a:r>
          </a:p>
          <a:p>
            <a:pPr lvl="1" algn="l"/>
            <a:endParaRPr lang="en-IN" sz="2200" b="0" i="0" u="none" strike="noStrike" dirty="0">
              <a:effectLst/>
            </a:endParaRPr>
          </a:p>
          <a:p>
            <a:pPr lvl="2">
              <a:buFont typeface="+mj-lt"/>
              <a:buAutoNum type="arabicPeriod"/>
            </a:pPr>
            <a:r>
              <a:rPr lang="en-IN" sz="2200" b="1" i="0" u="none" strike="noStrike" dirty="0">
                <a:effectLst/>
              </a:rPr>
              <a:t> Noisy Actions</a:t>
            </a:r>
            <a:r>
              <a:rPr lang="en-IN" sz="2200" b="0" i="0" u="none" strike="noStrike" dirty="0">
                <a:effectLst/>
              </a:rPr>
              <a:t>:</a:t>
            </a:r>
          </a:p>
          <a:p>
            <a:pPr marL="1714500" lvl="3" indent="-342900">
              <a:buFont typeface="Arial" panose="020B0604020202020204" pitchFamily="34" charset="0"/>
              <a:buChar char="•"/>
            </a:pPr>
            <a:r>
              <a:rPr lang="en-IN" sz="2200" b="0" i="0" u="none" strike="noStrike" dirty="0">
                <a:effectLst/>
              </a:rPr>
              <a:t>Actions correspond to moving in four compass directions but have a 30% chance of resulting in moving in a random direction instead.</a:t>
            </a:r>
          </a:p>
          <a:p>
            <a:pPr lvl="2">
              <a:buFont typeface="+mj-lt"/>
              <a:buAutoNum type="arabicPeriod"/>
            </a:pPr>
            <a:r>
              <a:rPr lang="en-IN" sz="2200" b="1" i="0" u="none" strike="noStrike" dirty="0">
                <a:effectLst/>
              </a:rPr>
              <a:t> Optimal Policy</a:t>
            </a:r>
            <a:r>
              <a:rPr lang="en-IN" sz="2200" b="0" i="0" u="none" strike="noStrike" dirty="0">
                <a:effectLst/>
              </a:rPr>
              <a:t>:</a:t>
            </a:r>
          </a:p>
          <a:p>
            <a:pPr marL="1714500" lvl="3" indent="-342900">
              <a:buFont typeface="Arial" panose="020B0604020202020204" pitchFamily="34" charset="0"/>
              <a:buChar char="•"/>
            </a:pPr>
            <a:r>
              <a:rPr lang="en-IN" sz="2200" b="0" i="0" u="none" strike="noStrike" dirty="0">
                <a:effectLst/>
              </a:rPr>
              <a:t>An optimal policy is determined, guiding the agent to navigate through the grid world efficiently.</a:t>
            </a:r>
          </a:p>
          <a:p>
            <a:pPr lvl="2">
              <a:buFont typeface="+mj-lt"/>
              <a:buAutoNum type="arabicPeriod"/>
            </a:pPr>
            <a:r>
              <a:rPr lang="en-IN" sz="2200" b="1" i="0" u="none" strike="noStrike" dirty="0">
                <a:effectLst/>
              </a:rPr>
              <a:t> Inverse Reinforcement Learning (IRL)</a:t>
            </a:r>
            <a:r>
              <a:rPr lang="en-IN" sz="2200" b="0" i="0" u="none" strike="noStrike" dirty="0">
                <a:effectLst/>
              </a:rPr>
              <a:t>:</a:t>
            </a:r>
          </a:p>
          <a:p>
            <a:pPr marL="1714500" lvl="3" indent="-342900">
              <a:buFont typeface="Arial" panose="020B0604020202020204" pitchFamily="34" charset="0"/>
              <a:buChar char="•"/>
            </a:pPr>
            <a:r>
              <a:rPr lang="en-IN" sz="2200" b="0" i="0" u="none" strike="noStrike" dirty="0">
                <a:effectLst/>
              </a:rPr>
              <a:t>The goal is to recover the reward structure given the observed policy and problem dynamics.</a:t>
            </a:r>
          </a:p>
          <a:p>
            <a:pPr algn="l"/>
            <a:endParaRPr lang="en-IN" sz="2200" b="0" i="0" u="none" strike="noStrike" dirty="0">
              <a:effectLst/>
            </a:endParaRPr>
          </a:p>
        </p:txBody>
      </p:sp>
      <p:pic>
        <p:nvPicPr>
          <p:cNvPr id="8" name="Picture 7" descr="A grid of arrows with black arrows&#10;&#10;Description automatically generated">
            <a:extLst>
              <a:ext uri="{FF2B5EF4-FFF2-40B4-BE49-F238E27FC236}">
                <a16:creationId xmlns:a16="http://schemas.microsoft.com/office/drawing/2014/main" id="{74DE300B-FE02-243F-7568-224E49155F85}"/>
              </a:ext>
            </a:extLst>
          </p:cNvPr>
          <p:cNvPicPr>
            <a:picLocks noChangeAspect="1"/>
          </p:cNvPicPr>
          <p:nvPr/>
        </p:nvPicPr>
        <p:blipFill>
          <a:blip r:embed="rId2"/>
          <a:stretch>
            <a:fillRect/>
          </a:stretch>
        </p:blipFill>
        <p:spPr>
          <a:xfrm>
            <a:off x="7745096" y="2079602"/>
            <a:ext cx="3770430" cy="3771900"/>
          </a:xfrm>
          <a:prstGeom prst="rect">
            <a:avLst/>
          </a:prstGeom>
        </p:spPr>
      </p:pic>
    </p:spTree>
    <p:extLst>
      <p:ext uri="{BB962C8B-B14F-4D97-AF65-F5344CB8AC3E}">
        <p14:creationId xmlns:p14="http://schemas.microsoft.com/office/powerpoint/2010/main" val="1797088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1093</TotalTime>
  <Words>1262</Words>
  <Application>Microsoft Macintosh PowerPoint</Application>
  <PresentationFormat>Widescreen</PresentationFormat>
  <Paragraphs>131</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Cambria Math</vt:lpstr>
      <vt:lpstr>Franklin Gothic Demi</vt:lpstr>
      <vt:lpstr>KaTeX_Main</vt:lpstr>
      <vt:lpstr>KaTeX_Math</vt:lpstr>
      <vt:lpstr>Söhne</vt:lpstr>
      <vt:lpstr>Office Theme</vt:lpstr>
      <vt:lpstr>Algorithms of Inverse Reinforcement Learning</vt:lpstr>
      <vt:lpstr>Motivation</vt:lpstr>
      <vt:lpstr>The IRL problem setting (Finite Sate Space) </vt:lpstr>
      <vt:lpstr>The IRL problem setting (Finite Sate Space) </vt:lpstr>
      <vt:lpstr>Finite State Space</vt:lpstr>
      <vt:lpstr>Finite State Space</vt:lpstr>
      <vt:lpstr>Finite State Space</vt:lpstr>
      <vt:lpstr>Finite State Space</vt:lpstr>
      <vt:lpstr>Experiment (5X5 Grid)</vt:lpstr>
      <vt:lpstr>Infinite State Space</vt:lpstr>
      <vt:lpstr>Infinite State Space</vt:lpstr>
      <vt:lpstr>Infinite State Space</vt:lpstr>
      <vt:lpstr>Mountain Car Problem</vt:lpstr>
      <vt:lpstr>IRL Mountain Car Problem</vt:lpstr>
      <vt:lpstr>IRL Mountain Car Problem</vt:lpstr>
      <vt:lpstr>IRL from Sampled Trajectories</vt:lpstr>
      <vt:lpstr>IRL from Sampled Trajectories</vt:lpstr>
      <vt:lpstr>Demonstration</vt:lpstr>
      <vt:lpstr>topic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of Inverse Reinforcement Learning</dc:title>
  <dc:creator>KRUDANT RANDAI</dc:creator>
  <cp:lastModifiedBy>KRUDANT RANDAI</cp:lastModifiedBy>
  <cp:revision>3</cp:revision>
  <dcterms:created xsi:type="dcterms:W3CDTF">2024-04-15T09:44:20Z</dcterms:created>
  <dcterms:modified xsi:type="dcterms:W3CDTF">2024-04-19T16:03:04Z</dcterms:modified>
</cp:coreProperties>
</file>