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6"/>
  </p:notesMasterIdLst>
  <p:sldIdLst>
    <p:sldId id="267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8" r:id="rId11"/>
    <p:sldId id="269" r:id="rId12"/>
    <p:sldId id="271" r:id="rId13"/>
    <p:sldId id="265" r:id="rId14"/>
    <p:sldId id="270" r:id="rId15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94" d="100"/>
          <a:sy n="94" d="100"/>
        </p:scale>
        <p:origin x="-128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E87817-76FA-49AB-AD1E-3AAFD3254924}" type="datetimeFigureOut">
              <a:rPr lang="en-IN" smtClean="0"/>
              <a:t>21-01-2025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85EDBE-2836-4B66-89C8-F23D6AB505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35420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140805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FB56918-D4B3-422F-BFF9-D10393CB1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BCAD085-E8A6-8845-BD4E-CB4CCA059FC4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082B6A4-3E11-4AFE-97A2-755EDA1DD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A2D3FD1-471F-422B-AFB8-CC8FCE5DC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539631"/>
      </p:ext>
    </p:extLst>
  </p:cSld>
  <p:clrMapOvr>
    <a:masterClrMapping/>
  </p:clrMapOvr>
  <p:transition spd="slow">
    <p:blinds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A0AAE25-87DE-4998-B6CE-F47978987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BCAD085-E8A6-8845-BD4E-CB4CCA059FC4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0A9861B-6D3E-4215-A3D0-377EC12DA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EC5A02C-FFC9-401E-8BCD-D06F65B16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587460"/>
      </p:ext>
    </p:extLst>
  </p:cSld>
  <p:clrMapOvr>
    <a:masterClrMapping/>
  </p:clrMapOvr>
  <p:transition spd="slow">
    <p:blinds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64B4638-3310-4031-B55D-BE295B1A7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BCAD085-E8A6-8845-BD4E-CB4CCA059FC4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BF7728E-C01A-4686-AD71-F7B61E820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7C71C28-1E00-4F0A-8B9D-A0E460685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860225"/>
      </p:ext>
    </p:extLst>
  </p:cSld>
  <p:clrMapOvr>
    <a:masterClrMapping/>
  </p:clrMapOvr>
  <p:transition spd="slow">
    <p:blinds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CDB27E7-0E5F-45FD-B9BC-82F6ACE50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BCAD085-E8A6-8845-BD4E-CB4CCA059FC4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5E0F7A6-907E-418D-ABF6-CE0D106D2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336D880-0EA6-4FCD-A723-C39323563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454225"/>
      </p:ext>
    </p:extLst>
  </p:cSld>
  <p:clrMapOvr>
    <a:masterClrMapping/>
  </p:clrMapOvr>
  <p:transition spd="slow">
    <p:blinds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7DDAA96-8682-4C88-9622-87E036243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BCAD085-E8A6-8845-BD4E-CB4CCA059FC4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4C29450-6172-4A34-B37F-64FAD195B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63A622E-84FA-417F-BD5A-BE81A4899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944728"/>
      </p:ext>
    </p:extLst>
  </p:cSld>
  <p:clrMapOvr>
    <a:masterClrMapping/>
  </p:clrMapOvr>
  <p:transition spd="slow">
    <p:blinds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xmlns="" id="{C0375BCC-EEE9-412B-A532-7314FE84B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BCAD085-E8A6-8845-BD4E-CB4CCA059FC4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xmlns="" id="{1E5CB5DD-B599-4B4E-BFCE-CB9E35FBC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C7CE3315-9445-4BB5-89D3-235E587AB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54120"/>
      </p:ext>
    </p:extLst>
  </p:cSld>
  <p:clrMapOvr>
    <a:masterClrMapping/>
  </p:clrMapOvr>
  <p:transition spd="slow">
    <p:blinds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xmlns="" id="{530AD5EF-C609-4119-B375-3771413B4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BCAD085-E8A6-8845-BD4E-CB4CCA059FC4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xmlns="" id="{88A9EBF0-B7B0-4583-92AB-A3431DE62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xmlns="" id="{283BC57B-A7E4-4277-9D46-579496497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122648"/>
      </p:ext>
    </p:extLst>
  </p:cSld>
  <p:clrMapOvr>
    <a:masterClrMapping/>
  </p:clrMapOvr>
  <p:transition spd="slow">
    <p:blinds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xmlns="" id="{41D81C82-41E3-4C7D-816C-58F99A170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BCAD085-E8A6-8845-BD4E-CB4CCA059FC4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xmlns="" id="{21C23C57-193A-4FFE-AF84-5DDAD5045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xmlns="" id="{E00AA421-04F3-46DC-9A65-181848BF7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732379"/>
      </p:ext>
    </p:extLst>
  </p:cSld>
  <p:clrMapOvr>
    <a:masterClrMapping/>
  </p:clrMapOvr>
  <p:transition spd="slow">
    <p:blinds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xmlns="" id="{3218A1C0-5E86-44FA-96CE-D0C3A0911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BCAD085-E8A6-8845-BD4E-CB4CCA059FC4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xmlns="" id="{DC30598B-A85E-40F2-B0F9-CC04D8E3F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xmlns="" id="{620ADC7C-B221-49C5-9757-EBEBB0F92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720516"/>
      </p:ext>
    </p:extLst>
  </p:cSld>
  <p:clrMapOvr>
    <a:masterClrMapping/>
  </p:clrMapOvr>
  <p:transition spd="slow">
    <p:blinds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xmlns="" id="{D79DD4CF-015F-4F62-A63C-9D088FAC4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BCAD085-E8A6-8845-BD4E-CB4CCA059FC4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xmlns="" id="{9F56518C-25E4-4791-80CF-9603927DE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646B593C-043B-40F1-98DA-B1906E58E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999287"/>
      </p:ext>
    </p:extLst>
  </p:cSld>
  <p:clrMapOvr>
    <a:masterClrMapping/>
  </p:clrMapOvr>
  <p:transition spd="slow">
    <p:blinds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xmlns="" id="{AB5A9D87-E05A-4D16-A703-1E97A8BA2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BCAD085-E8A6-8845-BD4E-CB4CCA059FC4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xmlns="" id="{50E92F1C-94F6-478A-96CC-20CEB3BF8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51659F05-47D4-46F4-A7AC-A02AE18D3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500002"/>
      </p:ext>
    </p:extLst>
  </p:cSld>
  <p:clrMapOvr>
    <a:masterClrMapping/>
  </p:clrMapOvr>
  <p:transition spd="slow">
    <p:blinds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xmlns="" id="{D9A3E1B4-65C6-415A-9681-D05B402B0E8D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xmlns="" id="{0C566853-DAEB-4CB7-818F-723C37230FE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04BD739-9829-4F69-BC53-75013DDD18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05F0A4C-9308-45AA-A1AA-7B038DC01F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42AE0DB-89DF-4A35-9269-9E85DEA2E3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rgbClr val="898989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pic>
        <p:nvPicPr>
          <p:cNvPr id="1031" name="Picture 7">
            <a:extLst>
              <a:ext uri="{FF2B5EF4-FFF2-40B4-BE49-F238E27FC236}">
                <a16:creationId xmlns:a16="http://schemas.microsoft.com/office/drawing/2014/main" xmlns="" id="{102663E2-6C69-49E4-9FEB-A0ED3DD955F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53026"/>
            <a:ext cx="9144000" cy="170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87534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>
    <p:blinds dir="vert"/>
  </p:transition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5pPr>
      <a:lvl6pPr marL="3429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6pPr>
      <a:lvl7pPr marL="685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7pPr>
      <a:lvl8pPr marL="10287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8pPr>
      <a:lvl9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171450" indent="-171450" algn="l" rtl="0" eaLnBrk="1" fontAlgn="base" hangingPunct="1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nehaballari/Talking-Fingers.git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>
            <a:spLocks noGrp="1"/>
          </p:cNvSpPr>
          <p:nvPr>
            <p:ph type="ctrTitle"/>
          </p:nvPr>
        </p:nvSpPr>
        <p:spPr>
          <a:xfrm>
            <a:off x="707519" y="1135847"/>
            <a:ext cx="7772400" cy="72217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8569" tIns="34275" rIns="68569" bIns="34275" numCol="1" anchor="ctr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</a:pPr>
            <a:r>
              <a:rPr lang="en-US" dirty="0">
                <a:solidFill>
                  <a:schemeClr val="tx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reflection blurRad="12700" stA="32000" endPos="35000" dist="12700" dir="5400000" sy="-100000" algn="bl" rotWithShape="0"/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PSCS-195 - Talking Fingers</a:t>
            </a:r>
            <a:endParaRPr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1"/>
          </p:nvPr>
        </p:nvSpPr>
        <p:spPr>
          <a:xfrm>
            <a:off x="113088" y="2202240"/>
            <a:ext cx="2977875" cy="41422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8569" tIns="34275" rIns="68569" bIns="34275" numCol="1" anchor="t" anchorCtr="0" compatLnSpc="1">
            <a:prstTxWarp prst="textNoShape">
              <a:avLst/>
            </a:prstTxWarp>
            <a:normAutofit/>
          </a:bodyPr>
          <a:lstStyle/>
          <a:p>
            <a:pPr algn="l">
              <a:spcBef>
                <a:spcPts val="0"/>
              </a:spcBef>
              <a:buClr>
                <a:srgbClr val="17365D"/>
              </a:buClr>
              <a:buSzPts val="2000"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Batch </a:t>
            </a:r>
            <a:r>
              <a:rPr lang="en-GB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Nuber</a:t>
            </a: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: </a:t>
            </a:r>
            <a:r>
              <a:rPr lang="en-IN" dirty="0" smtClean="0">
                <a:latin typeface="Cambria" panose="02040503050406030204" pitchFamily="18" charset="0"/>
                <a:ea typeface="Cambria" panose="02040503050406030204" pitchFamily="18" charset="0"/>
              </a:rPr>
              <a:t>CSE-65</a:t>
            </a: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l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l">
              <a:spcBef>
                <a:spcPts val="300"/>
              </a:spcBef>
              <a:spcAft>
                <a:spcPts val="0"/>
              </a:spcAft>
              <a:buClr>
                <a:srgbClr val="17365D"/>
              </a:buClr>
              <a:buSzPts val="2000"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89" name="Google Shape;89;p13"/>
          <p:cNvGraphicFramePr/>
          <p:nvPr/>
        </p:nvGraphicFramePr>
        <p:xfrm>
          <a:off x="415011" y="2898630"/>
          <a:ext cx="4064006" cy="169168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63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50025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4328">
                <a:tc>
                  <a:txBody>
                    <a:bodyPr/>
                    <a:lstStyle/>
                    <a:p>
                      <a:pPr marL="0" marR="0" lvl="1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1" u="none" strike="noStrike" cap="none" dirty="0">
                        <a:solidFill>
                          <a:srgbClr val="17365D"/>
                        </a:solidFill>
                      </a:endParaRPr>
                    </a:p>
                  </a:txBody>
                  <a:tcPr marL="68588" marR="68588" marT="34294" marB="34294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1" u="none" strike="noStrike" cap="none" dirty="0">
                        <a:solidFill>
                          <a:srgbClr val="17365D"/>
                        </a:solidFill>
                      </a:endParaRPr>
                    </a:p>
                  </a:txBody>
                  <a:tcPr marL="68588" marR="68588" marT="34294" marB="34294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4328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endParaRPr sz="1400" u="none" strike="noStrike" cap="none" dirty="0"/>
                    </a:p>
                  </a:txBody>
                  <a:tcPr marL="68588" marR="68588" marT="34294" marB="34294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/>
                    </a:p>
                  </a:txBody>
                  <a:tcPr marL="68588" marR="68588" marT="34294" marB="34294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4328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/>
                    </a:p>
                  </a:txBody>
                  <a:tcPr marL="68588" marR="68588" marT="34294" marB="34294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/>
                    </a:p>
                  </a:txBody>
                  <a:tcPr marL="68588" marR="68588" marT="34294" marB="34294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74328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/>
                    </a:p>
                  </a:txBody>
                  <a:tcPr marL="68588" marR="68588" marT="34294" marB="34294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/>
                    </a:p>
                  </a:txBody>
                  <a:tcPr marL="68588" marR="68588" marT="34294" marB="34294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74328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/>
                    </a:p>
                  </a:txBody>
                  <a:tcPr marL="68588" marR="68588" marT="34294" marB="34294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/>
                    </a:p>
                  </a:txBody>
                  <a:tcPr marL="68588" marR="68588" marT="34294" marB="34294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74328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/>
                    </a:p>
                  </a:txBody>
                  <a:tcPr marL="68588" marR="68588" marT="34294" marB="34294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/>
                    </a:p>
                  </a:txBody>
                  <a:tcPr marL="68588" marR="68588" marT="34294" marB="34294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90" name="Google Shape;90;p13"/>
          <p:cNvSpPr txBox="1"/>
          <p:nvPr/>
        </p:nvSpPr>
        <p:spPr>
          <a:xfrm>
            <a:off x="4765364" y="2503973"/>
            <a:ext cx="4064006" cy="1753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rmAutofit fontScale="70000" lnSpcReduction="20000"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</a:pPr>
            <a:r>
              <a:rPr lang="en-GB" sz="2200" b="1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Under the Supervision of,</a:t>
            </a:r>
            <a:endParaRPr sz="22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>
              <a:spcBef>
                <a:spcPts val="300"/>
              </a:spcBef>
              <a:spcAft>
                <a:spcPts val="0"/>
              </a:spcAft>
              <a:buClr>
                <a:srgbClr val="17365D"/>
              </a:buClr>
              <a:buSzPts val="2000"/>
            </a:pPr>
            <a:endParaRPr sz="2200" b="1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  <a:p>
            <a:pPr algn="ctr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</a:pPr>
            <a:r>
              <a:rPr lang="en-GB" sz="2200" b="1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Dr./Mr./Ms./Prof</a:t>
            </a:r>
            <a:r>
              <a:rPr lang="en-US" sz="2200" b="1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Under the Supervision of,</a:t>
            </a:r>
            <a:endParaRPr lang="en-US" sz="22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>
              <a:spcBef>
                <a:spcPts val="255"/>
              </a:spcBef>
              <a:spcAft>
                <a:spcPts val="0"/>
              </a:spcAft>
              <a:buClr>
                <a:srgbClr val="17365D"/>
              </a:buClr>
              <a:buSzPts val="1700"/>
            </a:pPr>
            <a:r>
              <a:rPr lang="en-US" sz="22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Mr.Ramesh</a:t>
            </a:r>
            <a:r>
              <a:rPr lang="en-US" sz="2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 T</a:t>
            </a:r>
          </a:p>
          <a:p>
            <a:pPr algn="ctr">
              <a:spcBef>
                <a:spcPts val="255"/>
              </a:spcBef>
              <a:spcAft>
                <a:spcPts val="0"/>
              </a:spcAft>
              <a:buClr>
                <a:srgbClr val="17365D"/>
              </a:buClr>
              <a:buSzPts val="1700"/>
            </a:pPr>
            <a:r>
              <a:rPr lang="en-US" sz="2200" b="1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Assistant Professor</a:t>
            </a:r>
            <a:endParaRPr lang="en-US" sz="22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>
              <a:spcBef>
                <a:spcPts val="255"/>
              </a:spcBef>
              <a:spcAft>
                <a:spcPts val="0"/>
              </a:spcAft>
              <a:buClr>
                <a:srgbClr val="17365D"/>
              </a:buClr>
              <a:buSzPts val="1700"/>
            </a:pPr>
            <a:r>
              <a:rPr lang="en-US" sz="2200" b="1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School of Computer Science and Engineering</a:t>
            </a:r>
            <a:endParaRPr lang="en-US" sz="22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>
              <a:spcBef>
                <a:spcPts val="255"/>
              </a:spcBef>
              <a:spcAft>
                <a:spcPts val="0"/>
              </a:spcAft>
              <a:buClr>
                <a:srgbClr val="17365D"/>
              </a:buClr>
              <a:buSzPts val="1700"/>
            </a:pPr>
            <a:r>
              <a:rPr lang="en-US" sz="2200" b="1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Presidency University</a:t>
            </a:r>
            <a:endParaRPr lang="en-US" sz="22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spcBef>
                <a:spcPts val="255"/>
              </a:spcBef>
              <a:spcAft>
                <a:spcPts val="0"/>
              </a:spcAft>
              <a:buClr>
                <a:srgbClr val="17365D"/>
              </a:buClr>
              <a:buSzPts val="1700"/>
            </a:pPr>
            <a:r>
              <a:rPr lang="en-GB" sz="1275" b="1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.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spcBef>
                <a:spcPts val="300"/>
              </a:spcBef>
              <a:spcAft>
                <a:spcPts val="0"/>
              </a:spcAft>
              <a:buClr>
                <a:srgbClr val="17365D"/>
              </a:buClr>
              <a:buSzPts val="2000"/>
            </a:pPr>
            <a:endParaRPr sz="1500" b="1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  <p:sp>
        <p:nvSpPr>
          <p:cNvPr id="91" name="Google Shape;91;p13"/>
          <p:cNvSpPr txBox="1"/>
          <p:nvPr/>
        </p:nvSpPr>
        <p:spPr>
          <a:xfrm>
            <a:off x="2990079" y="615769"/>
            <a:ext cx="2977875" cy="520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rmAutofit fontScale="92500" lnSpcReduction="10000"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</a:pPr>
            <a:r>
              <a:rPr lang="en-GB" sz="1500" b="1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PIP2001 Capstone Project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>
              <a:spcBef>
                <a:spcPts val="233"/>
              </a:spcBef>
              <a:spcAft>
                <a:spcPts val="0"/>
              </a:spcAft>
              <a:buClr>
                <a:srgbClr val="17365D"/>
              </a:buClr>
              <a:buSzPct val="100000"/>
            </a:pPr>
            <a:r>
              <a:rPr lang="en-GB" sz="1500" b="1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Final Review</a:t>
            </a:r>
            <a:endParaRPr sz="1500" b="1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  <p:sp>
        <p:nvSpPr>
          <p:cNvPr id="8" name="Google Shape;91;p13"/>
          <p:cNvSpPr txBox="1"/>
          <p:nvPr/>
        </p:nvSpPr>
        <p:spPr>
          <a:xfrm>
            <a:off x="1" y="4257675"/>
            <a:ext cx="9187436" cy="1171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</a:pPr>
            <a:r>
              <a:rPr lang="en-US" sz="15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Program: </a:t>
            </a:r>
            <a:r>
              <a:rPr lang="en-US" sz="1500" b="1" dirty="0"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CSE</a:t>
            </a: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</a:pPr>
            <a:r>
              <a:rPr lang="en-US" sz="15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</a:t>
            </a:r>
            <a:r>
              <a:rPr lang="en-US" sz="1500" b="1" dirty="0" err="1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HoD</a:t>
            </a:r>
            <a:r>
              <a:rPr lang="en-US" sz="15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: </a:t>
            </a:r>
            <a:r>
              <a:rPr lang="en-US" sz="1500" b="1" dirty="0" err="1"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Dr.Asif</a:t>
            </a:r>
            <a:r>
              <a:rPr lang="en-US" sz="1500" b="1" dirty="0"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 Mohammed H.B</a:t>
            </a: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</a:pPr>
            <a:r>
              <a:rPr lang="en-US" sz="15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Program Project Coordinator: </a:t>
            </a:r>
            <a:r>
              <a:rPr lang="en-US" sz="1500" b="1" dirty="0"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Mr. Amarnath J.L &amp; Dr. Jayanthi. K.</a:t>
            </a:r>
          </a:p>
          <a:p>
            <a:pPr lvl="0">
              <a:buClr>
                <a:srgbClr val="17365D"/>
              </a:buClr>
              <a:buSzPct val="100000"/>
            </a:pPr>
            <a:r>
              <a:rPr lang="en-US" sz="15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School Project Coordinators: </a:t>
            </a:r>
            <a:r>
              <a:rPr lang="en-US" sz="1500" b="1" dirty="0"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Dr. Sampath A K / Dr. Abdul Khadar A / Mr. Md </a:t>
            </a:r>
            <a:r>
              <a:rPr lang="en-US" sz="1500" b="1" dirty="0" err="1"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Ziaur</a:t>
            </a:r>
            <a:r>
              <a:rPr lang="en-US" sz="1500" b="1" dirty="0"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 Rahman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xmlns="" id="{04132B3C-8145-710E-B7F7-7BD3DFBF61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4671423"/>
              </p:ext>
            </p:extLst>
          </p:nvPr>
        </p:nvGraphicFramePr>
        <p:xfrm>
          <a:off x="148129" y="2503972"/>
          <a:ext cx="4330888" cy="14715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5444">
                  <a:extLst>
                    <a:ext uri="{9D8B030D-6E8A-4147-A177-3AD203B41FA5}">
                      <a16:colId xmlns:a16="http://schemas.microsoft.com/office/drawing/2014/main" xmlns="" val="3409789910"/>
                    </a:ext>
                  </a:extLst>
                </a:gridCol>
                <a:gridCol w="2165444">
                  <a:extLst>
                    <a:ext uri="{9D8B030D-6E8A-4147-A177-3AD203B41FA5}">
                      <a16:colId xmlns:a16="http://schemas.microsoft.com/office/drawing/2014/main" xmlns="" val="3804636631"/>
                    </a:ext>
                  </a:extLst>
                </a:gridCol>
              </a:tblGrid>
              <a:tr h="294307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STUDENT NAME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ROLL NUMBER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532316839"/>
                  </a:ext>
                </a:extLst>
              </a:tr>
              <a:tr h="294307">
                <a:tc>
                  <a:txBody>
                    <a:bodyPr/>
                    <a:lstStyle/>
                    <a:p>
                      <a:r>
                        <a:rPr lang="en-US" sz="10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20211CSE0640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ANUSHA MALIPATIL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552776016"/>
                  </a:ext>
                </a:extLst>
              </a:tr>
              <a:tr h="294307">
                <a:tc>
                  <a:txBody>
                    <a:bodyPr/>
                    <a:lstStyle/>
                    <a:p>
                      <a:r>
                        <a:rPr lang="en-US" sz="10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20211CSE0646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SNEHA S BALLARI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2648078616"/>
                  </a:ext>
                </a:extLst>
              </a:tr>
              <a:tr h="294307">
                <a:tc>
                  <a:txBody>
                    <a:bodyPr/>
                    <a:lstStyle/>
                    <a:p>
                      <a:r>
                        <a:rPr lang="en-US" sz="10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20211CSE0675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THAKSHA PRABHAKAR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37161872"/>
                  </a:ext>
                </a:extLst>
              </a:tr>
              <a:tr h="294307">
                <a:tc>
                  <a:txBody>
                    <a:bodyPr/>
                    <a:lstStyle/>
                    <a:p>
                      <a:r>
                        <a:rPr lang="en-US" sz="10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20211CSE0676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SNEHA A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378620462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blinds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925FFD44-AB3B-B511-D55A-56F24860D2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14732" y="249239"/>
            <a:ext cx="5458409" cy="5395104"/>
          </a:xfrm>
        </p:spPr>
      </p:pic>
    </p:spTree>
    <p:extLst>
      <p:ext uri="{BB962C8B-B14F-4D97-AF65-F5344CB8AC3E}">
        <p14:creationId xmlns:p14="http://schemas.microsoft.com/office/powerpoint/2010/main" val="2120610839"/>
      </p:ext>
    </p:extLst>
  </p:cSld>
  <p:clrMapOvr>
    <a:masterClrMapping/>
  </p:clrMapOvr>
  <p:transition spd="slow">
    <p:blinds dir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7FE7162C-941A-4786-B6AC-174C2F3E28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09455" y="290513"/>
            <a:ext cx="5125089" cy="5886450"/>
          </a:xfrm>
        </p:spPr>
      </p:pic>
    </p:spTree>
    <p:extLst>
      <p:ext uri="{BB962C8B-B14F-4D97-AF65-F5344CB8AC3E}">
        <p14:creationId xmlns:p14="http://schemas.microsoft.com/office/powerpoint/2010/main" val="4174279100"/>
      </p:ext>
    </p:extLst>
  </p:cSld>
  <p:clrMapOvr>
    <a:masterClrMapping/>
  </p:clrMapOvr>
  <p:transition spd="slow">
    <p:blinds dir="vert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E0DE5DA-FC41-B1F9-F9FC-12E8CA94FB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415636"/>
            <a:ext cx="7886700" cy="5761327"/>
          </a:xfrm>
        </p:spPr>
        <p:txBody>
          <a:bodyPr/>
          <a:lstStyle/>
          <a:p>
            <a:pPr marL="0" indent="0">
              <a:buNone/>
            </a:pPr>
            <a:r>
              <a:rPr lang="en-US" sz="3200" b="1" dirty="0">
                <a:latin typeface="+mj-lt"/>
              </a:rPr>
              <a:t>G</a:t>
            </a:r>
            <a:r>
              <a:rPr lang="en-IN" sz="3200" b="1" dirty="0" err="1">
                <a:latin typeface="+mj-lt"/>
              </a:rPr>
              <a:t>ithub</a:t>
            </a:r>
            <a:r>
              <a:rPr lang="en-IN" sz="3200" b="1" dirty="0">
                <a:latin typeface="+mj-lt"/>
              </a:rPr>
              <a:t> Link</a:t>
            </a:r>
          </a:p>
          <a:p>
            <a:pPr marL="0" indent="0">
              <a:buNone/>
            </a:pPr>
            <a:endParaRPr lang="en-IN" sz="3200" dirty="0">
              <a:latin typeface="+mj-lt"/>
            </a:endParaRPr>
          </a:p>
          <a:p>
            <a:pPr marL="0" indent="0">
              <a:buNone/>
            </a:pPr>
            <a:r>
              <a:rPr lang="en-IN" sz="3200" dirty="0" smtClean="0">
                <a:latin typeface="+mj-lt"/>
                <a:hlinkClick r:id="rId2"/>
              </a:rPr>
              <a:t>Talking-Fingers</a:t>
            </a:r>
            <a:endParaRPr lang="en-IN" sz="3200" dirty="0" smtClean="0">
              <a:latin typeface="+mj-lt"/>
            </a:endParaRPr>
          </a:p>
          <a:p>
            <a:pPr marL="0" indent="0">
              <a:buNone/>
            </a:pPr>
            <a:endParaRPr lang="en-IN" sz="3200" dirty="0">
              <a:latin typeface="+mj-lt"/>
            </a:endParaRPr>
          </a:p>
          <a:p>
            <a:pPr marL="0" indent="0">
              <a:buNone/>
            </a:pPr>
            <a:r>
              <a:rPr lang="en-IN" sz="3200" b="1" dirty="0">
                <a:latin typeface="+mj-lt"/>
              </a:rPr>
              <a:t>https://github.com/snehaballari/Talking-Fingers.git</a:t>
            </a:r>
            <a:endParaRPr lang="en-IN" sz="32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85899707"/>
      </p:ext>
    </p:extLst>
  </p:cSld>
  <p:clrMapOvr>
    <a:masterClrMapping/>
  </p:clrMapOvr>
  <p:transition spd="slow">
    <p:blinds dir="vert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'Talking Fingers' bridges communication gaps</a:t>
            </a:r>
          </a:p>
          <a:p>
            <a:r>
              <a:t>- Promotes inclusivity and accessibility</a:t>
            </a:r>
          </a:p>
          <a:p>
            <a:r>
              <a:t>- Future scope: Expand ISL vocabulary, enhance real-time capabilities, and improve animation quality</a:t>
            </a:r>
          </a:p>
        </p:txBody>
      </p:sp>
    </p:spTree>
  </p:cSld>
  <p:clrMapOvr>
    <a:masterClrMapping/>
  </p:clrMapOvr>
  <p:transition spd="slow">
    <p:blinds dir="vert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hank You Images – Browse 375,541 Stock ...">
            <a:extLst>
              <a:ext uri="{FF2B5EF4-FFF2-40B4-BE49-F238E27FC236}">
                <a16:creationId xmlns:a16="http://schemas.microsoft.com/office/drawing/2014/main" xmlns="" id="{53ED79D0-4A90-798D-6721-A3F226D912A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2873" y="1679171"/>
            <a:ext cx="4896889" cy="2299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8503192"/>
      </p:ext>
    </p:extLst>
  </p:cSld>
  <p:clrMapOvr>
    <a:masterClrMapping/>
  </p:clrMapOvr>
  <p:transition spd="slow">
    <p:blinds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Overview of Talking Fingers project</a:t>
            </a:r>
          </a:p>
          <a:p>
            <a:r>
              <a:t>- Objective: Real-time translation of multilingual speech to Indian Sign Language (ISL)</a:t>
            </a:r>
          </a:p>
          <a:p>
            <a:r>
              <a:t>- Promotes inclusivity and accessibility for the deaf community</a:t>
            </a:r>
          </a:p>
        </p:txBody>
      </p:sp>
    </p:spTree>
  </p:cSld>
  <p:clrMapOvr>
    <a:masterClrMapping/>
  </p:clrMapOvr>
  <p:transition spd="slow">
    <p:blinds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Significance of the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Addresses communication barriers faced by the deaf community</a:t>
            </a:r>
          </a:p>
          <a:p>
            <a:r>
              <a:t>- Supports multiple Indian languages (Hindi, Kannada, Tamil, Telugu, English)</a:t>
            </a:r>
          </a:p>
          <a:p>
            <a:r>
              <a:t>- Utilizes advanced technologies like NLP, speech recognition, and 3D animations</a:t>
            </a:r>
          </a:p>
        </p:txBody>
      </p:sp>
    </p:spTree>
  </p:cSld>
  <p:clrMapOvr>
    <a:masterClrMapping/>
  </p:clrMapOvr>
  <p:transition spd="slow">
    <p:blinds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Challenges Faced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Communication barriers due to lack of interpreters</a:t>
            </a:r>
          </a:p>
          <a:p>
            <a:r>
              <a:t>- Limited access to education and employment</a:t>
            </a:r>
          </a:p>
          <a:p>
            <a:r>
              <a:t>- Technological limitations for ISL adoption</a:t>
            </a:r>
          </a:p>
          <a:p>
            <a:r>
              <a:t>- Social isolation</a:t>
            </a:r>
          </a:p>
        </p:txBody>
      </p:sp>
    </p:spTree>
  </p:cSld>
  <p:clrMapOvr>
    <a:masterClrMapping/>
  </p:clrMapOvr>
  <p:transition spd="slow">
    <p:blinds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Proposed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Multilingual speech-to-ISL translation system</a:t>
            </a:r>
          </a:p>
          <a:p>
            <a:r>
              <a:t>- Real-time transcription and ISL animation</a:t>
            </a:r>
          </a:p>
          <a:p>
            <a:r>
              <a:t>- Scalable and cost-effective architecture</a:t>
            </a:r>
          </a:p>
          <a:p>
            <a:r>
              <a:t>- Promotes inclusivity and accessibility</a:t>
            </a:r>
          </a:p>
        </p:txBody>
      </p:sp>
    </p:spTree>
  </p:cSld>
  <p:clrMapOvr>
    <a:masterClrMapping/>
  </p:clrMapOvr>
  <p:transition spd="slow">
    <p:blinds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Input Processing: Speech-to-text using Web Speech API</a:t>
            </a:r>
          </a:p>
          <a:p>
            <a:r>
              <a:t>2. Translation: Multilingual transcription using Google Translate API</a:t>
            </a:r>
          </a:p>
          <a:p>
            <a:r>
              <a:t>3. Text Processing: NLP techniques for tokenization, lemmatization</a:t>
            </a:r>
          </a:p>
          <a:p>
            <a:r>
              <a:t>4. ISL Animation Mapping: High-quality animations using Blender 3D</a:t>
            </a:r>
          </a:p>
        </p:txBody>
      </p:sp>
    </p:spTree>
  </p:cSld>
  <p:clrMapOvr>
    <a:masterClrMapping/>
  </p:clrMapOvr>
  <p:transition spd="slow">
    <p:blinds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System 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User inputs speech or text</a:t>
            </a:r>
          </a:p>
          <a:p>
            <a:r>
              <a:t>- Speech-to-text conversion</a:t>
            </a:r>
          </a:p>
          <a:p>
            <a:r>
              <a:t>- Translation into English</a:t>
            </a:r>
          </a:p>
          <a:p>
            <a:r>
              <a:t>- Text preprocessing and mapping to ISL animations</a:t>
            </a:r>
          </a:p>
          <a:p>
            <a:r>
              <a:t>- Display animations on the web interface</a:t>
            </a:r>
          </a:p>
        </p:txBody>
      </p:sp>
    </p:spTree>
  </p:cSld>
  <p:clrMapOvr>
    <a:masterClrMapping/>
  </p:clrMapOvr>
  <p:transition spd="slow">
    <p:blinds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Tools and Technologies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Backend: Django, Web Speech API</a:t>
            </a:r>
          </a:p>
          <a:p>
            <a:r>
              <a:t>- Frontend: HTML, CSS, JavaScript</a:t>
            </a:r>
          </a:p>
          <a:p>
            <a:r>
              <a:t>- NLP: NLTK</a:t>
            </a:r>
          </a:p>
          <a:p>
            <a:r>
              <a:t>- Translation: googletrans Python library</a:t>
            </a:r>
          </a:p>
          <a:p>
            <a:r>
              <a:t>- Animation: Blender 3D</a:t>
            </a:r>
          </a:p>
        </p:txBody>
      </p:sp>
    </p:spTree>
  </p:cSld>
  <p:clrMapOvr>
    <a:masterClrMapping/>
  </p:clrMapOvr>
  <p:transition spd="slow">
    <p:blinds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Real-time ISL translation for multilingual inputs</a:t>
            </a:r>
          </a:p>
          <a:p>
            <a:r>
              <a:t>- Increased accessibility for the deaf community</a:t>
            </a:r>
          </a:p>
          <a:p>
            <a:r>
              <a:t>- Supports communication in public spaces and education</a:t>
            </a:r>
          </a:p>
          <a:p>
            <a:r>
              <a:t>- User-friendly and scalable system design</a:t>
            </a:r>
          </a:p>
        </p:txBody>
      </p:sp>
    </p:spTree>
  </p:cSld>
  <p:clrMapOvr>
    <a:masterClrMapping/>
  </p:clrMapOvr>
  <p:transition spd="slow">
    <p:blinds dir="vert"/>
  </p:transition>
</p:sld>
</file>

<file path=ppt/theme/theme1.xml><?xml version="1.0" encoding="utf-8"?>
<a:theme xmlns:a="http://schemas.openxmlformats.org/drawingml/2006/main" name="Theme1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Theme1" id="{23E5E7DE-FA75-47E7-8D22-6B90529762D9}" vid="{750F0BDB-F7D8-4C6A-BE4F-217CED694AC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23</TotalTime>
  <Words>411</Words>
  <Application>Microsoft Office PowerPoint</Application>
  <PresentationFormat>On-screen Show (4:3)</PresentationFormat>
  <Paragraphs>75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Theme1</vt:lpstr>
      <vt:lpstr>PSCS-195 - Talking Fingers</vt:lpstr>
      <vt:lpstr>Introduction</vt:lpstr>
      <vt:lpstr>Significance of the Project</vt:lpstr>
      <vt:lpstr>Challenges Faced</vt:lpstr>
      <vt:lpstr>Proposed Solution</vt:lpstr>
      <vt:lpstr>Methodology</vt:lpstr>
      <vt:lpstr>System Workflow</vt:lpstr>
      <vt:lpstr>Tools and Technologies</vt:lpstr>
      <vt:lpstr>Outcomes</vt:lpstr>
      <vt:lpstr>PowerPoint Presentation</vt:lpstr>
      <vt:lpstr>PowerPoint Presentation</vt:lpstr>
      <vt:lpstr>PowerPoint Presentation</vt:lpstr>
      <vt:lpstr>Conclusion</vt:lpstr>
      <vt:lpstr>PowerPoint Presentation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PSCS-195 - Talking Fingers</dc:title>
  <dc:creator>Thaksha Prabhakar</dc:creator>
  <dc:description>generated using python-pptx</dc:description>
  <cp:lastModifiedBy>DELL</cp:lastModifiedBy>
  <cp:revision>7</cp:revision>
  <dcterms:created xsi:type="dcterms:W3CDTF">2013-01-27T09:14:16Z</dcterms:created>
  <dcterms:modified xsi:type="dcterms:W3CDTF">2025-01-21T10:29:46Z</dcterms:modified>
</cp:coreProperties>
</file>