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Extra Condensed"/>
      <p:regular r:id="rId30"/>
      <p:bold r:id="rId31"/>
      <p:italic r:id="rId32"/>
      <p:boldItalic r:id="rId33"/>
    </p:embeddedFont>
    <p:embeddedFont>
      <p:font typeface="Fira Sans Extra Condensed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80D0ED-52FF-4B84-8AEA-D9C0FDC60E13}">
  <a:tblStyle styleId="{F880D0ED-52FF-4B84-8AEA-D9C0FDC60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.fntdata"/><Relationship Id="rId30" Type="http://schemas.openxmlformats.org/officeDocument/2006/relationships/font" Target="fonts/FiraSansExtra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-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SemiBol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230049dd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230049dd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4152ca21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4152ca21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152ca21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4152ca21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09813945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409813945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09813945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09813945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152ca21b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152ca21b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2d78634fc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2d78634f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09813945a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09813945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jp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975025" y="789025"/>
            <a:ext cx="4002900" cy="26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Handwritten Essay Marking Software</a:t>
            </a:r>
            <a:endParaRPr sz="55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5341575" y="3993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Group 15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4" name="Google Shape;44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" name="Google Shape;218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4" name="Google Shape;2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75" y="2952625"/>
            <a:ext cx="1839850" cy="1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6201625" y="1335350"/>
            <a:ext cx="247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Use Case Diagram</a:t>
            </a:r>
            <a:endParaRPr sz="4500"/>
          </a:p>
        </p:txBody>
      </p:sp>
      <p:grpSp>
        <p:nvGrpSpPr>
          <p:cNvPr id="391" name="Google Shape;391;p22"/>
          <p:cNvGrpSpPr/>
          <p:nvPr/>
        </p:nvGrpSpPr>
        <p:grpSpPr>
          <a:xfrm>
            <a:off x="187475" y="268282"/>
            <a:ext cx="646300" cy="1203519"/>
            <a:chOff x="3886200" y="1114550"/>
            <a:chExt cx="1371604" cy="3617430"/>
          </a:xfrm>
        </p:grpSpPr>
        <p:grpSp>
          <p:nvGrpSpPr>
            <p:cNvPr id="392" name="Google Shape;392;p22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393" name="Google Shape;393;p22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2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1" name="Google Shape;411;p22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3" name="Google Shape;4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73" y="56750"/>
            <a:ext cx="5164225" cy="50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type="title"/>
          </p:nvPr>
        </p:nvSpPr>
        <p:spPr>
          <a:xfrm>
            <a:off x="542875" y="3100"/>
            <a:ext cx="7302000" cy="9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Features</a:t>
            </a:r>
            <a:endParaRPr b="0" sz="4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Main features of the proposed system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26" name="Google Shape;426;p23"/>
          <p:cNvCxnSpPr>
            <a:stCxn id="420" idx="6"/>
            <a:endCxn id="418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3"/>
          <p:cNvCxnSpPr>
            <a:stCxn id="418" idx="0"/>
            <a:endCxn id="424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3"/>
          <p:cNvCxnSpPr>
            <a:stCxn id="418" idx="2"/>
            <a:endCxn id="422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3"/>
          <p:cNvCxnSpPr>
            <a:stCxn id="418" idx="1"/>
            <a:endCxn id="421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3"/>
          <p:cNvCxnSpPr>
            <a:stCxn id="418" idx="3"/>
            <a:endCxn id="423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1" name="Google Shape;431;p23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432" name="Google Shape;432;p23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439" name="Google Shape;439;p23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443" name="Google Shape;443;p23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449" name="Google Shape;449;p23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3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452" name="Google Shape;452;p23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3"/>
          <p:cNvGrpSpPr/>
          <p:nvPr/>
        </p:nvGrpSpPr>
        <p:grpSpPr>
          <a:xfrm>
            <a:off x="307279" y="2258451"/>
            <a:ext cx="3010668" cy="990275"/>
            <a:chOff x="446969" y="2258450"/>
            <a:chExt cx="2871131" cy="990275"/>
          </a:xfrm>
        </p:grpSpPr>
        <p:grpSp>
          <p:nvGrpSpPr>
            <p:cNvPr id="458" name="Google Shape;458;p23"/>
            <p:cNvGrpSpPr/>
            <p:nvPr/>
          </p:nvGrpSpPr>
          <p:grpSpPr>
            <a:xfrm>
              <a:off x="446969" y="2446250"/>
              <a:ext cx="1991421" cy="802475"/>
              <a:chOff x="6042827" y="569146"/>
              <a:chExt cx="1991421" cy="802475"/>
            </a:xfrm>
          </p:grpSpPr>
          <p:sp>
            <p:nvSpPr>
              <p:cNvPr id="459" name="Google Shape;459;p23"/>
              <p:cNvSpPr txBox="1"/>
              <p:nvPr/>
            </p:nvSpPr>
            <p:spPr>
              <a:xfrm>
                <a:off x="6042827" y="5691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Grades Analyzer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0" name="Google Shape;460;p23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Visualize summary on web application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2" name="Google Shape;462;p23"/>
          <p:cNvGrpSpPr/>
          <p:nvPr/>
        </p:nvGrpSpPr>
        <p:grpSpPr>
          <a:xfrm>
            <a:off x="167700" y="3593757"/>
            <a:ext cx="3150441" cy="1249591"/>
            <a:chOff x="457183" y="3593825"/>
            <a:chExt cx="2860917" cy="983697"/>
          </a:xfrm>
        </p:grpSpPr>
        <p:grpSp>
          <p:nvGrpSpPr>
            <p:cNvPr id="463" name="Google Shape;463;p23"/>
            <p:cNvGrpSpPr/>
            <p:nvPr/>
          </p:nvGrpSpPr>
          <p:grpSpPr>
            <a:xfrm>
              <a:off x="457183" y="3618059"/>
              <a:ext cx="2421900" cy="959463"/>
              <a:chOff x="6053042" y="412159"/>
              <a:chExt cx="2421900" cy="959463"/>
            </a:xfrm>
          </p:grpSpPr>
          <p:sp>
            <p:nvSpPr>
              <p:cNvPr id="464" name="Google Shape;464;p23"/>
              <p:cNvSpPr txBox="1"/>
              <p:nvPr/>
            </p:nvSpPr>
            <p:spPr>
              <a:xfrm>
                <a:off x="6053052" y="41215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Feedback Option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5" name="Google Shape;465;p23"/>
              <p:cNvSpPr txBox="1"/>
              <p:nvPr/>
            </p:nvSpPr>
            <p:spPr>
              <a:xfrm>
                <a:off x="6053042" y="907522"/>
                <a:ext cx="2421900" cy="4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Allow lectures to provide detailed feedback on each student's essay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6" name="Google Shape;466;p23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7" name="Google Shape;467;p23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468" name="Google Shape;468;p23"/>
            <p:cNvGrpSpPr/>
            <p:nvPr/>
          </p:nvGrpSpPr>
          <p:grpSpPr>
            <a:xfrm>
              <a:off x="6705598" y="1017638"/>
              <a:ext cx="1981204" cy="902275"/>
              <a:chOff x="6053048" y="469346"/>
              <a:chExt cx="1981204" cy="902275"/>
            </a:xfrm>
          </p:grpSpPr>
          <p:sp>
            <p:nvSpPr>
              <p:cNvPr id="469" name="Google Shape;469;p23"/>
              <p:cNvSpPr txBox="1"/>
              <p:nvPr/>
            </p:nvSpPr>
            <p:spPr>
              <a:xfrm>
                <a:off x="6053052" y="4693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User friendly Web Interface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0" name="Google Shape;470;p23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 Application easy to use for graders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1" name="Google Shape;471;p23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2" name="Google Shape;472;p23"/>
          <p:cNvGrpSpPr/>
          <p:nvPr/>
        </p:nvGrpSpPr>
        <p:grpSpPr>
          <a:xfrm>
            <a:off x="5825888" y="2258450"/>
            <a:ext cx="3150413" cy="1229738"/>
            <a:chOff x="5825888" y="2258450"/>
            <a:chExt cx="3150413" cy="1229738"/>
          </a:xfrm>
        </p:grpSpPr>
        <p:grpSp>
          <p:nvGrpSpPr>
            <p:cNvPr id="473" name="Google Shape;473;p23"/>
            <p:cNvGrpSpPr/>
            <p:nvPr/>
          </p:nvGrpSpPr>
          <p:grpSpPr>
            <a:xfrm>
              <a:off x="6416050" y="2446250"/>
              <a:ext cx="2560250" cy="1041938"/>
              <a:chOff x="5763500" y="569146"/>
              <a:chExt cx="2560250" cy="1041938"/>
            </a:xfrm>
          </p:grpSpPr>
          <p:sp>
            <p:nvSpPr>
              <p:cNvPr id="474" name="Google Shape;474;p23"/>
              <p:cNvSpPr txBox="1"/>
              <p:nvPr/>
            </p:nvSpPr>
            <p:spPr>
              <a:xfrm>
                <a:off x="5763500" y="569146"/>
                <a:ext cx="2270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Plagiarism Checker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5" name="Google Shape;475;p23"/>
              <p:cNvSpPr txBox="1"/>
              <p:nvPr/>
            </p:nvSpPr>
            <p:spPr>
              <a:xfrm>
                <a:off x="6053050" y="1006583"/>
                <a:ext cx="2270700" cy="6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Detailing of similarity between essay &amp; identified online sources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6" name="Google Shape;476;p23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7" name="Google Shape;477;p23"/>
          <p:cNvGrpSpPr/>
          <p:nvPr/>
        </p:nvGrpSpPr>
        <p:grpSpPr>
          <a:xfrm>
            <a:off x="307447" y="923727"/>
            <a:ext cx="3010813" cy="996150"/>
            <a:chOff x="457198" y="923762"/>
            <a:chExt cx="2860902" cy="996150"/>
          </a:xfrm>
        </p:grpSpPr>
        <p:sp>
          <p:nvSpPr>
            <p:cNvPr id="478" name="Google Shape;478;p23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79" name="Google Shape;479;p23"/>
            <p:cNvGrpSpPr/>
            <p:nvPr/>
          </p:nvGrpSpPr>
          <p:grpSpPr>
            <a:xfrm>
              <a:off x="457198" y="1017638"/>
              <a:ext cx="1981204" cy="902275"/>
              <a:chOff x="6053048" y="469346"/>
              <a:chExt cx="1981204" cy="902275"/>
            </a:xfrm>
          </p:grpSpPr>
          <p:sp>
            <p:nvSpPr>
              <p:cNvPr id="480" name="Google Shape;480;p23"/>
              <p:cNvSpPr txBox="1"/>
              <p:nvPr/>
            </p:nvSpPr>
            <p:spPr>
              <a:xfrm>
                <a:off x="6053052" y="4693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Automatic Grading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1" name="Google Shape;481;p23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Software will grade essays based on a set of predefined criteria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4"/>
          <p:cNvSpPr txBox="1"/>
          <p:nvPr>
            <p:ph type="title"/>
          </p:nvPr>
        </p:nvSpPr>
        <p:spPr>
          <a:xfrm>
            <a:off x="457200" y="159475"/>
            <a:ext cx="8229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Technology Stack</a:t>
            </a:r>
            <a:endParaRPr sz="4500"/>
          </a:p>
        </p:txBody>
      </p:sp>
      <p:pic>
        <p:nvPicPr>
          <p:cNvPr id="487" name="Google Shape;4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0" y="1399688"/>
            <a:ext cx="1110800" cy="12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975" y="1764988"/>
            <a:ext cx="2664849" cy="12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400" y="1825300"/>
            <a:ext cx="1575373" cy="9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700" y="1637675"/>
            <a:ext cx="1272821" cy="14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3182074"/>
            <a:ext cx="1731276" cy="173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4"/>
          <p:cNvPicPr preferRelativeResize="0"/>
          <p:nvPr/>
        </p:nvPicPr>
        <p:blipFill rotWithShape="1">
          <a:blip r:embed="rId8">
            <a:alphaModFix/>
          </a:blip>
          <a:srcRect b="0" l="0" r="48906" t="0"/>
          <a:stretch/>
        </p:blipFill>
        <p:spPr>
          <a:xfrm>
            <a:off x="3815244" y="3276188"/>
            <a:ext cx="15135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>
            <p:ph type="title"/>
          </p:nvPr>
        </p:nvSpPr>
        <p:spPr>
          <a:xfrm>
            <a:off x="1882625" y="57500"/>
            <a:ext cx="4889100" cy="6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Timeline</a:t>
            </a:r>
            <a:endParaRPr sz="4500"/>
          </a:p>
        </p:txBody>
      </p:sp>
      <p:graphicFrame>
        <p:nvGraphicFramePr>
          <p:cNvPr id="498" name="Google Shape;498;p25"/>
          <p:cNvGraphicFramePr/>
          <p:nvPr/>
        </p:nvGraphicFramePr>
        <p:xfrm>
          <a:off x="0" y="9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{F880D0ED-52FF-4B84-8AEA-D9C0FDC60E13}</a:tableStyleId>
              </a:tblPr>
              <a:tblGrid>
                <a:gridCol w="5098525"/>
                <a:gridCol w="360600"/>
                <a:gridCol w="360600"/>
                <a:gridCol w="360600"/>
                <a:gridCol w="391375"/>
                <a:gridCol w="445200"/>
                <a:gridCol w="489600"/>
                <a:gridCol w="489600"/>
                <a:gridCol w="432150"/>
              </a:tblGrid>
              <a:tr h="48875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Research and Planning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Collect data set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, Extract features using NLP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Build, train and test the ML model 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Develop the web application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Back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end development &amp; API testing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6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Testing &amp; Deployment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grpSp>
        <p:nvGrpSpPr>
          <p:cNvPr id="499" name="Google Shape;499;p25"/>
          <p:cNvGrpSpPr/>
          <p:nvPr/>
        </p:nvGrpSpPr>
        <p:grpSpPr>
          <a:xfrm>
            <a:off x="8063845" y="57499"/>
            <a:ext cx="1363066" cy="2646673"/>
            <a:chOff x="5894611" y="1313840"/>
            <a:chExt cx="2411226" cy="3405834"/>
          </a:xfrm>
        </p:grpSpPr>
        <p:sp>
          <p:nvSpPr>
            <p:cNvPr id="500" name="Google Shape;500;p25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5"/>
          <p:cNvSpPr txBox="1"/>
          <p:nvPr/>
        </p:nvSpPr>
        <p:spPr>
          <a:xfrm>
            <a:off x="5091850" y="1072300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25"/>
          <p:cNvSpPr txBox="1"/>
          <p:nvPr/>
        </p:nvSpPr>
        <p:spPr>
          <a:xfrm>
            <a:off x="5474700" y="1072300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6623250" y="107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5857550" y="1072300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6180325" y="1072300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25"/>
          <p:cNvSpPr txBox="1"/>
          <p:nvPr/>
        </p:nvSpPr>
        <p:spPr>
          <a:xfrm>
            <a:off x="7082550" y="107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7526013" y="107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7969475" y="1072300"/>
            <a:ext cx="4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Team strengths </a:t>
            </a:r>
            <a:endParaRPr sz="4500"/>
          </a:p>
        </p:txBody>
      </p:sp>
      <p:sp>
        <p:nvSpPr>
          <p:cNvPr id="589" name="Google Shape;589;p26"/>
          <p:cNvSpPr txBox="1"/>
          <p:nvPr>
            <p:ph idx="4294967295" type="subTitle"/>
          </p:nvPr>
        </p:nvSpPr>
        <p:spPr>
          <a:xfrm>
            <a:off x="1226825" y="1629025"/>
            <a:ext cx="33402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UX/UI Designing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API </a:t>
            </a:r>
            <a:r>
              <a:rPr lang="en" sz="2000"/>
              <a:t>integration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Knowledge on ANN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Fast learning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"/>
          <p:cNvSpPr txBox="1"/>
          <p:nvPr>
            <p:ph type="title"/>
          </p:nvPr>
        </p:nvSpPr>
        <p:spPr>
          <a:xfrm>
            <a:off x="114300" y="1606075"/>
            <a:ext cx="8229600" cy="14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Thank You</a:t>
            </a:r>
            <a:endParaRPr sz="8000"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247307" y="2117128"/>
            <a:ext cx="1674675" cy="2362785"/>
            <a:chOff x="3346589" y="1035541"/>
            <a:chExt cx="2550136" cy="3687818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27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"/>
          <p:cNvSpPr txBox="1"/>
          <p:nvPr>
            <p:ph type="title"/>
          </p:nvPr>
        </p:nvSpPr>
        <p:spPr>
          <a:xfrm>
            <a:off x="-792725" y="1606075"/>
            <a:ext cx="8229600" cy="14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Q &amp; A</a:t>
            </a:r>
            <a:endParaRPr sz="8000"/>
          </a:p>
        </p:txBody>
      </p:sp>
      <p:pic>
        <p:nvPicPr>
          <p:cNvPr id="639" name="Google Shape;6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38" y="245138"/>
            <a:ext cx="3419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4"/>
          <p:cNvGrpSpPr/>
          <p:nvPr/>
        </p:nvGrpSpPr>
        <p:grpSpPr>
          <a:xfrm>
            <a:off x="3197413" y="1333625"/>
            <a:ext cx="2540275" cy="682800"/>
            <a:chOff x="107825" y="1091275"/>
            <a:chExt cx="2540275" cy="682800"/>
          </a:xfrm>
        </p:grpSpPr>
        <p:sp>
          <p:nvSpPr>
            <p:cNvPr id="230" name="Google Shape;230;p14"/>
            <p:cNvSpPr txBox="1"/>
            <p:nvPr/>
          </p:nvSpPr>
          <p:spPr>
            <a:xfrm>
              <a:off x="107825" y="1091275"/>
              <a:ext cx="2406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Thakshila Jayathilake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E/18/156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4"/>
          <p:cNvGrpSpPr/>
          <p:nvPr/>
        </p:nvGrpSpPr>
        <p:grpSpPr>
          <a:xfrm>
            <a:off x="425663" y="1333625"/>
            <a:ext cx="2597400" cy="682800"/>
            <a:chOff x="50700" y="2574463"/>
            <a:chExt cx="2597400" cy="682800"/>
          </a:xfrm>
        </p:grpSpPr>
        <p:sp>
          <p:nvSpPr>
            <p:cNvPr id="233" name="Google Shape;233;p14"/>
            <p:cNvSpPr txBox="1"/>
            <p:nvPr/>
          </p:nvSpPr>
          <p:spPr>
            <a:xfrm>
              <a:off x="50700" y="2574463"/>
              <a:ext cx="2463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Avishka Abeywickrama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E/18/010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4"/>
          <p:cNvGrpSpPr/>
          <p:nvPr/>
        </p:nvGrpSpPr>
        <p:grpSpPr>
          <a:xfrm>
            <a:off x="6289325" y="1294263"/>
            <a:ext cx="2190888" cy="682813"/>
            <a:chOff x="457212" y="3983675"/>
            <a:chExt cx="2190888" cy="682813"/>
          </a:xfrm>
        </p:grpSpPr>
        <p:sp>
          <p:nvSpPr>
            <p:cNvPr id="236" name="Google Shape;236;p14"/>
            <p:cNvSpPr txBox="1"/>
            <p:nvPr/>
          </p:nvSpPr>
          <p:spPr>
            <a:xfrm>
              <a:off x="457212" y="39836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Nirasha Sewwandi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E/18/329</a:t>
              </a:r>
              <a:endParaRPr b="1" sz="2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514600" y="39836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4"/>
          <p:cNvGrpSpPr/>
          <p:nvPr/>
        </p:nvGrpSpPr>
        <p:grpSpPr>
          <a:xfrm flipH="1">
            <a:off x="2244589" y="2555669"/>
            <a:ext cx="4762569" cy="2450834"/>
            <a:chOff x="2190801" y="2219569"/>
            <a:chExt cx="4762569" cy="2450834"/>
          </a:xfrm>
        </p:grpSpPr>
        <p:sp>
          <p:nvSpPr>
            <p:cNvPr id="239" name="Google Shape;239;p14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14"/>
          <p:cNvCxnSpPr>
            <a:stCxn id="234" idx="3"/>
            <a:endCxn id="269" idx="2"/>
          </p:cNvCxnSpPr>
          <p:nvPr/>
        </p:nvCxnSpPr>
        <p:spPr>
          <a:xfrm>
            <a:off x="3023063" y="1675025"/>
            <a:ext cx="117900" cy="1395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3" name="Google Shape;273;p14"/>
          <p:cNvCxnSpPr>
            <a:stCxn id="231" idx="3"/>
            <a:endCxn id="270" idx="2"/>
          </p:cNvCxnSpPr>
          <p:nvPr/>
        </p:nvCxnSpPr>
        <p:spPr>
          <a:xfrm flipH="1">
            <a:off x="5291587" y="1675025"/>
            <a:ext cx="446100" cy="11976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14"/>
          <p:cNvCxnSpPr>
            <a:stCxn id="237" idx="3"/>
            <a:endCxn id="271" idx="4"/>
          </p:cNvCxnSpPr>
          <p:nvPr/>
        </p:nvCxnSpPr>
        <p:spPr>
          <a:xfrm flipH="1">
            <a:off x="6422813" y="1635675"/>
            <a:ext cx="2057400" cy="1311900"/>
          </a:xfrm>
          <a:prstGeom prst="bentConnector3">
            <a:avLst>
              <a:gd fmla="val -115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75" name="Google Shape;275;p14"/>
          <p:cNvSpPr txBox="1"/>
          <p:nvPr>
            <p:ph idx="4294967295" type="ctrTitle"/>
          </p:nvPr>
        </p:nvSpPr>
        <p:spPr>
          <a:xfrm>
            <a:off x="2853025" y="0"/>
            <a:ext cx="3545700" cy="8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Our Team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ctrTitle"/>
          </p:nvPr>
        </p:nvSpPr>
        <p:spPr>
          <a:xfrm>
            <a:off x="2674275" y="0"/>
            <a:ext cx="35457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Problem </a:t>
            </a:r>
            <a:endParaRPr/>
          </a:p>
        </p:txBody>
      </p:sp>
      <p:sp>
        <p:nvSpPr>
          <p:cNvPr id="281" name="Google Shape;281;p15"/>
          <p:cNvSpPr txBox="1"/>
          <p:nvPr/>
        </p:nvSpPr>
        <p:spPr>
          <a:xfrm>
            <a:off x="577150" y="1481275"/>
            <a:ext cx="765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marking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efficient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Depends on the mood of the marker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consistent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all the student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 when the class size increases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ctrTitle"/>
          </p:nvPr>
        </p:nvSpPr>
        <p:spPr>
          <a:xfrm>
            <a:off x="2641100" y="0"/>
            <a:ext cx="35457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Our Solution</a:t>
            </a:r>
            <a:endParaRPr sz="4500"/>
          </a:p>
        </p:txBody>
      </p:sp>
      <p:sp>
        <p:nvSpPr>
          <p:cNvPr id="287" name="Google Shape;287;p16"/>
          <p:cNvSpPr txBox="1"/>
          <p:nvPr>
            <p:ph idx="1" type="subTitle"/>
          </p:nvPr>
        </p:nvSpPr>
        <p:spPr>
          <a:xfrm>
            <a:off x="711600" y="1308575"/>
            <a:ext cx="77208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</a:t>
            </a:r>
            <a:r>
              <a:rPr lang="en" sz="2000"/>
              <a:t>ool to grade students’ handwritten essays by providing more consistent and objective grading.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Automates manual grading by using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Optical Character Recognition (OCR)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Natural Language Processing (NLP)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Machine Learning Model</a:t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393900" y="382500"/>
            <a:ext cx="8356200" cy="43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OCR: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can the handwritten essays and convert them into digital text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NLP: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Identify key features such as relevance, duplication, grammar, syntax, and vocabulary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ML model: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Language : 					 Python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ML libraries &amp; frameworks: 	 Tensorflow , Keras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Deploy : 					         Rest API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 txBox="1"/>
          <p:nvPr>
            <p:ph type="title"/>
          </p:nvPr>
        </p:nvSpPr>
        <p:spPr>
          <a:xfrm>
            <a:off x="457200" y="143800"/>
            <a:ext cx="82296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Aim and Objectives</a:t>
            </a:r>
            <a:endParaRPr sz="4500"/>
          </a:p>
        </p:txBody>
      </p:sp>
      <p:grpSp>
        <p:nvGrpSpPr>
          <p:cNvPr id="302" name="Google Shape;302;p18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03" name="Google Shape;303;p18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11" name="Google Shape;311;p18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18"/>
          <p:cNvGrpSpPr/>
          <p:nvPr/>
        </p:nvGrpSpPr>
        <p:grpSpPr>
          <a:xfrm>
            <a:off x="695359" y="2359226"/>
            <a:ext cx="3343241" cy="1844299"/>
            <a:chOff x="695359" y="2302076"/>
            <a:chExt cx="3343241" cy="1844299"/>
          </a:xfrm>
        </p:grpSpPr>
        <p:sp>
          <p:nvSpPr>
            <p:cNvPr id="315" name="Google Shape;315;p18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695400" y="2657475"/>
              <a:ext cx="3343200" cy="14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Consistency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and fairness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for all markings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Handle large amount of files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efficiency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" name="Google Shape;317;p18"/>
          <p:cNvGrpSpPr/>
          <p:nvPr/>
        </p:nvGrpSpPr>
        <p:grpSpPr>
          <a:xfrm>
            <a:off x="5114996" y="2359226"/>
            <a:ext cx="3343204" cy="1986799"/>
            <a:chOff x="5114996" y="2302076"/>
            <a:chExt cx="3343204" cy="1986799"/>
          </a:xfrm>
        </p:grpSpPr>
        <p:sp>
          <p:nvSpPr>
            <p:cNvPr id="318" name="Google Shape;318;p18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Objectives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5115000" y="2657475"/>
              <a:ext cx="3343200" cy="16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Build user friendly interface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Do the marking with acceptable accuracy via ML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Providing detailed feedback to students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0" name="Google Shape;320;p18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3071350" y="1783625"/>
            <a:ext cx="63615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2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 </a:t>
            </a:r>
            <a:endParaRPr b="1" sz="452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2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Architecture</a:t>
            </a:r>
            <a:endParaRPr b="1" sz="452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75" y="1275207"/>
            <a:ext cx="2577525" cy="25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457188" y="122338"/>
            <a:ext cx="82296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20"/>
              <a:t>ML Model Creation</a:t>
            </a:r>
            <a:endParaRPr sz="4520"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8" y="1045353"/>
            <a:ext cx="774481" cy="106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 rotWithShape="1">
          <a:blip r:embed="rId4">
            <a:alphaModFix/>
          </a:blip>
          <a:srcRect b="7476" l="12701" r="11380" t="11526"/>
          <a:stretch/>
        </p:blipFill>
        <p:spPr>
          <a:xfrm>
            <a:off x="3614788" y="3047425"/>
            <a:ext cx="2615475" cy="18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5">
            <a:alphaModFix/>
          </a:blip>
          <a:srcRect b="0" l="19136" r="8320" t="0"/>
          <a:stretch/>
        </p:blipFill>
        <p:spPr>
          <a:xfrm>
            <a:off x="3197547" y="1045352"/>
            <a:ext cx="1334290" cy="1060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0"/>
          <p:cNvSpPr/>
          <p:nvPr/>
        </p:nvSpPr>
        <p:spPr>
          <a:xfrm rot="-2021135">
            <a:off x="1984041" y="3004722"/>
            <a:ext cx="1063943" cy="1132504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 rot="-7897690">
            <a:off x="6546744" y="2951357"/>
            <a:ext cx="1063987" cy="1132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6">
            <a:alphaModFix/>
          </a:blip>
          <a:srcRect b="13469" l="21141" r="0" t="11741"/>
          <a:stretch/>
        </p:blipFill>
        <p:spPr>
          <a:xfrm>
            <a:off x="1240792" y="1009963"/>
            <a:ext cx="1652525" cy="113094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1240794" y="2140891"/>
            <a:ext cx="16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Google Cloud Vision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3143673" y="2140928"/>
            <a:ext cx="20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Google Cloud Natural Language API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 rotWithShape="1">
          <a:blip r:embed="rId7">
            <a:alphaModFix/>
          </a:blip>
          <a:srcRect b="32039" l="18893" r="19017" t="30346"/>
          <a:stretch/>
        </p:blipFill>
        <p:spPr>
          <a:xfrm>
            <a:off x="6979687" y="1264837"/>
            <a:ext cx="2163625" cy="12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4403538" y="4643700"/>
            <a:ext cx="1038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/>
          <p:nvPr/>
        </p:nvSpPr>
        <p:spPr>
          <a:xfrm>
            <a:off x="7010400" y="2702200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 txBox="1"/>
          <p:nvPr>
            <p:ph type="title"/>
          </p:nvPr>
        </p:nvSpPr>
        <p:spPr>
          <a:xfrm>
            <a:off x="186850" y="133175"/>
            <a:ext cx="42018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 Flow</a:t>
            </a:r>
            <a:endParaRPr sz="4500"/>
          </a:p>
        </p:txBody>
      </p:sp>
      <p:grpSp>
        <p:nvGrpSpPr>
          <p:cNvPr id="348" name="Google Shape;348;p21"/>
          <p:cNvGrpSpPr/>
          <p:nvPr/>
        </p:nvGrpSpPr>
        <p:grpSpPr>
          <a:xfrm>
            <a:off x="3819475" y="996913"/>
            <a:ext cx="1199150" cy="1301625"/>
            <a:chOff x="1183750" y="1120025"/>
            <a:chExt cx="1199150" cy="1301625"/>
          </a:xfrm>
        </p:grpSpPr>
        <p:sp>
          <p:nvSpPr>
            <p:cNvPr id="349" name="Google Shape;349;p21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1"/>
          <p:cNvSpPr txBox="1"/>
          <p:nvPr/>
        </p:nvSpPr>
        <p:spPr>
          <a:xfrm>
            <a:off x="7096900" y="2810188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Web Application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175" y="1880038"/>
            <a:ext cx="1383425" cy="13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850" y="3175025"/>
            <a:ext cx="2037251" cy="19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1"/>
          <p:cNvSpPr/>
          <p:nvPr/>
        </p:nvSpPr>
        <p:spPr>
          <a:xfrm rot="-5398861">
            <a:off x="3966350" y="2728324"/>
            <a:ext cx="905400" cy="36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 rot="-8906434">
            <a:off x="2423569" y="3219496"/>
            <a:ext cx="1054104" cy="36860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018625" y="748713"/>
            <a:ext cx="1023000" cy="6735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5088375" y="996931"/>
            <a:ext cx="883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21"/>
          <p:cNvSpPr/>
          <p:nvPr/>
        </p:nvSpPr>
        <p:spPr>
          <a:xfrm rot="-2002947">
            <a:off x="5359106" y="3219419"/>
            <a:ext cx="1022854" cy="36876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500" y="806675"/>
            <a:ext cx="2775400" cy="21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1"/>
          <p:cNvSpPr txBox="1"/>
          <p:nvPr/>
        </p:nvSpPr>
        <p:spPr>
          <a:xfrm>
            <a:off x="1194388" y="3281725"/>
            <a:ext cx="1023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