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verpass"/>
      <p:regular r:id="rId22"/>
      <p:bold r:id="rId23"/>
      <p:italic r:id="rId24"/>
      <p:boldItalic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verpas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verpass-italic.fntdata"/><Relationship Id="rId23" Type="http://schemas.openxmlformats.org/officeDocument/2006/relationships/font" Target="fonts/Overpas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Medium-regular.fntdata"/><Relationship Id="rId25" Type="http://schemas.openxmlformats.org/officeDocument/2006/relationships/font" Target="fonts/Overpass-boldItalic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fb87c9a92b_0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87c9a92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b87c9a92b_0_9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f14c245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7f14c2450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87c9a92b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b87c9a92b_0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b87c9a92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b87c9a92b_0_1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87c9a92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fb87c9a92b_0_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87c9a92b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b87c9a92b_0_8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87c9a92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b87c9a92b_0_8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b87c9a92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b87c9a92b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87c9a92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b87c9a92b_0_7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7c9a92b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b87c9a92b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87c9a92b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b87c9a92b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f14c245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7f14c2450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368075" y="1513275"/>
            <a:ext cx="4572000" cy="274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Handwritten Essay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Marking</a:t>
            </a:r>
            <a:endParaRPr sz="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Software</a:t>
            </a:r>
            <a:endParaRPr sz="5000"/>
          </a:p>
        </p:txBody>
      </p:sp>
      <p:sp>
        <p:nvSpPr>
          <p:cNvPr id="60" name="Google Shape;60;p12"/>
          <p:cNvSpPr/>
          <p:nvPr/>
        </p:nvSpPr>
        <p:spPr>
          <a:xfrm>
            <a:off x="5133805" y="340995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7441602" y="1384379"/>
            <a:ext cx="1400232" cy="700707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5841825" y="2424263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Barlow"/>
                <a:ea typeface="Barlow"/>
                <a:cs typeface="Barlow"/>
                <a:sym typeface="Barlow"/>
              </a:rPr>
              <a:t>Group 15</a:t>
            </a:r>
            <a:endParaRPr b="1" sz="3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8841828" y="4719675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1"/>
          <p:cNvGrpSpPr/>
          <p:nvPr/>
        </p:nvGrpSpPr>
        <p:grpSpPr>
          <a:xfrm>
            <a:off x="-920758" y="-69959"/>
            <a:ext cx="1908216" cy="5225404"/>
            <a:chOff x="1026284" y="-180719"/>
            <a:chExt cx="3816432" cy="10450808"/>
          </a:xfrm>
        </p:grpSpPr>
        <p:sp>
          <p:nvSpPr>
            <p:cNvPr id="150" name="Google Shape;150;p21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1"/>
          <p:cNvSpPr/>
          <p:nvPr/>
        </p:nvSpPr>
        <p:spPr>
          <a:xfrm>
            <a:off x="5370596" y="0"/>
            <a:ext cx="3773400" cy="51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idx="4294967295" type="ctrTitle"/>
          </p:nvPr>
        </p:nvSpPr>
        <p:spPr>
          <a:xfrm>
            <a:off x="1267600" y="1855325"/>
            <a:ext cx="6791700" cy="23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Technology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Stack</a:t>
            </a:r>
            <a:endParaRPr sz="6000"/>
          </a:p>
        </p:txBody>
      </p:sp>
      <p:sp>
        <p:nvSpPr>
          <p:cNvPr id="168" name="Google Shape;168;p21"/>
          <p:cNvSpPr/>
          <p:nvPr/>
        </p:nvSpPr>
        <p:spPr>
          <a:xfrm>
            <a:off x="7570265" y="30880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37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 rot="10800000">
            <a:off x="4749095" y="-399975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114102" y="1090057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310850" y="1394450"/>
            <a:ext cx="4232400" cy="139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Demonstration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187" name="Google Shape;187;p24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4"/>
          <p:cNvSpPr txBox="1"/>
          <p:nvPr/>
        </p:nvSpPr>
        <p:spPr>
          <a:xfrm>
            <a:off x="2022230" y="1913392"/>
            <a:ext cx="5099513" cy="11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164339" y="1777275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375579" y="2053828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494767" y="178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706006" y="205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6475" y="2897450"/>
            <a:ext cx="3162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Abeywickrama 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A.K.D.A.S.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E/18/010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3007901" y="2897450"/>
            <a:ext cx="31626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Jayathilake 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W.A.T.N.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</a:rPr>
              <a:t>E/18/156</a:t>
            </a:r>
            <a:endParaRPr b="1" sz="2000">
              <a:solidFill>
                <a:srgbClr val="2E2E2E"/>
              </a:solidFill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833927" y="178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045166" y="205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827513" y="27480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Sewwandi </a:t>
            </a:r>
            <a:endParaRPr b="1" sz="20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D.W.S.N.</a:t>
            </a:r>
            <a:endParaRPr b="1" sz="20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E/18/329</a:t>
            </a:r>
            <a:endParaRPr b="1" sz="20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681400" y="2218900"/>
            <a:ext cx="3955800" cy="127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7000"/>
              <a:t>Problem</a:t>
            </a:r>
            <a:endParaRPr sz="7000"/>
          </a:p>
        </p:txBody>
      </p:sp>
      <p:sp>
        <p:nvSpPr>
          <p:cNvPr id="86" name="Google Shape;86;p14"/>
          <p:cNvSpPr/>
          <p:nvPr/>
        </p:nvSpPr>
        <p:spPr>
          <a:xfrm>
            <a:off x="5" y="392430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92" name="Google Shape;92;p15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69100" y="1294000"/>
            <a:ext cx="1280160" cy="128015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238350" y="266700"/>
            <a:ext cx="56865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Manual marking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○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Not efficient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○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Depends on the mood of the marker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○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Not consistent for all the student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○"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Difficult when the class size increases</a:t>
            </a:r>
            <a:endParaRPr sz="2500">
              <a:solidFill>
                <a:srgbClr val="2E2E2E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1219200" y="1864600"/>
            <a:ext cx="4784400" cy="12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7000"/>
              <a:t>Solution</a:t>
            </a:r>
            <a:endParaRPr b="1" sz="7000"/>
          </a:p>
        </p:txBody>
      </p:sp>
      <p:sp>
        <p:nvSpPr>
          <p:cNvPr id="118" name="Google Shape;118;p16"/>
          <p:cNvSpPr/>
          <p:nvPr/>
        </p:nvSpPr>
        <p:spPr>
          <a:xfrm>
            <a:off x="5" y="392430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8420029" y="245708"/>
            <a:ext cx="1447657" cy="1447657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21175" y="565725"/>
            <a:ext cx="7320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arlow"/>
                <a:ea typeface="Barlow"/>
                <a:cs typeface="Barlow"/>
                <a:sym typeface="Barlow"/>
              </a:rPr>
              <a:t>Tool to grade students’ handwritten essays by providing more consistent and objective grading.</a:t>
            </a:r>
            <a:endParaRPr sz="2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arlow"/>
                <a:ea typeface="Barlow"/>
                <a:cs typeface="Barlow"/>
                <a:sym typeface="Barlow"/>
              </a:rPr>
              <a:t>Automates manual grading by using</a:t>
            </a:r>
            <a:endParaRPr sz="2500">
              <a:latin typeface="Barlow"/>
              <a:ea typeface="Barlow"/>
              <a:cs typeface="Barlow"/>
              <a:sym typeface="Barlow"/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Char char="●"/>
            </a:pPr>
            <a:r>
              <a:rPr lang="en" sz="2500">
                <a:latin typeface="Barlow"/>
                <a:ea typeface="Barlow"/>
                <a:cs typeface="Barlow"/>
                <a:sym typeface="Barlow"/>
              </a:rPr>
              <a:t>Optical Character Recognition (OCR)</a:t>
            </a:r>
            <a:endParaRPr sz="2500">
              <a:latin typeface="Barlow"/>
              <a:ea typeface="Barlow"/>
              <a:cs typeface="Barlow"/>
              <a:sym typeface="Barlow"/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Char char="●"/>
            </a:pPr>
            <a:r>
              <a:rPr lang="en" sz="2500">
                <a:latin typeface="Barlow"/>
                <a:ea typeface="Barlow"/>
                <a:cs typeface="Barlow"/>
                <a:sym typeface="Barlow"/>
              </a:rPr>
              <a:t>Natural Language Processing (NLP)</a:t>
            </a:r>
            <a:endParaRPr sz="2500">
              <a:latin typeface="Barlow"/>
              <a:ea typeface="Barlow"/>
              <a:cs typeface="Barlow"/>
              <a:sym typeface="Barlow"/>
            </a:endParaRPr>
          </a:p>
          <a:p>
            <a:pPr indent="-387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Char char="●"/>
            </a:pPr>
            <a:r>
              <a:rPr lang="en" sz="2500">
                <a:latin typeface="Barlow"/>
                <a:ea typeface="Barlow"/>
                <a:cs typeface="Barlow"/>
                <a:sym typeface="Barlow"/>
              </a:rPr>
              <a:t>Machine Learning Model</a:t>
            </a:r>
            <a:endParaRPr sz="2500">
              <a:solidFill>
                <a:srgbClr val="2E2E2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2702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868175" y="1609825"/>
            <a:ext cx="517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Solution </a:t>
            </a:r>
            <a:endParaRPr b="1" sz="6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Architecture</a:t>
            </a:r>
            <a:endParaRPr b="1" sz="6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3190" l="0" r="0" t="-3190"/>
          <a:stretch/>
        </p:blipFill>
        <p:spPr>
          <a:xfrm>
            <a:off x="152400" y="152400"/>
            <a:ext cx="8839200" cy="465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31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