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7"/>
  </p:notesMasterIdLst>
  <p:sldIdLst>
    <p:sldId id="278" r:id="rId2"/>
    <p:sldId id="279" r:id="rId3"/>
    <p:sldId id="280" r:id="rId4"/>
    <p:sldId id="282" r:id="rId5"/>
    <p:sldId id="290" r:id="rId6"/>
    <p:sldId id="294" r:id="rId7"/>
    <p:sldId id="298" r:id="rId8"/>
    <p:sldId id="299" r:id="rId9"/>
    <p:sldId id="300" r:id="rId10"/>
    <p:sldId id="284" r:id="rId11"/>
    <p:sldId id="295" r:id="rId12"/>
    <p:sldId id="296" r:id="rId13"/>
    <p:sldId id="281" r:id="rId14"/>
    <p:sldId id="292"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63" d="100"/>
          <a:sy n="63" d="100"/>
        </p:scale>
        <p:origin x="804"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yan Singh" userId="141cf38f9eb6be21" providerId="LiveId" clId="{0F7A5000-5E66-4575-9A4A-A607EC1C8562}"/>
    <pc:docChg chg="addSld delSld modSld">
      <pc:chgData name="Aryan Singh" userId="141cf38f9eb6be21" providerId="LiveId" clId="{0F7A5000-5E66-4575-9A4A-A607EC1C8562}" dt="2023-07-19T17:10:41.119" v="43" actId="2890"/>
      <pc:docMkLst>
        <pc:docMk/>
      </pc:docMkLst>
      <pc:sldChg chg="modSp mod">
        <pc:chgData name="Aryan Singh" userId="141cf38f9eb6be21" providerId="LiveId" clId="{0F7A5000-5E66-4575-9A4A-A607EC1C8562}" dt="2023-07-19T17:02:12.640" v="33" actId="20577"/>
        <pc:sldMkLst>
          <pc:docMk/>
          <pc:sldMk cId="979622006" sldId="280"/>
        </pc:sldMkLst>
      </pc:sldChg>
      <pc:sldChg chg="del">
        <pc:chgData name="Aryan Singh" userId="141cf38f9eb6be21" providerId="LiveId" clId="{0F7A5000-5E66-4575-9A4A-A607EC1C8562}" dt="2023-07-19T17:10:34.293" v="42" actId="2696"/>
        <pc:sldMkLst>
          <pc:docMk/>
          <pc:sldMk cId="2903841477" sldId="283"/>
        </pc:sldMkLst>
      </pc:sldChg>
      <pc:sldChg chg="del">
        <pc:chgData name="Aryan Singh" userId="141cf38f9eb6be21" providerId="LiveId" clId="{0F7A5000-5E66-4575-9A4A-A607EC1C8562}" dt="2023-07-19T17:10:29.163" v="41" actId="2696"/>
        <pc:sldMkLst>
          <pc:docMk/>
          <pc:sldMk cId="2011930182" sldId="285"/>
        </pc:sldMkLst>
      </pc:sldChg>
      <pc:sldChg chg="del">
        <pc:chgData name="Aryan Singh" userId="141cf38f9eb6be21" providerId="LiveId" clId="{0F7A5000-5E66-4575-9A4A-A607EC1C8562}" dt="2023-07-19T17:10:25.933" v="40" actId="2696"/>
        <pc:sldMkLst>
          <pc:docMk/>
          <pc:sldMk cId="2452269796" sldId="287"/>
        </pc:sldMkLst>
      </pc:sldChg>
      <pc:sldChg chg="del">
        <pc:chgData name="Aryan Singh" userId="141cf38f9eb6be21" providerId="LiveId" clId="{0F7A5000-5E66-4575-9A4A-A607EC1C8562}" dt="2023-07-19T17:10:22.531" v="39" actId="2696"/>
        <pc:sldMkLst>
          <pc:docMk/>
          <pc:sldMk cId="1600494506" sldId="288"/>
        </pc:sldMkLst>
      </pc:sldChg>
      <pc:sldChg chg="del">
        <pc:chgData name="Aryan Singh" userId="141cf38f9eb6be21" providerId="LiveId" clId="{0F7A5000-5E66-4575-9A4A-A607EC1C8562}" dt="2023-07-19T17:10:18" v="38" actId="2696"/>
        <pc:sldMkLst>
          <pc:docMk/>
          <pc:sldMk cId="2502887943" sldId="289"/>
        </pc:sldMkLst>
      </pc:sldChg>
      <pc:sldChg chg="del">
        <pc:chgData name="Aryan Singh" userId="141cf38f9eb6be21" providerId="LiveId" clId="{0F7A5000-5E66-4575-9A4A-A607EC1C8562}" dt="2023-07-19T17:10:14.533" v="37" actId="2696"/>
        <pc:sldMkLst>
          <pc:docMk/>
          <pc:sldMk cId="249904479" sldId="291"/>
        </pc:sldMkLst>
      </pc:sldChg>
      <pc:sldChg chg="modSp mod">
        <pc:chgData name="Aryan Singh" userId="141cf38f9eb6be21" providerId="LiveId" clId="{0F7A5000-5E66-4575-9A4A-A607EC1C8562}" dt="2023-07-19T17:10:05.722" v="36" actId="14100"/>
        <pc:sldMkLst>
          <pc:docMk/>
          <pc:sldMk cId="94818171" sldId="292"/>
        </pc:sldMkLst>
      </pc:sldChg>
      <pc:sldChg chg="add">
        <pc:chgData name="Aryan Singh" userId="141cf38f9eb6be21" providerId="LiveId" clId="{0F7A5000-5E66-4575-9A4A-A607EC1C8562}" dt="2023-07-19T17:10:41.119" v="43" actId="2890"/>
        <pc:sldMkLst>
          <pc:docMk/>
          <pc:sldMk cId="3290902754" sldId="295"/>
        </pc:sldMkLst>
      </pc:sldChg>
    </pc:docChg>
  </pc:docChgLst>
  <pc:docChgLst>
    <pc:chgData name="Aryan Singh" userId="141cf38f9eb6be21" providerId="LiveId" clId="{8C9A762F-F5C1-463A-972A-BF30D7BEBC34}"/>
    <pc:docChg chg="delSld">
      <pc:chgData name="Aryan Singh" userId="141cf38f9eb6be21" providerId="LiveId" clId="{8C9A762F-F5C1-463A-972A-BF30D7BEBC34}" dt="2025-01-21T14:46:21.180" v="0" actId="47"/>
      <pc:docMkLst>
        <pc:docMk/>
      </pc:docMkLst>
      <pc:sldChg chg="del">
        <pc:chgData name="Aryan Singh" userId="141cf38f9eb6be21" providerId="LiveId" clId="{8C9A762F-F5C1-463A-972A-BF30D7BEBC34}" dt="2025-01-21T14:46:21.180" v="0" actId="47"/>
        <pc:sldMkLst>
          <pc:docMk/>
          <pc:sldMk cId="3713723002" sldId="2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84880" y="883920"/>
            <a:ext cx="5304028" cy="2153920"/>
          </a:xfrm>
        </p:spPr>
        <p:txBody>
          <a:bodyPr/>
          <a:lstStyle/>
          <a:p>
            <a:r>
              <a:rPr lang="en-US" dirty="0"/>
              <a:t>DOCTOR VISIT ANALYSIS USING PYTHON</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541520" y="3261360"/>
            <a:ext cx="3300984" cy="558801"/>
          </a:xfrm>
        </p:spPr>
        <p:txBody>
          <a:bodyPr/>
          <a:lstStyle/>
          <a:p>
            <a:r>
              <a:rPr lang="en-US" dirty="0"/>
              <a:t>Thakur Aryan Singh</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0"/>
            <a:ext cx="10671048" cy="644769"/>
          </a:xfrm>
        </p:spPr>
        <p:txBody>
          <a:bodyPr/>
          <a:lstStyle/>
          <a:p>
            <a:r>
              <a:rPr lang="en-US" sz="4400" b="1" dirty="0">
                <a:solidFill>
                  <a:schemeClr val="accent6"/>
                </a:solidFill>
                <a:latin typeface="Arial Black" panose="020B0604020202020204" pitchFamily="34" charset="0"/>
                <a:cs typeface="Arial Black" panose="020B0604020202020204" pitchFamily="34" charset="0"/>
              </a:rPr>
              <a:t>Modelling: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62" y="919202"/>
            <a:ext cx="5435399" cy="38755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7973" y="919203"/>
            <a:ext cx="5502027" cy="3875533"/>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583106" y="0"/>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Modelling:</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25226"/>
          <a:stretch/>
        </p:blipFill>
        <p:spPr>
          <a:xfrm>
            <a:off x="96210" y="912569"/>
            <a:ext cx="5413636" cy="5220429"/>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26310"/>
          <a:stretch/>
        </p:blipFill>
        <p:spPr>
          <a:xfrm>
            <a:off x="6066443" y="912569"/>
            <a:ext cx="5563907" cy="5077923"/>
          </a:xfrm>
          <a:prstGeom prst="rect">
            <a:avLst/>
          </a:prstGeom>
        </p:spPr>
      </p:pic>
    </p:spTree>
    <p:extLst>
      <p:ext uri="{BB962C8B-B14F-4D97-AF65-F5344CB8AC3E}">
        <p14:creationId xmlns:p14="http://schemas.microsoft.com/office/powerpoint/2010/main" val="3290902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583106" y="0"/>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Modelling:</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38489"/>
          <a:stretch/>
        </p:blipFill>
        <p:spPr>
          <a:xfrm>
            <a:off x="323712" y="1081542"/>
            <a:ext cx="5561254" cy="4991012"/>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10973"/>
          <a:stretch/>
        </p:blipFill>
        <p:spPr>
          <a:xfrm>
            <a:off x="6148662" y="1081542"/>
            <a:ext cx="6020732" cy="4991012"/>
          </a:xfrm>
          <a:prstGeom prst="rect">
            <a:avLst/>
          </a:prstGeom>
        </p:spPr>
      </p:pic>
    </p:spTree>
    <p:extLst>
      <p:ext uri="{BB962C8B-B14F-4D97-AF65-F5344CB8AC3E}">
        <p14:creationId xmlns:p14="http://schemas.microsoft.com/office/powerpoint/2010/main" val="349519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314960" y="325120"/>
            <a:ext cx="6065520" cy="968248"/>
          </a:xfrm>
        </p:spPr>
        <p:txBody>
          <a:bodyPr/>
          <a:lstStyle/>
          <a:p>
            <a:pPr algn="l"/>
            <a:r>
              <a:rPr lang="en-US" sz="4400" b="1" dirty="0">
                <a:solidFill>
                  <a:schemeClr val="accent6"/>
                </a:solidFill>
                <a:latin typeface="Arial Black" panose="020B0604020202020204" pitchFamily="34" charset="0"/>
                <a:cs typeface="Arial Black" panose="020B0604020202020204" pitchFamily="34" charset="0"/>
              </a:rPr>
              <a:t>Links: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692400" y="3356864"/>
            <a:ext cx="6400800" cy="512064"/>
          </a:xfrm>
        </p:spPr>
        <p:txBody>
          <a:bodyPr/>
          <a:lstStyle/>
          <a:p>
            <a:pPr algn="ctr"/>
            <a:r>
              <a:rPr lang="en-US" sz="2400" dirty="0">
                <a:solidFill>
                  <a:schemeClr val="accent6"/>
                </a:solidFill>
                <a:latin typeface="Sabon Next LT" panose="02000500000000000000" pitchFamily="2" charset="0"/>
                <a:cs typeface="Sabon Next LT" panose="02000500000000000000" pitchFamily="2" charset="0"/>
              </a:rPr>
              <a:t>https://github.com/Thakur-aryan-singh/doctors-visit-EDA</a:t>
            </a:r>
          </a:p>
        </p:txBody>
      </p:sp>
    </p:spTree>
    <p:extLst>
      <p:ext uri="{BB962C8B-B14F-4D97-AF65-F5344CB8AC3E}">
        <p14:creationId xmlns:p14="http://schemas.microsoft.com/office/powerpoint/2010/main" val="2952923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310640" y="1117600"/>
            <a:ext cx="6964680" cy="1534160"/>
          </a:xfrm>
        </p:spPr>
        <p:txBody>
          <a:bodyPr/>
          <a:lstStyle/>
          <a:p>
            <a:r>
              <a:rPr lang="en-US" dirty="0"/>
              <a:t>RESULTS: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306320"/>
            <a:ext cx="5879592" cy="3231896"/>
          </a:xfrm>
        </p:spPr>
        <p:txBody>
          <a:bodyPr/>
          <a:lstStyle/>
          <a:p>
            <a:r>
              <a:rPr lang="en-US" sz="2000" dirty="0"/>
              <a:t>The results of the "Doctor Visit Analysis using Python" project can have a substantial impact on the healthcare sector, empowering healthcare providers, administrators, policymakers, and other stakeholders with evidence-based insights. These findings can lead to more effective healthcare planning, resource allocation, and patient care, ultimately contributing to improved health outcomes and patient experiences.</a:t>
            </a:r>
          </a:p>
        </p:txBody>
      </p:sp>
    </p:spTree>
    <p:extLst>
      <p:ext uri="{BB962C8B-B14F-4D97-AF65-F5344CB8AC3E}">
        <p14:creationId xmlns:p14="http://schemas.microsoft.com/office/powerpoint/2010/main" val="9481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968248" y="2940304"/>
            <a:ext cx="5198872" cy="667512"/>
          </a:xfrm>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413256" y="4441952"/>
            <a:ext cx="4169664" cy="2176272"/>
          </a:xfrm>
        </p:spPr>
        <p:txBody>
          <a:bodyPr/>
          <a:lstStyle/>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12240" y="965200"/>
            <a:ext cx="5781040" cy="914400"/>
          </a:xfrm>
        </p:spPr>
        <p:txBody>
          <a:bodyPr/>
          <a:lstStyle/>
          <a:p>
            <a:r>
              <a:rPr lang="en-US" dirty="0">
                <a:latin typeface="Arial Black" panose="020B0604020202020204" pitchFamily="34" charset="0"/>
                <a:ea typeface="Arial Regular" pitchFamily="34" charset="-122"/>
                <a:cs typeface="Arial Black" panose="020B0604020202020204" pitchFamily="34" charset="0"/>
              </a:rPr>
              <a:t>PROJECT TOPIC</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sz="2000" dirty="0"/>
              <a:t>The project "Doctor Visit Analysis using Python" aims to explore and analyze data related to doctor visits, leveraging Python programming for data manipulation, visualization, and predictive modeling.</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850640" y="172720"/>
            <a:ext cx="7140448" cy="711200"/>
          </a:xfrm>
        </p:spPr>
        <p:txBody>
          <a:bodyPr/>
          <a:lstStyle/>
          <a:p>
            <a:r>
              <a:rPr lang="en-US" dirty="0"/>
              <a:t>Agenda:</a:t>
            </a:r>
            <a:br>
              <a:rPr lang="en-US" dirty="0"/>
            </a:br>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330960"/>
            <a:ext cx="6766560" cy="5354320"/>
          </a:xfrm>
        </p:spPr>
        <p:txBody>
          <a:bodyPr/>
          <a:lstStyle/>
          <a:p>
            <a:r>
              <a:rPr lang="en-US" sz="2000" dirty="0"/>
              <a:t>The project "Doctor Visit Analysis using Python" have the following agenda outlines the key steps to be undertaken throughout the project:</a:t>
            </a:r>
          </a:p>
          <a:p>
            <a:endParaRPr lang="en-US" sz="2000" dirty="0"/>
          </a:p>
          <a:p>
            <a:pPr marL="342900" indent="-342900">
              <a:buAutoNum type="arabicPeriod"/>
            </a:pPr>
            <a:r>
              <a:rPr lang="en-US" sz="2000" b="1" dirty="0"/>
              <a:t>Introduction</a:t>
            </a:r>
            <a:r>
              <a:rPr lang="en-US" sz="2000" dirty="0"/>
              <a:t>: Highlight the objectives and scope of the analysis.</a:t>
            </a:r>
          </a:p>
          <a:p>
            <a:pPr marL="342900" indent="-342900">
              <a:buAutoNum type="arabicPeriod"/>
            </a:pPr>
            <a:r>
              <a:rPr lang="en-US" sz="2000" b="1" dirty="0"/>
              <a:t>Data Collection and Preparation</a:t>
            </a:r>
            <a:r>
              <a:rPr lang="en-US" sz="2000" dirty="0"/>
              <a:t>: Preprocess and clean the data to make it suitable for analysis.</a:t>
            </a:r>
          </a:p>
          <a:p>
            <a:pPr marL="342900" indent="-342900">
              <a:buAutoNum type="arabicPeriod"/>
            </a:pPr>
            <a:r>
              <a:rPr lang="en-US" sz="2000" b="1" dirty="0"/>
              <a:t>Exploratory Data Analysis (EDA): </a:t>
            </a:r>
            <a:r>
              <a:rPr lang="en-US" sz="2000" dirty="0"/>
              <a:t>Utilize visualizations to present key findings.</a:t>
            </a:r>
          </a:p>
          <a:p>
            <a:pPr marL="342900" indent="-342900">
              <a:buAutoNum type="arabicPeriod"/>
            </a:pPr>
            <a:r>
              <a:rPr lang="en-US" sz="2000" b="1" dirty="0"/>
              <a:t>Predictive Modeling</a:t>
            </a:r>
            <a:r>
              <a:rPr lang="en-US" sz="2000" dirty="0"/>
              <a:t>: Define the specific prediction task (future work).</a:t>
            </a:r>
          </a:p>
          <a:p>
            <a:pPr marL="342900" indent="-342900">
              <a:buAutoNum type="arabicPeriod"/>
            </a:pPr>
            <a:r>
              <a:rPr lang="en-US" sz="2000" b="1" dirty="0"/>
              <a:t>Model Evaluation and Interpretability</a:t>
            </a:r>
            <a:r>
              <a:rPr lang="en-US" sz="2000" dirty="0"/>
              <a:t>: Evaluate the performance of the predictive models using appropriate metrics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8839200" y="375920"/>
            <a:ext cx="2346960" cy="355600"/>
          </a:xfrm>
        </p:spPr>
        <p:txBody>
          <a:bodyPr/>
          <a:lstStyle/>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506720" y="457200"/>
            <a:ext cx="5895848" cy="1645920"/>
          </a:xfrm>
        </p:spPr>
        <p:txBody>
          <a:bodyPr/>
          <a:lstStyle/>
          <a:p>
            <a:r>
              <a:rPr lang="en-US" sz="4400" dirty="0">
                <a:latin typeface="+mj-lt"/>
              </a:rPr>
              <a:t>Project overview</a:t>
            </a:r>
            <a:r>
              <a:rPr lang="en-US" sz="4400" dirty="0"/>
              <a:t>:</a:t>
            </a: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a:xfrm>
            <a:off x="2885440" y="457200"/>
            <a:ext cx="1494536" cy="3154680"/>
          </a:xfrm>
        </p:spPr>
        <p:txBody>
          <a:bodyPr/>
          <a:lstStyle/>
          <a:p>
            <a:endParaRPr lang="en-US"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765040" y="2519680"/>
            <a:ext cx="6949440" cy="3576319"/>
          </a:xfrm>
        </p:spPr>
        <p:txBody>
          <a:bodyPr/>
          <a:lstStyle/>
          <a:p>
            <a:r>
              <a:rPr lang="en-US" sz="2000" dirty="0"/>
              <a:t>The "Doctor Visit Analysis using Python" project seeks to harness the power of data analysis and Python programming to gain valuable insights into the realm of healthcare. With the increasing volume of data generated in the medical field, there is a growing need to extract meaningful information to improve patient outcomes and optimize healthcare services. This project focuses on exploring data related to doctor visits, aiming to understand patterns, trends, and factors influencing these visits</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3611880" y="589280"/>
            <a:ext cx="45719" cy="802640"/>
          </a:xfrm>
        </p:spPr>
        <p:txBody>
          <a:bodyPr/>
          <a:lstStyle/>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769360" y="296100"/>
            <a:ext cx="8383016" cy="1715580"/>
          </a:xfrm>
        </p:spPr>
        <p:txBody>
          <a:bodyPr/>
          <a:lstStyle/>
          <a:p>
            <a:r>
              <a:rPr lang="en-US" dirty="0"/>
              <a:t>Who are the end users?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05308" y="4426460"/>
            <a:ext cx="2407412" cy="145540"/>
          </a:xfrm>
        </p:spPr>
        <p:txBody>
          <a:bodyPr/>
          <a:lstStyle/>
          <a:p>
            <a:endParaRPr lang="en-US" sz="2000" b="0"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4490720" y="2123440"/>
            <a:ext cx="6454648" cy="4326700"/>
          </a:xfrm>
        </p:spPr>
        <p:txBody>
          <a:bodyPr/>
          <a:lstStyle/>
          <a:p>
            <a:endParaRPr lang="en-US" sz="1600" b="0" dirty="0"/>
          </a:p>
          <a:p>
            <a:r>
              <a:rPr lang="en-US" sz="2000" b="0" dirty="0"/>
              <a:t>The end users of the project "Doctor Visit Analysis using Python" can encompass a diverse group of stakeholders in the healthcare domain. These end users can benefit from the project's insights and findings to optimize healthcare services and enhance patient outcomes.</a:t>
            </a:r>
          </a:p>
          <a:p>
            <a:r>
              <a:rPr lang="en-US" sz="2000" dirty="0"/>
              <a:t>The end users of the "Doctor Visit Analysis using Python" project span across healthcare providers, hospital administrators, policy makers, insurance companies, research institutions, and public health organizations.</a:t>
            </a:r>
          </a:p>
          <a:p>
            <a:endParaRPr lang="en-US" dirty="0"/>
          </a:p>
          <a:p>
            <a:endParaRPr lang="en-US" dirty="0"/>
          </a:p>
          <a:p>
            <a:endParaRPr lang="en-US" dirty="0"/>
          </a:p>
          <a:p>
            <a:endParaRPr lang="en-US"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a:xfrm>
            <a:off x="558800" y="731520"/>
            <a:ext cx="1748536" cy="666495"/>
          </a:xfrm>
        </p:spPr>
        <p:txBody>
          <a:bodyPr/>
          <a:lstStyle/>
          <a:p>
            <a:endParaRPr lang="en-US" dirty="0"/>
          </a:p>
        </p:txBody>
      </p:sp>
      <p:sp>
        <p:nvSpPr>
          <p:cNvPr id="4" name="Content Placeholder 3">
            <a:extLst>
              <a:ext uri="{FF2B5EF4-FFF2-40B4-BE49-F238E27FC236}">
                <a16:creationId xmlns:a16="http://schemas.microsoft.com/office/drawing/2014/main" id="{E7AC1457-D087-7EE1-A4DE-7DB6649ED582}"/>
              </a:ext>
            </a:extLst>
          </p:cNvPr>
          <p:cNvSpPr>
            <a:spLocks noGrp="1"/>
          </p:cNvSpPr>
          <p:nvPr>
            <p:ph sz="quarter" idx="4"/>
          </p:nvPr>
        </p:nvSpPr>
        <p:spPr>
          <a:xfrm>
            <a:off x="297688" y="1791651"/>
            <a:ext cx="2799080" cy="666495"/>
          </a:xfrm>
        </p:spPr>
        <p:txBody>
          <a:bodyPr/>
          <a:lstStyle/>
          <a:p>
            <a:endParaRPr lang="en-IN" dirty="0"/>
          </a:p>
        </p:txBody>
      </p:sp>
    </p:spTree>
    <p:extLst>
      <p:ext uri="{BB962C8B-B14F-4D97-AF65-F5344CB8AC3E}">
        <p14:creationId xmlns:p14="http://schemas.microsoft.com/office/powerpoint/2010/main" val="3170280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850640" y="172720"/>
            <a:ext cx="7140448" cy="711200"/>
          </a:xfrm>
        </p:spPr>
        <p:txBody>
          <a:bodyPr/>
          <a:lstStyle/>
          <a:p>
            <a:r>
              <a:rPr lang="en-US" dirty="0"/>
              <a:t>Solution and presentation</a:t>
            </a:r>
            <a:br>
              <a:rPr lang="en-US" dirty="0"/>
            </a:br>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850640" y="1757680"/>
            <a:ext cx="7140448" cy="4927600"/>
          </a:xfrm>
        </p:spPr>
        <p:txBody>
          <a:bodyPr/>
          <a:lstStyle/>
          <a:p>
            <a:r>
              <a:rPr lang="en-US" sz="2000" dirty="0"/>
              <a:t>The solution for the "Doctor Visit Analysis using Python" project involves leveraging Python for comprehensive data analysis and modeling. After collecting and preprocessing relevant datasets, we conduct exploratory data analysis (EDA) to identify patterns and correlations in doctor visits. Utilizing machine learning algorithms, we develop predictive models to forecast appointment no-shows and patient readmission rates. Optional time-series analysis allows us to understand temporal trends, while NLP techniques extract insights from patient reviews or notes. Ethical considerations guide our analysis, ensuring data privacy and responsible use of results. The project culminates in actionable insights for healthcare providers, administrators, policymakers, and insurers, empowering them to optimize resources, improve patient care, and make informed decisions for enhanced healthcare services.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8839200" y="375920"/>
            <a:ext cx="2346960" cy="355600"/>
          </a:xfrm>
        </p:spPr>
        <p:txBody>
          <a:bodyPr/>
          <a:lstStyle/>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4064200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56ED-E362-F259-4372-2EEB96F33D67}"/>
              </a:ext>
            </a:extLst>
          </p:cNvPr>
          <p:cNvSpPr>
            <a:spLocks noGrp="1"/>
          </p:cNvSpPr>
          <p:nvPr>
            <p:ph type="title"/>
          </p:nvPr>
        </p:nvSpPr>
        <p:spPr>
          <a:xfrm>
            <a:off x="274320" y="292608"/>
            <a:ext cx="10671048" cy="2024888"/>
          </a:xfrm>
        </p:spPr>
        <p:txBody>
          <a:bodyPr/>
          <a:lstStyle/>
          <a:p>
            <a:r>
              <a:rPr lang="en-US" sz="4400" dirty="0"/>
              <a:t>HOW DID I CUTOMIZED THE PROJECT AND MAKE IT ON MY OWN </a:t>
            </a:r>
            <a:endParaRPr lang="en-IN" dirty="0"/>
          </a:p>
        </p:txBody>
      </p:sp>
      <p:sp>
        <p:nvSpPr>
          <p:cNvPr id="3" name="Content Placeholder 2">
            <a:extLst>
              <a:ext uri="{FF2B5EF4-FFF2-40B4-BE49-F238E27FC236}">
                <a16:creationId xmlns:a16="http://schemas.microsoft.com/office/drawing/2014/main" id="{62B2012F-D672-E818-37A0-6BD3C87E7CE1}"/>
              </a:ext>
            </a:extLst>
          </p:cNvPr>
          <p:cNvSpPr>
            <a:spLocks noGrp="1"/>
          </p:cNvSpPr>
          <p:nvPr>
            <p:ph sz="half" idx="1"/>
          </p:nvPr>
        </p:nvSpPr>
        <p:spPr>
          <a:xfrm>
            <a:off x="755904" y="2317496"/>
            <a:ext cx="10680192" cy="4330192"/>
          </a:xfrm>
        </p:spPr>
        <p:txBody>
          <a:bodyPr/>
          <a:lstStyle/>
          <a:p>
            <a:pPr marL="0" indent="0">
              <a:buNone/>
            </a:pPr>
            <a:r>
              <a:rPr lang="en-US" sz="2000" b="1" dirty="0">
                <a:solidFill>
                  <a:srgbClr val="202C8F"/>
                </a:solidFill>
              </a:rPr>
              <a:t>Highlighting the unique that set it apart from the existing </a:t>
            </a:r>
            <a:r>
              <a:rPr lang="en-US" sz="2000" b="1" dirty="0" err="1">
                <a:solidFill>
                  <a:srgbClr val="202C8F"/>
                </a:solidFill>
              </a:rPr>
              <a:t>oneaspects</a:t>
            </a:r>
            <a:r>
              <a:rPr lang="en-US" sz="2000" b="1" dirty="0">
                <a:solidFill>
                  <a:srgbClr val="202C8F"/>
                </a:solidFill>
              </a:rPr>
              <a:t> of my solution</a:t>
            </a:r>
          </a:p>
          <a:p>
            <a:pPr marL="0" indent="0">
              <a:buNone/>
            </a:pPr>
            <a:r>
              <a:rPr lang="en-US" b="1" dirty="0"/>
              <a:t>From the analysis, the following features or key insights can be highlighted:</a:t>
            </a:r>
          </a:p>
          <a:p>
            <a:endParaRPr lang="en-US" b="1" dirty="0"/>
          </a:p>
          <a:p>
            <a:r>
              <a:rPr lang="en-US" b="1" dirty="0"/>
              <a:t>Gender Distribution: </a:t>
            </a:r>
            <a:r>
              <a:rPr lang="en-US" dirty="0"/>
              <a:t>The analysis shows the distribution of visits based on gender, providing insights into the number of visits made by male and female patients.</a:t>
            </a:r>
          </a:p>
          <a:p>
            <a:endParaRPr lang="en-US" dirty="0"/>
          </a:p>
          <a:p>
            <a:r>
              <a:rPr lang="en-US" b="1" dirty="0"/>
              <a:t>Age Distribution: </a:t>
            </a:r>
            <a:r>
              <a:rPr lang="en-US" dirty="0"/>
              <a:t>The age distribution analysis gives an overview of the age groups of patients visiting the hospital, helping understand the patient demographics.</a:t>
            </a:r>
          </a:p>
          <a:p>
            <a:endParaRPr lang="en-US" dirty="0"/>
          </a:p>
          <a:p>
            <a:r>
              <a:rPr lang="en-US" b="1" dirty="0"/>
              <a:t>Income Distribution: </a:t>
            </a:r>
            <a:r>
              <a:rPr lang="en-US" dirty="0"/>
              <a:t>The income distribution analysis provides insights into the income levels of the patients in the dataset.</a:t>
            </a:r>
          </a:p>
          <a:p>
            <a:endParaRPr lang="en-US" b="1" dirty="0"/>
          </a:p>
          <a:p>
            <a:r>
              <a:rPr lang="en-US" b="1" dirty="0"/>
              <a:t>Illness Distribution: </a:t>
            </a:r>
            <a:r>
              <a:rPr lang="en-US" dirty="0"/>
              <a:t>The distribution of illness types gives an overview of the prevalence of different illnesses among the patients.</a:t>
            </a:r>
          </a:p>
          <a:p>
            <a:pPr marL="0" indent="0">
              <a:buNone/>
            </a:pPr>
            <a:endParaRPr lang="en-IN" sz="2000" dirty="0">
              <a:solidFill>
                <a:srgbClr val="202C8F"/>
              </a:solidFill>
            </a:endParaRPr>
          </a:p>
        </p:txBody>
      </p:sp>
      <p:sp>
        <p:nvSpPr>
          <p:cNvPr id="5" name="Slide Number Placeholder 4">
            <a:extLst>
              <a:ext uri="{FF2B5EF4-FFF2-40B4-BE49-F238E27FC236}">
                <a16:creationId xmlns:a16="http://schemas.microsoft.com/office/drawing/2014/main" id="{599E56FA-6276-C2E2-BC74-756E6AC02D5F}"/>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384257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8DEEA-36C9-EAB9-BE93-DCA0C1057302}"/>
              </a:ext>
            </a:extLst>
          </p:cNvPr>
          <p:cNvSpPr>
            <a:spLocks noGrp="1"/>
          </p:cNvSpPr>
          <p:nvPr>
            <p:ph type="title"/>
          </p:nvPr>
        </p:nvSpPr>
        <p:spPr>
          <a:xfrm flipV="1">
            <a:off x="274320" y="225553"/>
            <a:ext cx="10596880" cy="45719"/>
          </a:xfrm>
        </p:spPr>
        <p:txBody>
          <a:bodyPr/>
          <a:lstStyle/>
          <a:p>
            <a:endParaRPr lang="en-IN" dirty="0"/>
          </a:p>
        </p:txBody>
      </p:sp>
      <p:sp>
        <p:nvSpPr>
          <p:cNvPr id="3" name="Content Placeholder 2">
            <a:extLst>
              <a:ext uri="{FF2B5EF4-FFF2-40B4-BE49-F238E27FC236}">
                <a16:creationId xmlns:a16="http://schemas.microsoft.com/office/drawing/2014/main" id="{7AB679BD-30F6-F6D3-E0CB-F17BBA4352BC}"/>
              </a:ext>
            </a:extLst>
          </p:cNvPr>
          <p:cNvSpPr>
            <a:spLocks noGrp="1"/>
          </p:cNvSpPr>
          <p:nvPr>
            <p:ph sz="half" idx="1"/>
          </p:nvPr>
        </p:nvSpPr>
        <p:spPr>
          <a:xfrm>
            <a:off x="621792" y="656335"/>
            <a:ext cx="10680192" cy="6201665"/>
          </a:xfrm>
        </p:spPr>
        <p:txBody>
          <a:bodyPr/>
          <a:lstStyle/>
          <a:p>
            <a:r>
              <a:rPr lang="en-US" b="1" dirty="0"/>
              <a:t>Reduced Activity Due to Illness: </a:t>
            </a:r>
            <a:r>
              <a:rPr lang="en-US" dirty="0"/>
              <a:t>This analysis explores the number of days of reduced activity due to illness, giving insights into the impact of illnesses on patient activity.</a:t>
            </a:r>
          </a:p>
          <a:p>
            <a:endParaRPr lang="en-US" dirty="0"/>
          </a:p>
          <a:p>
            <a:r>
              <a:rPr lang="en-US" b="1" dirty="0"/>
              <a:t>Health Status: </a:t>
            </a:r>
            <a:r>
              <a:rPr lang="en-US" dirty="0"/>
              <a:t>The health status distribution reveals the distribution of different health statuses among the patients.</a:t>
            </a:r>
          </a:p>
          <a:p>
            <a:endParaRPr lang="en-US" dirty="0"/>
          </a:p>
          <a:p>
            <a:r>
              <a:rPr lang="en-US" b="1" dirty="0"/>
              <a:t>Based on the analysis , several aspects can be considered innovative or remarkable:</a:t>
            </a:r>
          </a:p>
          <a:p>
            <a:endParaRPr lang="en-US" b="1" dirty="0"/>
          </a:p>
          <a:p>
            <a:r>
              <a:rPr lang="en-US" b="1" dirty="0"/>
              <a:t>Multifaceted Exploration: </a:t>
            </a:r>
            <a:r>
              <a:rPr lang="en-US" dirty="0"/>
              <a:t>The analysis covers a wide range of variables, including gender, age, income, illness type, reduced activity days, health status, insurance types, and chronic illnesses. This comprehensive exploration allows for a holistic understanding of the dataset and potential correlations between different factors.</a:t>
            </a:r>
          </a:p>
          <a:p>
            <a:endParaRPr lang="en-US" b="1" dirty="0"/>
          </a:p>
          <a:p>
            <a:r>
              <a:rPr lang="en-US" b="1" dirty="0"/>
              <a:t>Data-Driven Visualizations: </a:t>
            </a:r>
            <a:r>
              <a:rPr lang="en-US" dirty="0"/>
              <a:t>The analysis utilizes various data visualizations, such as bar plots, box plots, histograms, heatmaps, and count plots. These visualizations effectively convey information, making it easier for stakeholders to grasp insights and trends.</a:t>
            </a:r>
          </a:p>
          <a:p>
            <a:endParaRPr lang="en-US" dirty="0"/>
          </a:p>
          <a:p>
            <a:r>
              <a:rPr lang="en-US" b="1" dirty="0"/>
              <a:t>Contextual Grouping: </a:t>
            </a:r>
            <a:r>
              <a:rPr lang="en-US" dirty="0"/>
              <a:t>The analysis introduces contextual grouping of data by creating age groups and income groups, providing better insights into how different age and income brackets may influence various health-related aspects.</a:t>
            </a:r>
          </a:p>
          <a:p>
            <a:endParaRPr lang="en-US" dirty="0"/>
          </a:p>
          <a:p>
            <a:endParaRPr lang="en-US" dirty="0"/>
          </a:p>
          <a:p>
            <a:endParaRPr lang="en-IN" dirty="0"/>
          </a:p>
        </p:txBody>
      </p:sp>
      <p:sp>
        <p:nvSpPr>
          <p:cNvPr id="4" name="Footer Placeholder 3">
            <a:extLst>
              <a:ext uri="{FF2B5EF4-FFF2-40B4-BE49-F238E27FC236}">
                <a16:creationId xmlns:a16="http://schemas.microsoft.com/office/drawing/2014/main" id="{3CADAC29-142C-C2F2-0143-39C7318758F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226824D-D14F-2B00-E0AE-9DEFAA09212D}"/>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22975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C9E1A-E20D-10E1-B002-F39CB1871DD3}"/>
              </a:ext>
            </a:extLst>
          </p:cNvPr>
          <p:cNvSpPr>
            <a:spLocks noGrp="1"/>
          </p:cNvSpPr>
          <p:nvPr>
            <p:ph type="title"/>
          </p:nvPr>
        </p:nvSpPr>
        <p:spPr>
          <a:xfrm>
            <a:off x="540512" y="-534924"/>
            <a:ext cx="10671048" cy="768096"/>
          </a:xfrm>
        </p:spPr>
        <p:txBody>
          <a:bodyPr/>
          <a:lstStyle/>
          <a:p>
            <a:endParaRPr lang="en-IN" dirty="0"/>
          </a:p>
        </p:txBody>
      </p:sp>
      <p:sp>
        <p:nvSpPr>
          <p:cNvPr id="3" name="Content Placeholder 2">
            <a:extLst>
              <a:ext uri="{FF2B5EF4-FFF2-40B4-BE49-F238E27FC236}">
                <a16:creationId xmlns:a16="http://schemas.microsoft.com/office/drawing/2014/main" id="{F3D83BEB-ED40-D9F2-F89E-B85A4E81D4B0}"/>
              </a:ext>
            </a:extLst>
          </p:cNvPr>
          <p:cNvSpPr>
            <a:spLocks noGrp="1"/>
          </p:cNvSpPr>
          <p:nvPr>
            <p:ph sz="half" idx="1"/>
          </p:nvPr>
        </p:nvSpPr>
        <p:spPr>
          <a:xfrm>
            <a:off x="621792" y="609600"/>
            <a:ext cx="10680192" cy="5974080"/>
          </a:xfrm>
        </p:spPr>
        <p:txBody>
          <a:bodyPr/>
          <a:lstStyle/>
          <a:p>
            <a:r>
              <a:rPr lang="en-US" b="1" dirty="0"/>
              <a:t>Insightful Correlation Matrix: </a:t>
            </a:r>
            <a:r>
              <a:rPr lang="en-US" dirty="0"/>
              <a:t>The correlation matrix helps identify relationships between numerical variables, offering insights into how certain factors might be interconnected, such as illness type and reduced activity days.</a:t>
            </a:r>
          </a:p>
          <a:p>
            <a:endParaRPr lang="en-US" dirty="0"/>
          </a:p>
          <a:p>
            <a:r>
              <a:rPr lang="en-US" b="1" dirty="0"/>
              <a:t>Proportion Analysis: </a:t>
            </a:r>
            <a:r>
              <a:rPr lang="en-US" dirty="0"/>
              <a:t>The analysis includes proportion-based insights, showing the percentage of patients with chronic illnesses by gender and insurance type. This allows for a more nuanced understanding of how different factors affect health conditions.</a:t>
            </a:r>
          </a:p>
          <a:p>
            <a:endParaRPr lang="en-US" dirty="0"/>
          </a:p>
          <a:p>
            <a:r>
              <a:rPr lang="en-US" b="1" dirty="0"/>
              <a:t>Comparative Analysis: </a:t>
            </a:r>
            <a:r>
              <a:rPr lang="en-US" dirty="0"/>
              <a:t>Several visualizations compare different variables side by side, such as average reduced activity days by illness type and insurance type. These comparisons help in making informed decisions based on various criteria.</a:t>
            </a:r>
          </a:p>
          <a:p>
            <a:endParaRPr lang="en-IN" dirty="0"/>
          </a:p>
        </p:txBody>
      </p:sp>
      <p:sp>
        <p:nvSpPr>
          <p:cNvPr id="4" name="Footer Placeholder 3">
            <a:extLst>
              <a:ext uri="{FF2B5EF4-FFF2-40B4-BE49-F238E27FC236}">
                <a16:creationId xmlns:a16="http://schemas.microsoft.com/office/drawing/2014/main" id="{68A4D9DF-1BF6-3E8D-C291-FB7919C96B6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4BD5661-BBDA-FF98-61D0-3C44B5B5A210}"/>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1081685345"/>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{F1F3065C-45F5-4E17-A57C-41006E1303EB}tf78438558_win32</Template>
  <TotalTime>133</TotalTime>
  <Words>981</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Arial Black</vt:lpstr>
      <vt:lpstr>Sabon Next LT</vt:lpstr>
      <vt:lpstr>Office Theme</vt:lpstr>
      <vt:lpstr>DOCTOR VISIT ANALYSIS USING PYTHON</vt:lpstr>
      <vt:lpstr>PROJECT TOPIC</vt:lpstr>
      <vt:lpstr>Agenda: </vt:lpstr>
      <vt:lpstr>Project overview:</vt:lpstr>
      <vt:lpstr>Who are the end users? </vt:lpstr>
      <vt:lpstr>Solution and presentation </vt:lpstr>
      <vt:lpstr>HOW DID I CUTOMIZED THE PROJECT AND MAKE IT ON MY OWN </vt:lpstr>
      <vt:lpstr>PowerPoint Presentation</vt:lpstr>
      <vt:lpstr>PowerPoint Presentation</vt:lpstr>
      <vt:lpstr>Modelling:</vt:lpstr>
      <vt:lpstr>Modelling:</vt:lpstr>
      <vt:lpstr>Modelling:</vt:lpstr>
      <vt:lpstr>Links:</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DOCTOR VISIT ANALYSIS USING PYTHON</dc:title>
  <dc:subject/>
  <dc:creator>Aryan Singh</dc:creator>
  <cp:lastModifiedBy>Aryan Singh</cp:lastModifiedBy>
  <cp:revision>4</cp:revision>
  <dcterms:created xsi:type="dcterms:W3CDTF">2023-07-19T16:00:47Z</dcterms:created>
  <dcterms:modified xsi:type="dcterms:W3CDTF">2025-01-21T14:46:22Z</dcterms:modified>
</cp:coreProperties>
</file>