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19"/>
  </p:notesMasterIdLst>
  <p:handoutMasterIdLst>
    <p:handoutMasterId r:id="rId20"/>
  </p:handoutMasterIdLst>
  <p:sldIdLst>
    <p:sldId id="312" r:id="rId5"/>
    <p:sldId id="304" r:id="rId6"/>
    <p:sldId id="282" r:id="rId7"/>
    <p:sldId id="321" r:id="rId8"/>
    <p:sldId id="281" r:id="rId9"/>
    <p:sldId id="307" r:id="rId10"/>
    <p:sldId id="319" r:id="rId11"/>
    <p:sldId id="323" r:id="rId12"/>
    <p:sldId id="324" r:id="rId13"/>
    <p:sldId id="325" r:id="rId14"/>
    <p:sldId id="326" r:id="rId15"/>
    <p:sldId id="327" r:id="rId16"/>
    <p:sldId id="328" r:id="rId17"/>
    <p:sldId id="297" r:id="rId18"/>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88" autoAdjust="0"/>
  </p:normalViewPr>
  <p:slideViewPr>
    <p:cSldViewPr snapToGrid="0" snapToObjects="1">
      <p:cViewPr>
        <p:scale>
          <a:sx n="58" d="100"/>
          <a:sy n="58" d="100"/>
        </p:scale>
        <p:origin x="988" y="68"/>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00868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1300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65781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375085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63129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024014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mailto:singharya2004@gmail.com"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br>
              <a:rPr lang="en-US" sz="3600" kern="1200" dirty="0">
                <a:latin typeface="+mj-lt"/>
                <a:ea typeface="+mj-ea"/>
                <a:cs typeface="+mj-cs"/>
              </a:rPr>
            </a:br>
            <a:r>
              <a:rPr lang="en-US" dirty="0"/>
              <a:t>Cost of Living Analysis</a:t>
            </a:r>
            <a:br>
              <a:rPr lang="en-US" dirty="0"/>
            </a:br>
            <a:br>
              <a:rPr lang="en-US" sz="2000" dirty="0"/>
            </a:br>
            <a:br>
              <a:rPr lang="en-US" sz="2000" dirty="0"/>
            </a:br>
            <a:r>
              <a:rPr lang="en-US" sz="2000" dirty="0"/>
              <a:t>Thakur Aryan </a:t>
            </a:r>
            <a:r>
              <a:rPr lang="en-US" sz="2000" dirty="0" err="1"/>
              <a:t>singh</a:t>
            </a:r>
            <a:br>
              <a:rPr lang="en-US" sz="2800" dirty="0"/>
            </a:b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55565" y="697317"/>
            <a:ext cx="10211298" cy="686669"/>
          </a:xfrm>
        </p:spPr>
        <p:txBody>
          <a:bodyPr/>
          <a:lstStyle/>
          <a:p>
            <a:r>
              <a:rPr lang="en-US" sz="1800" dirty="0"/>
              <a:t>(B)</a:t>
            </a:r>
          </a:p>
        </p:txBody>
      </p:sp>
      <p:pic>
        <p:nvPicPr>
          <p:cNvPr id="6" name="Content Placeholder 5">
            <a:extLst>
              <a:ext uri="{FF2B5EF4-FFF2-40B4-BE49-F238E27FC236}">
                <a16:creationId xmlns:a16="http://schemas.microsoft.com/office/drawing/2014/main" id="{7A91A43A-EFC4-B066-A962-283BEF3A5B11}"/>
              </a:ext>
            </a:extLst>
          </p:cNvPr>
          <p:cNvPicPr>
            <a:picLocks noGrp="1" noChangeAspect="1"/>
          </p:cNvPicPr>
          <p:nvPr>
            <p:ph sz="half" idx="1"/>
          </p:nvPr>
        </p:nvPicPr>
        <p:blipFill>
          <a:blip r:embed="rId3"/>
          <a:stretch>
            <a:fillRect/>
          </a:stretch>
        </p:blipFill>
        <p:spPr>
          <a:xfrm>
            <a:off x="2284162" y="1216318"/>
            <a:ext cx="8716677" cy="4944365"/>
          </a:xfrm>
        </p:spPr>
      </p:pic>
    </p:spTree>
    <p:extLst>
      <p:ext uri="{BB962C8B-B14F-4D97-AF65-F5344CB8AC3E}">
        <p14:creationId xmlns:p14="http://schemas.microsoft.com/office/powerpoint/2010/main" val="116358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74423" y="932662"/>
            <a:ext cx="9243152" cy="851921"/>
          </a:xfrm>
        </p:spPr>
        <p:txBody>
          <a:bodyPr/>
          <a:lstStyle/>
          <a:p>
            <a:r>
              <a:rPr lang="en-US" sz="1800" dirty="0"/>
              <a:t>4 - Are there any trends or patterns in the data that can help individuals and organizations make</a:t>
            </a:r>
            <a:br>
              <a:rPr lang="en-US" sz="1800" dirty="0"/>
            </a:br>
            <a:r>
              <a:rPr lang="en-US" sz="1800" dirty="0"/>
              <a:t>strategic decisions?</a:t>
            </a:r>
            <a:br>
              <a:rPr lang="en-US" sz="1800" dirty="0"/>
            </a:br>
            <a:br>
              <a:rPr lang="en-US" sz="1800" dirty="0"/>
            </a:br>
            <a:r>
              <a:rPr lang="en-US" sz="1800" dirty="0"/>
              <a:t>(A)</a:t>
            </a:r>
          </a:p>
        </p:txBody>
      </p:sp>
      <p:pic>
        <p:nvPicPr>
          <p:cNvPr id="6" name="Content Placeholder 5">
            <a:extLst>
              <a:ext uri="{FF2B5EF4-FFF2-40B4-BE49-F238E27FC236}">
                <a16:creationId xmlns:a16="http://schemas.microsoft.com/office/drawing/2014/main" id="{5DB8A317-D885-A8C2-7DA2-0E1B4A281CFC}"/>
              </a:ext>
            </a:extLst>
          </p:cNvPr>
          <p:cNvPicPr>
            <a:picLocks noGrp="1" noChangeAspect="1"/>
          </p:cNvPicPr>
          <p:nvPr>
            <p:ph sz="half" idx="1"/>
          </p:nvPr>
        </p:nvPicPr>
        <p:blipFill>
          <a:blip r:embed="rId3"/>
          <a:stretch>
            <a:fillRect/>
          </a:stretch>
        </p:blipFill>
        <p:spPr>
          <a:xfrm>
            <a:off x="2124401" y="1631183"/>
            <a:ext cx="9112804" cy="4857752"/>
          </a:xfrm>
        </p:spPr>
      </p:pic>
    </p:spTree>
    <p:extLst>
      <p:ext uri="{BB962C8B-B14F-4D97-AF65-F5344CB8AC3E}">
        <p14:creationId xmlns:p14="http://schemas.microsoft.com/office/powerpoint/2010/main" val="143389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55565" y="251134"/>
            <a:ext cx="10211298" cy="686669"/>
          </a:xfrm>
        </p:spPr>
        <p:txBody>
          <a:bodyPr/>
          <a:lstStyle/>
          <a:p>
            <a:r>
              <a:rPr lang="en-US" sz="1800" dirty="0"/>
              <a:t>(B)</a:t>
            </a:r>
          </a:p>
        </p:txBody>
      </p:sp>
      <p:pic>
        <p:nvPicPr>
          <p:cNvPr id="7" name="Content Placeholder 6">
            <a:extLst>
              <a:ext uri="{FF2B5EF4-FFF2-40B4-BE49-F238E27FC236}">
                <a16:creationId xmlns:a16="http://schemas.microsoft.com/office/drawing/2014/main" id="{5DBCE99F-8E66-A275-21AF-61E1E29ED5CA}"/>
              </a:ext>
            </a:extLst>
          </p:cNvPr>
          <p:cNvPicPr>
            <a:picLocks noGrp="1" noChangeAspect="1"/>
          </p:cNvPicPr>
          <p:nvPr>
            <p:ph sz="half" idx="1"/>
          </p:nvPr>
        </p:nvPicPr>
        <p:blipFill>
          <a:blip r:embed="rId3"/>
          <a:stretch>
            <a:fillRect/>
          </a:stretch>
        </p:blipFill>
        <p:spPr>
          <a:xfrm>
            <a:off x="2313543" y="937803"/>
            <a:ext cx="9210100" cy="5495226"/>
          </a:xfrm>
        </p:spPr>
      </p:pic>
    </p:spTree>
    <p:extLst>
      <p:ext uri="{BB962C8B-B14F-4D97-AF65-F5344CB8AC3E}">
        <p14:creationId xmlns:p14="http://schemas.microsoft.com/office/powerpoint/2010/main" val="18923386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55565" y="251134"/>
            <a:ext cx="10211298" cy="686669"/>
          </a:xfrm>
        </p:spPr>
        <p:txBody>
          <a:bodyPr/>
          <a:lstStyle/>
          <a:p>
            <a:r>
              <a:rPr lang="en-US" sz="1800" dirty="0"/>
              <a:t>(C)</a:t>
            </a:r>
          </a:p>
        </p:txBody>
      </p:sp>
      <p:pic>
        <p:nvPicPr>
          <p:cNvPr id="6" name="Content Placeholder 5">
            <a:extLst>
              <a:ext uri="{FF2B5EF4-FFF2-40B4-BE49-F238E27FC236}">
                <a16:creationId xmlns:a16="http://schemas.microsoft.com/office/drawing/2014/main" id="{C2C35EFA-C442-3C51-F5E9-AF9E1136D329}"/>
              </a:ext>
            </a:extLst>
          </p:cNvPr>
          <p:cNvPicPr>
            <a:picLocks noGrp="1" noChangeAspect="1"/>
          </p:cNvPicPr>
          <p:nvPr>
            <p:ph sz="half" idx="1"/>
          </p:nvPr>
        </p:nvPicPr>
        <p:blipFill>
          <a:blip r:embed="rId3"/>
          <a:stretch>
            <a:fillRect/>
          </a:stretch>
        </p:blipFill>
        <p:spPr>
          <a:xfrm>
            <a:off x="2210370" y="937803"/>
            <a:ext cx="9222805" cy="5507063"/>
          </a:xfrm>
        </p:spPr>
      </p:pic>
    </p:spTree>
    <p:extLst>
      <p:ext uri="{BB962C8B-B14F-4D97-AF65-F5344CB8AC3E}">
        <p14:creationId xmlns:p14="http://schemas.microsoft.com/office/powerpoint/2010/main" val="3523781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
        <p:nvSpPr>
          <p:cNvPr id="3" name="Subtitle 2">
            <a:extLst>
              <a:ext uri="{FF2B5EF4-FFF2-40B4-BE49-F238E27FC236}">
                <a16:creationId xmlns:a16="http://schemas.microsoft.com/office/drawing/2014/main" id="{D8B5CEF2-E667-BBB5-2EA6-C06F93B6DE12}"/>
              </a:ext>
            </a:extLst>
          </p:cNvPr>
          <p:cNvSpPr>
            <a:spLocks noGrp="1"/>
          </p:cNvSpPr>
          <p:nvPr>
            <p:ph type="subTitle" idx="1"/>
          </p:nvPr>
        </p:nvSpPr>
        <p:spPr>
          <a:xfrm>
            <a:off x="914401" y="3813606"/>
            <a:ext cx="5715000" cy="2234642"/>
          </a:xfrm>
        </p:spPr>
        <p:txBody>
          <a:bodyPr/>
          <a:lstStyle/>
          <a:p>
            <a:r>
              <a:rPr lang="en-US" dirty="0"/>
              <a:t>Thakur Aryan Singh</a:t>
            </a:r>
          </a:p>
          <a:p>
            <a:r>
              <a:rPr lang="en-US" dirty="0">
                <a:hlinkClick r:id="rId3"/>
              </a:rPr>
              <a:t>singharya2004@gmail.com</a:t>
            </a:r>
            <a:endParaRPr lang="en-US" dirty="0"/>
          </a:p>
          <a:p>
            <a:r>
              <a:rPr lang="en-US" dirty="0"/>
              <a:t>Batch Name: MIP-DA-08</a:t>
            </a:r>
          </a:p>
          <a:p>
            <a:endParaRPr lang="en-US" dirty="0"/>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555172" y="364800"/>
            <a:ext cx="6583680" cy="574774"/>
          </a:xfrm>
        </p:spPr>
        <p:txBody>
          <a:bodyPr/>
          <a:lstStyle/>
          <a:p>
            <a:r>
              <a:rPr lang="en-IN" dirty="0"/>
              <a:t>ABSTRACT</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555172" y="1099457"/>
            <a:ext cx="6942908" cy="4942527"/>
          </a:xfrm>
        </p:spPr>
        <p:txBody>
          <a:bodyPr>
            <a:normAutofit fontScale="85000" lnSpcReduction="10000"/>
          </a:bodyPr>
          <a:lstStyle/>
          <a:p>
            <a:r>
              <a:rPr lang="en-US" dirty="0"/>
              <a:t>This project revolves around the analysis of the cost of living in various cities and countries across the globe. The dataset used for this analysis encompasses a wide range of economic indicators, from the price of basic commodities to the cost of housing, transportation, and even entertainment. By harnessing the power of Power BI, we aim to gain valuable insights into the economic disparities between different regions and understand the factors that contribute to the varying costs of living. This project serves as an exercise in data visualization, analysis, and interpretation, offering a comprehensive view of the world' s economic landscape</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86743" y="580891"/>
            <a:ext cx="7965461" cy="695594"/>
          </a:xfrm>
        </p:spPr>
        <p:txBody>
          <a:bodyPr/>
          <a:lstStyle/>
          <a:p>
            <a:pPr algn="ctr"/>
            <a:r>
              <a:rPr lang="en-IN" dirty="0"/>
              <a:t>PROBLEM STATEMENT</a:t>
            </a:r>
            <a:endParaRPr lang="en-US" dirty="0"/>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2786743" y="1632857"/>
            <a:ext cx="8639282" cy="3951515"/>
          </a:xfrm>
        </p:spPr>
        <p:txBody>
          <a:bodyPr/>
          <a:lstStyle/>
          <a:p>
            <a:pPr marL="0" indent="0">
              <a:buNone/>
            </a:pPr>
            <a:r>
              <a:rPr lang="en-US" dirty="0"/>
              <a:t>The cost of living is a crucial metric that impacts individuals and businesses alike. Understanding the cost of living in different cities and countries is vital for making informed decisions regarding relocation ,investment, or business expansion. This project aims to address several key questions:</a:t>
            </a:r>
          </a:p>
          <a:p>
            <a:pPr marL="0" indent="0">
              <a:buNone/>
            </a:pPr>
            <a:r>
              <a:rPr lang="en-US" dirty="0"/>
              <a:t>• What are the cities and countries with the highest and lowest costs of living?</a:t>
            </a:r>
          </a:p>
          <a:p>
            <a:pPr marL="0" indent="0">
              <a:buNone/>
            </a:pPr>
            <a:r>
              <a:rPr lang="en-US" dirty="0"/>
              <a:t>• What are the major cost components contributing to the overall cost of living in a region?</a:t>
            </a:r>
          </a:p>
          <a:p>
            <a:pPr marL="0" indent="0">
              <a:buNone/>
            </a:pPr>
            <a:r>
              <a:rPr lang="en-US" dirty="0"/>
              <a:t>• How do factors like average salary, housing costs, and transportation expenses    correlate with the cost of living?</a:t>
            </a:r>
          </a:p>
          <a:p>
            <a:pPr marL="0" indent="0">
              <a:buNone/>
            </a:pPr>
            <a:r>
              <a:rPr lang="en-US" dirty="0"/>
              <a:t>• Are there any trends or patterns in the data that can help individuals and organizations make strategic decisions?</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2103339" y="-13080"/>
            <a:ext cx="9226293" cy="999746"/>
          </a:xfrm>
        </p:spPr>
        <p:txBody>
          <a:bodyPr/>
          <a:lstStyle/>
          <a:p>
            <a:pPr algn="ctr"/>
            <a:r>
              <a:rPr lang="en-IN" dirty="0"/>
              <a:t>DATASET DETAILS</a:t>
            </a:r>
            <a:endParaRPr lang="en-US" dirty="0"/>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382486" y="986666"/>
            <a:ext cx="10668000" cy="5871334"/>
          </a:xfrm>
        </p:spPr>
        <p:txBody>
          <a:bodyPr>
            <a:noAutofit/>
          </a:bodyPr>
          <a:lstStyle/>
          <a:p>
            <a:pPr marL="0" indent="0">
              <a:buNone/>
            </a:pPr>
            <a:r>
              <a:rPr lang="en-US" dirty="0"/>
              <a:t>The dataset consists of the following variables:</a:t>
            </a:r>
          </a:p>
          <a:p>
            <a:pPr marL="0" indent="0">
              <a:buNone/>
            </a:pPr>
            <a:r>
              <a:rPr lang="en-US" dirty="0"/>
              <a:t>• City: Name of the city.</a:t>
            </a:r>
          </a:p>
          <a:p>
            <a:pPr marL="0" indent="0">
              <a:buNone/>
            </a:pPr>
            <a:r>
              <a:rPr lang="en-US" dirty="0"/>
              <a:t>• Country: Name of the country.</a:t>
            </a:r>
          </a:p>
          <a:p>
            <a:pPr marL="0" indent="0">
              <a:buNone/>
            </a:pPr>
            <a:r>
              <a:rPr lang="en-US" dirty="0"/>
              <a:t>• Column Description</a:t>
            </a:r>
          </a:p>
          <a:p>
            <a:pPr marL="0" indent="0">
              <a:buNone/>
            </a:pPr>
            <a:r>
              <a:rPr lang="en-US" dirty="0"/>
              <a:t>• city Name of the city</a:t>
            </a:r>
          </a:p>
          <a:p>
            <a:pPr marL="0" indent="0">
              <a:buNone/>
            </a:pPr>
            <a:r>
              <a:rPr lang="en-US" dirty="0"/>
              <a:t>• country Name of the country</a:t>
            </a:r>
          </a:p>
          <a:p>
            <a:pPr marL="0" indent="0">
              <a:buNone/>
            </a:pPr>
            <a:r>
              <a:rPr lang="en-US" dirty="0"/>
              <a:t>• x1 Meal, Inexpensive Restaurant (USD)</a:t>
            </a:r>
          </a:p>
          <a:p>
            <a:pPr marL="0" indent="0">
              <a:buNone/>
            </a:pPr>
            <a:r>
              <a:rPr lang="en-US" dirty="0"/>
              <a:t>• x2 Meal for 2 People, Mid-range Restaurant, Three-course (USD)</a:t>
            </a:r>
          </a:p>
          <a:p>
            <a:pPr marL="0" indent="0">
              <a:buNone/>
            </a:pPr>
            <a:r>
              <a:rPr lang="en-US" dirty="0"/>
              <a:t>• x3 Mc Meal at McDonalds (or Equivalent Combo Meal) (USD)</a:t>
            </a:r>
          </a:p>
          <a:p>
            <a:pPr marL="0" indent="0">
              <a:buNone/>
            </a:pPr>
            <a:r>
              <a:rPr lang="en-US" dirty="0"/>
              <a:t>• x4 Domestic Beer (0.5 liter draught, in restaurants) (USD)</a:t>
            </a:r>
          </a:p>
          <a:p>
            <a:pPr marL="0" indent="0">
              <a:buNone/>
            </a:pPr>
            <a:r>
              <a:rPr lang="en-US" dirty="0"/>
              <a:t>• x5 Imported Beer (0.33 liter bottle, in restaurants) (USD)</a:t>
            </a:r>
          </a:p>
          <a:p>
            <a:pPr marL="0" indent="0">
              <a:buNone/>
            </a:pPr>
            <a:r>
              <a:rPr lang="en-US" dirty="0"/>
              <a:t>• x6 Cappuccino (regular, in restaurants) (USD)</a:t>
            </a:r>
          </a:p>
          <a:p>
            <a:pPr marL="0" indent="0">
              <a:buNone/>
            </a:pPr>
            <a:r>
              <a:rPr lang="en-US" dirty="0"/>
              <a:t>• x7 Coke/Pepsi (0.33 liter bottle, in restaurants) (USD)</a:t>
            </a:r>
          </a:p>
          <a:p>
            <a:pPr marL="0" indent="0">
              <a:buNone/>
            </a:pPr>
            <a:r>
              <a:rPr lang="en-US" dirty="0"/>
              <a:t>• x8 Water (0.33 liter bottle, in restaurants) (USD)                                                          </a:t>
            </a:r>
          </a:p>
          <a:p>
            <a:pPr marL="0" indent="0">
              <a:buNone/>
            </a:pPr>
            <a:r>
              <a:rPr lang="en-US" dirty="0"/>
              <a:t>So on………..till x55</a:t>
            </a:r>
          </a:p>
        </p:txBody>
      </p:sp>
    </p:spTree>
    <p:extLst>
      <p:ext uri="{BB962C8B-B14F-4D97-AF65-F5344CB8AC3E}">
        <p14:creationId xmlns:p14="http://schemas.microsoft.com/office/powerpoint/2010/main" val="2498021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914399" y="441271"/>
            <a:ext cx="10598227" cy="749491"/>
          </a:xfrm>
        </p:spPr>
        <p:txBody>
          <a:bodyPr/>
          <a:lstStyle/>
          <a:p>
            <a:pPr algn="ctr"/>
            <a:r>
              <a:rPr lang="en-IN" sz="3200" dirty="0"/>
              <a:t>Steps involved</a:t>
            </a:r>
            <a:endParaRPr lang="en-US" sz="3200" dirty="0"/>
          </a:p>
        </p:txBody>
      </p:sp>
      <p:sp>
        <p:nvSpPr>
          <p:cNvPr id="3" name="Text Placeholder 2">
            <a:extLst>
              <a:ext uri="{FF2B5EF4-FFF2-40B4-BE49-F238E27FC236}">
                <a16:creationId xmlns:a16="http://schemas.microsoft.com/office/drawing/2014/main" id="{A2E339BF-E6D7-DD0E-AF02-6813852EE723}"/>
              </a:ext>
            </a:extLst>
          </p:cNvPr>
          <p:cNvSpPr>
            <a:spLocks noGrp="1"/>
          </p:cNvSpPr>
          <p:nvPr>
            <p:ph idx="1"/>
          </p:nvPr>
        </p:nvSpPr>
        <p:spPr>
          <a:xfrm>
            <a:off x="914400" y="1443210"/>
            <a:ext cx="10598226" cy="4598773"/>
          </a:xfrm>
        </p:spPr>
        <p:txBody>
          <a:bodyPr/>
          <a:lstStyle/>
          <a:p>
            <a:pPr marL="342900" indent="-342900">
              <a:buFont typeface="Arial" panose="020B0604020202020204" pitchFamily="34" charset="0"/>
              <a:buChar char="•"/>
            </a:pPr>
            <a:r>
              <a:rPr lang="en-IN" dirty="0"/>
              <a:t>Data Import and Preparation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Data Cleaning</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Data Transformation</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Exploratory Data Analysis (EDA)</a:t>
            </a:r>
          </a:p>
          <a:p>
            <a:pPr marL="342900" indent="-342900">
              <a:buFont typeface="Arial" panose="020B0604020202020204" pitchFamily="34" charset="0"/>
              <a:buChar char="•"/>
            </a:pPr>
            <a:endParaRPr lang="en-IN" dirty="0"/>
          </a:p>
          <a:p>
            <a:pPr marL="342900" indent="-342900">
              <a:buFont typeface="Arial" panose="020B0604020202020204" pitchFamily="34" charset="0"/>
              <a:buChar char="•"/>
            </a:pPr>
            <a:r>
              <a:rPr lang="en-IN" dirty="0"/>
              <a:t>Comparative Analysis</a:t>
            </a:r>
            <a:endParaRPr lang="en-US" dirty="0"/>
          </a:p>
        </p:txBody>
      </p:sp>
    </p:spTree>
    <p:extLst>
      <p:ext uri="{BB962C8B-B14F-4D97-AF65-F5344CB8AC3E}">
        <p14:creationId xmlns:p14="http://schemas.microsoft.com/office/powerpoint/2010/main" val="295292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631372" y="293914"/>
            <a:ext cx="10794656" cy="6095869"/>
          </a:xfrm>
        </p:spPr>
        <p:txBody>
          <a:bodyPr/>
          <a:lstStyle/>
          <a:p>
            <a:br>
              <a:rPr lang="en-US" dirty="0"/>
            </a:br>
            <a:br>
              <a:rPr lang="en-US" dirty="0"/>
            </a:br>
            <a:br>
              <a:rPr lang="en-US" dirty="0"/>
            </a:br>
            <a:br>
              <a:rPr lang="en-US" dirty="0"/>
            </a:br>
            <a:br>
              <a:rPr lang="en-US" dirty="0"/>
            </a:br>
            <a:br>
              <a:rPr lang="en-US" dirty="0"/>
            </a:br>
            <a:br>
              <a:rPr lang="en-US" dirty="0"/>
            </a:br>
            <a:br>
              <a:rPr lang="en-US" dirty="0"/>
            </a:br>
            <a:r>
              <a:rPr lang="en-US" dirty="0"/>
              <a:t>Tools </a:t>
            </a:r>
            <a:br>
              <a:rPr lang="en-US" dirty="0"/>
            </a:br>
            <a:r>
              <a:rPr lang="en-US" dirty="0"/>
              <a:t>used</a:t>
            </a:r>
            <a:br>
              <a:rPr lang="en-US" dirty="0"/>
            </a:br>
            <a:br>
              <a:rPr lang="en-US" dirty="0"/>
            </a:br>
            <a:br>
              <a:rPr lang="en-US" sz="1600" dirty="0">
                <a:latin typeface="+mn-lt"/>
              </a:rPr>
            </a:br>
            <a:br>
              <a:rPr lang="en-US" sz="1600" dirty="0">
                <a:latin typeface="+mn-lt"/>
              </a:rPr>
            </a:br>
            <a:br>
              <a:rPr lang="en-US" sz="1600" dirty="0">
                <a:latin typeface="+mn-lt"/>
              </a:rPr>
            </a:br>
            <a:br>
              <a:rPr lang="en-US" sz="1600" dirty="0">
                <a:latin typeface="+mn-lt"/>
              </a:rPr>
            </a:br>
            <a:br>
              <a:rPr lang="en-US" sz="1600" dirty="0">
                <a:latin typeface="+mn-lt"/>
              </a:rPr>
            </a:br>
            <a:br>
              <a:rPr lang="en-US" dirty="0"/>
            </a:br>
            <a:br>
              <a:rPr lang="en-US" dirty="0"/>
            </a:br>
            <a:br>
              <a:rPr lang="en-US" dirty="0"/>
            </a:br>
            <a:br>
              <a:rPr lang="en-US" dirty="0"/>
            </a:br>
            <a:br>
              <a:rPr lang="en-US" dirty="0"/>
            </a:br>
            <a:endParaRPr lang="en-US" dirty="0"/>
          </a:p>
        </p:txBody>
      </p:sp>
      <p:pic>
        <p:nvPicPr>
          <p:cNvPr id="6" name="Picture 5">
            <a:extLst>
              <a:ext uri="{FF2B5EF4-FFF2-40B4-BE49-F238E27FC236}">
                <a16:creationId xmlns:a16="http://schemas.microsoft.com/office/drawing/2014/main" id="{2DAAC701-2FBA-075F-264B-9C06E579C58F}"/>
              </a:ext>
            </a:extLst>
          </p:cNvPr>
          <p:cNvPicPr>
            <a:picLocks noChangeAspect="1"/>
          </p:cNvPicPr>
          <p:nvPr/>
        </p:nvPicPr>
        <p:blipFill>
          <a:blip r:embed="rId3"/>
          <a:stretch>
            <a:fillRect/>
          </a:stretch>
        </p:blipFill>
        <p:spPr>
          <a:xfrm>
            <a:off x="2633222" y="525573"/>
            <a:ext cx="7166088" cy="5709974"/>
          </a:xfrm>
          <a:prstGeom prst="rect">
            <a:avLst/>
          </a:prstGeom>
        </p:spPr>
      </p:pic>
    </p:spTree>
    <p:extLst>
      <p:ext uri="{BB962C8B-B14F-4D97-AF65-F5344CB8AC3E}">
        <p14:creationId xmlns:p14="http://schemas.microsoft.com/office/powerpoint/2010/main" val="2906491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63548" y="264404"/>
            <a:ext cx="9243152" cy="686669"/>
          </a:xfrm>
        </p:spPr>
        <p:txBody>
          <a:bodyPr/>
          <a:lstStyle/>
          <a:p>
            <a:r>
              <a:rPr lang="en-US" sz="1800" dirty="0"/>
              <a:t>1 - What are the cities and countries with the highest and lowest costs of living?</a:t>
            </a:r>
          </a:p>
        </p:txBody>
      </p:sp>
      <p:pic>
        <p:nvPicPr>
          <p:cNvPr id="9" name="Content Placeholder 8">
            <a:extLst>
              <a:ext uri="{FF2B5EF4-FFF2-40B4-BE49-F238E27FC236}">
                <a16:creationId xmlns:a16="http://schemas.microsoft.com/office/drawing/2014/main" id="{7FFC07B7-1D46-4384-06C9-86E5BDD1B788}"/>
              </a:ext>
            </a:extLst>
          </p:cNvPr>
          <p:cNvPicPr>
            <a:picLocks noGrp="1" noChangeAspect="1"/>
          </p:cNvPicPr>
          <p:nvPr>
            <p:ph sz="half" idx="1"/>
          </p:nvPr>
        </p:nvPicPr>
        <p:blipFill>
          <a:blip r:embed="rId3"/>
          <a:stretch>
            <a:fillRect/>
          </a:stretch>
        </p:blipFill>
        <p:spPr>
          <a:xfrm>
            <a:off x="1663548" y="1430630"/>
            <a:ext cx="9054028" cy="4842768"/>
          </a:xfrm>
        </p:spPr>
      </p:pic>
    </p:spTree>
    <p:extLst>
      <p:ext uri="{BB962C8B-B14F-4D97-AF65-F5344CB8AC3E}">
        <p14:creationId xmlns:p14="http://schemas.microsoft.com/office/powerpoint/2010/main" val="3969996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63548" y="264404"/>
            <a:ext cx="9243152" cy="686669"/>
          </a:xfrm>
        </p:spPr>
        <p:txBody>
          <a:bodyPr/>
          <a:lstStyle/>
          <a:p>
            <a:r>
              <a:rPr lang="en-US" sz="1800" dirty="0"/>
              <a:t>2 - What are the major cost components contributing to the overall cost of living in a region?</a:t>
            </a:r>
          </a:p>
        </p:txBody>
      </p:sp>
      <p:pic>
        <p:nvPicPr>
          <p:cNvPr id="6" name="Content Placeholder 5">
            <a:extLst>
              <a:ext uri="{FF2B5EF4-FFF2-40B4-BE49-F238E27FC236}">
                <a16:creationId xmlns:a16="http://schemas.microsoft.com/office/drawing/2014/main" id="{9A0F334B-8B13-E858-F7EB-85B2100150E2}"/>
              </a:ext>
            </a:extLst>
          </p:cNvPr>
          <p:cNvPicPr>
            <a:picLocks noGrp="1" noChangeAspect="1"/>
          </p:cNvPicPr>
          <p:nvPr>
            <p:ph sz="half" idx="1"/>
          </p:nvPr>
        </p:nvPicPr>
        <p:blipFill>
          <a:blip r:embed="rId3"/>
          <a:stretch>
            <a:fillRect/>
          </a:stretch>
        </p:blipFill>
        <p:spPr>
          <a:xfrm>
            <a:off x="1663548" y="1489863"/>
            <a:ext cx="9020481" cy="4814789"/>
          </a:xfrm>
        </p:spPr>
      </p:pic>
    </p:spTree>
    <p:extLst>
      <p:ext uri="{BB962C8B-B14F-4D97-AF65-F5344CB8AC3E}">
        <p14:creationId xmlns:p14="http://schemas.microsoft.com/office/powerpoint/2010/main" val="113530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663548" y="991518"/>
            <a:ext cx="9243152" cy="873955"/>
          </a:xfrm>
        </p:spPr>
        <p:txBody>
          <a:bodyPr/>
          <a:lstStyle/>
          <a:p>
            <a:r>
              <a:rPr lang="en-US" sz="1800" dirty="0"/>
              <a:t>3 – How do factors like average salary, housing costs, and transportation expenses correlate with the</a:t>
            </a:r>
            <a:br>
              <a:rPr lang="en-US" sz="1800" dirty="0"/>
            </a:br>
            <a:r>
              <a:rPr lang="en-US" sz="1800" dirty="0"/>
              <a:t>cost of living?</a:t>
            </a:r>
            <a:br>
              <a:rPr lang="en-US" sz="1800" dirty="0"/>
            </a:br>
            <a:br>
              <a:rPr lang="en-US" sz="1800" dirty="0"/>
            </a:br>
            <a:r>
              <a:rPr lang="en-US" sz="1800" dirty="0"/>
              <a:t>(A)</a:t>
            </a:r>
          </a:p>
        </p:txBody>
      </p:sp>
      <p:pic>
        <p:nvPicPr>
          <p:cNvPr id="7" name="Content Placeholder 6">
            <a:extLst>
              <a:ext uri="{FF2B5EF4-FFF2-40B4-BE49-F238E27FC236}">
                <a16:creationId xmlns:a16="http://schemas.microsoft.com/office/drawing/2014/main" id="{FE58E6DE-0F2A-0F63-36AD-A5A837BF62A3}"/>
              </a:ext>
            </a:extLst>
          </p:cNvPr>
          <p:cNvPicPr>
            <a:picLocks noGrp="1" noChangeAspect="1"/>
          </p:cNvPicPr>
          <p:nvPr>
            <p:ph sz="half" idx="1"/>
          </p:nvPr>
        </p:nvPicPr>
        <p:blipFill>
          <a:blip r:embed="rId3"/>
          <a:stretch>
            <a:fillRect/>
          </a:stretch>
        </p:blipFill>
        <p:spPr>
          <a:xfrm>
            <a:off x="2533209" y="1638839"/>
            <a:ext cx="8712009" cy="4900036"/>
          </a:xfrm>
        </p:spPr>
      </p:pic>
    </p:spTree>
    <p:extLst>
      <p:ext uri="{BB962C8B-B14F-4D97-AF65-F5344CB8AC3E}">
        <p14:creationId xmlns:p14="http://schemas.microsoft.com/office/powerpoint/2010/main" val="4107684760"/>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{FE84690E-4D14-42A4-ADF2-748F389A16F2}tf78438558_win32</Template>
  <TotalTime>148</TotalTime>
  <Words>563</Words>
  <Application>Microsoft Office PowerPoint</Application>
  <PresentationFormat>Widescreen</PresentationFormat>
  <Paragraphs>47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Sabon Next LT</vt:lpstr>
      <vt:lpstr>Custom</vt:lpstr>
      <vt:lpstr> Cost of Living Analysis   Thakur Aryan singh </vt:lpstr>
      <vt:lpstr>ABSTRACT</vt:lpstr>
      <vt:lpstr>PROBLEM STATEMENT</vt:lpstr>
      <vt:lpstr>DATASET DETAILS</vt:lpstr>
      <vt:lpstr>Steps involved</vt:lpstr>
      <vt:lpstr>        Tools  used            </vt:lpstr>
      <vt:lpstr>1 - What are the cities and countries with the highest and lowest costs of living?</vt:lpstr>
      <vt:lpstr>2 - What are the major cost components contributing to the overall cost of living in a region?</vt:lpstr>
      <vt:lpstr>3 – How do factors like average salary, housing costs, and transportation expenses correlate with the cost of living?  (A)</vt:lpstr>
      <vt:lpstr>(B)</vt:lpstr>
      <vt:lpstr>4 - Are there any trends or patterns in the data that can help individuals and organizations make strategic decisions?  (A)</vt:lpstr>
      <vt:lpstr>(B)</vt:lpstr>
      <vt:lpstr>(C)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Cost of Living Analysis   Thakur Aryan singh </dc:title>
  <dc:subject/>
  <dc:creator>Aryan Singh</dc:creator>
  <cp:lastModifiedBy>Aryan Singh</cp:lastModifiedBy>
  <cp:revision>1</cp:revision>
  <dcterms:created xsi:type="dcterms:W3CDTF">2024-05-29T15:11:19Z</dcterms:created>
  <dcterms:modified xsi:type="dcterms:W3CDTF">2024-05-29T17:39:21Z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