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Helios" charset="1" panose="020B0504020202020204"/>
      <p:regular r:id="rId17"/>
    </p:embeddedFont>
    <p:embeddedFont>
      <p:font typeface="Klein Bold" charset="1" panose="02000503060000020004"/>
      <p:regular r:id="rId18"/>
    </p:embeddedFont>
    <p:embeddedFont>
      <p:font typeface="Telegraf" charset="1" panose="00000500000000000000"/>
      <p:regular r:id="rId19"/>
    </p:embeddedFont>
    <p:embeddedFont>
      <p:font typeface="Helios Bold" charset="1" panose="020B0704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 Id="rId3" Target="../media/image3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 Id="rId3" Target="../media/image3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533243"/>
            <a:ext cx="4702618" cy="1803372"/>
            <a:chOff x="0" y="0"/>
            <a:chExt cx="6270157" cy="2404496"/>
          </a:xfrm>
        </p:grpSpPr>
        <p:sp>
          <p:nvSpPr>
            <p:cNvPr name="Freeform 4" id="4"/>
            <p:cNvSpPr/>
            <p:nvPr/>
          </p:nvSpPr>
          <p:spPr>
            <a:xfrm flipH="false" flipV="false" rot="0">
              <a:off x="0" y="790125"/>
              <a:ext cx="785282" cy="824246"/>
            </a:xfrm>
            <a:custGeom>
              <a:avLst/>
              <a:gdLst/>
              <a:ahLst/>
              <a:cxnLst/>
              <a:rect r="r" b="b" t="t" l="l"/>
              <a:pathLst>
                <a:path h="824246" w="785282">
                  <a:moveTo>
                    <a:pt x="0" y="0"/>
                  </a:moveTo>
                  <a:lnTo>
                    <a:pt x="785282" y="0"/>
                  </a:lnTo>
                  <a:lnTo>
                    <a:pt x="785282" y="824246"/>
                  </a:lnTo>
                  <a:lnTo>
                    <a:pt x="0" y="824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119714" y="-123825"/>
              <a:ext cx="5150443" cy="2528321"/>
            </a:xfrm>
            <a:prstGeom prst="rect">
              <a:avLst/>
            </a:prstGeom>
          </p:spPr>
          <p:txBody>
            <a:bodyPr anchor="t" rtlCol="false" tIns="0" lIns="0" bIns="0" rIns="0">
              <a:spAutoFit/>
            </a:bodyPr>
            <a:lstStyle/>
            <a:p>
              <a:pPr algn="l">
                <a:lnSpc>
                  <a:spcPts val="7701"/>
                </a:lnSpc>
                <a:spcBef>
                  <a:spcPct val="0"/>
                </a:spcBef>
              </a:pPr>
              <a:r>
                <a:rPr lang="en-US" sz="5501">
                  <a:solidFill>
                    <a:srgbClr val="F4F4F4"/>
                  </a:solidFill>
                  <a:latin typeface="Helios"/>
                  <a:ea typeface="Helios"/>
                  <a:cs typeface="Helios"/>
                  <a:sym typeface="Helios"/>
                </a:rPr>
                <a:t>AI END SEMESTER</a:t>
              </a:r>
            </a:p>
          </p:txBody>
        </p:sp>
      </p:grpSp>
      <p:sp>
        <p:nvSpPr>
          <p:cNvPr name="Freeform 6" id="6"/>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9144000" y="479078"/>
            <a:ext cx="8115300" cy="9328844"/>
            <a:chOff x="0" y="0"/>
            <a:chExt cx="10820400" cy="12438459"/>
          </a:xfrm>
        </p:grpSpPr>
        <p:sp>
          <p:nvSpPr>
            <p:cNvPr name="TextBox 9" id="9"/>
            <p:cNvSpPr txBox="true"/>
            <p:nvPr/>
          </p:nvSpPr>
          <p:spPr>
            <a:xfrm rot="0">
              <a:off x="0" y="-9525"/>
              <a:ext cx="10820400" cy="5953125"/>
            </a:xfrm>
            <a:prstGeom prst="rect">
              <a:avLst/>
            </a:prstGeom>
          </p:spPr>
          <p:txBody>
            <a:bodyPr anchor="t" rtlCol="false" tIns="0" lIns="0" bIns="0" rIns="0">
              <a:spAutoFit/>
            </a:bodyPr>
            <a:lstStyle/>
            <a:p>
              <a:pPr algn="l">
                <a:lnSpc>
                  <a:spcPts val="11759"/>
                </a:lnSpc>
              </a:pPr>
              <a:r>
                <a:rPr lang="en-US" sz="9799" b="true">
                  <a:solidFill>
                    <a:srgbClr val="2A2E3A"/>
                  </a:solidFill>
                  <a:latin typeface="Klein Bold"/>
                  <a:ea typeface="Klein Bold"/>
                  <a:cs typeface="Klein Bold"/>
                  <a:sym typeface="Klein Bold"/>
                </a:rPr>
                <a:t>TRAFFIC VOLUME PREDICTION</a:t>
              </a:r>
            </a:p>
          </p:txBody>
        </p:sp>
        <p:sp>
          <p:nvSpPr>
            <p:cNvPr name="TextBox 10" id="10"/>
            <p:cNvSpPr txBox="true"/>
            <p:nvPr/>
          </p:nvSpPr>
          <p:spPr>
            <a:xfrm rot="0">
              <a:off x="0" y="6171008"/>
              <a:ext cx="10498974" cy="6267452"/>
            </a:xfrm>
            <a:prstGeom prst="rect">
              <a:avLst/>
            </a:prstGeom>
          </p:spPr>
          <p:txBody>
            <a:bodyPr anchor="t" rtlCol="false" tIns="0" lIns="0" bIns="0" rIns="0">
              <a:spAutoFit/>
            </a:bodyPr>
            <a:lstStyle/>
            <a:p>
              <a:pPr algn="l">
                <a:lnSpc>
                  <a:spcPts val="6299"/>
                </a:lnSpc>
              </a:pPr>
              <a:r>
                <a:rPr lang="en-US" sz="4499">
                  <a:solidFill>
                    <a:srgbClr val="2A2E3A"/>
                  </a:solidFill>
                  <a:latin typeface="Helios"/>
                  <a:ea typeface="Helios"/>
                  <a:cs typeface="Helios"/>
                  <a:sym typeface="Helios"/>
                </a:rPr>
                <a:t>ANUSHKA GAUR --43</a:t>
              </a:r>
            </a:p>
            <a:p>
              <a:pPr algn="l">
                <a:lnSpc>
                  <a:spcPts val="6299"/>
                </a:lnSpc>
              </a:pPr>
              <a:r>
                <a:rPr lang="en-US" sz="4499">
                  <a:solidFill>
                    <a:srgbClr val="2A2E3A"/>
                  </a:solidFill>
                  <a:latin typeface="Helios"/>
                  <a:ea typeface="Helios"/>
                  <a:cs typeface="Helios"/>
                  <a:sym typeface="Helios"/>
                </a:rPr>
                <a:t>AYOUSH BHATNAGAR--62</a:t>
              </a:r>
            </a:p>
            <a:p>
              <a:pPr algn="l">
                <a:lnSpc>
                  <a:spcPts val="6299"/>
                </a:lnSpc>
              </a:pPr>
              <a:r>
                <a:rPr lang="en-US" sz="4499">
                  <a:solidFill>
                    <a:srgbClr val="2A2E3A"/>
                  </a:solidFill>
                  <a:latin typeface="Helios"/>
                  <a:ea typeface="Helios"/>
                  <a:cs typeface="Helios"/>
                  <a:sym typeface="Helios"/>
                </a:rPr>
                <a:t>AKSHAT SANDILYA--25</a:t>
              </a:r>
            </a:p>
            <a:p>
              <a:pPr algn="l">
                <a:lnSpc>
                  <a:spcPts val="6299"/>
                </a:lnSpc>
              </a:pPr>
              <a:r>
                <a:rPr lang="en-US" sz="4499">
                  <a:solidFill>
                    <a:srgbClr val="2A2E3A"/>
                  </a:solidFill>
                  <a:latin typeface="Helios"/>
                  <a:ea typeface="Helios"/>
                  <a:cs typeface="Helios"/>
                  <a:sym typeface="Helios"/>
                </a:rPr>
                <a:t>ABHISHEK KUMAR SINGH --09</a:t>
              </a:r>
            </a:p>
            <a:p>
              <a:pPr algn="l">
                <a:lnSpc>
                  <a:spcPts val="6299"/>
                </a:lnSpc>
              </a:pPr>
              <a:r>
                <a:rPr lang="en-US" sz="4499">
                  <a:solidFill>
                    <a:srgbClr val="2A2E3A"/>
                  </a:solidFill>
                  <a:latin typeface="Helios"/>
                  <a:ea typeface="Helios"/>
                  <a:cs typeface="Helios"/>
                  <a:sym typeface="Helios"/>
                </a:rPr>
                <a:t>AVIGAN SHARMA--02</a:t>
              </a:r>
            </a:p>
          </p:txBody>
        </p:sp>
      </p:grpSp>
      <p:grpSp>
        <p:nvGrpSpPr>
          <p:cNvPr name="Group 11" id="11"/>
          <p:cNvGrpSpPr/>
          <p:nvPr/>
        </p:nvGrpSpPr>
        <p:grpSpPr>
          <a:xfrm rot="0">
            <a:off x="-286268" y="0"/>
            <a:ext cx="3666277" cy="488442"/>
            <a:chOff x="0" y="0"/>
            <a:chExt cx="4888369" cy="651256"/>
          </a:xfrm>
        </p:grpSpPr>
        <p:grpSp>
          <p:nvGrpSpPr>
            <p:cNvPr name="Group 12" id="12"/>
            <p:cNvGrpSpPr/>
            <p:nvPr/>
          </p:nvGrpSpPr>
          <p:grpSpPr>
            <a:xfrm rot="0">
              <a:off x="803485" y="0"/>
              <a:ext cx="4084884" cy="594902"/>
              <a:chOff x="0" y="0"/>
              <a:chExt cx="806891" cy="117512"/>
            </a:xfrm>
          </p:grpSpPr>
          <p:sp>
            <p:nvSpPr>
              <p:cNvPr name="Freeform 13" id="13"/>
              <p:cNvSpPr/>
              <p:nvPr/>
            </p:nvSpPr>
            <p:spPr>
              <a:xfrm flipH="false" flipV="false" rot="0">
                <a:off x="0" y="0"/>
                <a:ext cx="806891" cy="117512"/>
              </a:xfrm>
              <a:custGeom>
                <a:avLst/>
                <a:gdLst/>
                <a:ahLst/>
                <a:cxnLst/>
                <a:rect r="r" b="b" t="t" l="l"/>
                <a:pathLst>
                  <a:path h="117512" w="806891">
                    <a:moveTo>
                      <a:pt x="58756" y="0"/>
                    </a:moveTo>
                    <a:lnTo>
                      <a:pt x="748135" y="0"/>
                    </a:lnTo>
                    <a:cubicBezTo>
                      <a:pt x="780585" y="0"/>
                      <a:pt x="806891" y="26306"/>
                      <a:pt x="806891" y="58756"/>
                    </a:cubicBezTo>
                    <a:lnTo>
                      <a:pt x="806891" y="58756"/>
                    </a:lnTo>
                    <a:cubicBezTo>
                      <a:pt x="806891" y="91206"/>
                      <a:pt x="780585" y="117512"/>
                      <a:pt x="748135" y="117512"/>
                    </a:cubicBezTo>
                    <a:lnTo>
                      <a:pt x="58756" y="117512"/>
                    </a:lnTo>
                    <a:cubicBezTo>
                      <a:pt x="26306" y="117512"/>
                      <a:pt x="0" y="91206"/>
                      <a:pt x="0" y="58756"/>
                    </a:cubicBezTo>
                    <a:lnTo>
                      <a:pt x="0" y="58756"/>
                    </a:lnTo>
                    <a:cubicBezTo>
                      <a:pt x="0" y="26306"/>
                      <a:pt x="26306" y="0"/>
                      <a:pt x="58756" y="0"/>
                    </a:cubicBezTo>
                    <a:close/>
                  </a:path>
                </a:pathLst>
              </a:custGeom>
              <a:solidFill>
                <a:srgbClr val="F4F4F4"/>
              </a:solidFill>
              <a:ln cap="rnd">
                <a:noFill/>
                <a:prstDash val="solid"/>
                <a:round/>
              </a:ln>
            </p:spPr>
          </p:sp>
          <p:sp>
            <p:nvSpPr>
              <p:cNvPr name="TextBox 14" id="14"/>
              <p:cNvSpPr txBox="true"/>
              <p:nvPr/>
            </p:nvSpPr>
            <p:spPr>
              <a:xfrm>
                <a:off x="0" y="-47625"/>
                <a:ext cx="806891" cy="165137"/>
              </a:xfrm>
              <a:prstGeom prst="rect">
                <a:avLst/>
              </a:prstGeom>
            </p:spPr>
            <p:txBody>
              <a:bodyPr anchor="ctr" rtlCol="false" tIns="127000" lIns="127000" bIns="127000" rIns="127000"/>
              <a:lstStyle/>
              <a:p>
                <a:pPr algn="ctr">
                  <a:lnSpc>
                    <a:spcPts val="2100"/>
                  </a:lnSpc>
                </a:pPr>
                <a:r>
                  <a:rPr lang="en-US" sz="1500">
                    <a:solidFill>
                      <a:srgbClr val="2A2E3A"/>
                    </a:solidFill>
                    <a:latin typeface="Telegraf"/>
                    <a:ea typeface="Telegraf"/>
                    <a:cs typeface="Telegraf"/>
                    <a:sym typeface="Telegraf"/>
                  </a:rPr>
                  <a:t>Information available in audio.</a:t>
                </a:r>
              </a:p>
            </p:txBody>
          </p:sp>
        </p:grpSp>
        <p:grpSp>
          <p:nvGrpSpPr>
            <p:cNvPr name="Group 15" id="15"/>
            <p:cNvGrpSpPr/>
            <p:nvPr/>
          </p:nvGrpSpPr>
          <p:grpSpPr>
            <a:xfrm rot="0">
              <a:off x="0" y="0"/>
              <a:ext cx="651256" cy="65125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4F4"/>
              </a:solidFill>
              <a:ln cap="sq">
                <a:noFill/>
                <a:prstDash val="solid"/>
                <a:miter/>
              </a:ln>
            </p:spPr>
          </p:sp>
          <p:sp>
            <p:nvSpPr>
              <p:cNvPr name="TextBox 17" id="17"/>
              <p:cNvSpPr txBox="true"/>
              <p:nvPr/>
            </p:nvSpPr>
            <p:spPr>
              <a:xfrm>
                <a:off x="76200" y="47625"/>
                <a:ext cx="660400" cy="688975"/>
              </a:xfrm>
              <a:prstGeom prst="rect">
                <a:avLst/>
              </a:prstGeom>
            </p:spPr>
            <p:txBody>
              <a:bodyPr anchor="ctr" rtlCol="false" tIns="28893" lIns="28893" bIns="28893" rIns="28893"/>
              <a:lstStyle/>
              <a:p>
                <a:pPr algn="ctr">
                  <a:lnSpc>
                    <a:spcPts val="2067"/>
                  </a:lnSpc>
                </a:pPr>
              </a:p>
            </p:txBody>
          </p:sp>
        </p:grpSp>
        <p:sp>
          <p:nvSpPr>
            <p:cNvPr name="Freeform 18" id="18"/>
            <p:cNvSpPr/>
            <p:nvPr/>
          </p:nvSpPr>
          <p:spPr>
            <a:xfrm flipH="false" flipV="false" rot="0">
              <a:off x="192570" y="192570"/>
              <a:ext cx="266117" cy="266117"/>
            </a:xfrm>
            <a:custGeom>
              <a:avLst/>
              <a:gdLst/>
              <a:ahLst/>
              <a:cxnLst/>
              <a:rect r="r" b="b" t="t" l="l"/>
              <a:pathLst>
                <a:path h="266117" w="266117">
                  <a:moveTo>
                    <a:pt x="0" y="0"/>
                  </a:moveTo>
                  <a:lnTo>
                    <a:pt x="266116" y="0"/>
                  </a:lnTo>
                  <a:lnTo>
                    <a:pt x="266116" y="266116"/>
                  </a:lnTo>
                  <a:lnTo>
                    <a:pt x="0" y="2661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7084"/>
            <a:ext cx="9513332" cy="10052831"/>
          </a:xfrm>
          <a:custGeom>
            <a:avLst/>
            <a:gdLst/>
            <a:ahLst/>
            <a:cxnLst/>
            <a:rect r="r" b="b" t="t" l="l"/>
            <a:pathLst>
              <a:path h="10052831" w="9513332">
                <a:moveTo>
                  <a:pt x="0" y="0"/>
                </a:moveTo>
                <a:lnTo>
                  <a:pt x="9513332" y="0"/>
                </a:lnTo>
                <a:lnTo>
                  <a:pt x="9513332" y="10052832"/>
                </a:lnTo>
                <a:lnTo>
                  <a:pt x="0" y="10052832"/>
                </a:lnTo>
                <a:lnTo>
                  <a:pt x="0" y="0"/>
                </a:lnTo>
                <a:close/>
              </a:path>
            </a:pathLst>
          </a:custGeom>
          <a:blipFill>
            <a:blip r:embed="rId2"/>
            <a:stretch>
              <a:fillRect l="-1968" t="0" r="-1968" b="0"/>
            </a:stretch>
          </a:blipFill>
        </p:spPr>
      </p:sp>
      <p:sp>
        <p:nvSpPr>
          <p:cNvPr name="Freeform 3" id="3"/>
          <p:cNvSpPr/>
          <p:nvPr/>
        </p:nvSpPr>
        <p:spPr>
          <a:xfrm flipH="false" flipV="false" rot="0">
            <a:off x="7490653" y="117084"/>
            <a:ext cx="10265538" cy="10052831"/>
          </a:xfrm>
          <a:custGeom>
            <a:avLst/>
            <a:gdLst/>
            <a:ahLst/>
            <a:cxnLst/>
            <a:rect r="r" b="b" t="t" l="l"/>
            <a:pathLst>
              <a:path h="10052831" w="10265538">
                <a:moveTo>
                  <a:pt x="0" y="0"/>
                </a:moveTo>
                <a:lnTo>
                  <a:pt x="10265538" y="0"/>
                </a:lnTo>
                <a:lnTo>
                  <a:pt x="10265538" y="10052832"/>
                </a:lnTo>
                <a:lnTo>
                  <a:pt x="0" y="10052832"/>
                </a:lnTo>
                <a:lnTo>
                  <a:pt x="0" y="0"/>
                </a:lnTo>
                <a:close/>
              </a:path>
            </a:pathLst>
          </a:custGeom>
          <a:blipFill>
            <a:blip r:embed="rId3"/>
            <a:stretch>
              <a:fillRect l="0" t="-7397" r="0" b="-2997"/>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48268" y="980756"/>
            <a:ext cx="13991465" cy="2356254"/>
            <a:chOff x="0" y="0"/>
            <a:chExt cx="18655286" cy="3141672"/>
          </a:xfrm>
        </p:grpSpPr>
        <p:sp>
          <p:nvSpPr>
            <p:cNvPr name="TextBox 3" id="3"/>
            <p:cNvSpPr txBox="true"/>
            <p:nvPr/>
          </p:nvSpPr>
          <p:spPr>
            <a:xfrm rot="0">
              <a:off x="0" y="-76200"/>
              <a:ext cx="18655286" cy="1494367"/>
            </a:xfrm>
            <a:prstGeom prst="rect">
              <a:avLst/>
            </a:prstGeom>
          </p:spPr>
          <p:txBody>
            <a:bodyPr anchor="t" rtlCol="false" tIns="0" lIns="0" bIns="0" rIns="0">
              <a:spAutoFit/>
            </a:bodyPr>
            <a:lstStyle/>
            <a:p>
              <a:pPr algn="ctr">
                <a:lnSpc>
                  <a:spcPts val="9099"/>
                </a:lnSpc>
              </a:pPr>
              <a:r>
                <a:rPr lang="en-US" b="true" sz="6999">
                  <a:solidFill>
                    <a:srgbClr val="2A2E3A"/>
                  </a:solidFill>
                  <a:latin typeface="Klein Bold"/>
                  <a:ea typeface="Klein Bold"/>
                  <a:cs typeface="Klein Bold"/>
                  <a:sym typeface="Klein Bold"/>
                </a:rPr>
                <a:t>THANK YOU </a:t>
              </a:r>
            </a:p>
          </p:txBody>
        </p:sp>
        <p:sp>
          <p:nvSpPr>
            <p:cNvPr name="TextBox 4" id="4"/>
            <p:cNvSpPr txBox="true"/>
            <p:nvPr/>
          </p:nvSpPr>
          <p:spPr>
            <a:xfrm rot="0">
              <a:off x="0" y="1749325"/>
              <a:ext cx="18655286" cy="1392347"/>
            </a:xfrm>
            <a:prstGeom prst="rect">
              <a:avLst/>
            </a:prstGeom>
          </p:spPr>
          <p:txBody>
            <a:bodyPr anchor="t" rtlCol="false" tIns="0" lIns="0" bIns="0" rIns="0">
              <a:spAutoFit/>
            </a:bodyPr>
            <a:lstStyle/>
            <a:p>
              <a:pPr algn="ctr" marL="0" indent="0" lvl="0">
                <a:lnSpc>
                  <a:spcPts val="8679"/>
                </a:lnSpc>
                <a:spcBef>
                  <a:spcPct val="0"/>
                </a:spcBef>
              </a:pPr>
              <a:r>
                <a:rPr lang="en-US" b="true" sz="6199">
                  <a:solidFill>
                    <a:srgbClr val="2A2E3A"/>
                  </a:solidFill>
                  <a:latin typeface="Helios Bold"/>
                  <a:ea typeface="Helios Bold"/>
                  <a:cs typeface="Helios Bold"/>
                  <a:sym typeface="Helios Bold"/>
                </a:rPr>
                <a:t>SIGNING OFF </a:t>
              </a:r>
            </a:p>
          </p:txBody>
        </p:sp>
      </p:grpSp>
      <p:sp>
        <p:nvSpPr>
          <p:cNvPr name="Freeform 5" id="5"/>
          <p:cNvSpPr/>
          <p:nvPr/>
        </p:nvSpPr>
        <p:spPr>
          <a:xfrm flipH="false" flipV="false" rot="0">
            <a:off x="0" y="4157535"/>
            <a:ext cx="18288000" cy="7229439"/>
          </a:xfrm>
          <a:custGeom>
            <a:avLst/>
            <a:gdLst/>
            <a:ahLst/>
            <a:cxnLst/>
            <a:rect r="r" b="b" t="t" l="l"/>
            <a:pathLst>
              <a:path h="7229439" w="18288000">
                <a:moveTo>
                  <a:pt x="0" y="0"/>
                </a:moveTo>
                <a:lnTo>
                  <a:pt x="18288000" y="0"/>
                </a:lnTo>
                <a:lnTo>
                  <a:pt x="18288000" y="7229439"/>
                </a:lnTo>
                <a:lnTo>
                  <a:pt x="0" y="7229439"/>
                </a:lnTo>
                <a:lnTo>
                  <a:pt x="0" y="0"/>
                </a:lnTo>
                <a:close/>
              </a:path>
            </a:pathLst>
          </a:custGeom>
          <a:blipFill>
            <a:blip r:embed="rId2">
              <a:extLst>
                <a:ext uri="{96DAC541-7B7A-43D3-8B79-37D633B846F1}">
                  <asvg:svgBlip xmlns:asvg="http://schemas.microsoft.com/office/drawing/2016/SVG/main" r:embed="rId3"/>
                </a:ext>
              </a:extLst>
            </a:blip>
            <a:stretch>
              <a:fillRect l="0" t="-42120" r="0" b="0"/>
            </a:stretch>
          </a:blipFill>
        </p:spPr>
      </p:sp>
      <p:sp>
        <p:nvSpPr>
          <p:cNvPr name="Freeform 6" id="6"/>
          <p:cNvSpPr/>
          <p:nvPr/>
        </p:nvSpPr>
        <p:spPr>
          <a:xfrm flipH="false" flipV="false" rot="0">
            <a:off x="91608" y="4210267"/>
            <a:ext cx="937092" cy="1247944"/>
          </a:xfrm>
          <a:custGeom>
            <a:avLst/>
            <a:gdLst/>
            <a:ahLst/>
            <a:cxnLst/>
            <a:rect r="r" b="b" t="t" l="l"/>
            <a:pathLst>
              <a:path h="1247944" w="937092">
                <a:moveTo>
                  <a:pt x="0" y="0"/>
                </a:moveTo>
                <a:lnTo>
                  <a:pt x="937092" y="0"/>
                </a:lnTo>
                <a:lnTo>
                  <a:pt x="937092" y="1247943"/>
                </a:lnTo>
                <a:lnTo>
                  <a:pt x="0" y="12479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5458210"/>
            <a:ext cx="880367" cy="1247944"/>
          </a:xfrm>
          <a:custGeom>
            <a:avLst/>
            <a:gdLst/>
            <a:ahLst/>
            <a:cxnLst/>
            <a:rect r="r" b="b" t="t" l="l"/>
            <a:pathLst>
              <a:path h="1247944" w="880367">
                <a:moveTo>
                  <a:pt x="0" y="0"/>
                </a:moveTo>
                <a:lnTo>
                  <a:pt x="880367" y="0"/>
                </a:lnTo>
                <a:lnTo>
                  <a:pt x="880367" y="1247944"/>
                </a:lnTo>
                <a:lnTo>
                  <a:pt x="0" y="12479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04059" y="4940618"/>
            <a:ext cx="14215027" cy="1727804"/>
          </a:xfrm>
          <a:prstGeom prst="rect">
            <a:avLst/>
          </a:prstGeom>
        </p:spPr>
        <p:txBody>
          <a:bodyPr anchor="t" rtlCol="false" tIns="0" lIns="0" bIns="0" rIns="0">
            <a:spAutoFit/>
          </a:bodyPr>
          <a:lstStyle/>
          <a:p>
            <a:pPr algn="ctr">
              <a:lnSpc>
                <a:spcPts val="6763"/>
              </a:lnSpc>
            </a:pPr>
            <a:r>
              <a:rPr lang="en-US" sz="5202" b="true">
                <a:solidFill>
                  <a:srgbClr val="000000"/>
                </a:solidFill>
                <a:latin typeface="Helios Bold"/>
                <a:ea typeface="Helios Bold"/>
                <a:cs typeface="Helios Bold"/>
                <a:sym typeface="Helios Bold"/>
              </a:rPr>
              <a:t>HOD-REKHA KASHYAP MAM </a:t>
            </a:r>
          </a:p>
          <a:p>
            <a:pPr algn="ctr">
              <a:lnSpc>
                <a:spcPts val="6763"/>
              </a:lnSpc>
              <a:spcBef>
                <a:spcPct val="0"/>
              </a:spcBef>
            </a:pPr>
            <a:r>
              <a:rPr lang="en-US" b="true" sz="5202">
                <a:solidFill>
                  <a:srgbClr val="000000"/>
                </a:solidFill>
                <a:latin typeface="Helios Bold"/>
                <a:ea typeface="Helios Bold"/>
                <a:cs typeface="Helios Bold"/>
                <a:sym typeface="Helios Bold"/>
              </a:rPr>
              <a:t>FACULTY -BIKKI SIR</a:t>
            </a:r>
          </a:p>
        </p:txBody>
      </p:sp>
      <p:sp>
        <p:nvSpPr>
          <p:cNvPr name="TextBox 9" id="9"/>
          <p:cNvSpPr txBox="true"/>
          <p:nvPr/>
        </p:nvSpPr>
        <p:spPr>
          <a:xfrm rot="0">
            <a:off x="0" y="7461739"/>
            <a:ext cx="17476839" cy="2428875"/>
          </a:xfrm>
          <a:prstGeom prst="rect">
            <a:avLst/>
          </a:prstGeom>
        </p:spPr>
        <p:txBody>
          <a:bodyPr anchor="t" rtlCol="false" tIns="0" lIns="0" bIns="0" rIns="0">
            <a:spAutoFit/>
          </a:bodyPr>
          <a:lstStyle/>
          <a:p>
            <a:pPr algn="ctr">
              <a:lnSpc>
                <a:spcPts val="3899"/>
              </a:lnSpc>
              <a:spcBef>
                <a:spcPct val="0"/>
              </a:spcBef>
            </a:pPr>
            <a:r>
              <a:rPr lang="en-US" sz="2999">
                <a:solidFill>
                  <a:srgbClr val="000000"/>
                </a:solidFill>
                <a:latin typeface="Helios"/>
                <a:ea typeface="Helios"/>
                <a:cs typeface="Helios"/>
                <a:sym typeface="Helios"/>
              </a:rPr>
              <a:t>We extend our heartfelt gratitude to everyone who contributed to the success of our project and supported us throughout this journey. Special thanks to our mentors, faculty members, teammates, and organizers of the expo for providing us with this valuable opportunity. Your guidance, encouragement, and support played a crucial role in making this project a success. We are truly grateful.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60000">
            <a:off x="9525" y="0"/>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66675"/>
              <a:ext cx="4816593" cy="1782266"/>
            </a:xfrm>
            <a:prstGeom prst="rect">
              <a:avLst/>
            </a:prstGeom>
          </p:spPr>
          <p:txBody>
            <a:bodyPr anchor="ctr" rtlCol="false" tIns="50800" lIns="50800" bIns="50800" rIns="50800"/>
            <a:lstStyle/>
            <a:p>
              <a:pPr algn="ctr">
                <a:lnSpc>
                  <a:spcPts val="3639"/>
                </a:lnSpc>
              </a:pPr>
            </a:p>
          </p:txBody>
        </p:sp>
      </p:grpSp>
      <p:graphicFrame>
        <p:nvGraphicFramePr>
          <p:cNvPr name="Table 7" id="7"/>
          <p:cNvGraphicFramePr>
            <a:graphicFrameLocks noGrp="true"/>
          </p:cNvGraphicFramePr>
          <p:nvPr/>
        </p:nvGraphicFramePr>
        <p:xfrm>
          <a:off x="2035380" y="4645343"/>
          <a:ext cx="6604347" cy="4562981"/>
        </p:xfrm>
        <a:graphic>
          <a:graphicData uri="http://schemas.openxmlformats.org/drawingml/2006/table">
            <a:tbl>
              <a:tblPr/>
              <a:tblGrid>
                <a:gridCol w="5219898"/>
                <a:gridCol w="1384449"/>
              </a:tblGrid>
              <a:tr h="827611">
                <a:tc>
                  <a:txBody>
                    <a:bodyPr anchor="t" rtlCol="false"/>
                    <a:lstStyle/>
                    <a:p>
                      <a:pPr algn="l">
                        <a:lnSpc>
                          <a:spcPts val="3639"/>
                        </a:lnSpc>
                        <a:defRPr/>
                      </a:pPr>
                      <a:r>
                        <a:rPr lang="en-US" sz="2599">
                          <a:solidFill>
                            <a:srgbClr val="2A2E3A"/>
                          </a:solidFill>
                          <a:latin typeface="Helios"/>
                          <a:ea typeface="Helios"/>
                          <a:cs typeface="Helios"/>
                          <a:sym typeface="Helios"/>
                        </a:rPr>
                        <a:t>OBJECTIVE</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b="true">
                          <a:solidFill>
                            <a:srgbClr val="718BAB"/>
                          </a:solidFill>
                          <a:latin typeface="Helios Bold"/>
                          <a:ea typeface="Helios Bold"/>
                          <a:cs typeface="Helios Bold"/>
                          <a:sym typeface="Helios Bold"/>
                        </a:rPr>
                        <a:t>3</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DATA COLLECTION </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b="true">
                          <a:solidFill>
                            <a:srgbClr val="718BAB"/>
                          </a:solidFill>
                          <a:latin typeface="Helios Bold"/>
                          <a:ea typeface="Helios Bold"/>
                          <a:cs typeface="Helios Bold"/>
                          <a:sym typeface="Helios Bold"/>
                        </a:rPr>
                        <a:t>4</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FEATURE DESIGNING </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b="true">
                          <a:solidFill>
                            <a:srgbClr val="718BAB"/>
                          </a:solidFill>
                          <a:latin typeface="Helios Bold"/>
                          <a:ea typeface="Helios Bold"/>
                          <a:cs typeface="Helios Bold"/>
                          <a:sym typeface="Helios Bold"/>
                        </a:rPr>
                        <a:t>5</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DATA PROCESSING </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3640"/>
                        </a:lnSpc>
                        <a:defRPr/>
                      </a:pPr>
                      <a:r>
                        <a:rPr lang="en-US" sz="2600" b="true">
                          <a:solidFill>
                            <a:srgbClr val="718BAB"/>
                          </a:solidFill>
                          <a:latin typeface="Helios Bold"/>
                          <a:ea typeface="Helios Bold"/>
                          <a:cs typeface="Helios Bold"/>
                          <a:sym typeface="Helios Bold"/>
                        </a:rPr>
                        <a:t>6</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1238250">
                <a:tc>
                  <a:txBody>
                    <a:bodyPr anchor="t" rtlCol="false"/>
                    <a:lstStyle/>
                    <a:p>
                      <a:pPr algn="l">
                        <a:lnSpc>
                          <a:spcPts val="3639"/>
                        </a:lnSpc>
                        <a:defRPr/>
                      </a:pPr>
                      <a:r>
                        <a:rPr lang="en-US" sz="2599">
                          <a:solidFill>
                            <a:srgbClr val="2A2E3A"/>
                          </a:solidFill>
                          <a:latin typeface="Helios"/>
                          <a:ea typeface="Helios"/>
                          <a:cs typeface="Helios"/>
                          <a:sym typeface="Helios"/>
                        </a:rPr>
                        <a:t>MODEL BUILDING AND EVALUATION</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718BAB"/>
                          </a:solidFill>
                          <a:latin typeface="Helios Bold"/>
                          <a:ea typeface="Helios Bold"/>
                          <a:cs typeface="Helios Bold"/>
                          <a:sym typeface="Helios Bold"/>
                        </a:rPr>
                        <a:t>7</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graphicFrame>
        <p:nvGraphicFramePr>
          <p:cNvPr name="Table 8" id="8"/>
          <p:cNvGraphicFramePr>
            <a:graphicFrameLocks noGrp="true"/>
          </p:cNvGraphicFramePr>
          <p:nvPr/>
        </p:nvGraphicFramePr>
        <p:xfrm>
          <a:off x="9647029" y="4645343"/>
          <a:ext cx="6604347" cy="4157105"/>
        </p:xfrm>
        <a:graphic>
          <a:graphicData uri="http://schemas.openxmlformats.org/drawingml/2006/table">
            <a:tbl>
              <a:tblPr/>
              <a:tblGrid>
                <a:gridCol w="5219898"/>
                <a:gridCol w="1384449"/>
              </a:tblGrid>
              <a:tr h="832373">
                <a:tc>
                  <a:txBody>
                    <a:bodyPr anchor="t" rtlCol="false"/>
                    <a:lstStyle/>
                    <a:p>
                      <a:pPr algn="l">
                        <a:lnSpc>
                          <a:spcPts val="3639"/>
                        </a:lnSpc>
                        <a:defRPr/>
                      </a:pPr>
                      <a:r>
                        <a:rPr lang="en-US" sz="2599">
                          <a:solidFill>
                            <a:srgbClr val="2A2E3A"/>
                          </a:solidFill>
                          <a:latin typeface="Helios"/>
                          <a:ea typeface="Helios"/>
                          <a:cs typeface="Helios"/>
                          <a:sym typeface="Helios"/>
                        </a:rPr>
                        <a:t>VISUALISATION AND INSIGHTS</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718BAB"/>
                          </a:solidFill>
                          <a:latin typeface="Helios Bold"/>
                          <a:ea typeface="Helios Bold"/>
                          <a:cs typeface="Helios Bold"/>
                          <a:sym typeface="Helios Bold"/>
                        </a:rPr>
                        <a:t>8</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CODE</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718BAB"/>
                          </a:solidFill>
                          <a:latin typeface="Helios Bold"/>
                          <a:ea typeface="Helios Bold"/>
                          <a:cs typeface="Helios Bold"/>
                          <a:sym typeface="Helios Bold"/>
                        </a:rPr>
                        <a:t>9</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SNAPS</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r>
                        <a:rPr lang="en-US" sz="2600" b="true">
                          <a:solidFill>
                            <a:srgbClr val="718BAB"/>
                          </a:solidFill>
                          <a:latin typeface="Helios Bold"/>
                          <a:ea typeface="Helios Bold"/>
                          <a:cs typeface="Helios Bold"/>
                          <a:sym typeface="Helios Bold"/>
                        </a:rPr>
                        <a:t>10</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32373">
                <a:tc>
                  <a:txBody>
                    <a:bodyPr anchor="t" rtlCol="false"/>
                    <a:lstStyle/>
                    <a:p>
                      <a:pPr algn="l">
                        <a:lnSpc>
                          <a:spcPts val="3639"/>
                        </a:lnSpc>
                        <a:defRPr/>
                      </a:pPr>
                      <a:r>
                        <a:rPr lang="en-US" sz="2599">
                          <a:solidFill>
                            <a:srgbClr val="2A2E3A"/>
                          </a:solidFill>
                          <a:latin typeface="Helios"/>
                          <a:ea typeface="Helios"/>
                          <a:cs typeface="Helios"/>
                          <a:sym typeface="Helios"/>
                        </a:rPr>
                        <a:t>SIGNING OUT </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827611">
                <a:tc>
                  <a:txBody>
                    <a:bodyPr anchor="t" rtlCol="false"/>
                    <a:lstStyle/>
                    <a:p>
                      <a:pPr algn="l">
                        <a:lnSpc>
                          <a:spcPts val="3639"/>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3640"/>
                        </a:lnSpc>
                        <a:defRPr/>
                      </a:pP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sp>
        <p:nvSpPr>
          <p:cNvPr name="Freeform 9" id="9"/>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5848914" y="2211543"/>
            <a:ext cx="4968578" cy="1334138"/>
          </a:xfrm>
          <a:prstGeom prst="rect">
            <a:avLst/>
          </a:prstGeom>
        </p:spPr>
        <p:txBody>
          <a:bodyPr anchor="t" rtlCol="false" tIns="0" lIns="0" bIns="0" rIns="0">
            <a:spAutoFit/>
          </a:bodyPr>
          <a:lstStyle/>
          <a:p>
            <a:pPr algn="ctr">
              <a:lnSpc>
                <a:spcPts val="10639"/>
              </a:lnSpc>
              <a:spcBef>
                <a:spcPct val="0"/>
              </a:spcBef>
            </a:pPr>
            <a:r>
              <a:rPr lang="en-US" b="true" sz="7599">
                <a:solidFill>
                  <a:srgbClr val="FFBD59"/>
                </a:solidFill>
                <a:latin typeface="Helios Bold"/>
                <a:ea typeface="Helios Bold"/>
                <a:cs typeface="Helios Bold"/>
                <a:sym typeface="Helios Bold"/>
              </a:rPr>
              <a:t>POINTERS</a:t>
            </a:r>
          </a:p>
        </p:txBody>
      </p:sp>
      <p:sp>
        <p:nvSpPr>
          <p:cNvPr name="AutoShape 12" id="12"/>
          <p:cNvSpPr/>
          <p:nvPr/>
        </p:nvSpPr>
        <p:spPr>
          <a:xfrm flipV="true">
            <a:off x="4443581" y="1886557"/>
            <a:ext cx="12815719" cy="255902"/>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18272" y="215303"/>
            <a:ext cx="9856393" cy="9856393"/>
            <a:chOff x="0" y="0"/>
            <a:chExt cx="13141858" cy="13141858"/>
          </a:xfrm>
        </p:grpSpPr>
        <p:sp>
          <p:nvSpPr>
            <p:cNvPr name="Freeform 3" id="3"/>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132531" y="868762"/>
            <a:ext cx="7285740" cy="6185083"/>
            <a:chOff x="0" y="0"/>
            <a:chExt cx="9714320" cy="8246778"/>
          </a:xfrm>
        </p:grpSpPr>
        <p:sp>
          <p:nvSpPr>
            <p:cNvPr name="TextBox 6" id="6"/>
            <p:cNvSpPr txBox="true"/>
            <p:nvPr/>
          </p:nvSpPr>
          <p:spPr>
            <a:xfrm rot="0">
              <a:off x="0" y="-76200"/>
              <a:ext cx="9714320" cy="14943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1. Objective</a:t>
              </a:r>
            </a:p>
          </p:txBody>
        </p:sp>
        <p:sp>
          <p:nvSpPr>
            <p:cNvPr name="TextBox 7" id="7"/>
            <p:cNvSpPr txBox="true"/>
            <p:nvPr/>
          </p:nvSpPr>
          <p:spPr>
            <a:xfrm rot="0">
              <a:off x="0" y="2108411"/>
              <a:ext cx="8770288" cy="6138366"/>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2A2E3A"/>
                  </a:solidFill>
                  <a:latin typeface="Helios"/>
                  <a:ea typeface="Helios"/>
                  <a:cs typeface="Helios"/>
                  <a:sym typeface="Helios"/>
                </a:rPr>
                <a:t>Predict hourly traffic volume using machine learning regression techniques.</a:t>
              </a:r>
            </a:p>
            <a:p>
              <a:pPr algn="l" marL="690879" indent="-345439" lvl="1">
                <a:lnSpc>
                  <a:spcPts val="4479"/>
                </a:lnSpc>
                <a:buFont typeface="Arial"/>
                <a:buChar char="•"/>
              </a:pPr>
              <a:r>
                <a:rPr lang="en-US" sz="3199">
                  <a:solidFill>
                    <a:srgbClr val="2A2E3A"/>
                  </a:solidFill>
                  <a:latin typeface="Helios"/>
                  <a:ea typeface="Helios"/>
                  <a:cs typeface="Helios"/>
                  <a:sym typeface="Helios"/>
                </a:rPr>
                <a:t>Build a model that generalizes well across varying conditions.</a:t>
              </a:r>
            </a:p>
            <a:p>
              <a:pPr algn="l" marL="690879" indent="-345439" lvl="1">
                <a:lnSpc>
                  <a:spcPts val="4479"/>
                </a:lnSpc>
                <a:buFont typeface="Arial"/>
                <a:buChar char="•"/>
              </a:pPr>
              <a:r>
                <a:rPr lang="en-US" sz="3199">
                  <a:solidFill>
                    <a:srgbClr val="2A2E3A"/>
                  </a:solidFill>
                  <a:latin typeface="Helios"/>
                  <a:ea typeface="Helios"/>
                  <a:cs typeface="Helios"/>
                  <a:sym typeface="Helios"/>
                </a:rPr>
                <a:t>Support real-world applications like smart traffic systems and city planning.</a:t>
              </a:r>
            </a:p>
            <a:p>
              <a:pPr algn="l" marL="64782" indent="-32391" lvl="1">
                <a:lnSpc>
                  <a:spcPts val="420"/>
                </a:lnSpc>
                <a:buFont typeface="Arial"/>
                <a:buChar char="•"/>
              </a:pPr>
            </a:p>
          </p:txBody>
        </p:sp>
      </p:grpSp>
      <p:sp>
        <p:nvSpPr>
          <p:cNvPr name="TextBox 8" id="8"/>
          <p:cNvSpPr txBox="true"/>
          <p:nvPr/>
        </p:nvSpPr>
        <p:spPr>
          <a:xfrm rot="0">
            <a:off x="1028700" y="8957310"/>
            <a:ext cx="6910589" cy="300990"/>
          </a:xfrm>
          <a:prstGeom prst="rect">
            <a:avLst/>
          </a:prstGeom>
        </p:spPr>
        <p:txBody>
          <a:bodyPr anchor="t" rtlCol="false" tIns="0" lIns="0" bIns="0" rIns="0">
            <a:spAutoFit/>
          </a:bodyPr>
          <a:lstStyle/>
          <a:p>
            <a:pPr algn="l" marL="0" indent="0" lvl="0">
              <a:lnSpc>
                <a:spcPts val="2340"/>
              </a:lnSpc>
              <a:spcBef>
                <a:spcPct val="0"/>
              </a:spcBef>
            </a:pPr>
            <a:r>
              <a:rPr lang="en-US" sz="1800">
                <a:solidFill>
                  <a:srgbClr val="2A2E3A"/>
                </a:solidFill>
                <a:latin typeface="Helios"/>
                <a:ea typeface="Helios"/>
                <a:cs typeface="Helios"/>
                <a:sym typeface="Helios"/>
              </a:rPr>
              <a:t>Back to Agenda</a:t>
            </a:r>
          </a:p>
        </p:txBody>
      </p:sp>
      <p:grpSp>
        <p:nvGrpSpPr>
          <p:cNvPr name="Group 9" id="9"/>
          <p:cNvGrpSpPr/>
          <p:nvPr/>
        </p:nvGrpSpPr>
        <p:grpSpPr>
          <a:xfrm rot="0">
            <a:off x="12150975" y="6974036"/>
            <a:ext cx="5108325" cy="1358812"/>
            <a:chOff x="0" y="0"/>
            <a:chExt cx="7572791" cy="2014358"/>
          </a:xfrm>
        </p:grpSpPr>
        <p:sp>
          <p:nvSpPr>
            <p:cNvPr name="Freeform 10" id="10"/>
            <p:cNvSpPr/>
            <p:nvPr/>
          </p:nvSpPr>
          <p:spPr>
            <a:xfrm flipH="false" flipV="false" rot="0">
              <a:off x="0" y="0"/>
              <a:ext cx="7572791" cy="2014358"/>
            </a:xfrm>
            <a:custGeom>
              <a:avLst/>
              <a:gdLst/>
              <a:ahLst/>
              <a:cxnLst/>
              <a:rect r="r" b="b" t="t" l="l"/>
              <a:pathLst>
                <a:path h="2014358" w="7572791">
                  <a:moveTo>
                    <a:pt x="45466" y="0"/>
                  </a:moveTo>
                  <a:lnTo>
                    <a:pt x="7527325" y="0"/>
                  </a:lnTo>
                  <a:cubicBezTo>
                    <a:pt x="7552435" y="0"/>
                    <a:pt x="7572791" y="20356"/>
                    <a:pt x="7572791" y="45466"/>
                  </a:cubicBezTo>
                  <a:lnTo>
                    <a:pt x="7572791" y="1968892"/>
                  </a:lnTo>
                  <a:cubicBezTo>
                    <a:pt x="7572791" y="1994002"/>
                    <a:pt x="7552435" y="2014358"/>
                    <a:pt x="7527325" y="2014358"/>
                  </a:cubicBezTo>
                  <a:lnTo>
                    <a:pt x="45466" y="2014358"/>
                  </a:lnTo>
                  <a:cubicBezTo>
                    <a:pt x="20356" y="2014358"/>
                    <a:pt x="0" y="1994002"/>
                    <a:pt x="0" y="1968892"/>
                  </a:cubicBezTo>
                  <a:lnTo>
                    <a:pt x="0" y="45466"/>
                  </a:lnTo>
                  <a:cubicBezTo>
                    <a:pt x="0" y="20356"/>
                    <a:pt x="20356" y="0"/>
                    <a:pt x="45466" y="0"/>
                  </a:cubicBezTo>
                  <a:close/>
                </a:path>
              </a:pathLst>
            </a:custGeom>
            <a:solidFill>
              <a:srgbClr val="F4F4F4"/>
            </a:solidFill>
            <a:ln cap="rnd">
              <a:noFill/>
              <a:prstDash val="sysDot"/>
              <a:round/>
            </a:ln>
          </p:spPr>
        </p:sp>
        <p:sp>
          <p:nvSpPr>
            <p:cNvPr name="TextBox 11" id="11"/>
            <p:cNvSpPr txBox="true"/>
            <p:nvPr/>
          </p:nvSpPr>
          <p:spPr>
            <a:xfrm>
              <a:off x="0" y="-38100"/>
              <a:ext cx="7572791" cy="2052458"/>
            </a:xfrm>
            <a:prstGeom prst="rect">
              <a:avLst/>
            </a:prstGeom>
          </p:spPr>
          <p:txBody>
            <a:bodyPr anchor="ctr" rtlCol="false" tIns="254000" lIns="254000" bIns="254000" rIns="254000"/>
            <a:lstStyle/>
            <a:p>
              <a:pPr algn="l">
                <a:lnSpc>
                  <a:spcPts val="2100"/>
                </a:lnSpc>
              </a:pPr>
              <a:r>
                <a:rPr lang="en-US" sz="1500">
                  <a:solidFill>
                    <a:srgbClr val="2A2E3A"/>
                  </a:solidFill>
                  <a:latin typeface="Helios"/>
                  <a:ea typeface="Helios"/>
                  <a:cs typeface="Helios"/>
                  <a:sym typeface="Helios"/>
                </a:rPr>
                <a:t>Drag and drop your photo or video! Click the sample photo or video and delete. Select yours from the uploads tab, drag, and then drop inside the frame!</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600262" y="253548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08998" y="6276492"/>
            <a:ext cx="1621594" cy="1621594"/>
          </a:xfrm>
          <a:custGeom>
            <a:avLst/>
            <a:gdLst/>
            <a:ahLst/>
            <a:cxnLst/>
            <a:rect r="r" b="b" t="t" l="l"/>
            <a:pathLst>
              <a:path h="1621594" w="1621594">
                <a:moveTo>
                  <a:pt x="0" y="0"/>
                </a:moveTo>
                <a:lnTo>
                  <a:pt x="1621594" y="0"/>
                </a:lnTo>
                <a:lnTo>
                  <a:pt x="1621594" y="1621593"/>
                </a:lnTo>
                <a:lnTo>
                  <a:pt x="0" y="162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959784" y="4258310"/>
            <a:ext cx="5585113" cy="5534767"/>
            <a:chOff x="0" y="0"/>
            <a:chExt cx="7446817" cy="7379690"/>
          </a:xfrm>
        </p:grpSpPr>
        <p:sp>
          <p:nvSpPr>
            <p:cNvPr name="TextBox 5" id="5"/>
            <p:cNvSpPr txBox="true"/>
            <p:nvPr/>
          </p:nvSpPr>
          <p:spPr>
            <a:xfrm rot="0">
              <a:off x="0" y="0"/>
              <a:ext cx="7446817" cy="762000"/>
            </a:xfrm>
            <a:prstGeom prst="rect">
              <a:avLst/>
            </a:prstGeom>
          </p:spPr>
          <p:txBody>
            <a:bodyPr anchor="t" rtlCol="false" tIns="0" lIns="0" bIns="0" rIns="0">
              <a:spAutoFit/>
            </a:bodyPr>
            <a:lstStyle/>
            <a:p>
              <a:pPr algn="l" marL="0" indent="0" lvl="0">
                <a:lnSpc>
                  <a:spcPts val="4559"/>
                </a:lnSpc>
                <a:spcBef>
                  <a:spcPct val="0"/>
                </a:spcBef>
              </a:pPr>
            </a:p>
          </p:txBody>
        </p:sp>
        <p:sp>
          <p:nvSpPr>
            <p:cNvPr name="TextBox 6" id="6"/>
            <p:cNvSpPr txBox="true"/>
            <p:nvPr/>
          </p:nvSpPr>
          <p:spPr>
            <a:xfrm rot="0">
              <a:off x="0" y="1305068"/>
              <a:ext cx="7446817" cy="6074622"/>
            </a:xfrm>
            <a:prstGeom prst="rect">
              <a:avLst/>
            </a:prstGeom>
          </p:spPr>
          <p:txBody>
            <a:bodyPr anchor="t" rtlCol="false" tIns="0" lIns="0" bIns="0" rIns="0">
              <a:spAutoFit/>
            </a:bodyPr>
            <a:lstStyle/>
            <a:p>
              <a:pPr algn="l" marL="561339" indent="-280669" lvl="1">
                <a:lnSpc>
                  <a:spcPts val="3639"/>
                </a:lnSpc>
                <a:buFont typeface="Arial"/>
                <a:buChar char="•"/>
              </a:pPr>
              <a:r>
                <a:rPr lang="en-US" sz="2599">
                  <a:solidFill>
                    <a:srgbClr val="2A2E3A"/>
                  </a:solidFill>
                  <a:latin typeface="Helios"/>
                  <a:ea typeface="Helios"/>
                  <a:cs typeface="Helios"/>
                  <a:sym typeface="Helios"/>
                </a:rPr>
                <a:t>Binned continuous weather variables (e.g., temperature ranges).</a:t>
              </a:r>
            </a:p>
            <a:p>
              <a:pPr algn="l" marL="561339" indent="-280669" lvl="1">
                <a:lnSpc>
                  <a:spcPts val="3639"/>
                </a:lnSpc>
                <a:buFont typeface="Arial"/>
                <a:buChar char="•"/>
              </a:pPr>
              <a:r>
                <a:rPr lang="en-US" sz="2599">
                  <a:solidFill>
                    <a:srgbClr val="2A2E3A"/>
                  </a:solidFill>
                  <a:latin typeface="Helios"/>
                  <a:ea typeface="Helios"/>
                  <a:cs typeface="Helios"/>
                  <a:sym typeface="Helios"/>
                </a:rPr>
                <a:t>Applied one-hot encoding for categorical variables like weather description.</a:t>
              </a:r>
            </a:p>
            <a:p>
              <a:pPr algn="l" marL="561339" indent="-280669" lvl="1">
                <a:lnSpc>
                  <a:spcPts val="3639"/>
                </a:lnSpc>
                <a:buFont typeface="Arial"/>
                <a:buChar char="•"/>
              </a:pPr>
              <a:r>
                <a:rPr lang="en-US" sz="2599">
                  <a:solidFill>
                    <a:srgbClr val="2A2E3A"/>
                  </a:solidFill>
                  <a:latin typeface="Helios"/>
                  <a:ea typeface="Helios"/>
                  <a:cs typeface="Helios"/>
                  <a:sym typeface="Helios"/>
                </a:rPr>
                <a:t>Removed redundant or non-informative features to avoid overfitting.</a:t>
              </a:r>
            </a:p>
            <a:p>
              <a:pPr algn="l" marL="0" indent="0" lvl="0">
                <a:lnSpc>
                  <a:spcPts val="3639"/>
                </a:lnSpc>
                <a:spcBef>
                  <a:spcPct val="0"/>
                </a:spcBef>
              </a:pPr>
            </a:p>
          </p:txBody>
        </p:sp>
      </p:grpSp>
      <p:grpSp>
        <p:nvGrpSpPr>
          <p:cNvPr name="Group 7" id="7"/>
          <p:cNvGrpSpPr/>
          <p:nvPr/>
        </p:nvGrpSpPr>
        <p:grpSpPr>
          <a:xfrm rot="0">
            <a:off x="0" y="0"/>
            <a:ext cx="9411059" cy="10287000"/>
            <a:chOff x="0" y="0"/>
            <a:chExt cx="2478633" cy="2709333"/>
          </a:xfrm>
        </p:grpSpPr>
        <p:sp>
          <p:nvSpPr>
            <p:cNvPr name="Freeform 8" id="8"/>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9" id="9"/>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933450" y="2535487"/>
            <a:ext cx="6746873" cy="4383405"/>
            <a:chOff x="0" y="0"/>
            <a:chExt cx="8995831" cy="5844540"/>
          </a:xfrm>
        </p:grpSpPr>
        <p:sp>
          <p:nvSpPr>
            <p:cNvPr name="TextBox 11" id="11"/>
            <p:cNvSpPr txBox="true"/>
            <p:nvPr/>
          </p:nvSpPr>
          <p:spPr>
            <a:xfrm rot="0">
              <a:off x="0" y="-76200"/>
              <a:ext cx="8995831" cy="30310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DATA COLLECTION</a:t>
              </a:r>
            </a:p>
          </p:txBody>
        </p:sp>
        <p:sp>
          <p:nvSpPr>
            <p:cNvPr name="TextBox 12" id="12"/>
            <p:cNvSpPr txBox="true"/>
            <p:nvPr/>
          </p:nvSpPr>
          <p:spPr>
            <a:xfrm rot="0">
              <a:off x="0" y="3638338"/>
              <a:ext cx="7058405" cy="2206202"/>
            </a:xfrm>
            <a:prstGeom prst="rect">
              <a:avLst/>
            </a:prstGeom>
          </p:spPr>
          <p:txBody>
            <a:bodyPr anchor="t" rtlCol="false" tIns="0" lIns="0" bIns="0" rIns="0">
              <a:spAutoFit/>
            </a:bodyPr>
            <a:lstStyle/>
            <a:p>
              <a:pPr algn="l">
                <a:lnSpc>
                  <a:spcPts val="4479"/>
                </a:lnSpc>
              </a:pPr>
              <a:r>
                <a:rPr lang="en-US" sz="3199" u="none">
                  <a:solidFill>
                    <a:srgbClr val="2A2E3A"/>
                  </a:solidFill>
                  <a:latin typeface="Helios"/>
                  <a:ea typeface="Helios"/>
                  <a:cs typeface="Helios"/>
                  <a:sym typeface="Helios"/>
                </a:rPr>
                <a:t>Briefly elaborate on what you want to discuss  data collection </a:t>
              </a:r>
            </a:p>
          </p:txBody>
        </p:sp>
      </p:grpSp>
      <p:grpSp>
        <p:nvGrpSpPr>
          <p:cNvPr name="Group 13" id="13"/>
          <p:cNvGrpSpPr/>
          <p:nvPr/>
        </p:nvGrpSpPr>
        <p:grpSpPr>
          <a:xfrm rot="0">
            <a:off x="10959784" y="1431705"/>
            <a:ext cx="5585113" cy="3705967"/>
            <a:chOff x="0" y="0"/>
            <a:chExt cx="7446817" cy="4941290"/>
          </a:xfrm>
        </p:grpSpPr>
        <p:sp>
          <p:nvSpPr>
            <p:cNvPr name="TextBox 14" id="14"/>
            <p:cNvSpPr txBox="true"/>
            <p:nvPr/>
          </p:nvSpPr>
          <p:spPr>
            <a:xfrm rot="0">
              <a:off x="0" y="0"/>
              <a:ext cx="7446817" cy="762000"/>
            </a:xfrm>
            <a:prstGeom prst="rect">
              <a:avLst/>
            </a:prstGeom>
          </p:spPr>
          <p:txBody>
            <a:bodyPr anchor="t" rtlCol="false" tIns="0" lIns="0" bIns="0" rIns="0">
              <a:spAutoFit/>
            </a:bodyPr>
            <a:lstStyle/>
            <a:p>
              <a:pPr algn="l" marL="0" indent="0" lvl="0">
                <a:lnSpc>
                  <a:spcPts val="4559"/>
                </a:lnSpc>
                <a:spcBef>
                  <a:spcPct val="0"/>
                </a:spcBef>
              </a:pPr>
            </a:p>
          </p:txBody>
        </p:sp>
        <p:sp>
          <p:nvSpPr>
            <p:cNvPr name="TextBox 15" id="15"/>
            <p:cNvSpPr txBox="true"/>
            <p:nvPr/>
          </p:nvSpPr>
          <p:spPr>
            <a:xfrm rot="0">
              <a:off x="0" y="1305068"/>
              <a:ext cx="7446817" cy="3636222"/>
            </a:xfrm>
            <a:prstGeom prst="rect">
              <a:avLst/>
            </a:prstGeom>
          </p:spPr>
          <p:txBody>
            <a:bodyPr anchor="t" rtlCol="false" tIns="0" lIns="0" bIns="0" rIns="0">
              <a:spAutoFit/>
            </a:bodyPr>
            <a:lstStyle/>
            <a:p>
              <a:pPr algn="l" marL="561339" indent="-280669" lvl="1">
                <a:lnSpc>
                  <a:spcPts val="3639"/>
                </a:lnSpc>
                <a:spcBef>
                  <a:spcPct val="0"/>
                </a:spcBef>
                <a:buFont typeface="Arial"/>
                <a:buChar char="•"/>
              </a:pPr>
              <a:r>
                <a:rPr lang="en-US" sz="2599">
                  <a:solidFill>
                    <a:srgbClr val="2A2E3A"/>
                  </a:solidFill>
                  <a:latin typeface="Helios"/>
                  <a:ea typeface="Helios"/>
                  <a:cs typeface="Helios"/>
                  <a:sym typeface="Helios"/>
                </a:rPr>
                <a:t>Ext</a:t>
              </a:r>
              <a:r>
                <a:rPr lang="en-US" sz="2599" u="none">
                  <a:solidFill>
                    <a:srgbClr val="2A2E3A"/>
                  </a:solidFill>
                  <a:latin typeface="Helios"/>
                  <a:ea typeface="Helios"/>
                  <a:cs typeface="Helios"/>
                  <a:sym typeface="Helios"/>
                </a:rPr>
                <a:t>racted time features: hour, weekday, month, is_weekend, etc.</a:t>
              </a:r>
            </a:p>
            <a:p>
              <a:pPr algn="l" marL="561339" indent="-280669" lvl="1">
                <a:lnSpc>
                  <a:spcPts val="3639"/>
                </a:lnSpc>
                <a:spcBef>
                  <a:spcPct val="0"/>
                </a:spcBef>
                <a:buFont typeface="Arial"/>
                <a:buChar char="•"/>
              </a:pPr>
              <a:r>
                <a:rPr lang="en-US" sz="2599" u="none">
                  <a:solidFill>
                    <a:srgbClr val="2A2E3A"/>
                  </a:solidFill>
                  <a:latin typeface="Helios"/>
                  <a:ea typeface="Helios"/>
                  <a:cs typeface="Helios"/>
                  <a:sym typeface="Helios"/>
                </a:rPr>
                <a:t>Created binary indicators for holidays and peak hours.</a:t>
              </a:r>
            </a:p>
            <a:p>
              <a:pPr algn="l" marL="0" indent="0" lvl="0">
                <a:lnSpc>
                  <a:spcPts val="363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96844" y="-1836715"/>
            <a:ext cx="13960430" cy="13960430"/>
          </a:xfrm>
          <a:custGeom>
            <a:avLst/>
            <a:gdLst/>
            <a:ahLst/>
            <a:cxnLst/>
            <a:rect r="r" b="b" t="t" l="l"/>
            <a:pathLst>
              <a:path h="13960430" w="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829379"/>
            <a:ext cx="5534402" cy="2401546"/>
            <a:chOff x="0" y="0"/>
            <a:chExt cx="7379203" cy="3202061"/>
          </a:xfrm>
        </p:grpSpPr>
        <p:sp>
          <p:nvSpPr>
            <p:cNvPr name="TextBox 4" id="4"/>
            <p:cNvSpPr txBox="true"/>
            <p:nvPr/>
          </p:nvSpPr>
          <p:spPr>
            <a:xfrm rot="0">
              <a:off x="0" y="-57150"/>
              <a:ext cx="7379203" cy="2255096"/>
            </a:xfrm>
            <a:prstGeom prst="rect">
              <a:avLst/>
            </a:prstGeom>
          </p:spPr>
          <p:txBody>
            <a:bodyPr anchor="t" rtlCol="false" tIns="0" lIns="0" bIns="0" rIns="0">
              <a:spAutoFit/>
            </a:bodyPr>
            <a:lstStyle/>
            <a:p>
              <a:pPr algn="l">
                <a:lnSpc>
                  <a:spcPts val="6760"/>
                </a:lnSpc>
              </a:pPr>
              <a:r>
                <a:rPr lang="en-US" sz="5200" b="true">
                  <a:solidFill>
                    <a:srgbClr val="2A2E3A"/>
                  </a:solidFill>
                  <a:latin typeface="Klein Bold"/>
                  <a:ea typeface="Klein Bold"/>
                  <a:cs typeface="Klein Bold"/>
                  <a:sym typeface="Klein Bold"/>
                </a:rPr>
                <a:t>DATA PREPROCESSING</a:t>
              </a:r>
            </a:p>
          </p:txBody>
        </p:sp>
        <p:sp>
          <p:nvSpPr>
            <p:cNvPr name="TextBox 5" id="5"/>
            <p:cNvSpPr txBox="true"/>
            <p:nvPr/>
          </p:nvSpPr>
          <p:spPr>
            <a:xfrm rot="0">
              <a:off x="0" y="2494460"/>
              <a:ext cx="7025100" cy="707602"/>
            </a:xfrm>
            <a:prstGeom prst="rect">
              <a:avLst/>
            </a:prstGeom>
          </p:spPr>
          <p:txBody>
            <a:bodyPr anchor="t" rtlCol="false" tIns="0" lIns="0" bIns="0" rIns="0">
              <a:spAutoFit/>
            </a:bodyPr>
            <a:lstStyle/>
            <a:p>
              <a:pPr algn="l">
                <a:lnSpc>
                  <a:spcPts val="4479"/>
                </a:lnSpc>
              </a:pPr>
            </a:p>
          </p:txBody>
        </p:sp>
      </p:grpSp>
      <p:sp>
        <p:nvSpPr>
          <p:cNvPr name="Freeform 6" id="6"/>
          <p:cNvSpPr/>
          <p:nvPr/>
        </p:nvSpPr>
        <p:spPr>
          <a:xfrm flipH="false" flipV="false" rot="0">
            <a:off x="10035187" y="1515588"/>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24358" y="1704759"/>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733254" y="2143069"/>
            <a:ext cx="425574" cy="566744"/>
          </a:xfrm>
          <a:custGeom>
            <a:avLst/>
            <a:gdLst/>
            <a:ahLst/>
            <a:cxnLst/>
            <a:rect r="r" b="b" t="t" l="l"/>
            <a:pathLst>
              <a:path h="566744" w="425574">
                <a:moveTo>
                  <a:pt x="0" y="0"/>
                </a:moveTo>
                <a:lnTo>
                  <a:pt x="425574" y="0"/>
                </a:lnTo>
                <a:lnTo>
                  <a:pt x="425574" y="566745"/>
                </a:lnTo>
                <a:lnTo>
                  <a:pt x="0" y="5667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12654318" y="191471"/>
            <a:ext cx="3887104" cy="4328253"/>
            <a:chOff x="0" y="0"/>
            <a:chExt cx="5182806" cy="5771004"/>
          </a:xfrm>
        </p:grpSpPr>
        <p:sp>
          <p:nvSpPr>
            <p:cNvPr name="TextBox 10" id="10"/>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p>
          </p:txBody>
        </p:sp>
        <p:sp>
          <p:nvSpPr>
            <p:cNvPr name="TextBox 11" id="11"/>
            <p:cNvSpPr txBox="true"/>
            <p:nvPr/>
          </p:nvSpPr>
          <p:spPr>
            <a:xfrm rot="0">
              <a:off x="0" y="915582"/>
              <a:ext cx="5182806" cy="4855422"/>
            </a:xfrm>
            <a:prstGeom prst="rect">
              <a:avLst/>
            </a:prstGeom>
          </p:spPr>
          <p:txBody>
            <a:bodyPr anchor="t" rtlCol="false" tIns="0" lIns="0" bIns="0" rIns="0">
              <a:spAutoFit/>
            </a:bodyPr>
            <a:lstStyle/>
            <a:p>
              <a:pPr algn="l" marL="561339" indent="-280669" lvl="1">
                <a:lnSpc>
                  <a:spcPts val="3639"/>
                </a:lnSpc>
                <a:buFont typeface="Arial"/>
                <a:buChar char="•"/>
              </a:pPr>
              <a:r>
                <a:rPr lang="en-US" sz="2599">
                  <a:solidFill>
                    <a:srgbClr val="2A2E3A"/>
                  </a:solidFill>
                  <a:latin typeface="Helios"/>
                  <a:ea typeface="Helios"/>
                  <a:cs typeface="Helios"/>
                  <a:sym typeface="Helios"/>
                </a:rPr>
                <a:t>\Checked for and handled missing or null values.</a:t>
              </a:r>
            </a:p>
            <a:p>
              <a:pPr algn="l" marL="561339" indent="-280669" lvl="1">
                <a:lnSpc>
                  <a:spcPts val="3639"/>
                </a:lnSpc>
                <a:buFont typeface="Arial"/>
                <a:buChar char="•"/>
              </a:pPr>
              <a:r>
                <a:rPr lang="en-US" sz="2599">
                  <a:solidFill>
                    <a:srgbClr val="2A2E3A"/>
                  </a:solidFill>
                  <a:latin typeface="Helios"/>
                  <a:ea typeface="Helios"/>
                  <a:cs typeface="Helios"/>
                  <a:sym typeface="Helios"/>
                </a:rPr>
                <a:t>Scaled numerical features using MinMaxScaler or StandardScaler</a:t>
              </a:r>
            </a:p>
            <a:p>
              <a:pPr algn="l" marL="0" indent="0" lvl="0">
                <a:lnSpc>
                  <a:spcPts val="3639"/>
                </a:lnSpc>
                <a:spcBef>
                  <a:spcPct val="0"/>
                </a:spcBef>
              </a:pPr>
            </a:p>
          </p:txBody>
        </p:sp>
      </p:grpSp>
      <p:sp>
        <p:nvSpPr>
          <p:cNvPr name="Freeform 12" id="12"/>
          <p:cNvSpPr/>
          <p:nvPr/>
        </p:nvSpPr>
        <p:spPr>
          <a:xfrm flipH="false" flipV="false" rot="0">
            <a:off x="10035187" y="4232646"/>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0224358" y="4421817"/>
            <a:ext cx="1443365" cy="1443365"/>
          </a:xfrm>
          <a:custGeom>
            <a:avLst/>
            <a:gdLst/>
            <a:ahLst/>
            <a:cxnLst/>
            <a:rect r="r" b="b" t="t" l="l"/>
            <a:pathLst>
              <a:path h="1443365" w="1443365">
                <a:moveTo>
                  <a:pt x="0" y="0"/>
                </a:moveTo>
                <a:lnTo>
                  <a:pt x="1443365" y="0"/>
                </a:lnTo>
                <a:lnTo>
                  <a:pt x="1443365" y="1443366"/>
                </a:lnTo>
                <a:lnTo>
                  <a:pt x="0" y="14433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12654318" y="3207974"/>
            <a:ext cx="3887104" cy="3871053"/>
            <a:chOff x="0" y="0"/>
            <a:chExt cx="5182806" cy="5161404"/>
          </a:xfrm>
        </p:grpSpPr>
        <p:sp>
          <p:nvSpPr>
            <p:cNvPr name="TextBox 15" id="15"/>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p>
          </p:txBody>
        </p:sp>
        <p:sp>
          <p:nvSpPr>
            <p:cNvPr name="TextBox 16" id="16"/>
            <p:cNvSpPr txBox="true"/>
            <p:nvPr/>
          </p:nvSpPr>
          <p:spPr>
            <a:xfrm rot="0">
              <a:off x="0" y="915582"/>
              <a:ext cx="5182806" cy="4245822"/>
            </a:xfrm>
            <a:prstGeom prst="rect">
              <a:avLst/>
            </a:prstGeom>
          </p:spPr>
          <p:txBody>
            <a:bodyPr anchor="t" rtlCol="false" tIns="0" lIns="0" bIns="0" rIns="0">
              <a:spAutoFit/>
            </a:bodyPr>
            <a:lstStyle/>
            <a:p>
              <a:pPr algn="l" marL="561339" indent="-280669" lvl="1">
                <a:lnSpc>
                  <a:spcPts val="3639"/>
                </a:lnSpc>
                <a:buFont typeface="Arial"/>
                <a:buChar char="•"/>
              </a:pPr>
              <a:r>
                <a:rPr lang="en-US" sz="2599">
                  <a:solidFill>
                    <a:srgbClr val="2A2E3A"/>
                  </a:solidFill>
                  <a:latin typeface="Helios"/>
                  <a:ea typeface="Helios"/>
                  <a:cs typeface="Helios"/>
                  <a:sym typeface="Helios"/>
                </a:rPr>
                <a:t>Split data into training and testing sets (e.g., 80/20).</a:t>
              </a:r>
            </a:p>
            <a:p>
              <a:pPr algn="l" marL="561339" indent="-280669" lvl="1">
                <a:lnSpc>
                  <a:spcPts val="3639"/>
                </a:lnSpc>
                <a:buFont typeface="Arial"/>
                <a:buChar char="•"/>
              </a:pPr>
              <a:r>
                <a:rPr lang="en-US" sz="2599">
                  <a:solidFill>
                    <a:srgbClr val="2A2E3A"/>
                  </a:solidFill>
                  <a:latin typeface="Helios"/>
                  <a:ea typeface="Helios"/>
                  <a:cs typeface="Helios"/>
                  <a:sym typeface="Helios"/>
                </a:rPr>
                <a:t>Encoded categorical features using one-hot or label encoding.</a:t>
              </a:r>
            </a:p>
            <a:p>
              <a:pPr algn="l" marL="0" indent="0" lvl="0">
                <a:lnSpc>
                  <a:spcPts val="3639"/>
                </a:lnSpc>
                <a:spcBef>
                  <a:spcPct val="0"/>
                </a:spcBef>
              </a:pPr>
            </a:p>
          </p:txBody>
        </p:sp>
      </p:grpSp>
      <p:sp>
        <p:nvSpPr>
          <p:cNvPr name="Freeform 17" id="17"/>
          <p:cNvSpPr/>
          <p:nvPr/>
        </p:nvSpPr>
        <p:spPr>
          <a:xfrm flipH="false" flipV="false" rot="0">
            <a:off x="10035187" y="6946087"/>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10224358" y="7135259"/>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2654318" y="6835815"/>
            <a:ext cx="3887104" cy="2042253"/>
            <a:chOff x="0" y="0"/>
            <a:chExt cx="5182806" cy="2723004"/>
          </a:xfrm>
        </p:grpSpPr>
        <p:sp>
          <p:nvSpPr>
            <p:cNvPr name="TextBox 20" id="20"/>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b="true" sz="3799" u="none">
                  <a:solidFill>
                    <a:srgbClr val="2A2E3A"/>
                  </a:solidFill>
                  <a:latin typeface="Klein Bold"/>
                  <a:ea typeface="Klein Bold"/>
                  <a:cs typeface="Klein Bold"/>
                  <a:sym typeface="Klein Bold"/>
                </a:rPr>
                <a:t> </a:t>
              </a:r>
            </a:p>
          </p:txBody>
        </p:sp>
        <p:sp>
          <p:nvSpPr>
            <p:cNvPr name="TextBox 21" id="21"/>
            <p:cNvSpPr txBox="true"/>
            <p:nvPr/>
          </p:nvSpPr>
          <p:spPr>
            <a:xfrm rot="0">
              <a:off x="0" y="915582"/>
              <a:ext cx="5182806" cy="1807422"/>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Ensured data integrity and normalization for model compatibility</a:t>
              </a:r>
            </a:p>
          </p:txBody>
        </p:sp>
      </p:grpSp>
      <p:sp>
        <p:nvSpPr>
          <p:cNvPr name="Freeform 22" id="22"/>
          <p:cNvSpPr/>
          <p:nvPr/>
        </p:nvSpPr>
        <p:spPr>
          <a:xfrm flipH="false" flipV="false" rot="0">
            <a:off x="10610812" y="4805196"/>
            <a:ext cx="670457" cy="676608"/>
          </a:xfrm>
          <a:custGeom>
            <a:avLst/>
            <a:gdLst/>
            <a:ahLst/>
            <a:cxnLst/>
            <a:rect r="r" b="b" t="t" l="l"/>
            <a:pathLst>
              <a:path h="676608" w="670457">
                <a:moveTo>
                  <a:pt x="0" y="0"/>
                </a:moveTo>
                <a:lnTo>
                  <a:pt x="670458" y="0"/>
                </a:lnTo>
                <a:lnTo>
                  <a:pt x="670458" y="676608"/>
                </a:lnTo>
                <a:lnTo>
                  <a:pt x="0" y="6766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10733254" y="7543282"/>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4" id="24"/>
          <p:cNvSpPr txBox="true"/>
          <p:nvPr/>
        </p:nvSpPr>
        <p:spPr>
          <a:xfrm rot="0">
            <a:off x="1028700" y="8957310"/>
            <a:ext cx="3066385" cy="300990"/>
          </a:xfrm>
          <a:prstGeom prst="rect">
            <a:avLst/>
          </a:prstGeom>
        </p:spPr>
        <p:txBody>
          <a:bodyPr anchor="t" rtlCol="false" tIns="0" lIns="0" bIns="0" rIns="0">
            <a:spAutoFit/>
          </a:bodyPr>
          <a:lstStyle/>
          <a:p>
            <a:pPr algn="l" marL="0" indent="0" lvl="0">
              <a:lnSpc>
                <a:spcPts val="2340"/>
              </a:lnSpc>
              <a:spcBef>
                <a:spcPct val="0"/>
              </a:spcBef>
            </a:pPr>
            <a:r>
              <a:rPr lang="en-US" sz="1800">
                <a:solidFill>
                  <a:srgbClr val="2A2E3A"/>
                </a:solidFill>
                <a:latin typeface="Helios"/>
                <a:ea typeface="Helios"/>
                <a:cs typeface="Helios"/>
                <a:sym typeface="Helios"/>
              </a:rPr>
              <a:t>Back to Agenda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419481" y="3801062"/>
            <a:ext cx="7705364" cy="6124266"/>
          </a:xfrm>
          <a:prstGeom prst="rect">
            <a:avLst/>
          </a:prstGeom>
        </p:spPr>
      </p:pic>
      <p:sp>
        <p:nvSpPr>
          <p:cNvPr name="Freeform 3" id="3"/>
          <p:cNvSpPr/>
          <p:nvPr/>
        </p:nvSpPr>
        <p:spPr>
          <a:xfrm flipH="false" flipV="false" rot="0">
            <a:off x="0" y="0"/>
            <a:ext cx="18288000" cy="3608707"/>
          </a:xfrm>
          <a:custGeom>
            <a:avLst/>
            <a:gdLst/>
            <a:ahLst/>
            <a:cxnLst/>
            <a:rect r="r" b="b" t="t" l="l"/>
            <a:pathLst>
              <a:path h="3608707" w="18288000">
                <a:moveTo>
                  <a:pt x="0" y="0"/>
                </a:moveTo>
                <a:lnTo>
                  <a:pt x="18288000" y="0"/>
                </a:lnTo>
                <a:lnTo>
                  <a:pt x="18288000" y="3608707"/>
                </a:lnTo>
                <a:lnTo>
                  <a:pt x="0" y="3608707"/>
                </a:lnTo>
                <a:lnTo>
                  <a:pt x="0" y="0"/>
                </a:lnTo>
                <a:close/>
              </a:path>
            </a:pathLst>
          </a:custGeom>
          <a:blipFill>
            <a:blip r:embed="rId3">
              <a:extLst>
                <a:ext uri="{96DAC541-7B7A-43D3-8B79-37D633B846F1}">
                  <asvg:svgBlip xmlns:asvg="http://schemas.microsoft.com/office/drawing/2016/SVG/main" r:embed="rId4"/>
                </a:ext>
              </a:extLst>
            </a:blip>
            <a:stretch>
              <a:fillRect l="0" t="-184715" r="0" b="0"/>
            </a:stretch>
          </a:blipFill>
        </p:spPr>
      </p:sp>
      <p:grpSp>
        <p:nvGrpSpPr>
          <p:cNvPr name="Group 4" id="4"/>
          <p:cNvGrpSpPr/>
          <p:nvPr/>
        </p:nvGrpSpPr>
        <p:grpSpPr>
          <a:xfrm rot="0">
            <a:off x="1028700" y="450850"/>
            <a:ext cx="12063594" cy="2941978"/>
            <a:chOff x="0" y="0"/>
            <a:chExt cx="16084792" cy="3922637"/>
          </a:xfrm>
        </p:grpSpPr>
        <p:sp>
          <p:nvSpPr>
            <p:cNvPr name="TextBox 5" id="5"/>
            <p:cNvSpPr txBox="true"/>
            <p:nvPr/>
          </p:nvSpPr>
          <p:spPr>
            <a:xfrm rot="0">
              <a:off x="0" y="-76200"/>
              <a:ext cx="16084792" cy="3031067"/>
            </a:xfrm>
            <a:prstGeom prst="rect">
              <a:avLst/>
            </a:prstGeom>
          </p:spPr>
          <p:txBody>
            <a:bodyPr anchor="t" rtlCol="false" tIns="0" lIns="0" bIns="0" rIns="0">
              <a:spAutoFit/>
            </a:bodyPr>
            <a:lstStyle/>
            <a:p>
              <a:pPr algn="l">
                <a:lnSpc>
                  <a:spcPts val="9099"/>
                </a:lnSpc>
              </a:pPr>
              <a:r>
                <a:rPr lang="en-US" sz="6999" b="true">
                  <a:solidFill>
                    <a:srgbClr val="FFFFFF"/>
                  </a:solidFill>
                  <a:latin typeface="Klein Bold"/>
                  <a:ea typeface="Klein Bold"/>
                  <a:cs typeface="Klein Bold"/>
                  <a:sym typeface="Klein Bold"/>
                </a:rPr>
                <a:t>MODEL BUILDING AND EVALIUATION</a:t>
              </a:r>
            </a:p>
          </p:txBody>
        </p:sp>
        <p:sp>
          <p:nvSpPr>
            <p:cNvPr name="TextBox 6" id="6"/>
            <p:cNvSpPr txBox="true"/>
            <p:nvPr/>
          </p:nvSpPr>
          <p:spPr>
            <a:xfrm rot="0">
              <a:off x="0" y="3215035"/>
              <a:ext cx="14521681" cy="707602"/>
            </a:xfrm>
            <a:prstGeom prst="rect">
              <a:avLst/>
            </a:prstGeom>
          </p:spPr>
          <p:txBody>
            <a:bodyPr anchor="t" rtlCol="false" tIns="0" lIns="0" bIns="0" rIns="0">
              <a:spAutoFit/>
            </a:bodyPr>
            <a:lstStyle/>
            <a:p>
              <a:pPr algn="l">
                <a:lnSpc>
                  <a:spcPts val="4479"/>
                </a:lnSpc>
              </a:pPr>
            </a:p>
          </p:txBody>
        </p:sp>
      </p:grpSp>
      <p:grpSp>
        <p:nvGrpSpPr>
          <p:cNvPr name="Group 7" id="7"/>
          <p:cNvGrpSpPr/>
          <p:nvPr/>
        </p:nvGrpSpPr>
        <p:grpSpPr>
          <a:xfrm rot="0">
            <a:off x="7482732" y="4114033"/>
            <a:ext cx="9625069" cy="7869236"/>
            <a:chOff x="0" y="0"/>
            <a:chExt cx="12833425" cy="10492315"/>
          </a:xfrm>
        </p:grpSpPr>
        <p:grpSp>
          <p:nvGrpSpPr>
            <p:cNvPr name="Group 8" id="8"/>
            <p:cNvGrpSpPr/>
            <p:nvPr/>
          </p:nvGrpSpPr>
          <p:grpSpPr>
            <a:xfrm rot="0">
              <a:off x="0" y="3499169"/>
              <a:ext cx="12833425" cy="836236"/>
              <a:chOff x="0" y="0"/>
              <a:chExt cx="2880637" cy="187704"/>
            </a:xfrm>
          </p:grpSpPr>
          <p:sp>
            <p:nvSpPr>
              <p:cNvPr name="Freeform 9" id="9"/>
              <p:cNvSpPr/>
              <p:nvPr/>
            </p:nvSpPr>
            <p:spPr>
              <a:xfrm flipH="false" flipV="false" rot="0">
                <a:off x="0" y="0"/>
                <a:ext cx="2880637" cy="187704"/>
              </a:xfrm>
              <a:custGeom>
                <a:avLst/>
                <a:gdLst/>
                <a:ahLst/>
                <a:cxnLst/>
                <a:rect r="r" b="b" t="t" l="l"/>
                <a:pathLst>
                  <a:path h="187704" w="2880637">
                    <a:moveTo>
                      <a:pt x="70784" y="0"/>
                    </a:moveTo>
                    <a:lnTo>
                      <a:pt x="2809853" y="0"/>
                    </a:lnTo>
                    <a:cubicBezTo>
                      <a:pt x="2848946" y="0"/>
                      <a:pt x="2880637" y="31691"/>
                      <a:pt x="2880637" y="70784"/>
                    </a:cubicBezTo>
                    <a:lnTo>
                      <a:pt x="2880637" y="116921"/>
                    </a:lnTo>
                    <a:cubicBezTo>
                      <a:pt x="2880637" y="135694"/>
                      <a:pt x="2873179" y="153698"/>
                      <a:pt x="2859905" y="166972"/>
                    </a:cubicBezTo>
                    <a:cubicBezTo>
                      <a:pt x="2846630" y="180247"/>
                      <a:pt x="2828626" y="187704"/>
                      <a:pt x="2809853" y="187704"/>
                    </a:cubicBezTo>
                    <a:lnTo>
                      <a:pt x="70784" y="187704"/>
                    </a:lnTo>
                    <a:cubicBezTo>
                      <a:pt x="31691" y="187704"/>
                      <a:pt x="0" y="156013"/>
                      <a:pt x="0" y="116921"/>
                    </a:cubicBezTo>
                    <a:lnTo>
                      <a:pt x="0" y="70784"/>
                    </a:lnTo>
                    <a:cubicBezTo>
                      <a:pt x="0" y="31691"/>
                      <a:pt x="31691" y="0"/>
                      <a:pt x="70784" y="0"/>
                    </a:cubicBezTo>
                    <a:close/>
                  </a:path>
                </a:pathLst>
              </a:custGeom>
              <a:solidFill>
                <a:srgbClr val="F4F4F4"/>
              </a:solidFill>
              <a:ln cap="rnd">
                <a:noFill/>
                <a:prstDash val="solid"/>
                <a:round/>
              </a:ln>
            </p:spPr>
          </p:sp>
          <p:sp>
            <p:nvSpPr>
              <p:cNvPr name="TextBox 10" id="10"/>
              <p:cNvSpPr txBox="true"/>
              <p:nvPr/>
            </p:nvSpPr>
            <p:spPr>
              <a:xfrm>
                <a:off x="0" y="-66675"/>
                <a:ext cx="2880637" cy="254379"/>
              </a:xfrm>
              <a:prstGeom prst="rect">
                <a:avLst/>
              </a:prstGeom>
            </p:spPr>
            <p:txBody>
              <a:bodyPr anchor="ctr" rtlCol="false" tIns="50800" lIns="50800" bIns="50800" rIns="50800"/>
              <a:lstStyle/>
              <a:p>
                <a:pPr algn="ctr">
                  <a:lnSpc>
                    <a:spcPts val="4199"/>
                  </a:lnSpc>
                </a:pPr>
              </a:p>
            </p:txBody>
          </p:sp>
        </p:grpSp>
        <p:grpSp>
          <p:nvGrpSpPr>
            <p:cNvPr name="Group 11" id="11"/>
            <p:cNvGrpSpPr/>
            <p:nvPr/>
          </p:nvGrpSpPr>
          <p:grpSpPr>
            <a:xfrm rot="0">
              <a:off x="0" y="7656040"/>
              <a:ext cx="12833425" cy="830732"/>
              <a:chOff x="0" y="0"/>
              <a:chExt cx="2880637" cy="186469"/>
            </a:xfrm>
          </p:grpSpPr>
          <p:sp>
            <p:nvSpPr>
              <p:cNvPr name="Freeform 12" id="12"/>
              <p:cNvSpPr/>
              <p:nvPr/>
            </p:nvSpPr>
            <p:spPr>
              <a:xfrm flipH="false" flipV="false" rot="0">
                <a:off x="0" y="0"/>
                <a:ext cx="2880637" cy="186469"/>
              </a:xfrm>
              <a:custGeom>
                <a:avLst/>
                <a:gdLst/>
                <a:ahLst/>
                <a:cxnLst/>
                <a:rect r="r" b="b" t="t" l="l"/>
                <a:pathLst>
                  <a:path h="186469" w="2880637">
                    <a:moveTo>
                      <a:pt x="70784" y="0"/>
                    </a:moveTo>
                    <a:lnTo>
                      <a:pt x="2809853" y="0"/>
                    </a:lnTo>
                    <a:cubicBezTo>
                      <a:pt x="2848946" y="0"/>
                      <a:pt x="2880637" y="31691"/>
                      <a:pt x="2880637" y="70784"/>
                    </a:cubicBezTo>
                    <a:lnTo>
                      <a:pt x="2880637" y="115685"/>
                    </a:lnTo>
                    <a:cubicBezTo>
                      <a:pt x="2880637" y="134458"/>
                      <a:pt x="2873179" y="152462"/>
                      <a:pt x="2859905" y="165737"/>
                    </a:cubicBezTo>
                    <a:cubicBezTo>
                      <a:pt x="2846630" y="179011"/>
                      <a:pt x="2828626" y="186469"/>
                      <a:pt x="2809853" y="186469"/>
                    </a:cubicBezTo>
                    <a:lnTo>
                      <a:pt x="70784" y="186469"/>
                    </a:lnTo>
                    <a:cubicBezTo>
                      <a:pt x="52011" y="186469"/>
                      <a:pt x="34007" y="179011"/>
                      <a:pt x="20732" y="165737"/>
                    </a:cubicBezTo>
                    <a:cubicBezTo>
                      <a:pt x="7458" y="152462"/>
                      <a:pt x="0" y="134458"/>
                      <a:pt x="0" y="115685"/>
                    </a:cubicBezTo>
                    <a:lnTo>
                      <a:pt x="0" y="70784"/>
                    </a:lnTo>
                    <a:cubicBezTo>
                      <a:pt x="0" y="31691"/>
                      <a:pt x="31691" y="0"/>
                      <a:pt x="70784" y="0"/>
                    </a:cubicBezTo>
                    <a:close/>
                  </a:path>
                </a:pathLst>
              </a:custGeom>
              <a:solidFill>
                <a:srgbClr val="F4F4F4"/>
              </a:solidFill>
              <a:ln cap="rnd">
                <a:noFill/>
                <a:prstDash val="solid"/>
                <a:round/>
              </a:ln>
            </p:spPr>
          </p:sp>
          <p:sp>
            <p:nvSpPr>
              <p:cNvPr name="TextBox 13" id="13"/>
              <p:cNvSpPr txBox="true"/>
              <p:nvPr/>
            </p:nvSpPr>
            <p:spPr>
              <a:xfrm>
                <a:off x="0" y="-66675"/>
                <a:ext cx="2880637" cy="253144"/>
              </a:xfrm>
              <a:prstGeom prst="rect">
                <a:avLst/>
              </a:prstGeom>
            </p:spPr>
            <p:txBody>
              <a:bodyPr anchor="ctr" rtlCol="false" tIns="50800" lIns="50800" bIns="50800" rIns="50800"/>
              <a:lstStyle/>
              <a:p>
                <a:pPr algn="ctr">
                  <a:lnSpc>
                    <a:spcPts val="4199"/>
                  </a:lnSpc>
                </a:pPr>
              </a:p>
            </p:txBody>
          </p:sp>
        </p:grpSp>
        <p:grpSp>
          <p:nvGrpSpPr>
            <p:cNvPr name="Group 14" id="14"/>
            <p:cNvGrpSpPr/>
            <p:nvPr/>
          </p:nvGrpSpPr>
          <p:grpSpPr>
            <a:xfrm rot="0">
              <a:off x="0" y="9661583"/>
              <a:ext cx="12833425" cy="830732"/>
              <a:chOff x="0" y="0"/>
              <a:chExt cx="2880637" cy="186469"/>
            </a:xfrm>
          </p:grpSpPr>
          <p:sp>
            <p:nvSpPr>
              <p:cNvPr name="Freeform 15" id="15"/>
              <p:cNvSpPr/>
              <p:nvPr/>
            </p:nvSpPr>
            <p:spPr>
              <a:xfrm flipH="false" flipV="false" rot="0">
                <a:off x="0" y="0"/>
                <a:ext cx="2880637" cy="186469"/>
              </a:xfrm>
              <a:custGeom>
                <a:avLst/>
                <a:gdLst/>
                <a:ahLst/>
                <a:cxnLst/>
                <a:rect r="r" b="b" t="t" l="l"/>
                <a:pathLst>
                  <a:path h="186469" w="2880637">
                    <a:moveTo>
                      <a:pt x="70784" y="0"/>
                    </a:moveTo>
                    <a:lnTo>
                      <a:pt x="2809853" y="0"/>
                    </a:lnTo>
                    <a:cubicBezTo>
                      <a:pt x="2848946" y="0"/>
                      <a:pt x="2880637" y="31691"/>
                      <a:pt x="2880637" y="70784"/>
                    </a:cubicBezTo>
                    <a:lnTo>
                      <a:pt x="2880637" y="115685"/>
                    </a:lnTo>
                    <a:cubicBezTo>
                      <a:pt x="2880637" y="134458"/>
                      <a:pt x="2873179" y="152462"/>
                      <a:pt x="2859905" y="165737"/>
                    </a:cubicBezTo>
                    <a:cubicBezTo>
                      <a:pt x="2846630" y="179011"/>
                      <a:pt x="2828626" y="186469"/>
                      <a:pt x="2809853" y="186469"/>
                    </a:cubicBezTo>
                    <a:lnTo>
                      <a:pt x="70784" y="186469"/>
                    </a:lnTo>
                    <a:cubicBezTo>
                      <a:pt x="52011" y="186469"/>
                      <a:pt x="34007" y="179011"/>
                      <a:pt x="20732" y="165737"/>
                    </a:cubicBezTo>
                    <a:cubicBezTo>
                      <a:pt x="7458" y="152462"/>
                      <a:pt x="0" y="134458"/>
                      <a:pt x="0" y="115685"/>
                    </a:cubicBezTo>
                    <a:lnTo>
                      <a:pt x="0" y="70784"/>
                    </a:lnTo>
                    <a:cubicBezTo>
                      <a:pt x="0" y="31691"/>
                      <a:pt x="31691" y="0"/>
                      <a:pt x="70784" y="0"/>
                    </a:cubicBezTo>
                    <a:close/>
                  </a:path>
                </a:pathLst>
              </a:custGeom>
              <a:solidFill>
                <a:srgbClr val="F4F4F4"/>
              </a:solidFill>
              <a:ln cap="rnd">
                <a:noFill/>
                <a:prstDash val="solid"/>
                <a:round/>
              </a:ln>
            </p:spPr>
          </p:sp>
          <p:sp>
            <p:nvSpPr>
              <p:cNvPr name="TextBox 16" id="16"/>
              <p:cNvSpPr txBox="true"/>
              <p:nvPr/>
            </p:nvSpPr>
            <p:spPr>
              <a:xfrm>
                <a:off x="0" y="-66675"/>
                <a:ext cx="2880637" cy="253144"/>
              </a:xfrm>
              <a:prstGeom prst="rect">
                <a:avLst/>
              </a:prstGeom>
            </p:spPr>
            <p:txBody>
              <a:bodyPr anchor="ctr" rtlCol="false" tIns="50800" lIns="50800" bIns="50800" rIns="50800"/>
              <a:lstStyle/>
              <a:p>
                <a:pPr algn="ctr">
                  <a:lnSpc>
                    <a:spcPts val="4199"/>
                  </a:lnSpc>
                </a:pPr>
              </a:p>
            </p:txBody>
          </p:sp>
        </p:grpSp>
        <p:sp>
          <p:nvSpPr>
            <p:cNvPr name="TextBox 17" id="17"/>
            <p:cNvSpPr txBox="true"/>
            <p:nvPr/>
          </p:nvSpPr>
          <p:spPr>
            <a:xfrm rot="0">
              <a:off x="0" y="-47625"/>
              <a:ext cx="12833425" cy="2652416"/>
            </a:xfrm>
            <a:prstGeom prst="rect">
              <a:avLst/>
            </a:prstGeom>
          </p:spPr>
          <p:txBody>
            <a:bodyPr anchor="t" rtlCol="false" tIns="0" lIns="0" bIns="0" rIns="0">
              <a:spAutoFit/>
            </a:bodyPr>
            <a:lstStyle/>
            <a:p>
              <a:pPr algn="ctr" marL="493986" indent="-246993" lvl="1">
                <a:lnSpc>
                  <a:spcPts val="3203"/>
                </a:lnSpc>
                <a:buFont typeface="Arial"/>
                <a:buChar char="•"/>
              </a:pPr>
              <a:r>
                <a:rPr lang="en-US" sz="2288">
                  <a:solidFill>
                    <a:srgbClr val="2A2E3A"/>
                  </a:solidFill>
                  <a:latin typeface="Helios"/>
                  <a:ea typeface="Helios"/>
                  <a:cs typeface="Helios"/>
                  <a:sym typeface="Helios"/>
                </a:rPr>
                <a:t>Trained multiple models: Linear Regression, Random Forest, XGBoost.</a:t>
              </a:r>
            </a:p>
            <a:p>
              <a:pPr algn="ctr" marL="493986" indent="-246993" lvl="1">
                <a:lnSpc>
                  <a:spcPts val="3203"/>
                </a:lnSpc>
                <a:buFont typeface="Arial"/>
                <a:buChar char="•"/>
              </a:pPr>
              <a:r>
                <a:rPr lang="en-US" sz="2288">
                  <a:solidFill>
                    <a:srgbClr val="2A2E3A"/>
                  </a:solidFill>
                  <a:latin typeface="Helios"/>
                  <a:ea typeface="Helios"/>
                  <a:cs typeface="Helios"/>
                  <a:sym typeface="Helios"/>
                </a:rPr>
                <a:t>Used GridSearchCV for hyperparameter tuning and model optimization.</a:t>
              </a:r>
            </a:p>
            <a:p>
              <a:pPr algn="ctr" marL="0" indent="0" lvl="0">
                <a:lnSpc>
                  <a:spcPts val="3203"/>
                </a:lnSpc>
                <a:spcBef>
                  <a:spcPct val="0"/>
                </a:spcBef>
              </a:pPr>
            </a:p>
          </p:txBody>
        </p:sp>
        <p:sp>
          <p:nvSpPr>
            <p:cNvPr name="TextBox 18" id="18"/>
            <p:cNvSpPr txBox="true"/>
            <p:nvPr/>
          </p:nvSpPr>
          <p:spPr>
            <a:xfrm rot="0">
              <a:off x="0" y="5182157"/>
              <a:ext cx="12833425" cy="1579505"/>
            </a:xfrm>
            <a:prstGeom prst="rect">
              <a:avLst/>
            </a:prstGeom>
          </p:spPr>
          <p:txBody>
            <a:bodyPr anchor="t" rtlCol="false" tIns="0" lIns="0" bIns="0" rIns="0">
              <a:spAutoFit/>
            </a:bodyPr>
            <a:lstStyle/>
            <a:p>
              <a:pPr algn="ctr" marL="493986" indent="-246993" lvl="1">
                <a:lnSpc>
                  <a:spcPts val="3203"/>
                </a:lnSpc>
                <a:buFont typeface="Arial"/>
                <a:buChar char="•"/>
              </a:pPr>
              <a:r>
                <a:rPr lang="en-US" sz="2288">
                  <a:solidFill>
                    <a:srgbClr val="2A2E3A"/>
                  </a:solidFill>
                  <a:latin typeface="Helios"/>
                  <a:ea typeface="Helios"/>
                  <a:cs typeface="Helios"/>
                  <a:sym typeface="Helios"/>
                </a:rPr>
                <a:t>Evaluated models using R² Score, MAE, and RMSE metrics.</a:t>
              </a:r>
            </a:p>
            <a:p>
              <a:pPr algn="ctr" marL="493986" indent="-246993" lvl="1">
                <a:lnSpc>
                  <a:spcPts val="3203"/>
                </a:lnSpc>
                <a:buFont typeface="Arial"/>
                <a:buChar char="•"/>
              </a:pPr>
              <a:r>
                <a:rPr lang="en-US" sz="2288">
                  <a:solidFill>
                    <a:srgbClr val="2A2E3A"/>
                  </a:solidFill>
                  <a:latin typeface="Helios"/>
                  <a:ea typeface="Helios"/>
                  <a:cs typeface="Helios"/>
                  <a:sym typeface="Helios"/>
                </a:rPr>
                <a:t>Random Forest performed best with a high R² and low RMSE.</a:t>
              </a:r>
            </a:p>
            <a:p>
              <a:pPr algn="ctr" marL="0" indent="0" lvl="0">
                <a:lnSpc>
                  <a:spcPts val="3203"/>
                </a:lnSpc>
                <a:spcBef>
                  <a:spcPct val="0"/>
                </a:spcBef>
              </a:pPr>
            </a:p>
          </p:txBody>
        </p:sp>
        <p:sp>
          <p:nvSpPr>
            <p:cNvPr name="TextBox 19" id="19"/>
            <p:cNvSpPr txBox="true"/>
            <p:nvPr/>
          </p:nvSpPr>
          <p:spPr>
            <a:xfrm rot="0">
              <a:off x="0" y="8797068"/>
              <a:ext cx="12833425" cy="506593"/>
            </a:xfrm>
            <a:prstGeom prst="rect">
              <a:avLst/>
            </a:prstGeom>
          </p:spPr>
          <p:txBody>
            <a:bodyPr anchor="t" rtlCol="false" tIns="0" lIns="0" bIns="0" rIns="0">
              <a:spAutoFit/>
            </a:bodyPr>
            <a:lstStyle/>
            <a:p>
              <a:pPr algn="ctr" marL="0" indent="0" lvl="0">
                <a:lnSpc>
                  <a:spcPts val="3203"/>
                </a:lnSpc>
                <a:spcBef>
                  <a:spcPct val="0"/>
                </a:spcBef>
              </a:pPr>
            </a:p>
          </p:txBody>
        </p:sp>
      </p:grpSp>
      <p:sp>
        <p:nvSpPr>
          <p:cNvPr name="TextBox 20" id="20"/>
          <p:cNvSpPr txBox="true"/>
          <p:nvPr/>
        </p:nvSpPr>
        <p:spPr>
          <a:xfrm rot="0">
            <a:off x="14492099" y="1100978"/>
            <a:ext cx="2767201" cy="300990"/>
          </a:xfrm>
          <a:prstGeom prst="rect">
            <a:avLst/>
          </a:prstGeom>
        </p:spPr>
        <p:txBody>
          <a:bodyPr anchor="t" rtlCol="false" tIns="0" lIns="0" bIns="0" rIns="0">
            <a:spAutoFit/>
          </a:bodyPr>
          <a:lstStyle/>
          <a:p>
            <a:pPr algn="r" marL="0" indent="0" lvl="0">
              <a:lnSpc>
                <a:spcPts val="2340"/>
              </a:lnSpc>
              <a:spcBef>
                <a:spcPct val="0"/>
              </a:spcBef>
            </a:pPr>
            <a:r>
              <a:rPr lang="en-US" sz="1800">
                <a:solidFill>
                  <a:srgbClr val="FFFFFF"/>
                </a:solidFill>
                <a:latin typeface="Helios"/>
                <a:ea typeface="Helios"/>
                <a:cs typeface="Helios"/>
                <a:sym typeface="Helios"/>
              </a:rPr>
              <a:t>Back to Agenda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782" y="0"/>
            <a:ext cx="17128518" cy="9381051"/>
          </a:xfrm>
          <a:custGeom>
            <a:avLst/>
            <a:gdLst/>
            <a:ahLst/>
            <a:cxnLst/>
            <a:rect r="r" b="b" t="t" l="l"/>
            <a:pathLst>
              <a:path h="9381051" w="17128518">
                <a:moveTo>
                  <a:pt x="0" y="0"/>
                </a:moveTo>
                <a:lnTo>
                  <a:pt x="17128518" y="0"/>
                </a:lnTo>
                <a:lnTo>
                  <a:pt x="17128518" y="9381051"/>
                </a:lnTo>
                <a:lnTo>
                  <a:pt x="0" y="9381051"/>
                </a:lnTo>
                <a:lnTo>
                  <a:pt x="0" y="0"/>
                </a:lnTo>
                <a:close/>
              </a:path>
            </a:pathLst>
          </a:custGeom>
          <a:blipFill>
            <a:blip r:embed="rId2"/>
            <a:stretch>
              <a:fillRect l="0" t="-22868" r="0" b="-62733"/>
            </a:stretch>
          </a:blipFill>
        </p:spPr>
      </p:sp>
      <p:sp>
        <p:nvSpPr>
          <p:cNvPr name="Freeform 3" id="3"/>
          <p:cNvSpPr/>
          <p:nvPr/>
        </p:nvSpPr>
        <p:spPr>
          <a:xfrm flipH="false" flipV="false" rot="0">
            <a:off x="283182" y="152400"/>
            <a:ext cx="17128518" cy="9381051"/>
          </a:xfrm>
          <a:custGeom>
            <a:avLst/>
            <a:gdLst/>
            <a:ahLst/>
            <a:cxnLst/>
            <a:rect r="r" b="b" t="t" l="l"/>
            <a:pathLst>
              <a:path h="9381051" w="17128518">
                <a:moveTo>
                  <a:pt x="0" y="0"/>
                </a:moveTo>
                <a:lnTo>
                  <a:pt x="17128518" y="0"/>
                </a:lnTo>
                <a:lnTo>
                  <a:pt x="17128518" y="9381051"/>
                </a:lnTo>
                <a:lnTo>
                  <a:pt x="0" y="9381051"/>
                </a:lnTo>
                <a:lnTo>
                  <a:pt x="0" y="0"/>
                </a:lnTo>
                <a:close/>
              </a:path>
            </a:pathLst>
          </a:custGeom>
          <a:blipFill>
            <a:blip r:embed="rId2"/>
            <a:stretch>
              <a:fillRect l="0" t="-22868" r="0" b="-62733"/>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67321"/>
            <a:ext cx="18288000" cy="7229439"/>
          </a:xfrm>
          <a:custGeom>
            <a:avLst/>
            <a:gdLst/>
            <a:ahLst/>
            <a:cxnLst/>
            <a:rect r="r" b="b" t="t" l="l"/>
            <a:pathLst>
              <a:path h="7229439" w="18288000">
                <a:moveTo>
                  <a:pt x="0" y="0"/>
                </a:moveTo>
                <a:lnTo>
                  <a:pt x="18288000" y="0"/>
                </a:lnTo>
                <a:lnTo>
                  <a:pt x="18288000" y="7229439"/>
                </a:lnTo>
                <a:lnTo>
                  <a:pt x="0" y="7229439"/>
                </a:lnTo>
                <a:lnTo>
                  <a:pt x="0" y="0"/>
                </a:lnTo>
                <a:close/>
              </a:path>
            </a:pathLst>
          </a:custGeom>
          <a:blipFill>
            <a:blip r:embed="rId2">
              <a:extLst>
                <a:ext uri="{96DAC541-7B7A-43D3-8B79-37D633B846F1}">
                  <asvg:svgBlip xmlns:asvg="http://schemas.microsoft.com/office/drawing/2016/SVG/main" r:embed="rId3"/>
                </a:ext>
              </a:extLst>
            </a:blip>
            <a:stretch>
              <a:fillRect l="0" t="-42120" r="0" b="0"/>
            </a:stretch>
          </a:blipFill>
        </p:spPr>
      </p:sp>
      <p:grpSp>
        <p:nvGrpSpPr>
          <p:cNvPr name="Group 3" id="3"/>
          <p:cNvGrpSpPr/>
          <p:nvPr/>
        </p:nvGrpSpPr>
        <p:grpSpPr>
          <a:xfrm rot="0">
            <a:off x="5388743" y="8117402"/>
            <a:ext cx="7510515" cy="1032967"/>
            <a:chOff x="0" y="0"/>
            <a:chExt cx="11133897" cy="1531313"/>
          </a:xfrm>
        </p:grpSpPr>
        <p:sp>
          <p:nvSpPr>
            <p:cNvPr name="Freeform 4" id="4"/>
            <p:cNvSpPr/>
            <p:nvPr/>
          </p:nvSpPr>
          <p:spPr>
            <a:xfrm flipH="false" flipV="false" rot="0">
              <a:off x="0" y="0"/>
              <a:ext cx="11133897" cy="1531313"/>
            </a:xfrm>
            <a:custGeom>
              <a:avLst/>
              <a:gdLst/>
              <a:ahLst/>
              <a:cxnLst/>
              <a:rect r="r" b="b" t="t" l="l"/>
              <a:pathLst>
                <a:path h="1531313" w="11133897">
                  <a:moveTo>
                    <a:pt x="30924" y="0"/>
                  </a:moveTo>
                  <a:lnTo>
                    <a:pt x="11102973" y="0"/>
                  </a:lnTo>
                  <a:cubicBezTo>
                    <a:pt x="11120051" y="0"/>
                    <a:pt x="11133897" y="13845"/>
                    <a:pt x="11133897" y="30924"/>
                  </a:cubicBezTo>
                  <a:lnTo>
                    <a:pt x="11133897" y="1500389"/>
                  </a:lnTo>
                  <a:cubicBezTo>
                    <a:pt x="11133897" y="1517468"/>
                    <a:pt x="11120051" y="1531313"/>
                    <a:pt x="11102973" y="1531313"/>
                  </a:cubicBezTo>
                  <a:lnTo>
                    <a:pt x="30924" y="1531313"/>
                  </a:lnTo>
                  <a:cubicBezTo>
                    <a:pt x="13845" y="1531313"/>
                    <a:pt x="0" y="1517468"/>
                    <a:pt x="0" y="1500389"/>
                  </a:cubicBezTo>
                  <a:lnTo>
                    <a:pt x="0" y="30924"/>
                  </a:lnTo>
                  <a:cubicBezTo>
                    <a:pt x="0" y="13845"/>
                    <a:pt x="13845" y="0"/>
                    <a:pt x="30924" y="0"/>
                  </a:cubicBezTo>
                  <a:close/>
                </a:path>
              </a:pathLst>
            </a:custGeom>
            <a:solidFill>
              <a:srgbClr val="F4F4F4"/>
            </a:solidFill>
            <a:ln cap="rnd">
              <a:noFill/>
              <a:prstDash val="sysDot"/>
              <a:round/>
            </a:ln>
          </p:spPr>
        </p:sp>
        <p:sp>
          <p:nvSpPr>
            <p:cNvPr name="TextBox 5" id="5"/>
            <p:cNvSpPr txBox="true"/>
            <p:nvPr/>
          </p:nvSpPr>
          <p:spPr>
            <a:xfrm>
              <a:off x="0" y="-38100"/>
              <a:ext cx="11133897" cy="1569413"/>
            </a:xfrm>
            <a:prstGeom prst="rect">
              <a:avLst/>
            </a:prstGeom>
          </p:spPr>
          <p:txBody>
            <a:bodyPr anchor="ctr" rtlCol="false" tIns="254000" lIns="254000" bIns="254000" rIns="254000"/>
            <a:lstStyle/>
            <a:p>
              <a:pPr algn="ctr">
                <a:lnSpc>
                  <a:spcPts val="2100"/>
                </a:lnSpc>
              </a:pPr>
            </a:p>
          </p:txBody>
        </p:sp>
      </p:grpSp>
      <p:sp>
        <p:nvSpPr>
          <p:cNvPr name="Freeform 6" id="6"/>
          <p:cNvSpPr/>
          <p:nvPr/>
        </p:nvSpPr>
        <p:spPr>
          <a:xfrm flipH="false" flipV="false" rot="0">
            <a:off x="3909310" y="1509395"/>
            <a:ext cx="12144480" cy="8333272"/>
          </a:xfrm>
          <a:custGeom>
            <a:avLst/>
            <a:gdLst/>
            <a:ahLst/>
            <a:cxnLst/>
            <a:rect r="r" b="b" t="t" l="l"/>
            <a:pathLst>
              <a:path h="8333272" w="12144480">
                <a:moveTo>
                  <a:pt x="0" y="0"/>
                </a:moveTo>
                <a:lnTo>
                  <a:pt x="12144480" y="0"/>
                </a:lnTo>
                <a:lnTo>
                  <a:pt x="12144480" y="8333272"/>
                </a:lnTo>
                <a:lnTo>
                  <a:pt x="0" y="8333272"/>
                </a:lnTo>
                <a:lnTo>
                  <a:pt x="0" y="0"/>
                </a:lnTo>
                <a:close/>
              </a:path>
            </a:pathLst>
          </a:custGeom>
          <a:blipFill>
            <a:blip r:embed="rId4"/>
            <a:stretch>
              <a:fillRect l="-247" t="0" r="-1357" b="-1916"/>
            </a:stretch>
          </a:blipFill>
        </p:spPr>
      </p:sp>
      <p:sp>
        <p:nvSpPr>
          <p:cNvPr name="TextBox 7" id="7"/>
          <p:cNvSpPr txBox="true"/>
          <p:nvPr/>
        </p:nvSpPr>
        <p:spPr>
          <a:xfrm rot="0">
            <a:off x="7760399" y="9541677"/>
            <a:ext cx="2767201" cy="300990"/>
          </a:xfrm>
          <a:prstGeom prst="rect">
            <a:avLst/>
          </a:prstGeom>
        </p:spPr>
        <p:txBody>
          <a:bodyPr anchor="t" rtlCol="false" tIns="0" lIns="0" bIns="0" rIns="0">
            <a:spAutoFit/>
          </a:bodyPr>
          <a:lstStyle/>
          <a:p>
            <a:pPr algn="ctr" marL="0" indent="0" lvl="0">
              <a:lnSpc>
                <a:spcPts val="2340"/>
              </a:lnSpc>
              <a:spcBef>
                <a:spcPct val="0"/>
              </a:spcBef>
            </a:pPr>
            <a:r>
              <a:rPr lang="en-US" sz="1800">
                <a:solidFill>
                  <a:srgbClr val="2A2E3A"/>
                </a:solidFill>
                <a:latin typeface="Helios"/>
                <a:ea typeface="Helios"/>
                <a:cs typeface="Helios"/>
                <a:sym typeface="Helios"/>
              </a:rPr>
              <a:t>Back to Agenda</a:t>
            </a:r>
          </a:p>
        </p:txBody>
      </p:sp>
      <p:sp>
        <p:nvSpPr>
          <p:cNvPr name="TextBox 8" id="8"/>
          <p:cNvSpPr txBox="true"/>
          <p:nvPr/>
        </p:nvSpPr>
        <p:spPr>
          <a:xfrm rot="0">
            <a:off x="3230994" y="962025"/>
            <a:ext cx="11826013" cy="547370"/>
          </a:xfrm>
          <a:prstGeom prst="rect">
            <a:avLst/>
          </a:prstGeom>
        </p:spPr>
        <p:txBody>
          <a:bodyPr anchor="t" rtlCol="false" tIns="0" lIns="0" bIns="0" rIns="0">
            <a:spAutoFit/>
          </a:bodyPr>
          <a:lstStyle/>
          <a:p>
            <a:pPr algn="ctr">
              <a:lnSpc>
                <a:spcPts val="4479"/>
              </a:lnSpc>
            </a:pPr>
            <a:r>
              <a:rPr lang="en-US" b="true" sz="3199">
                <a:solidFill>
                  <a:srgbClr val="FFFFFF"/>
                </a:solidFill>
                <a:latin typeface="Helios Bold"/>
                <a:ea typeface="Helios Bold"/>
                <a:cs typeface="Helios Bold"/>
                <a:sym typeface="Helios Bold"/>
              </a:rPr>
              <a:t>CODE SNAPSHOTS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266" y="0"/>
            <a:ext cx="10211971" cy="11168608"/>
          </a:xfrm>
          <a:custGeom>
            <a:avLst/>
            <a:gdLst/>
            <a:ahLst/>
            <a:cxnLst/>
            <a:rect r="r" b="b" t="t" l="l"/>
            <a:pathLst>
              <a:path h="11168608" w="10211971">
                <a:moveTo>
                  <a:pt x="0" y="0"/>
                </a:moveTo>
                <a:lnTo>
                  <a:pt x="10211971" y="0"/>
                </a:lnTo>
                <a:lnTo>
                  <a:pt x="10211971" y="11168608"/>
                </a:lnTo>
                <a:lnTo>
                  <a:pt x="0" y="11168608"/>
                </a:lnTo>
                <a:lnTo>
                  <a:pt x="0" y="0"/>
                </a:lnTo>
                <a:close/>
              </a:path>
            </a:pathLst>
          </a:custGeom>
          <a:blipFill>
            <a:blip r:embed="rId2"/>
            <a:stretch>
              <a:fillRect l="-9830" t="-21815" r="-30370" b="0"/>
            </a:stretch>
          </a:blipFill>
        </p:spPr>
      </p:sp>
      <p:sp>
        <p:nvSpPr>
          <p:cNvPr name="Freeform 3" id="3"/>
          <p:cNvSpPr/>
          <p:nvPr/>
        </p:nvSpPr>
        <p:spPr>
          <a:xfrm flipH="false" flipV="false" rot="0">
            <a:off x="9144000" y="113802"/>
            <a:ext cx="10054480" cy="10059395"/>
          </a:xfrm>
          <a:custGeom>
            <a:avLst/>
            <a:gdLst/>
            <a:ahLst/>
            <a:cxnLst/>
            <a:rect r="r" b="b" t="t" l="l"/>
            <a:pathLst>
              <a:path h="10059395" w="10054480">
                <a:moveTo>
                  <a:pt x="0" y="0"/>
                </a:moveTo>
                <a:lnTo>
                  <a:pt x="10054480" y="0"/>
                </a:lnTo>
                <a:lnTo>
                  <a:pt x="10054480" y="10059396"/>
                </a:lnTo>
                <a:lnTo>
                  <a:pt x="0" y="10059396"/>
                </a:lnTo>
                <a:lnTo>
                  <a:pt x="0" y="0"/>
                </a:lnTo>
                <a:close/>
              </a:path>
            </a:pathLst>
          </a:custGeom>
          <a:blipFill>
            <a:blip r:embed="rId3"/>
            <a:stretch>
              <a:fillRect l="-3696" t="-363" r="-15864"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DAGooEEbVIY</dc:identifier>
  <dcterms:modified xsi:type="dcterms:W3CDTF">2011-08-01T06:04:30Z</dcterms:modified>
  <cp:revision>1</cp:revision>
  <dc:title>Artificial</dc:title>
</cp:coreProperties>
</file>